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5.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7.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6.xml" ContentType="application/vnd.openxmlformats-officedocument.presentationml.slide+xml"/>
  <Override PartName="/ppt/slides/slide30.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40.xml" ContentType="application/vnd.openxmlformats-officedocument.presentationml.slide+xml"/>
  <Override PartName="/ppt/slides/slide39.xml" ContentType="application/vnd.openxmlformats-officedocument.presentationml.slide+xml"/>
  <Override PartName="/ppt/slides/slide38.xml" ContentType="application/vnd.openxmlformats-officedocument.presentationml.slide+xml"/>
  <Override PartName="/ppt/slides/slide31.xml" ContentType="application/vnd.openxmlformats-officedocument.presentationml.slide+xml"/>
  <Override PartName="/ppt/slides/slide36.xml" ContentType="application/vnd.openxmlformats-officedocument.presentationml.slide+xml"/>
  <Override PartName="/ppt/slides/slide33.xml" ContentType="application/vnd.openxmlformats-officedocument.presentationml.slide+xml"/>
  <Override PartName="/ppt/slides/slide37.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notesSlides/notesSlide41.xml" ContentType="application/vnd.openxmlformats-officedocument.presentationml.notesSlide+xml"/>
  <Override PartName="/ppt/notesSlides/notesSlide31.xml" ContentType="application/vnd.openxmlformats-officedocument.presentationml.notesSlide+xml"/>
  <Override PartName="/ppt/notesSlides/notesSlide30.xml" ContentType="application/vnd.openxmlformats-officedocument.presentationml.notesSlide+xml"/>
  <Override PartName="/ppt/notesSlides/notesSlide29.xml" ContentType="application/vnd.openxmlformats-officedocument.presentationml.notesSlide+xml"/>
  <Override PartName="/ppt/notesSlides/notesSlide28.xml" ContentType="application/vnd.openxmlformats-officedocument.presentationml.notesSlide+xml"/>
  <Override PartName="/ppt/notesSlides/notesSlide27.xml" ContentType="application/vnd.openxmlformats-officedocument.presentationml.notesSlide+xml"/>
  <Override PartName="/ppt/notesSlides/notesSlide26.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slideMasters/slideMaster1.xml" ContentType="application/vnd.openxmlformats-officedocument.presentationml.slideMaster+xml"/>
  <Override PartName="/ppt/notesSlides/notesSlide40.xml" ContentType="application/vnd.openxmlformats-officedocument.presentationml.notesSlide+xml"/>
  <Override PartName="/ppt/notesSlides/notesSlide39.xml" ContentType="application/vnd.openxmlformats-officedocument.presentationml.notesSlide+xml"/>
  <Override PartName="/ppt/notesSlides/notesSlide38.xml" ContentType="application/vnd.openxmlformats-officedocument.presentationml.notesSlide+xml"/>
  <Override PartName="/ppt/notesSlides/notesSlide37.xml" ContentType="application/vnd.openxmlformats-officedocument.presentationml.notesSlide+xml"/>
  <Override PartName="/ppt/notesSlides/notesSlide36.xml" ContentType="application/vnd.openxmlformats-officedocument.presentationml.notesSlide+xml"/>
  <Override PartName="/ppt/notesSlides/notesSlide35.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notesSlides/notesSlide10.xml" ContentType="application/vnd.openxmlformats-officedocument.presentationml.notesSlide+xml"/>
  <Override PartName="/ppt/notesSlides/notesSlide24.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16.xml" ContentType="application/vnd.openxmlformats-officedocument.presentationml.notesSlide+xml"/>
  <Override PartName="/ppt/notesSlides/notesSlide12.xml" ContentType="application/vnd.openxmlformats-officedocument.presentationml.notesSlide+xml"/>
  <Override PartName="/ppt/notesSlides/notesSlide4.xml" ContentType="application/vnd.openxmlformats-officedocument.presentationml.notesSlide+xml"/>
  <Override PartName="/ppt/notesSlides/notesSlide8.xml" ContentType="application/vnd.openxmlformats-officedocument.presentationml.notesSlide+xml"/>
  <Override PartName="/ppt/notesSlides/notesSlide15.xml" ContentType="application/vnd.openxmlformats-officedocument.presentationml.notesSlide+xml"/>
  <Override PartName="/ppt/notesSlides/notesSlide7.xml" ContentType="application/vnd.openxmlformats-officedocument.presentationml.notesSlide+xml"/>
  <Override PartName="/ppt/notesSlides/notesSlide17.xml" ContentType="application/vnd.openxmlformats-officedocument.presentationml.notesSlide+xml"/>
  <Override PartName="/ppt/notesSlides/notesSlide3.xml" ContentType="application/vnd.openxmlformats-officedocument.presentationml.notesSlide+xml"/>
  <Override PartName="/ppt/notesSlides/notesSlide9.xml" ContentType="application/vnd.openxmlformats-officedocument.presentationml.notesSlide+xml"/>
  <Override PartName="/ppt/notesSlides/notesSlide18.xml" ContentType="application/vnd.openxmlformats-officedocument.presentationml.notesSlide+xml"/>
  <Override PartName="/ppt/notesSlides/notesSlide6.xml" ContentType="application/vnd.openxmlformats-officedocument.presentationml.notesSlide+xml"/>
  <Override PartName="/ppt/notesSlides/notesSlide19.xml" ContentType="application/vnd.openxmlformats-officedocument.presentationml.notesSlide+xml"/>
  <Override PartName="/ppt/notesSlides/notesSlide11.xml" ContentType="application/vnd.openxmlformats-officedocument.presentationml.notesSlide+xml"/>
  <Override PartName="/ppt/slideLayouts/slideLayout11.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21.xml" ContentType="application/vnd.openxmlformats-officedocument.presentationml.notesSlide+xml"/>
  <Override PartName="/ppt/notesSlides/notesSlide5.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slideLayouts/slideLayout12.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6.xml" ContentType="application/vnd.openxmlformats-officedocument.presentationml.slideLayout+xml"/>
  <Override PartName="/ppt/notesSlides/notesSlide20.xml" ContentType="application/vnd.openxmlformats-officedocument.presentationml.notesSlid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handoutMasterIdLst>
    <p:handoutMasterId r:id="rId44"/>
  </p:handoutMasterIdLst>
  <p:sldIdLst>
    <p:sldId id="642" r:id="rId2"/>
    <p:sldId id="658" r:id="rId3"/>
    <p:sldId id="703" r:id="rId4"/>
    <p:sldId id="704" r:id="rId5"/>
    <p:sldId id="705" r:id="rId6"/>
    <p:sldId id="698" r:id="rId7"/>
    <p:sldId id="707" r:id="rId8"/>
    <p:sldId id="701" r:id="rId9"/>
    <p:sldId id="702" r:id="rId10"/>
    <p:sldId id="699" r:id="rId11"/>
    <p:sldId id="688" r:id="rId12"/>
    <p:sldId id="689" r:id="rId13"/>
    <p:sldId id="690" r:id="rId14"/>
    <p:sldId id="706" r:id="rId15"/>
    <p:sldId id="691" r:id="rId16"/>
    <p:sldId id="692" r:id="rId17"/>
    <p:sldId id="693" r:id="rId18"/>
    <p:sldId id="694" r:id="rId19"/>
    <p:sldId id="695" r:id="rId20"/>
    <p:sldId id="696" r:id="rId21"/>
    <p:sldId id="697" r:id="rId22"/>
    <p:sldId id="708" r:id="rId23"/>
    <p:sldId id="740" r:id="rId24"/>
    <p:sldId id="732" r:id="rId25"/>
    <p:sldId id="710" r:id="rId26"/>
    <p:sldId id="711" r:id="rId27"/>
    <p:sldId id="712" r:id="rId28"/>
    <p:sldId id="733" r:id="rId29"/>
    <p:sldId id="738" r:id="rId30"/>
    <p:sldId id="739" r:id="rId31"/>
    <p:sldId id="731" r:id="rId32"/>
    <p:sldId id="734" r:id="rId33"/>
    <p:sldId id="735" r:id="rId34"/>
    <p:sldId id="741" r:id="rId35"/>
    <p:sldId id="681" r:id="rId36"/>
    <p:sldId id="747" r:id="rId37"/>
    <p:sldId id="742" r:id="rId38"/>
    <p:sldId id="743" r:id="rId39"/>
    <p:sldId id="744" r:id="rId40"/>
    <p:sldId id="745" r:id="rId41"/>
    <p:sldId id="746" r:id="rId42"/>
  </p:sldIdLst>
  <p:sldSz cx="9144000" cy="6858000" type="screen4x3"/>
  <p:notesSz cx="6858000" cy="9945688"/>
  <p:defaultTextStyle>
    <a:defPPr>
      <a:defRPr lang="ja-JP"/>
    </a:defPPr>
    <a:lvl1pPr algn="l" rtl="0" fontAlgn="base">
      <a:spcBef>
        <a:spcPct val="20000"/>
      </a:spcBef>
      <a:spcAft>
        <a:spcPct val="0"/>
      </a:spcAft>
      <a:defRPr kumimoji="1" sz="2400" kern="1200">
        <a:solidFill>
          <a:schemeClr val="tx1"/>
        </a:solidFill>
        <a:latin typeface="Times New Roman" pitchFamily="18" charset="0"/>
        <a:ea typeface="ＭＳ Ｐゴシック" pitchFamily="50" charset="-128"/>
        <a:cs typeface="+mn-cs"/>
      </a:defRPr>
    </a:lvl1pPr>
    <a:lvl2pPr marL="457200" algn="l" rtl="0" fontAlgn="base">
      <a:spcBef>
        <a:spcPct val="20000"/>
      </a:spcBef>
      <a:spcAft>
        <a:spcPct val="0"/>
      </a:spcAft>
      <a:defRPr kumimoji="1" sz="2400" kern="1200">
        <a:solidFill>
          <a:schemeClr val="tx1"/>
        </a:solidFill>
        <a:latin typeface="Times New Roman" pitchFamily="18" charset="0"/>
        <a:ea typeface="ＭＳ Ｐゴシック" pitchFamily="50" charset="-128"/>
        <a:cs typeface="+mn-cs"/>
      </a:defRPr>
    </a:lvl2pPr>
    <a:lvl3pPr marL="914400" algn="l" rtl="0" fontAlgn="base">
      <a:spcBef>
        <a:spcPct val="20000"/>
      </a:spcBef>
      <a:spcAft>
        <a:spcPct val="0"/>
      </a:spcAft>
      <a:defRPr kumimoji="1" sz="2400" kern="1200">
        <a:solidFill>
          <a:schemeClr val="tx1"/>
        </a:solidFill>
        <a:latin typeface="Times New Roman" pitchFamily="18" charset="0"/>
        <a:ea typeface="ＭＳ Ｐゴシック" pitchFamily="50" charset="-128"/>
        <a:cs typeface="+mn-cs"/>
      </a:defRPr>
    </a:lvl3pPr>
    <a:lvl4pPr marL="1371600" algn="l" rtl="0" fontAlgn="base">
      <a:spcBef>
        <a:spcPct val="20000"/>
      </a:spcBef>
      <a:spcAft>
        <a:spcPct val="0"/>
      </a:spcAft>
      <a:defRPr kumimoji="1" sz="2400" kern="1200">
        <a:solidFill>
          <a:schemeClr val="tx1"/>
        </a:solidFill>
        <a:latin typeface="Times New Roman" pitchFamily="18" charset="0"/>
        <a:ea typeface="ＭＳ Ｐゴシック" pitchFamily="50" charset="-128"/>
        <a:cs typeface="+mn-cs"/>
      </a:defRPr>
    </a:lvl4pPr>
    <a:lvl5pPr marL="1828800" algn="l" rtl="0" fontAlgn="base">
      <a:spcBef>
        <a:spcPct val="20000"/>
      </a:spcBef>
      <a:spcAft>
        <a:spcPct val="0"/>
      </a:spcAft>
      <a:defRPr kumimoji="1" sz="2400" kern="1200">
        <a:solidFill>
          <a:schemeClr val="tx1"/>
        </a:solidFill>
        <a:latin typeface="Times New Roman" pitchFamily="18" charset="0"/>
        <a:ea typeface="ＭＳ Ｐゴシック" pitchFamily="50" charset="-128"/>
        <a:cs typeface="+mn-cs"/>
      </a:defRPr>
    </a:lvl5pPr>
    <a:lvl6pPr marL="2286000" algn="l" defTabSz="914400" rtl="0" eaLnBrk="1" latinLnBrk="0" hangingPunct="1">
      <a:defRPr kumimoji="1" sz="2400" kern="1200">
        <a:solidFill>
          <a:schemeClr val="tx1"/>
        </a:solidFill>
        <a:latin typeface="Times New Roman" pitchFamily="18" charset="0"/>
        <a:ea typeface="ＭＳ Ｐゴシック" pitchFamily="50" charset="-128"/>
        <a:cs typeface="+mn-cs"/>
      </a:defRPr>
    </a:lvl6pPr>
    <a:lvl7pPr marL="2743200" algn="l" defTabSz="914400" rtl="0" eaLnBrk="1" latinLnBrk="0" hangingPunct="1">
      <a:defRPr kumimoji="1" sz="2400" kern="1200">
        <a:solidFill>
          <a:schemeClr val="tx1"/>
        </a:solidFill>
        <a:latin typeface="Times New Roman" pitchFamily="18" charset="0"/>
        <a:ea typeface="ＭＳ Ｐゴシック" pitchFamily="50" charset="-128"/>
        <a:cs typeface="+mn-cs"/>
      </a:defRPr>
    </a:lvl7pPr>
    <a:lvl8pPr marL="3200400" algn="l" defTabSz="914400" rtl="0" eaLnBrk="1" latinLnBrk="0" hangingPunct="1">
      <a:defRPr kumimoji="1" sz="2400" kern="1200">
        <a:solidFill>
          <a:schemeClr val="tx1"/>
        </a:solidFill>
        <a:latin typeface="Times New Roman" pitchFamily="18" charset="0"/>
        <a:ea typeface="ＭＳ Ｐゴシック" pitchFamily="50" charset="-128"/>
        <a:cs typeface="+mn-cs"/>
      </a:defRPr>
    </a:lvl8pPr>
    <a:lvl9pPr marL="3657600" algn="l" defTabSz="914400" rtl="0" eaLnBrk="1" latinLnBrk="0" hangingPunct="1">
      <a:defRPr kumimoji="1" sz="2400" kern="1200">
        <a:solidFill>
          <a:schemeClr val="tx1"/>
        </a:solidFill>
        <a:latin typeface="Times New Roman" pitchFamily="18" charset="0"/>
        <a:ea typeface="ＭＳ Ｐゴシック" pitchFamily="50"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9900CC"/>
    <a:srgbClr val="FF0000"/>
    <a:srgbClr val="9933FF"/>
    <a:srgbClr val="CC0000"/>
    <a:srgbClr val="FFFFCC"/>
    <a:srgbClr val="FFCCFF"/>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595" autoAdjust="0"/>
  </p:normalViewPr>
  <p:slideViewPr>
    <p:cSldViewPr snapToGrid="0">
      <p:cViewPr>
        <p:scale>
          <a:sx n="66" d="100"/>
          <a:sy n="66" d="100"/>
        </p:scale>
        <p:origin x="-1506" y="-156"/>
      </p:cViewPr>
      <p:guideLst>
        <p:guide orient="horz" pos="2184"/>
        <p:guide pos="2896"/>
      </p:guideLst>
    </p:cSldViewPr>
  </p:slideViewPr>
  <p:outlineViewPr>
    <p:cViewPr>
      <p:scale>
        <a:sx n="33" d="100"/>
        <a:sy n="33" d="100"/>
      </p:scale>
      <p:origin x="0" y="0"/>
    </p:cViewPr>
    <p:sldLst>
      <p:sld r:id="rId1" collapse="1"/>
      <p:sld r:id="rId2" collapse="1"/>
      <p:sld r:id="rId3" collapse="1"/>
      <p:sld r:id="rId4" collapse="1"/>
    </p:sldLst>
  </p:outlineViewPr>
  <p:notesTextViewPr>
    <p:cViewPr>
      <p:scale>
        <a:sx n="100" d="100"/>
        <a:sy n="100" d="100"/>
      </p:scale>
      <p:origin x="0" y="0"/>
    </p:cViewPr>
  </p:notesTextViewPr>
  <p:sorterViewPr>
    <p:cViewPr>
      <p:scale>
        <a:sx n="75" d="100"/>
        <a:sy n="75" d="100"/>
      </p:scale>
      <p:origin x="0" y="3432"/>
    </p:cViewPr>
  </p:sorterViewPr>
  <p:notesViewPr>
    <p:cSldViewPr snapToGrid="0">
      <p:cViewPr varScale="1">
        <p:scale>
          <a:sx n="78" d="100"/>
          <a:sy n="78" d="100"/>
        </p:scale>
        <p:origin x="-2136" y="-90"/>
      </p:cViewPr>
      <p:guideLst>
        <p:guide orient="horz" pos="3132"/>
        <p:guide pos="2159"/>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50"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customXml" Target="../customXml/item3.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_rels/viewProps.xml.rels><?xml version="1.0" encoding="UTF-8" standalone="yes"?>
<Relationships xmlns="http://schemas.openxmlformats.org/package/2006/relationships"><Relationship Id="rId3" Type="http://schemas.openxmlformats.org/officeDocument/2006/relationships/slide" Target="slides/slide20.xml"/><Relationship Id="rId2" Type="http://schemas.openxmlformats.org/officeDocument/2006/relationships/slide" Target="slides/slide7.xml"/><Relationship Id="rId1" Type="http://schemas.openxmlformats.org/officeDocument/2006/relationships/slide" Target="slides/slide2.xml"/><Relationship Id="rId4" Type="http://schemas.openxmlformats.org/officeDocument/2006/relationships/slide" Target="slides/slide2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image" Target="../media/image4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image" Target="../media/image12.png"/></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 Id="rId4" Type="http://schemas.openxmlformats.org/officeDocument/2006/relationships/image" Target="../media/image20.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6.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2.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7.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9.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549" tIns="46274" rIns="92549" bIns="46274" numCol="1" anchor="t" anchorCtr="0" compatLnSpc="1">
            <a:prstTxWarp prst="textNoShape">
              <a:avLst/>
            </a:prstTxWarp>
          </a:bodyPr>
          <a:lstStyle>
            <a:lvl1pPr defTabSz="925513">
              <a:spcBef>
                <a:spcPct val="0"/>
              </a:spcBef>
              <a:defRPr sz="1200"/>
            </a:lvl1pPr>
          </a:lstStyle>
          <a:p>
            <a:endParaRPr lang="en-US" altLang="ja-JP"/>
          </a:p>
        </p:txBody>
      </p:sp>
      <p:sp>
        <p:nvSpPr>
          <p:cNvPr id="6147" name="Rectangle 3"/>
          <p:cNvSpPr>
            <a:spLocks noGrp="1" noChangeArrowheads="1"/>
          </p:cNvSpPr>
          <p:nvPr>
            <p:ph type="dt" sz="quarter" idx="1"/>
          </p:nvPr>
        </p:nvSpPr>
        <p:spPr bwMode="auto">
          <a:xfrm>
            <a:off x="3886200" y="0"/>
            <a:ext cx="297180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549" tIns="46274" rIns="92549" bIns="46274" numCol="1" anchor="t" anchorCtr="0" compatLnSpc="1">
            <a:prstTxWarp prst="textNoShape">
              <a:avLst/>
            </a:prstTxWarp>
          </a:bodyPr>
          <a:lstStyle>
            <a:lvl1pPr algn="r" defTabSz="925513">
              <a:spcBef>
                <a:spcPct val="0"/>
              </a:spcBef>
              <a:defRPr sz="1200"/>
            </a:lvl1pPr>
          </a:lstStyle>
          <a:p>
            <a:endParaRPr lang="en-US" altLang="ja-JP"/>
          </a:p>
        </p:txBody>
      </p:sp>
      <p:sp>
        <p:nvSpPr>
          <p:cNvPr id="6148" name="Rectangle 4"/>
          <p:cNvSpPr>
            <a:spLocks noGrp="1" noChangeArrowheads="1"/>
          </p:cNvSpPr>
          <p:nvPr>
            <p:ph type="ftr" sz="quarter" idx="2"/>
          </p:nvPr>
        </p:nvSpPr>
        <p:spPr bwMode="auto">
          <a:xfrm>
            <a:off x="0" y="9448800"/>
            <a:ext cx="297180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549" tIns="46274" rIns="92549" bIns="46274" numCol="1" anchor="b" anchorCtr="0" compatLnSpc="1">
            <a:prstTxWarp prst="textNoShape">
              <a:avLst/>
            </a:prstTxWarp>
          </a:bodyPr>
          <a:lstStyle>
            <a:lvl1pPr defTabSz="925513">
              <a:spcBef>
                <a:spcPct val="0"/>
              </a:spcBef>
              <a:defRPr sz="1200"/>
            </a:lvl1pPr>
          </a:lstStyle>
          <a:p>
            <a:endParaRPr lang="en-US" altLang="ja-JP"/>
          </a:p>
        </p:txBody>
      </p:sp>
      <p:sp>
        <p:nvSpPr>
          <p:cNvPr id="6149" name="Rectangle 5"/>
          <p:cNvSpPr>
            <a:spLocks noGrp="1" noChangeArrowheads="1"/>
          </p:cNvSpPr>
          <p:nvPr>
            <p:ph type="sldNum" sz="quarter" idx="3"/>
          </p:nvPr>
        </p:nvSpPr>
        <p:spPr bwMode="auto">
          <a:xfrm>
            <a:off x="3886200" y="9448800"/>
            <a:ext cx="297180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549" tIns="46274" rIns="92549" bIns="46274" numCol="1" anchor="b" anchorCtr="0" compatLnSpc="1">
            <a:prstTxWarp prst="textNoShape">
              <a:avLst/>
            </a:prstTxWarp>
          </a:bodyPr>
          <a:lstStyle>
            <a:lvl1pPr algn="r" defTabSz="925513">
              <a:spcBef>
                <a:spcPct val="0"/>
              </a:spcBef>
              <a:defRPr sz="1200"/>
            </a:lvl1pPr>
          </a:lstStyle>
          <a:p>
            <a:fld id="{538458E4-B653-47B5-A5FC-4FE061029CBE}" type="slidenum">
              <a:rPr lang="en-US" altLang="ja-JP"/>
              <a:pPr/>
              <a:t>‹#›</a:t>
            </a:fld>
            <a:endParaRPr lang="en-US" altLang="ja-JP"/>
          </a:p>
        </p:txBody>
      </p:sp>
    </p:spTree>
    <p:extLst>
      <p:ext uri="{BB962C8B-B14F-4D97-AF65-F5344CB8AC3E}">
        <p14:creationId xmlns:p14="http://schemas.microsoft.com/office/powerpoint/2010/main" val="26292539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549" tIns="46274" rIns="92549" bIns="46274" numCol="1" anchor="t" anchorCtr="0" compatLnSpc="1">
            <a:prstTxWarp prst="textNoShape">
              <a:avLst/>
            </a:prstTxWarp>
          </a:bodyPr>
          <a:lstStyle>
            <a:lvl1pPr defTabSz="925513">
              <a:spcBef>
                <a:spcPct val="0"/>
              </a:spcBef>
              <a:defRPr sz="1200"/>
            </a:lvl1pPr>
          </a:lstStyle>
          <a:p>
            <a:endParaRPr lang="en-US" altLang="ja-JP"/>
          </a:p>
        </p:txBody>
      </p:sp>
      <p:sp>
        <p:nvSpPr>
          <p:cNvPr id="3075" name="Rectangle 3"/>
          <p:cNvSpPr>
            <a:spLocks noGrp="1" noChangeArrowheads="1"/>
          </p:cNvSpPr>
          <p:nvPr>
            <p:ph type="dt" idx="1"/>
          </p:nvPr>
        </p:nvSpPr>
        <p:spPr bwMode="auto">
          <a:xfrm>
            <a:off x="3886200" y="0"/>
            <a:ext cx="297180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549" tIns="46274" rIns="92549" bIns="46274" numCol="1" anchor="t" anchorCtr="0" compatLnSpc="1">
            <a:prstTxWarp prst="textNoShape">
              <a:avLst/>
            </a:prstTxWarp>
          </a:bodyPr>
          <a:lstStyle>
            <a:lvl1pPr algn="r" defTabSz="925513">
              <a:spcBef>
                <a:spcPct val="0"/>
              </a:spcBef>
              <a:defRPr sz="1200"/>
            </a:lvl1pPr>
          </a:lstStyle>
          <a:p>
            <a:endParaRPr lang="en-US" altLang="ja-JP"/>
          </a:p>
        </p:txBody>
      </p:sp>
      <p:sp>
        <p:nvSpPr>
          <p:cNvPr id="3076" name="Rectangle 4"/>
          <p:cNvSpPr>
            <a:spLocks noChangeArrowheads="1" noTextEdit="1"/>
          </p:cNvSpPr>
          <p:nvPr>
            <p:ph type="sldImg" idx="2"/>
          </p:nvPr>
        </p:nvSpPr>
        <p:spPr bwMode="auto">
          <a:xfrm>
            <a:off x="941388" y="744538"/>
            <a:ext cx="4976812" cy="3732212"/>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077" name="Rectangle 5"/>
          <p:cNvSpPr>
            <a:spLocks noGrp="1" noChangeArrowheads="1"/>
          </p:cNvSpPr>
          <p:nvPr>
            <p:ph type="body" sz="quarter" idx="3"/>
          </p:nvPr>
        </p:nvSpPr>
        <p:spPr bwMode="auto">
          <a:xfrm>
            <a:off x="914400" y="4724400"/>
            <a:ext cx="5029200" cy="447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549" tIns="46274" rIns="92549" bIns="46274"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3078" name="Rectangle 6"/>
          <p:cNvSpPr>
            <a:spLocks noGrp="1" noChangeArrowheads="1"/>
          </p:cNvSpPr>
          <p:nvPr>
            <p:ph type="ftr" sz="quarter" idx="4"/>
          </p:nvPr>
        </p:nvSpPr>
        <p:spPr bwMode="auto">
          <a:xfrm>
            <a:off x="0" y="9448800"/>
            <a:ext cx="297180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549" tIns="46274" rIns="92549" bIns="46274" numCol="1" anchor="b" anchorCtr="0" compatLnSpc="1">
            <a:prstTxWarp prst="textNoShape">
              <a:avLst/>
            </a:prstTxWarp>
          </a:bodyPr>
          <a:lstStyle>
            <a:lvl1pPr defTabSz="925513">
              <a:spcBef>
                <a:spcPct val="0"/>
              </a:spcBef>
              <a:defRPr sz="1200"/>
            </a:lvl1pPr>
          </a:lstStyle>
          <a:p>
            <a:endParaRPr lang="en-US" altLang="ja-JP"/>
          </a:p>
        </p:txBody>
      </p:sp>
      <p:sp>
        <p:nvSpPr>
          <p:cNvPr id="3079" name="Rectangle 7"/>
          <p:cNvSpPr>
            <a:spLocks noGrp="1" noChangeArrowheads="1"/>
          </p:cNvSpPr>
          <p:nvPr>
            <p:ph type="sldNum" sz="quarter" idx="5"/>
          </p:nvPr>
        </p:nvSpPr>
        <p:spPr bwMode="auto">
          <a:xfrm>
            <a:off x="3886200" y="9448800"/>
            <a:ext cx="297180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549" tIns="46274" rIns="92549" bIns="46274" numCol="1" anchor="b" anchorCtr="0" compatLnSpc="1">
            <a:prstTxWarp prst="textNoShape">
              <a:avLst/>
            </a:prstTxWarp>
          </a:bodyPr>
          <a:lstStyle>
            <a:lvl1pPr algn="r" defTabSz="925513">
              <a:spcBef>
                <a:spcPct val="0"/>
              </a:spcBef>
              <a:defRPr sz="1200"/>
            </a:lvl1pPr>
          </a:lstStyle>
          <a:p>
            <a:fld id="{8633DFB0-8AC1-420D-AEF0-90CE993204D3}" type="slidenum">
              <a:rPr lang="en-US" altLang="ja-JP"/>
              <a:pPr/>
              <a:t>‹#›</a:t>
            </a:fld>
            <a:endParaRPr lang="en-US" altLang="ja-JP"/>
          </a:p>
        </p:txBody>
      </p:sp>
    </p:spTree>
    <p:extLst>
      <p:ext uri="{BB962C8B-B14F-4D97-AF65-F5344CB8AC3E}">
        <p14:creationId xmlns:p14="http://schemas.microsoft.com/office/powerpoint/2010/main" val="358960828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kumimoji="1" sz="1200" kern="1200">
        <a:solidFill>
          <a:schemeClr val="tx1"/>
        </a:solidFill>
        <a:latin typeface="Times New Roman" pitchFamily="18" charset="0"/>
        <a:ea typeface="ＭＳ Ｐ明朝" pitchFamily="18" charset="-128"/>
        <a:cs typeface="+mn-cs"/>
      </a:defRPr>
    </a:lvl1pPr>
    <a:lvl2pPr marL="457200" algn="l" rtl="0" fontAlgn="base">
      <a:spcBef>
        <a:spcPct val="30000"/>
      </a:spcBef>
      <a:spcAft>
        <a:spcPct val="0"/>
      </a:spcAft>
      <a:defRPr kumimoji="1" sz="1200" kern="1200">
        <a:solidFill>
          <a:schemeClr val="tx1"/>
        </a:solidFill>
        <a:latin typeface="Times New Roman" pitchFamily="18" charset="0"/>
        <a:ea typeface="ＭＳ Ｐ明朝" pitchFamily="18" charset="-128"/>
        <a:cs typeface="+mn-cs"/>
      </a:defRPr>
    </a:lvl2pPr>
    <a:lvl3pPr marL="914400" algn="l" rtl="0" fontAlgn="base">
      <a:spcBef>
        <a:spcPct val="30000"/>
      </a:spcBef>
      <a:spcAft>
        <a:spcPct val="0"/>
      </a:spcAft>
      <a:defRPr kumimoji="1" sz="1200" kern="1200">
        <a:solidFill>
          <a:schemeClr val="tx1"/>
        </a:solidFill>
        <a:latin typeface="Times New Roman" pitchFamily="18" charset="0"/>
        <a:ea typeface="ＭＳ Ｐ明朝" pitchFamily="18" charset="-128"/>
        <a:cs typeface="+mn-cs"/>
      </a:defRPr>
    </a:lvl3pPr>
    <a:lvl4pPr marL="1371600" algn="l" rtl="0" fontAlgn="base">
      <a:spcBef>
        <a:spcPct val="30000"/>
      </a:spcBef>
      <a:spcAft>
        <a:spcPct val="0"/>
      </a:spcAft>
      <a:defRPr kumimoji="1" sz="1200" kern="1200">
        <a:solidFill>
          <a:schemeClr val="tx1"/>
        </a:solidFill>
        <a:latin typeface="Times New Roman" pitchFamily="18" charset="0"/>
        <a:ea typeface="ＭＳ Ｐ明朝" pitchFamily="18" charset="-128"/>
        <a:cs typeface="+mn-cs"/>
      </a:defRPr>
    </a:lvl4pPr>
    <a:lvl5pPr marL="1828800" algn="l" rtl="0" fontAlgn="base">
      <a:spcBef>
        <a:spcPct val="30000"/>
      </a:spcBef>
      <a:spcAft>
        <a:spcPct val="0"/>
      </a:spcAft>
      <a:defRPr kumimoji="1" sz="1200" kern="1200">
        <a:solidFill>
          <a:schemeClr val="tx1"/>
        </a:solidFill>
        <a:latin typeface="Times New Roman" pitchFamily="18"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4671B89-78B0-4B4A-B4FA-C6C904D485C1}" type="slidenum">
              <a:rPr lang="en-US" altLang="ja-JP"/>
              <a:pPr/>
              <a:t>1</a:t>
            </a:fld>
            <a:endParaRPr lang="en-US" altLang="ja-JP"/>
          </a:p>
        </p:txBody>
      </p:sp>
      <p:sp>
        <p:nvSpPr>
          <p:cNvPr id="790530" name="Rectangle 2"/>
          <p:cNvSpPr>
            <a:spLocks noChangeArrowheads="1" noTextEdit="1"/>
          </p:cNvSpPr>
          <p:nvPr>
            <p:ph type="sldImg"/>
          </p:nvPr>
        </p:nvSpPr>
        <p:spPr>
          <a:xfrm>
            <a:off x="942975" y="744538"/>
            <a:ext cx="4973638" cy="3730625"/>
          </a:xfrm>
          <a:ln/>
        </p:spPr>
      </p:sp>
      <p:sp>
        <p:nvSpPr>
          <p:cNvPr id="790531" name="Rectangle 3"/>
          <p:cNvSpPr>
            <a:spLocks noGrp="1" noChangeArrowheads="1"/>
          </p:cNvSpPr>
          <p:nvPr>
            <p:ph type="body" idx="1"/>
          </p:nvPr>
        </p:nvSpPr>
        <p:spPr>
          <a:xfrm>
            <a:off x="912813" y="4724400"/>
            <a:ext cx="5032375" cy="4476750"/>
          </a:xfrm>
        </p:spPr>
        <p:txBody>
          <a:bodyPr/>
          <a:lstStyle/>
          <a:p>
            <a:endParaRPr lang="ja-JP" altLang="ja-JP"/>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6D3BF7E-C960-404B-B201-E364C2E1DA8D}" type="slidenum">
              <a:rPr lang="en-US" altLang="ja-JP"/>
              <a:pPr/>
              <a:t>10</a:t>
            </a:fld>
            <a:endParaRPr lang="en-US" altLang="ja-JP"/>
          </a:p>
        </p:txBody>
      </p:sp>
      <p:sp>
        <p:nvSpPr>
          <p:cNvPr id="909314" name="Rectangle 2"/>
          <p:cNvSpPr>
            <a:spLocks noChangeArrowheads="1" noTextEdit="1"/>
          </p:cNvSpPr>
          <p:nvPr>
            <p:ph type="sldImg"/>
          </p:nvPr>
        </p:nvSpPr>
        <p:spPr>
          <a:xfrm>
            <a:off x="939800" y="744538"/>
            <a:ext cx="4976813" cy="3732212"/>
          </a:xfrm>
          <a:ln/>
        </p:spPr>
      </p:sp>
      <p:sp>
        <p:nvSpPr>
          <p:cNvPr id="909315" name="Rectangle 3"/>
          <p:cNvSpPr>
            <a:spLocks noGrp="1" noChangeArrowheads="1"/>
          </p:cNvSpPr>
          <p:nvPr>
            <p:ph type="body" idx="1"/>
          </p:nvPr>
        </p:nvSpPr>
        <p:spPr/>
        <p:txBody>
          <a:bodyPr/>
          <a:lstStyle/>
          <a:p>
            <a:r>
              <a:rPr lang="ja-JP" altLang="en-US"/>
              <a:t>・これは先程紹介しました</a:t>
            </a:r>
            <a:r>
              <a:rPr lang="en-US" altLang="ja-JP"/>
              <a:t>『QC</a:t>
            </a:r>
            <a:r>
              <a:rPr lang="ja-JP" altLang="en-US"/>
              <a:t>サークルの基本</a:t>
            </a:r>
            <a:r>
              <a:rPr lang="en-US" altLang="ja-JP"/>
              <a:t>』</a:t>
            </a:r>
            <a:r>
              <a:rPr lang="ja-JP" altLang="en-US"/>
              <a:t>という本です。</a:t>
            </a:r>
          </a:p>
          <a:p>
            <a:endParaRPr lang="ja-JP" altLang="en-US"/>
          </a:p>
          <a:p>
            <a:r>
              <a:rPr lang="ja-JP" altLang="en-US"/>
              <a:t>・名前の通り</a:t>
            </a:r>
            <a:r>
              <a:rPr lang="en-US" altLang="ja-JP"/>
              <a:t>QC</a:t>
            </a:r>
            <a:r>
              <a:rPr lang="ja-JP" altLang="en-US"/>
              <a:t>サークルの基本的なことが述べられており、</a:t>
            </a:r>
          </a:p>
          <a:p>
            <a:r>
              <a:rPr lang="ja-JP" altLang="en-US"/>
              <a:t>　値段も</a:t>
            </a:r>
            <a:r>
              <a:rPr lang="en-US" altLang="ja-JP"/>
              <a:t>840</a:t>
            </a:r>
            <a:r>
              <a:rPr lang="ja-JP" altLang="en-US"/>
              <a:t>円と手ごろですので是非とも購入して読んで頂き</a:t>
            </a:r>
          </a:p>
          <a:p>
            <a:r>
              <a:rPr lang="ja-JP" altLang="en-US"/>
              <a:t>　 </a:t>
            </a:r>
            <a:r>
              <a:rPr lang="en-US" altLang="ja-JP"/>
              <a:t>QC</a:t>
            </a:r>
            <a:r>
              <a:rPr lang="ja-JP" altLang="en-US"/>
              <a:t>サークルの理解を深めて頂きたいと思います。</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3B587E8-5B6B-4374-B0AD-B5408A395972}" type="slidenum">
              <a:rPr lang="en-US" altLang="ja-JP"/>
              <a:pPr/>
              <a:t>11</a:t>
            </a:fld>
            <a:endParaRPr lang="en-US" altLang="ja-JP"/>
          </a:p>
        </p:txBody>
      </p:sp>
      <p:sp>
        <p:nvSpPr>
          <p:cNvPr id="875522" name="Rectangle 2"/>
          <p:cNvSpPr>
            <a:spLocks noChangeArrowheads="1" noTextEdit="1"/>
          </p:cNvSpPr>
          <p:nvPr>
            <p:ph type="sldImg"/>
          </p:nvPr>
        </p:nvSpPr>
        <p:spPr>
          <a:xfrm>
            <a:off x="939800" y="744538"/>
            <a:ext cx="4976813" cy="3732212"/>
          </a:xfrm>
          <a:ln/>
        </p:spPr>
      </p:sp>
      <p:sp>
        <p:nvSpPr>
          <p:cNvPr id="875523" name="Rectangle 3"/>
          <p:cNvSpPr>
            <a:spLocks noGrp="1" noChangeArrowheads="1"/>
          </p:cNvSpPr>
          <p:nvPr>
            <p:ph type="body" idx="1"/>
          </p:nvPr>
        </p:nvSpPr>
        <p:spPr/>
        <p:txBody>
          <a:bodyPr/>
          <a:lstStyle/>
          <a:p>
            <a:r>
              <a:rPr lang="ja-JP" altLang="en-US">
                <a:latin typeface="ＭＳ Ｐ明朝" pitchFamily="18" charset="-128"/>
              </a:rPr>
              <a:t>・次に</a:t>
            </a:r>
            <a:r>
              <a:rPr lang="en-US" altLang="ja-JP">
                <a:latin typeface="ＭＳ Ｐ明朝" pitchFamily="18" charset="-128"/>
              </a:rPr>
              <a:t>QC</a:t>
            </a:r>
            <a:r>
              <a:rPr lang="ja-JP" altLang="en-US">
                <a:latin typeface="ＭＳ Ｐ明朝" pitchFamily="18" charset="-128"/>
              </a:rPr>
              <a:t>サークル活動のねらいや</a:t>
            </a:r>
            <a:r>
              <a:rPr lang="en-US" altLang="ja-JP">
                <a:latin typeface="ＭＳ Ｐ明朝" pitchFamily="18" charset="-128"/>
              </a:rPr>
              <a:t>QC</a:t>
            </a:r>
            <a:r>
              <a:rPr lang="ja-JP" altLang="en-US">
                <a:latin typeface="ＭＳ Ｐ明朝" pitchFamily="18" charset="-128"/>
              </a:rPr>
              <a:t>サークルの定義についてお話</a:t>
            </a:r>
          </a:p>
          <a:p>
            <a:r>
              <a:rPr lang="ja-JP" altLang="en-US">
                <a:latin typeface="ＭＳ Ｐ明朝" pitchFamily="18" charset="-128"/>
              </a:rPr>
              <a:t>　したいと思います。</a:t>
            </a:r>
          </a:p>
          <a:p>
            <a:r>
              <a:rPr lang="ja-JP" altLang="en-US">
                <a:latin typeface="ＭＳ Ｐ明朝" pitchFamily="18" charset="-128"/>
              </a:rPr>
              <a:t>・皆さんお持ちの報文集の裏表紙にも載っておりますので、のちほど</a:t>
            </a:r>
          </a:p>
          <a:p>
            <a:r>
              <a:rPr lang="ja-JP" altLang="en-US">
                <a:latin typeface="ＭＳ Ｐ明朝" pitchFamily="18" charset="-128"/>
              </a:rPr>
              <a:t>　目を通して下さい。</a:t>
            </a:r>
          </a:p>
          <a:p>
            <a:r>
              <a:rPr lang="ja-JP" altLang="en-US">
                <a:latin typeface="ＭＳ Ｐ明朝" pitchFamily="18" charset="-128"/>
              </a:rPr>
              <a:t>・まず</a:t>
            </a:r>
            <a:r>
              <a:rPr lang="en-US" altLang="ja-JP">
                <a:latin typeface="ＭＳ Ｐ明朝" pitchFamily="18" charset="-128"/>
              </a:rPr>
              <a:t>QC</a:t>
            </a:r>
            <a:r>
              <a:rPr lang="ja-JP" altLang="en-US">
                <a:latin typeface="ＭＳ Ｐ明朝" pitchFamily="18" charset="-128"/>
              </a:rPr>
              <a:t>サークル活動の基本理念ですが、これは</a:t>
            </a:r>
            <a:r>
              <a:rPr lang="en-US" altLang="ja-JP">
                <a:solidFill>
                  <a:srgbClr val="FF0000"/>
                </a:solidFill>
                <a:latin typeface="ＭＳ Ｐ明朝" pitchFamily="18" charset="-128"/>
              </a:rPr>
              <a:t>QC</a:t>
            </a:r>
            <a:r>
              <a:rPr lang="ja-JP" altLang="en-US">
                <a:solidFill>
                  <a:srgbClr val="FF0000"/>
                </a:solidFill>
                <a:latin typeface="ＭＳ Ｐ明朝" pitchFamily="18" charset="-128"/>
              </a:rPr>
              <a:t>サークル活動の</a:t>
            </a:r>
          </a:p>
          <a:p>
            <a:r>
              <a:rPr lang="ja-JP" altLang="en-US">
                <a:solidFill>
                  <a:srgbClr val="FF0000"/>
                </a:solidFill>
                <a:latin typeface="ＭＳ Ｐ明朝" pitchFamily="18" charset="-128"/>
              </a:rPr>
              <a:t>　ねらいを示したものです。 </a:t>
            </a:r>
            <a:r>
              <a:rPr lang="ja-JP" altLang="en-US">
                <a:latin typeface="ＭＳ Ｐ明朝" pitchFamily="18" charset="-128"/>
              </a:rPr>
              <a:t>　　</a:t>
            </a:r>
          </a:p>
          <a:p>
            <a:r>
              <a:rPr lang="ja-JP" altLang="en-US">
                <a:latin typeface="ＭＳ Ｐ明朝" pitchFamily="18" charset="-128"/>
              </a:rPr>
              <a:t>　　一つは　</a:t>
            </a:r>
            <a:r>
              <a:rPr lang="ja-JP" altLang="en-US">
                <a:solidFill>
                  <a:srgbClr val="FF0000"/>
                </a:solidFill>
                <a:latin typeface="ＭＳ Ｐ明朝" pitchFamily="18" charset="-128"/>
              </a:rPr>
              <a:t>人間の能力を発揮し、無限の可能性を引き出す</a:t>
            </a:r>
          </a:p>
          <a:p>
            <a:r>
              <a:rPr lang="ja-JP" altLang="en-US">
                <a:solidFill>
                  <a:srgbClr val="FF0000"/>
                </a:solidFill>
                <a:latin typeface="ＭＳ Ｐ明朝" pitchFamily="18" charset="-128"/>
              </a:rPr>
              <a:t>　　次に　　人間性を尊重して、生きがいのある明るい職場をつくる</a:t>
            </a:r>
            <a:endParaRPr lang="ja-JP" altLang="en-US">
              <a:latin typeface="ＭＳ Ｐ明朝" pitchFamily="18" charset="-128"/>
            </a:endParaRPr>
          </a:p>
          <a:p>
            <a:r>
              <a:rPr lang="ja-JP" altLang="en-US">
                <a:latin typeface="ＭＳ Ｐ明朝" pitchFamily="18" charset="-128"/>
              </a:rPr>
              <a:t>　　そして　</a:t>
            </a:r>
            <a:r>
              <a:rPr lang="ja-JP" altLang="en-US">
                <a:solidFill>
                  <a:srgbClr val="FF0000"/>
                </a:solidFill>
                <a:latin typeface="ＭＳ Ｐ明朝" pitchFamily="18" charset="-128"/>
              </a:rPr>
              <a:t>企業の体質改善・発展に寄与する　の三つです。</a:t>
            </a:r>
            <a:endParaRPr lang="ja-JP" altLang="en-US">
              <a:latin typeface="ＭＳ Ｐ明朝" pitchFamily="18" charset="-128"/>
            </a:endParaRPr>
          </a:p>
          <a:p>
            <a:r>
              <a:rPr lang="ja-JP" altLang="en-US">
                <a:latin typeface="ＭＳ Ｐ明朝" pitchFamily="18" charset="-128"/>
              </a:rPr>
              <a:t>・この</a:t>
            </a:r>
            <a:r>
              <a:rPr lang="ja-JP" altLang="en-US">
                <a:solidFill>
                  <a:srgbClr val="FF0000"/>
                </a:solidFill>
                <a:latin typeface="ＭＳ Ｐ明朝" pitchFamily="18" charset="-128"/>
              </a:rPr>
              <a:t>三つの実現を目差し活動して頂きたいと思います。</a:t>
            </a:r>
          </a:p>
          <a:p>
            <a:r>
              <a:rPr lang="ja-JP" altLang="en-US">
                <a:solidFill>
                  <a:srgbClr val="FF0000"/>
                </a:solidFill>
                <a:latin typeface="ＭＳ Ｐ明朝" pitchFamily="18" charset="-128"/>
              </a:rPr>
              <a:t>・もう少し分かりやすく説明しますと</a:t>
            </a:r>
          </a:p>
          <a:p>
            <a:r>
              <a:rPr lang="ja-JP" altLang="en-US">
                <a:solidFill>
                  <a:srgbClr val="FF0000"/>
                </a:solidFill>
                <a:latin typeface="ＭＳ Ｐ明朝" pitchFamily="18" charset="-128"/>
              </a:rPr>
              <a:t>　　一つ目は </a:t>
            </a:r>
            <a:r>
              <a:rPr lang="en-US" altLang="ja-JP">
                <a:solidFill>
                  <a:srgbClr val="FF0000"/>
                </a:solidFill>
                <a:latin typeface="ＭＳ Ｐ明朝" pitchFamily="18" charset="-128"/>
              </a:rPr>
              <a:t>QC</a:t>
            </a:r>
            <a:r>
              <a:rPr lang="ja-JP" altLang="en-US">
                <a:latin typeface="ＭＳ Ｐ明朝" pitchFamily="18" charset="-128"/>
              </a:rPr>
              <a:t>サークルは自分のためにやる活動であって、</a:t>
            </a:r>
          </a:p>
          <a:p>
            <a:r>
              <a:rPr lang="ja-JP" altLang="en-US">
                <a:latin typeface="ＭＳ Ｐ明朝" pitchFamily="18" charset="-128"/>
              </a:rPr>
              <a:t>　　これを通じて自分の能力向上、自己実現を図る活動である。</a:t>
            </a:r>
          </a:p>
          <a:p>
            <a:endParaRPr lang="ja-JP" altLang="en-US">
              <a:latin typeface="ＭＳ Ｐ明朝" pitchFamily="18" charset="-128"/>
            </a:endParaRPr>
          </a:p>
          <a:p>
            <a:r>
              <a:rPr lang="ja-JP" altLang="en-US">
                <a:solidFill>
                  <a:srgbClr val="FF0000"/>
                </a:solidFill>
                <a:latin typeface="ＭＳ Ｐ明朝" pitchFamily="18" charset="-128"/>
              </a:rPr>
              <a:t>　　二つ目は自分達の考えで行動し、自分達の考えで新しい物を創り出す</a:t>
            </a:r>
          </a:p>
          <a:p>
            <a:r>
              <a:rPr lang="ja-JP" altLang="en-US">
                <a:solidFill>
                  <a:srgbClr val="FF0000"/>
                </a:solidFill>
                <a:latin typeface="ＭＳ Ｐ明朝" pitchFamily="18" charset="-128"/>
              </a:rPr>
              <a:t>　　ことにより、やりがい働きがいを感じ、</a:t>
            </a:r>
            <a:r>
              <a:rPr lang="ja-JP" altLang="en-US">
                <a:latin typeface="ＭＳ Ｐ明朝" pitchFamily="18" charset="-128"/>
              </a:rPr>
              <a:t>職場全体としてさらに新たな</a:t>
            </a:r>
            <a:endParaRPr lang="ja-JP" altLang="en-US">
              <a:solidFill>
                <a:srgbClr val="FF0000"/>
              </a:solidFill>
              <a:latin typeface="ＭＳ Ｐ明朝" pitchFamily="18" charset="-128"/>
            </a:endParaRPr>
          </a:p>
          <a:p>
            <a:r>
              <a:rPr lang="ja-JP" altLang="en-US">
                <a:solidFill>
                  <a:srgbClr val="FF0000"/>
                </a:solidFill>
                <a:latin typeface="ＭＳ Ｐ明朝" pitchFamily="18" charset="-128"/>
              </a:rPr>
              <a:t>　　</a:t>
            </a:r>
            <a:r>
              <a:rPr lang="ja-JP" altLang="en-US">
                <a:latin typeface="ＭＳ Ｐ明朝" pitchFamily="18" charset="-128"/>
              </a:rPr>
              <a:t>活動にﾁｬﾚﾝｼﾞしようという活力ある職場づくりを目差す活動である。</a:t>
            </a:r>
          </a:p>
          <a:p>
            <a:endParaRPr lang="ja-JP" altLang="en-US">
              <a:latin typeface="ＭＳ Ｐ明朝" pitchFamily="18" charset="-128"/>
            </a:endParaRPr>
          </a:p>
          <a:p>
            <a:r>
              <a:rPr lang="ja-JP" altLang="en-US">
                <a:latin typeface="ＭＳ Ｐ明朝" pitchFamily="18" charset="-128"/>
              </a:rPr>
              <a:t>　　</a:t>
            </a:r>
            <a:r>
              <a:rPr lang="ja-JP" altLang="en-US">
                <a:solidFill>
                  <a:srgbClr val="FF0000"/>
                </a:solidFill>
                <a:latin typeface="ＭＳ Ｐ明朝" pitchFamily="18" charset="-128"/>
              </a:rPr>
              <a:t>三つ目は </a:t>
            </a:r>
            <a:r>
              <a:rPr lang="en-US" altLang="ja-JP">
                <a:solidFill>
                  <a:srgbClr val="FF0000"/>
                </a:solidFill>
                <a:latin typeface="ＭＳ Ｐ明朝" pitchFamily="18" charset="-128"/>
              </a:rPr>
              <a:t>QC</a:t>
            </a:r>
            <a:r>
              <a:rPr lang="ja-JP" altLang="en-US">
                <a:latin typeface="ＭＳ Ｐ明朝" pitchFamily="18" charset="-128"/>
              </a:rPr>
              <a:t>サークル活動で職場の問題解決を進めることによって、</a:t>
            </a:r>
          </a:p>
          <a:p>
            <a:r>
              <a:rPr lang="ja-JP" altLang="en-US">
                <a:latin typeface="ＭＳ Ｐ明朝" pitchFamily="18" charset="-128"/>
              </a:rPr>
              <a:t>　　お客様満足の向上など企業の経営目的への貢献を目差していく活動</a:t>
            </a:r>
          </a:p>
          <a:p>
            <a:r>
              <a:rPr lang="ja-JP" altLang="en-US">
                <a:latin typeface="ＭＳ Ｐ明朝" pitchFamily="18" charset="-128"/>
              </a:rPr>
              <a:t>　　である。</a:t>
            </a:r>
          </a:p>
          <a:p>
            <a:r>
              <a:rPr lang="ja-JP" altLang="en-US">
                <a:latin typeface="ＭＳ Ｐ明朝" pitchFamily="18" charset="-128"/>
              </a:rPr>
              <a:t>・このように理解して頂くと宜しいかと思います。</a:t>
            </a:r>
          </a:p>
          <a:p>
            <a:r>
              <a:rPr lang="ja-JP" altLang="en-US">
                <a:latin typeface="ＭＳ Ｐ明朝" pitchFamily="18" charset="-128"/>
              </a:rPr>
              <a:t>　　　　</a:t>
            </a:r>
          </a:p>
          <a:p>
            <a:r>
              <a:rPr lang="ja-JP" altLang="en-US">
                <a:latin typeface="ＭＳ Ｐ明朝" pitchFamily="18" charset="-128"/>
              </a:rPr>
              <a:t>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7D93A17-3151-4B3D-96BD-D5ECB7F395A3}" type="slidenum">
              <a:rPr lang="en-US" altLang="ja-JP"/>
              <a:pPr/>
              <a:t>12</a:t>
            </a:fld>
            <a:endParaRPr lang="en-US" altLang="ja-JP"/>
          </a:p>
        </p:txBody>
      </p:sp>
      <p:sp>
        <p:nvSpPr>
          <p:cNvPr id="877570" name="Rectangle 2"/>
          <p:cNvSpPr>
            <a:spLocks noChangeArrowheads="1" noTextEdit="1"/>
          </p:cNvSpPr>
          <p:nvPr>
            <p:ph type="sldImg"/>
          </p:nvPr>
        </p:nvSpPr>
        <p:spPr>
          <a:xfrm>
            <a:off x="939800" y="744538"/>
            <a:ext cx="4976813" cy="3732212"/>
          </a:xfrm>
          <a:ln/>
        </p:spPr>
      </p:sp>
      <p:sp>
        <p:nvSpPr>
          <p:cNvPr id="877571" name="Rectangle 3"/>
          <p:cNvSpPr>
            <a:spLocks noGrp="1" noChangeArrowheads="1"/>
          </p:cNvSpPr>
          <p:nvPr>
            <p:ph type="body" idx="1"/>
          </p:nvPr>
        </p:nvSpPr>
        <p:spPr/>
        <p:txBody>
          <a:bodyPr/>
          <a:lstStyle/>
          <a:p>
            <a:r>
              <a:rPr lang="ja-JP" altLang="en-US">
                <a:latin typeface="ＭＳ Ｐ明朝" pitchFamily="18" charset="-128"/>
              </a:rPr>
              <a:t>・次に</a:t>
            </a:r>
            <a:r>
              <a:rPr lang="en-US" altLang="ja-JP">
                <a:latin typeface="ＭＳ Ｐ明朝" pitchFamily="18" charset="-128"/>
              </a:rPr>
              <a:t>QC</a:t>
            </a:r>
            <a:r>
              <a:rPr lang="ja-JP" altLang="en-US">
                <a:latin typeface="ＭＳ Ｐ明朝" pitchFamily="18" charset="-128"/>
              </a:rPr>
              <a:t>サークルの定義の所で出てきた用語、言葉について</a:t>
            </a:r>
          </a:p>
          <a:p>
            <a:r>
              <a:rPr lang="ja-JP" altLang="en-US">
                <a:latin typeface="ＭＳ Ｐ明朝" pitchFamily="18" charset="-128"/>
              </a:rPr>
              <a:t>　説明を加えたいと思います。</a:t>
            </a:r>
          </a:p>
          <a:p>
            <a:r>
              <a:rPr lang="ja-JP" altLang="en-US">
                <a:latin typeface="ＭＳ Ｐ明朝" pitchFamily="18" charset="-128"/>
              </a:rPr>
              <a:t>・先ず　品質のとらえ方ですが、ここで報文集に誤字がありますので訂正頂き</a:t>
            </a:r>
          </a:p>
          <a:p>
            <a:r>
              <a:rPr lang="ja-JP" altLang="en-US">
                <a:latin typeface="ＭＳ Ｐ明朝" pitchFamily="18" charset="-128"/>
              </a:rPr>
              <a:t>　たいと思います。Ｐ</a:t>
            </a:r>
            <a:r>
              <a:rPr lang="en-US" altLang="ja-JP">
                <a:latin typeface="ＭＳ Ｐ明朝" pitchFamily="18" charset="-128"/>
              </a:rPr>
              <a:t>7</a:t>
            </a:r>
            <a:r>
              <a:rPr lang="ja-JP" altLang="en-US">
                <a:latin typeface="ＭＳ Ｐ明朝" pitchFamily="18" charset="-128"/>
              </a:rPr>
              <a:t>右上の製品品質の所が製造品質となっております。</a:t>
            </a:r>
          </a:p>
          <a:p>
            <a:r>
              <a:rPr lang="ja-JP" altLang="en-US">
                <a:latin typeface="ＭＳ Ｐ明朝" pitchFamily="18" charset="-128"/>
              </a:rPr>
              <a:t>　訂正をお願いします。</a:t>
            </a:r>
          </a:p>
          <a:p>
            <a:r>
              <a:rPr lang="ja-JP" altLang="en-US">
                <a:latin typeface="ＭＳ Ｐ明朝" pitchFamily="18" charset="-128"/>
              </a:rPr>
              <a:t>・さて先程</a:t>
            </a:r>
            <a:r>
              <a:rPr lang="en-US" altLang="ja-JP">
                <a:latin typeface="ＭＳ Ｐ明朝" pitchFamily="18" charset="-128"/>
              </a:rPr>
              <a:t>『</a:t>
            </a:r>
            <a:r>
              <a:rPr lang="ja-JP" altLang="en-US">
                <a:latin typeface="ＭＳ Ｐ明朝" pitchFamily="18" charset="-128"/>
              </a:rPr>
              <a:t>製品・サービス・仕事などの質</a:t>
            </a:r>
            <a:r>
              <a:rPr lang="en-US" altLang="ja-JP">
                <a:latin typeface="ＭＳ Ｐ明朝" pitchFamily="18" charset="-128"/>
              </a:rPr>
              <a:t>』</a:t>
            </a:r>
            <a:r>
              <a:rPr lang="ja-JP" altLang="en-US">
                <a:latin typeface="ＭＳ Ｐ明朝" pitchFamily="18" charset="-128"/>
              </a:rPr>
              <a:t>と言う言葉が出てまいりましたが</a:t>
            </a:r>
          </a:p>
          <a:p>
            <a:r>
              <a:rPr lang="ja-JP" altLang="en-US">
                <a:latin typeface="ＭＳ Ｐ明朝" pitchFamily="18" charset="-128"/>
              </a:rPr>
              <a:t>　</a:t>
            </a:r>
            <a:r>
              <a:rPr lang="en-US" altLang="ja-JP">
                <a:latin typeface="ＭＳ Ｐ明朝" pitchFamily="18" charset="-128"/>
              </a:rPr>
              <a:t>『</a:t>
            </a:r>
            <a:r>
              <a:rPr lang="ja-JP" altLang="en-US">
                <a:latin typeface="ＭＳ Ｐ明朝" pitchFamily="18" charset="-128"/>
              </a:rPr>
              <a:t>製品の質</a:t>
            </a:r>
            <a:r>
              <a:rPr lang="en-US" altLang="ja-JP">
                <a:latin typeface="ＭＳ Ｐ明朝" pitchFamily="18" charset="-128"/>
              </a:rPr>
              <a:t>』</a:t>
            </a:r>
            <a:r>
              <a:rPr lang="ja-JP" altLang="en-US">
                <a:latin typeface="ＭＳ Ｐ明朝" pitchFamily="18" charset="-128"/>
              </a:rPr>
              <a:t>とは製品の性能とか信頼性等一般的に使われる意味の</a:t>
            </a:r>
          </a:p>
          <a:p>
            <a:r>
              <a:rPr lang="ja-JP" altLang="en-US">
                <a:latin typeface="ＭＳ Ｐ明朝" pitchFamily="18" charset="-128"/>
              </a:rPr>
              <a:t>　製品品質と、これに価格、納期、アフターサービスなどを含めたものを</a:t>
            </a:r>
          </a:p>
          <a:p>
            <a:r>
              <a:rPr lang="ja-JP" altLang="en-US">
                <a:latin typeface="ＭＳ Ｐ明朝" pitchFamily="18" charset="-128"/>
              </a:rPr>
              <a:t>　</a:t>
            </a:r>
            <a:r>
              <a:rPr lang="en-US" altLang="ja-JP">
                <a:latin typeface="ＭＳ Ｐ明朝" pitchFamily="18" charset="-128"/>
              </a:rPr>
              <a:t>『</a:t>
            </a:r>
            <a:r>
              <a:rPr lang="ja-JP" altLang="en-US">
                <a:latin typeface="ＭＳ Ｐ明朝" pitchFamily="18" charset="-128"/>
              </a:rPr>
              <a:t>製品の質</a:t>
            </a:r>
            <a:r>
              <a:rPr lang="en-US" altLang="ja-JP">
                <a:latin typeface="ＭＳ Ｐ明朝" pitchFamily="18" charset="-128"/>
              </a:rPr>
              <a:t>』 </a:t>
            </a:r>
            <a:r>
              <a:rPr lang="ja-JP" altLang="en-US">
                <a:latin typeface="ＭＳ Ｐ明朝" pitchFamily="18" charset="-128"/>
              </a:rPr>
              <a:t>と呼んでおります。お客様に喜んで製品を買って頂くためには、</a:t>
            </a:r>
          </a:p>
          <a:p>
            <a:r>
              <a:rPr lang="ja-JP" altLang="en-US">
                <a:latin typeface="ＭＳ Ｐ明朝" pitchFamily="18" charset="-128"/>
              </a:rPr>
              <a:t>　この製品品質と価格等を含めた最適な製品であることが必要となります。</a:t>
            </a:r>
          </a:p>
          <a:p>
            <a:r>
              <a:rPr lang="ja-JP" altLang="en-US">
                <a:latin typeface="ＭＳ Ｐ明朝" pitchFamily="18" charset="-128"/>
              </a:rPr>
              <a:t>・次の</a:t>
            </a:r>
            <a:r>
              <a:rPr lang="en-US" altLang="ja-JP">
                <a:latin typeface="ＭＳ Ｐ明朝" pitchFamily="18" charset="-128"/>
              </a:rPr>
              <a:t>『</a:t>
            </a:r>
            <a:r>
              <a:rPr lang="ja-JP" altLang="en-US">
                <a:latin typeface="ＭＳ Ｐ明朝" pitchFamily="18" charset="-128"/>
              </a:rPr>
              <a:t>サービスの質</a:t>
            </a:r>
            <a:r>
              <a:rPr lang="en-US" altLang="ja-JP">
                <a:latin typeface="ＭＳ Ｐ明朝" pitchFamily="18" charset="-128"/>
              </a:rPr>
              <a:t>』</a:t>
            </a:r>
            <a:r>
              <a:rPr lang="ja-JP" altLang="en-US">
                <a:latin typeface="ＭＳ Ｐ明朝" pitchFamily="18" charset="-128"/>
              </a:rPr>
              <a:t>とは事務、販売、サービスなどの分野における</a:t>
            </a:r>
          </a:p>
          <a:p>
            <a:r>
              <a:rPr lang="ja-JP" altLang="en-US">
                <a:latin typeface="ＭＳ Ｐ明朝" pitchFamily="18" charset="-128"/>
              </a:rPr>
              <a:t>　仕事の出来栄えのことで、的確さ、スピード、親切さと言った目に見えない</a:t>
            </a:r>
          </a:p>
          <a:p>
            <a:r>
              <a:rPr lang="ja-JP" altLang="en-US">
                <a:latin typeface="ＭＳ Ｐ明朝" pitchFamily="18" charset="-128"/>
              </a:rPr>
              <a:t>　尺度でお客様満足度を評価し、向上させていく努力が必要です。</a:t>
            </a:r>
          </a:p>
          <a:p>
            <a:r>
              <a:rPr lang="ja-JP" altLang="en-US">
                <a:latin typeface="ＭＳ Ｐ明朝" pitchFamily="18" charset="-128"/>
              </a:rPr>
              <a:t>・三つ目の</a:t>
            </a:r>
            <a:r>
              <a:rPr lang="en-US" altLang="ja-JP">
                <a:latin typeface="ＭＳ Ｐ明朝" pitchFamily="18" charset="-128"/>
              </a:rPr>
              <a:t>『</a:t>
            </a:r>
            <a:r>
              <a:rPr lang="ja-JP" altLang="en-US">
                <a:latin typeface="ＭＳ Ｐ明朝" pitchFamily="18" charset="-128"/>
              </a:rPr>
              <a:t>仕事の質</a:t>
            </a:r>
            <a:r>
              <a:rPr lang="en-US" altLang="ja-JP">
                <a:latin typeface="ＭＳ Ｐ明朝" pitchFamily="18" charset="-128"/>
              </a:rPr>
              <a:t>』</a:t>
            </a:r>
            <a:r>
              <a:rPr lang="ja-JP" altLang="en-US">
                <a:latin typeface="ＭＳ Ｐ明朝" pitchFamily="18" charset="-128"/>
              </a:rPr>
              <a:t>は、製品及びサービスの質が、仕事の結果としての</a:t>
            </a:r>
          </a:p>
          <a:p>
            <a:r>
              <a:rPr lang="en-US" altLang="ja-JP">
                <a:latin typeface="ＭＳ Ｐ明朝" pitchFamily="18" charset="-128"/>
              </a:rPr>
              <a:t>〝</a:t>
            </a:r>
            <a:r>
              <a:rPr lang="ja-JP" altLang="en-US">
                <a:latin typeface="ＭＳ Ｐ明朝" pitchFamily="18" charset="-128"/>
              </a:rPr>
              <a:t>できばえ</a:t>
            </a:r>
            <a:r>
              <a:rPr lang="en-US" altLang="ja-JP">
                <a:latin typeface="ＭＳ Ｐ明朝" pitchFamily="18" charset="-128"/>
              </a:rPr>
              <a:t>〟</a:t>
            </a:r>
            <a:r>
              <a:rPr lang="ja-JP" altLang="en-US">
                <a:latin typeface="ＭＳ Ｐ明朝" pitchFamily="18" charset="-128"/>
              </a:rPr>
              <a:t>を表すものであるのに対し、仕事のプロセスの質を言います。</a:t>
            </a:r>
          </a:p>
          <a:p>
            <a:r>
              <a:rPr lang="ja-JP" altLang="en-US">
                <a:latin typeface="ＭＳ Ｐ明朝" pitchFamily="18" charset="-128"/>
              </a:rPr>
              <a:t>　ですから、製品やサービスの質を良くするためには、例えば、製品品質を</a:t>
            </a:r>
          </a:p>
          <a:p>
            <a:r>
              <a:rPr lang="ja-JP" altLang="en-US">
                <a:latin typeface="ＭＳ Ｐ明朝" pitchFamily="18" charset="-128"/>
              </a:rPr>
              <a:t>　確保するために作業標準をキチンと守ると言った、仕事のプロセスを</a:t>
            </a:r>
          </a:p>
          <a:p>
            <a:r>
              <a:rPr lang="ja-JP" altLang="en-US">
                <a:latin typeface="ＭＳ Ｐ明朝" pitchFamily="18" charset="-128"/>
              </a:rPr>
              <a:t>　管理していくことが必要です。</a:t>
            </a:r>
          </a:p>
          <a:p>
            <a:r>
              <a:rPr lang="ja-JP" altLang="en-US">
                <a:latin typeface="ＭＳ Ｐ明朝" pitchFamily="18" charset="-128"/>
              </a:rPr>
              <a:t>・以上三つの質を品質管理の対象として捉えていくことが大切だと思います。</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0B99ED2-DFE5-4972-B1E0-E89842937B54}" type="slidenum">
              <a:rPr lang="en-US" altLang="ja-JP"/>
              <a:pPr/>
              <a:t>13</a:t>
            </a:fld>
            <a:endParaRPr lang="en-US" altLang="ja-JP"/>
          </a:p>
        </p:txBody>
      </p:sp>
      <p:sp>
        <p:nvSpPr>
          <p:cNvPr id="879618" name="Rectangle 2"/>
          <p:cNvSpPr>
            <a:spLocks noChangeArrowheads="1" noTextEdit="1"/>
          </p:cNvSpPr>
          <p:nvPr>
            <p:ph type="sldImg"/>
          </p:nvPr>
        </p:nvSpPr>
        <p:spPr>
          <a:xfrm>
            <a:off x="939800" y="744538"/>
            <a:ext cx="4976813" cy="3732212"/>
          </a:xfrm>
          <a:ln/>
        </p:spPr>
      </p:sp>
      <p:sp>
        <p:nvSpPr>
          <p:cNvPr id="879619" name="Rectangle 3"/>
          <p:cNvSpPr>
            <a:spLocks noGrp="1" noChangeArrowheads="1"/>
          </p:cNvSpPr>
          <p:nvPr>
            <p:ph type="body" idx="1"/>
          </p:nvPr>
        </p:nvSpPr>
        <p:spPr/>
        <p:txBody>
          <a:bodyPr/>
          <a:lstStyle/>
          <a:p>
            <a:r>
              <a:rPr lang="ja-JP" altLang="en-US"/>
              <a:t>・次に</a:t>
            </a:r>
            <a:r>
              <a:rPr lang="en-US" altLang="ja-JP"/>
              <a:t>『</a:t>
            </a:r>
            <a:r>
              <a:rPr lang="ja-JP" altLang="en-US"/>
              <a:t>管理と改善</a:t>
            </a:r>
            <a:r>
              <a:rPr lang="en-US" altLang="ja-JP"/>
              <a:t>』</a:t>
            </a:r>
            <a:r>
              <a:rPr lang="ja-JP" altLang="en-US"/>
              <a:t>と言う言葉が出てきましたが</a:t>
            </a:r>
          </a:p>
          <a:p>
            <a:r>
              <a:rPr lang="ja-JP" altLang="en-US"/>
              <a:t>　管理とは　･･･（そのまま読む）</a:t>
            </a:r>
          </a:p>
          <a:p>
            <a:r>
              <a:rPr lang="ja-JP" altLang="en-US"/>
              <a:t>　改善とは　･･･（そのまま読む）　を言います。</a:t>
            </a:r>
          </a:p>
          <a:p>
            <a:endParaRPr lang="ja-JP" altLang="en-US"/>
          </a:p>
          <a:p>
            <a:r>
              <a:rPr lang="ja-JP" altLang="en-US"/>
              <a:t>・ですからよく管理されている場合は、この図のように</a:t>
            </a:r>
          </a:p>
          <a:p>
            <a:r>
              <a:rPr lang="ja-JP" altLang="en-US"/>
              <a:t>　一度改善されたレベルを維持していきますが、</a:t>
            </a:r>
          </a:p>
          <a:p>
            <a:r>
              <a:rPr lang="ja-JP" altLang="en-US"/>
              <a:t>　管理が悪いと、折角改善してもまた元のレベルに戻ってしまう</a:t>
            </a:r>
          </a:p>
          <a:p>
            <a:r>
              <a:rPr lang="ja-JP" altLang="en-US"/>
              <a:t>　という事になります。</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3F17A27-4680-422C-BA7B-078D9CBFB65B}" type="slidenum">
              <a:rPr lang="en-US" altLang="ja-JP"/>
              <a:pPr/>
              <a:t>14</a:t>
            </a:fld>
            <a:endParaRPr lang="en-US" altLang="ja-JP"/>
          </a:p>
        </p:txBody>
      </p:sp>
      <p:sp>
        <p:nvSpPr>
          <p:cNvPr id="926722" name="Rectangle 2"/>
          <p:cNvSpPr>
            <a:spLocks noChangeArrowheads="1" noTextEdit="1"/>
          </p:cNvSpPr>
          <p:nvPr>
            <p:ph type="sldImg"/>
          </p:nvPr>
        </p:nvSpPr>
        <p:spPr>
          <a:xfrm>
            <a:off x="944563" y="746125"/>
            <a:ext cx="4972050" cy="3729038"/>
          </a:xfrm>
          <a:ln/>
        </p:spPr>
      </p:sp>
      <p:sp>
        <p:nvSpPr>
          <p:cNvPr id="926723" name="Rectangle 3"/>
          <p:cNvSpPr>
            <a:spLocks noGrp="1" noChangeArrowheads="1"/>
          </p:cNvSpPr>
          <p:nvPr>
            <p:ph type="body" idx="1"/>
          </p:nvPr>
        </p:nvSpPr>
        <p:spPr>
          <a:xfrm>
            <a:off x="914400" y="4724400"/>
            <a:ext cx="5029200" cy="2671763"/>
          </a:xfrm>
        </p:spPr>
        <p:txBody>
          <a:bodyPr/>
          <a:lstStyle/>
          <a:p>
            <a:r>
              <a:rPr lang="ja-JP" altLang="en-US"/>
              <a:t>次は管理のサイクルです。</a:t>
            </a:r>
          </a:p>
          <a:p>
            <a:r>
              <a:rPr lang="ja-JP" altLang="en-US"/>
              <a:t>この中でＰＤＣＡという言葉を初めて聞いたという人はいますか？</a:t>
            </a:r>
          </a:p>
          <a:p>
            <a:r>
              <a:rPr lang="ja-JP" altLang="en-US"/>
              <a:t>もし、いたらこの言葉は必ず覚えてください。後で質問しますよ。</a:t>
            </a:r>
          </a:p>
          <a:p>
            <a:r>
              <a:rPr lang="ja-JP" altLang="en-US"/>
              <a:t>資料まとめや発表する時の極めて基本となる考え方です。</a:t>
            </a:r>
          </a:p>
          <a:p>
            <a:r>
              <a:rPr lang="ja-JP" altLang="en-US"/>
              <a:t>（図で説明、するとともに白板に書く）Ｐはプラン（計画）の頭文字のＰ，</a:t>
            </a:r>
          </a:p>
          <a:p>
            <a:r>
              <a:rPr lang="en-US" altLang="ja-JP"/>
              <a:t>D</a:t>
            </a:r>
            <a:r>
              <a:rPr lang="ja-JP" altLang="en-US"/>
              <a:t>はドウ（実施）のＤ，ＣはチェックのＣ，Ａはアクション（標準化や処置）のＡ</a:t>
            </a:r>
          </a:p>
          <a:p>
            <a:r>
              <a:rPr lang="ja-JP" altLang="en-US"/>
              <a:t>資料などをまとめるときには、このＰＤＣＡを廻すこと。何か課題をこなすときも</a:t>
            </a:r>
          </a:p>
          <a:p>
            <a:r>
              <a:rPr lang="ja-JP" altLang="en-US"/>
              <a:t>ＰＤＣＡを廻すこと。</a:t>
            </a:r>
          </a:p>
          <a:p>
            <a:r>
              <a:rPr lang="ja-JP" altLang="en-US"/>
              <a:t>（内容説明）</a:t>
            </a:r>
          </a:p>
          <a:p>
            <a:r>
              <a:rPr lang="ja-JP" altLang="en-US"/>
              <a:t>又、標準化されている業務の場合はＳＤＣＡと、言います。Ｓはスタンダード</a:t>
            </a:r>
          </a:p>
          <a:p>
            <a:r>
              <a:rPr lang="ja-JP" altLang="en-US"/>
              <a:t>のＳです。</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8F8D5D9-C0E3-4720-8075-76CE89542C64}" type="slidenum">
              <a:rPr lang="en-US" altLang="ja-JP"/>
              <a:pPr/>
              <a:t>15</a:t>
            </a:fld>
            <a:endParaRPr lang="en-US" altLang="ja-JP"/>
          </a:p>
        </p:txBody>
      </p:sp>
      <p:sp>
        <p:nvSpPr>
          <p:cNvPr id="881666" name="Rectangle 2"/>
          <p:cNvSpPr>
            <a:spLocks noChangeArrowheads="1" noTextEdit="1"/>
          </p:cNvSpPr>
          <p:nvPr>
            <p:ph type="sldImg"/>
          </p:nvPr>
        </p:nvSpPr>
        <p:spPr>
          <a:xfrm>
            <a:off x="939800" y="744538"/>
            <a:ext cx="4976813" cy="3732212"/>
          </a:xfrm>
          <a:ln/>
        </p:spPr>
      </p:sp>
      <p:sp>
        <p:nvSpPr>
          <p:cNvPr id="881667" name="Rectangle 3"/>
          <p:cNvSpPr>
            <a:spLocks noGrp="1" noChangeArrowheads="1"/>
          </p:cNvSpPr>
          <p:nvPr>
            <p:ph type="body" idx="1"/>
          </p:nvPr>
        </p:nvSpPr>
        <p:spPr/>
        <p:txBody>
          <a:bodyPr/>
          <a:lstStyle/>
          <a:p>
            <a:r>
              <a:rPr lang="ja-JP" altLang="en-US">
                <a:solidFill>
                  <a:srgbClr val="FF0000"/>
                </a:solidFill>
              </a:rPr>
              <a:t>・ではＱＣサークルとはどの様なものかと言うことですが</a:t>
            </a:r>
          </a:p>
          <a:p>
            <a:r>
              <a:rPr lang="ja-JP" altLang="en-US"/>
              <a:t>・ＱＣサークルとは</a:t>
            </a:r>
          </a:p>
          <a:p>
            <a:r>
              <a:rPr lang="ja-JP" altLang="en-US"/>
              <a:t>　製造だけでなく、事務、販売、サービスも含めた職場の第一線で</a:t>
            </a:r>
          </a:p>
          <a:p>
            <a:r>
              <a:rPr lang="ja-JP" altLang="en-US"/>
              <a:t>　働く人々が、継続的に管理・改善を行う小グループであります。</a:t>
            </a:r>
          </a:p>
          <a:p>
            <a:r>
              <a:rPr lang="ja-JP" altLang="en-US">
                <a:solidFill>
                  <a:srgbClr val="FF0000"/>
                </a:solidFill>
              </a:rPr>
              <a:t>・特に重要なポイントは、「継続は力なり」と言う言葉を良く聞きますが</a:t>
            </a:r>
          </a:p>
          <a:p>
            <a:r>
              <a:rPr lang="ja-JP" altLang="en-US">
                <a:solidFill>
                  <a:srgbClr val="FF0000"/>
                </a:solidFill>
              </a:rPr>
              <a:t>　継続的な管理・改善活動により</a:t>
            </a:r>
          </a:p>
          <a:p>
            <a:r>
              <a:rPr lang="ja-JP" altLang="en-US">
                <a:solidFill>
                  <a:srgbClr val="FF0000"/>
                </a:solidFill>
              </a:rPr>
              <a:t>　　①サークルメンバー一人ひとりの能力の向上　と</a:t>
            </a:r>
          </a:p>
          <a:p>
            <a:r>
              <a:rPr lang="ja-JP" altLang="en-US">
                <a:solidFill>
                  <a:srgbClr val="FF0000"/>
                </a:solidFill>
              </a:rPr>
              <a:t>　　②活力に満ちた職場づくり　　　</a:t>
            </a:r>
          </a:p>
          <a:p>
            <a:r>
              <a:rPr lang="ja-JP" altLang="en-US">
                <a:solidFill>
                  <a:srgbClr val="FF0000"/>
                </a:solidFill>
              </a:rPr>
              <a:t>　を達成していくということです。</a:t>
            </a:r>
          </a:p>
          <a:p>
            <a:endParaRPr lang="ja-JP" altLang="en-US"/>
          </a:p>
          <a:p>
            <a:r>
              <a:rPr lang="ja-JP" altLang="en-US">
                <a:latin typeface="ＭＳ ゴシック" pitchFamily="49" charset="-128"/>
              </a:rPr>
              <a:t>・そして活動の進め方としては</a:t>
            </a:r>
          </a:p>
          <a:p>
            <a:r>
              <a:rPr lang="ja-JP" altLang="en-US">
                <a:latin typeface="ＭＳ ゴシック" pitchFamily="49" charset="-128"/>
              </a:rPr>
              <a:t>　運営を自主的に　･･･（全体を読む）･･･　相互啓発を図ります。</a:t>
            </a:r>
          </a:p>
          <a:p>
            <a:r>
              <a:rPr lang="ja-JP" altLang="en-US">
                <a:latin typeface="ＭＳ ゴシック" pitchFamily="49" charset="-128"/>
              </a:rPr>
              <a:t>・この運営を自主的に行うということは、</a:t>
            </a:r>
            <a:r>
              <a:rPr lang="ja-JP" altLang="en-US">
                <a:solidFill>
                  <a:srgbClr val="FF0000"/>
                </a:solidFill>
                <a:latin typeface="ＭＳ ゴシック" pitchFamily="49" charset="-128"/>
              </a:rPr>
              <a:t>勝手にやると言うことではなく、</a:t>
            </a:r>
          </a:p>
          <a:p>
            <a:r>
              <a:rPr lang="ja-JP" altLang="en-US">
                <a:solidFill>
                  <a:srgbClr val="FF0000"/>
                </a:solidFill>
                <a:latin typeface="ＭＳ ゴシック" pitchFamily="49" charset="-128"/>
              </a:rPr>
              <a:t>　上司や回りの指導・支援を受けながら、自主性を基本に運営していく</a:t>
            </a:r>
          </a:p>
          <a:p>
            <a:r>
              <a:rPr lang="ja-JP" altLang="en-US">
                <a:solidFill>
                  <a:srgbClr val="FF0000"/>
                </a:solidFill>
                <a:latin typeface="ＭＳ ゴシック" pitchFamily="49" charset="-128"/>
              </a:rPr>
              <a:t>　ということで、自ら考え、行動し、目的を達成する所から、やりがいや</a:t>
            </a:r>
          </a:p>
          <a:p>
            <a:r>
              <a:rPr lang="ja-JP" altLang="en-US">
                <a:solidFill>
                  <a:srgbClr val="FF0000"/>
                </a:solidFill>
                <a:latin typeface="ＭＳ ゴシック" pitchFamily="49" charset="-128"/>
              </a:rPr>
              <a:t>　達成感、喜びが生まれて来ると言う点で重要なことです。</a:t>
            </a:r>
          </a:p>
          <a:p>
            <a:endParaRPr lang="ja-JP" altLang="en-US">
              <a:latin typeface="ＭＳ ゴシック" pitchFamily="49" charset="-128"/>
            </a:endParaRPr>
          </a:p>
          <a:p>
            <a:endParaRPr lang="ja-JP" altLang="en-US"/>
          </a:p>
          <a:p>
            <a:endParaRPr lang="en-US" altLang="ja-JP"/>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92BE989-770B-4B6E-B1B4-748F52EE72D0}" type="slidenum">
              <a:rPr lang="en-US" altLang="ja-JP"/>
              <a:pPr/>
              <a:t>16</a:t>
            </a:fld>
            <a:endParaRPr lang="en-US" altLang="ja-JP"/>
          </a:p>
        </p:txBody>
      </p:sp>
      <p:sp>
        <p:nvSpPr>
          <p:cNvPr id="883714" name="Rectangle 2"/>
          <p:cNvSpPr>
            <a:spLocks noChangeArrowheads="1" noTextEdit="1"/>
          </p:cNvSpPr>
          <p:nvPr>
            <p:ph type="sldImg"/>
          </p:nvPr>
        </p:nvSpPr>
        <p:spPr>
          <a:xfrm>
            <a:off x="939800" y="744538"/>
            <a:ext cx="4976813" cy="3732212"/>
          </a:xfrm>
          <a:ln/>
        </p:spPr>
      </p:sp>
      <p:sp>
        <p:nvSpPr>
          <p:cNvPr id="883715" name="Rectangle 3"/>
          <p:cNvSpPr>
            <a:spLocks noGrp="1" noChangeArrowheads="1"/>
          </p:cNvSpPr>
          <p:nvPr>
            <p:ph type="body" idx="1"/>
          </p:nvPr>
        </p:nvSpPr>
        <p:spPr/>
        <p:txBody>
          <a:bodyPr/>
          <a:lstStyle/>
          <a:p>
            <a:endParaRPr lang="ja-JP" altLang="ja-JP"/>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CB2AFAB-7ED4-44F0-9790-D3E3103FD0A5}" type="slidenum">
              <a:rPr lang="en-US" altLang="ja-JP"/>
              <a:pPr/>
              <a:t>17</a:t>
            </a:fld>
            <a:endParaRPr lang="en-US" altLang="ja-JP"/>
          </a:p>
        </p:txBody>
      </p:sp>
      <p:sp>
        <p:nvSpPr>
          <p:cNvPr id="885762" name="Rectangle 2"/>
          <p:cNvSpPr>
            <a:spLocks noChangeArrowheads="1" noTextEdit="1"/>
          </p:cNvSpPr>
          <p:nvPr>
            <p:ph type="sldImg"/>
          </p:nvPr>
        </p:nvSpPr>
        <p:spPr>
          <a:xfrm>
            <a:off x="939800" y="744538"/>
            <a:ext cx="4976813" cy="3732212"/>
          </a:xfrm>
          <a:ln/>
        </p:spPr>
      </p:sp>
      <p:sp>
        <p:nvSpPr>
          <p:cNvPr id="885763" name="Rectangle 3"/>
          <p:cNvSpPr>
            <a:spLocks noGrp="1" noChangeArrowheads="1"/>
          </p:cNvSpPr>
          <p:nvPr>
            <p:ph type="body" idx="1"/>
          </p:nvPr>
        </p:nvSpPr>
        <p:spPr/>
        <p:txBody>
          <a:bodyPr/>
          <a:lstStyle/>
          <a:p>
            <a:r>
              <a:rPr lang="ja-JP" altLang="en-US">
                <a:latin typeface="ＭＳ Ｐ明朝" pitchFamily="18" charset="-128"/>
              </a:rPr>
              <a:t>・そして</a:t>
            </a:r>
            <a:r>
              <a:rPr lang="en-US" altLang="ja-JP">
                <a:latin typeface="ＭＳ Ｐ明朝" pitchFamily="18" charset="-128"/>
              </a:rPr>
              <a:t>QC</a:t>
            </a:r>
            <a:r>
              <a:rPr lang="ja-JP" altLang="en-US">
                <a:latin typeface="ＭＳ Ｐ明朝" pitchFamily="18" charset="-128"/>
              </a:rPr>
              <a:t>サークル活動の位置付けですが</a:t>
            </a:r>
          </a:p>
          <a:p>
            <a:r>
              <a:rPr lang="ja-JP" altLang="en-US">
                <a:latin typeface="ＭＳ Ｐ明朝" pitchFamily="18" charset="-128"/>
              </a:rPr>
              <a:t>　職場には品質向上活動の他　多くの仕事がありますが</a:t>
            </a:r>
          </a:p>
          <a:p>
            <a:r>
              <a:rPr lang="ja-JP" altLang="en-US">
                <a:latin typeface="ＭＳ Ｐ明朝" pitchFamily="18" charset="-128"/>
              </a:rPr>
              <a:t>　これらの受け手が</a:t>
            </a:r>
            <a:r>
              <a:rPr lang="en-US" altLang="ja-JP">
                <a:latin typeface="ＭＳ Ｐ明朝" pitchFamily="18" charset="-128"/>
              </a:rPr>
              <a:t>QC</a:t>
            </a:r>
            <a:r>
              <a:rPr lang="ja-JP" altLang="en-US">
                <a:latin typeface="ＭＳ Ｐ明朝" pitchFamily="18" charset="-128"/>
              </a:rPr>
              <a:t>サークルであって、 </a:t>
            </a:r>
            <a:r>
              <a:rPr lang="en-US" altLang="ja-JP">
                <a:latin typeface="ＭＳ Ｐ明朝" pitchFamily="18" charset="-128"/>
              </a:rPr>
              <a:t>QC</a:t>
            </a:r>
            <a:r>
              <a:rPr lang="ja-JP" altLang="en-US">
                <a:latin typeface="ＭＳ Ｐ明朝" pitchFamily="18" charset="-128"/>
              </a:rPr>
              <a:t>サークル</a:t>
            </a:r>
            <a:r>
              <a:rPr lang="en-US" altLang="ja-JP">
                <a:latin typeface="ＭＳ Ｐ明朝" pitchFamily="18" charset="-128"/>
              </a:rPr>
              <a:t>『</a:t>
            </a:r>
            <a:r>
              <a:rPr lang="ja-JP" altLang="en-US">
                <a:latin typeface="ＭＳ Ｐ明朝" pitchFamily="18" charset="-128"/>
              </a:rPr>
              <a:t>で</a:t>
            </a:r>
            <a:r>
              <a:rPr lang="en-US" altLang="ja-JP">
                <a:latin typeface="ＭＳ Ｐ明朝" pitchFamily="18" charset="-128"/>
              </a:rPr>
              <a:t>』</a:t>
            </a:r>
            <a:r>
              <a:rPr lang="ja-JP" altLang="en-US">
                <a:latin typeface="ＭＳ Ｐ明朝" pitchFamily="18" charset="-128"/>
              </a:rPr>
              <a:t>これらを</a:t>
            </a:r>
          </a:p>
          <a:p>
            <a:r>
              <a:rPr lang="ja-JP" altLang="en-US">
                <a:latin typeface="ＭＳ Ｐ明朝" pitchFamily="18" charset="-128"/>
              </a:rPr>
              <a:t>　やるといった考え方が必要です。</a:t>
            </a:r>
          </a:p>
          <a:p>
            <a:r>
              <a:rPr lang="ja-JP" altLang="en-US">
                <a:latin typeface="ＭＳ Ｐ明朝" pitchFamily="18" charset="-128"/>
              </a:rPr>
              <a:t>　</a:t>
            </a:r>
          </a:p>
          <a:p>
            <a:r>
              <a:rPr lang="ja-JP" altLang="en-US">
                <a:latin typeface="ＭＳ Ｐ明朝" pitchFamily="18" charset="-128"/>
              </a:rPr>
              <a:t>・ </a:t>
            </a:r>
            <a:r>
              <a:rPr lang="en-US" altLang="ja-JP">
                <a:latin typeface="ＭＳ Ｐ明朝" pitchFamily="18" charset="-128"/>
              </a:rPr>
              <a:t>QC</a:t>
            </a:r>
            <a:r>
              <a:rPr lang="ja-JP" altLang="en-US">
                <a:latin typeface="ＭＳ Ｐ明朝" pitchFamily="18" charset="-128"/>
              </a:rPr>
              <a:t>サークル活動</a:t>
            </a:r>
            <a:r>
              <a:rPr lang="en-US" altLang="ja-JP">
                <a:latin typeface="ＭＳ Ｐ明朝" pitchFamily="18" charset="-128"/>
              </a:rPr>
              <a:t>『</a:t>
            </a:r>
            <a:r>
              <a:rPr lang="ja-JP" altLang="en-US">
                <a:latin typeface="ＭＳ Ｐ明朝" pitchFamily="18" charset="-128"/>
              </a:rPr>
              <a:t>を</a:t>
            </a:r>
            <a:r>
              <a:rPr lang="en-US" altLang="ja-JP">
                <a:latin typeface="ＭＳ Ｐ明朝" pitchFamily="18" charset="-128"/>
              </a:rPr>
              <a:t>』</a:t>
            </a:r>
            <a:r>
              <a:rPr lang="ja-JP" altLang="en-US">
                <a:latin typeface="ＭＳ Ｐ明朝" pitchFamily="18" charset="-128"/>
              </a:rPr>
              <a:t>やると言うとらえ方では（その他の活動の横を差す）</a:t>
            </a:r>
          </a:p>
          <a:p>
            <a:r>
              <a:rPr lang="ja-JP" altLang="en-US">
                <a:latin typeface="ＭＳ Ｐ明朝" pitchFamily="18" charset="-128"/>
              </a:rPr>
              <a:t>　余分な仕事が増えたと言う間違った考えにおちいります。</a:t>
            </a:r>
          </a:p>
          <a:p>
            <a:r>
              <a:rPr lang="ja-JP" altLang="en-US">
                <a:latin typeface="ＭＳ Ｐ明朝" pitchFamily="18" charset="-128"/>
              </a:rPr>
              <a:t>　</a:t>
            </a:r>
          </a:p>
          <a:p>
            <a:r>
              <a:rPr lang="ja-JP" altLang="en-US">
                <a:latin typeface="ＭＳ Ｐ明朝" pitchFamily="18" charset="-128"/>
              </a:rPr>
              <a:t>・決して　仕事とは別に</a:t>
            </a:r>
            <a:r>
              <a:rPr lang="en-US" altLang="ja-JP">
                <a:latin typeface="ＭＳ Ｐ明朝" pitchFamily="18" charset="-128"/>
              </a:rPr>
              <a:t>QC</a:t>
            </a:r>
            <a:r>
              <a:rPr lang="ja-JP" altLang="en-US">
                <a:latin typeface="ＭＳ Ｐ明朝" pitchFamily="18" charset="-128"/>
              </a:rPr>
              <a:t>サークル活動が存在するものではなく</a:t>
            </a:r>
          </a:p>
          <a:p>
            <a:r>
              <a:rPr lang="ja-JP" altLang="en-US">
                <a:latin typeface="ＭＳ Ｐ明朝" pitchFamily="18" charset="-128"/>
              </a:rPr>
              <a:t>　仕事に結び付いた活動でなければなりません。</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790E46A-DBF0-4FA4-B3B2-90C43F6F5977}" type="slidenum">
              <a:rPr lang="en-US" altLang="ja-JP"/>
              <a:pPr/>
              <a:t>18</a:t>
            </a:fld>
            <a:endParaRPr lang="en-US" altLang="ja-JP"/>
          </a:p>
        </p:txBody>
      </p:sp>
      <p:sp>
        <p:nvSpPr>
          <p:cNvPr id="887810" name="Rectangle 2"/>
          <p:cNvSpPr>
            <a:spLocks noChangeArrowheads="1" noTextEdit="1"/>
          </p:cNvSpPr>
          <p:nvPr>
            <p:ph type="sldImg"/>
          </p:nvPr>
        </p:nvSpPr>
        <p:spPr>
          <a:xfrm>
            <a:off x="939800" y="744538"/>
            <a:ext cx="4976813" cy="3732212"/>
          </a:xfrm>
          <a:ln/>
        </p:spPr>
      </p:sp>
      <p:sp>
        <p:nvSpPr>
          <p:cNvPr id="887811" name="Rectangle 3"/>
          <p:cNvSpPr>
            <a:spLocks noGrp="1" noChangeArrowheads="1"/>
          </p:cNvSpPr>
          <p:nvPr>
            <p:ph type="body" idx="1"/>
          </p:nvPr>
        </p:nvSpPr>
        <p:spPr/>
        <p:txBody>
          <a:bodyPr/>
          <a:lstStyle/>
          <a:p>
            <a:r>
              <a:rPr lang="ja-JP" altLang="en-US"/>
              <a:t>・続いて　</a:t>
            </a:r>
            <a:r>
              <a:rPr lang="en-US" altLang="ja-JP"/>
              <a:t>QC</a:t>
            </a:r>
            <a:r>
              <a:rPr lang="ja-JP" altLang="en-US"/>
              <a:t>サークルにおける具体的な活動内容ですが</a:t>
            </a:r>
          </a:p>
          <a:p>
            <a:r>
              <a:rPr lang="ja-JP" altLang="en-US"/>
              <a:t>　一般的には次のような活動を継続して進めていきます。</a:t>
            </a:r>
          </a:p>
          <a:p>
            <a:r>
              <a:rPr lang="ja-JP" altLang="en-US"/>
              <a:t>・一つ目は　</a:t>
            </a:r>
            <a:r>
              <a:rPr lang="en-US" altLang="ja-JP"/>
              <a:t>QC</a:t>
            </a:r>
            <a:r>
              <a:rPr lang="ja-JP" altLang="en-US"/>
              <a:t>サークルで勉強する　です。</a:t>
            </a:r>
          </a:p>
          <a:p>
            <a:r>
              <a:rPr lang="ja-JP" altLang="en-US"/>
              <a:t>　</a:t>
            </a:r>
            <a:r>
              <a:rPr lang="en-US" altLang="ja-JP"/>
              <a:t>QC</a:t>
            </a:r>
            <a:r>
              <a:rPr lang="ja-JP" altLang="en-US"/>
              <a:t>サークルの生い立ちの所で説明しました通り、 </a:t>
            </a:r>
            <a:r>
              <a:rPr lang="en-US" altLang="ja-JP"/>
              <a:t>QC</a:t>
            </a:r>
            <a:r>
              <a:rPr lang="ja-JP" altLang="en-US"/>
              <a:t>サークル活動は</a:t>
            </a:r>
          </a:p>
          <a:p>
            <a:r>
              <a:rPr lang="ja-JP" altLang="en-US"/>
              <a:t>　勉強を重視した活動です。</a:t>
            </a:r>
          </a:p>
          <a:p>
            <a:r>
              <a:rPr lang="ja-JP" altLang="en-US"/>
              <a:t>　品質管理に関する参考図書等を用いて</a:t>
            </a:r>
          </a:p>
          <a:p>
            <a:r>
              <a:rPr lang="ja-JP" altLang="en-US"/>
              <a:t>　　　①･････（そのまま読む）</a:t>
            </a:r>
          </a:p>
          <a:p>
            <a:r>
              <a:rPr lang="ja-JP" altLang="en-US"/>
              <a:t>　　　②･････（そのまま読む）</a:t>
            </a:r>
          </a:p>
          <a:p>
            <a:r>
              <a:rPr lang="ja-JP" altLang="en-US"/>
              <a:t>　　　③･････（そのまま読む） 　をされると良いと思います。</a:t>
            </a:r>
          </a:p>
          <a:p>
            <a:r>
              <a:rPr lang="ja-JP" altLang="en-US"/>
              <a:t>・二つ目は職場の管理の実施です。</a:t>
            </a:r>
          </a:p>
          <a:p>
            <a:r>
              <a:rPr lang="ja-JP" altLang="en-US"/>
              <a:t>　それには　 ①職場のルールをつくる</a:t>
            </a:r>
          </a:p>
          <a:p>
            <a:r>
              <a:rPr lang="ja-JP" altLang="en-US"/>
              <a:t>　　　　　　 ②標準を守る</a:t>
            </a:r>
          </a:p>
          <a:p>
            <a:r>
              <a:rPr lang="ja-JP" altLang="en-US"/>
              <a:t>　　　　　　 ③職場環境を改善する 　等がありますが</a:t>
            </a:r>
          </a:p>
          <a:p>
            <a:r>
              <a:rPr lang="ja-JP" altLang="en-US"/>
              <a:t>　現場を一番よく知っている</a:t>
            </a:r>
            <a:r>
              <a:rPr lang="en-US" altLang="ja-JP"/>
              <a:t>QC</a:t>
            </a:r>
            <a:r>
              <a:rPr lang="ja-JP" altLang="en-US"/>
              <a:t>サークルの皆さんが、職場の実態に合</a:t>
            </a:r>
          </a:p>
          <a:p>
            <a:r>
              <a:rPr lang="ja-JP" altLang="en-US"/>
              <a:t>　わせたルールづくりや、そのルールを守る方法などを検討していくと、</a:t>
            </a:r>
          </a:p>
          <a:p>
            <a:r>
              <a:rPr lang="ja-JP" altLang="en-US"/>
              <a:t>　明るい職場を作り上げるのに効果があるのではないでしょうか。</a:t>
            </a:r>
          </a:p>
          <a:p>
            <a:r>
              <a:rPr lang="ja-JP" altLang="en-US"/>
              <a:t>・三つ目に職場の問題解決です。</a:t>
            </a:r>
          </a:p>
          <a:p>
            <a:r>
              <a:rPr lang="ja-JP" altLang="en-US"/>
              <a:t>　私達の職場を取り巻く環境は激しく変化しており、色々な問題が次々と</a:t>
            </a:r>
          </a:p>
          <a:p>
            <a:r>
              <a:rPr lang="ja-JP" altLang="en-US"/>
              <a:t>　発生します。それらの問題を</a:t>
            </a:r>
            <a:r>
              <a:rPr lang="en-US" altLang="ja-JP"/>
              <a:t>QC</a:t>
            </a:r>
            <a:r>
              <a:rPr lang="ja-JP" altLang="en-US"/>
              <a:t>サークル活動として積極的に取組み、</a:t>
            </a:r>
          </a:p>
          <a:p>
            <a:r>
              <a:rPr lang="ja-JP" altLang="en-US"/>
              <a:t>　解決することによって、</a:t>
            </a:r>
            <a:r>
              <a:rPr lang="en-US" altLang="ja-JP"/>
              <a:t>QC</a:t>
            </a:r>
            <a:r>
              <a:rPr lang="ja-JP" altLang="en-US"/>
              <a:t>サークルの基本理念の実現につながる訳です。</a:t>
            </a:r>
          </a:p>
          <a:p>
            <a:r>
              <a:rPr lang="ja-JP" altLang="en-US"/>
              <a:t>　　　</a:t>
            </a:r>
          </a:p>
          <a:p>
            <a:endParaRPr lang="ja-JP" altLang="en-US"/>
          </a:p>
          <a:p>
            <a:r>
              <a:rPr lang="ja-JP" altLang="en-US" b="1"/>
              <a:t>　　　</a:t>
            </a:r>
          </a:p>
          <a:p>
            <a:endParaRPr lang="en-US" altLang="ja-JP" b="1"/>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37CDE2E-F1D8-4B75-9DA3-175B914C8F2F}" type="slidenum">
              <a:rPr lang="en-US" altLang="ja-JP"/>
              <a:pPr/>
              <a:t>19</a:t>
            </a:fld>
            <a:endParaRPr lang="en-US" altLang="ja-JP"/>
          </a:p>
        </p:txBody>
      </p:sp>
      <p:sp>
        <p:nvSpPr>
          <p:cNvPr id="889858" name="Rectangle 2"/>
          <p:cNvSpPr>
            <a:spLocks noChangeArrowheads="1" noTextEdit="1"/>
          </p:cNvSpPr>
          <p:nvPr>
            <p:ph type="sldImg"/>
          </p:nvPr>
        </p:nvSpPr>
        <p:spPr>
          <a:xfrm>
            <a:off x="939800" y="744538"/>
            <a:ext cx="4976813" cy="3732212"/>
          </a:xfrm>
          <a:ln/>
        </p:spPr>
      </p:sp>
      <p:sp>
        <p:nvSpPr>
          <p:cNvPr id="889859" name="Rectangle 3"/>
          <p:cNvSpPr>
            <a:spLocks noGrp="1" noChangeArrowheads="1"/>
          </p:cNvSpPr>
          <p:nvPr>
            <p:ph type="body" idx="1"/>
          </p:nvPr>
        </p:nvSpPr>
        <p:spPr/>
        <p:txBody>
          <a:bodyPr/>
          <a:lstStyle/>
          <a:p>
            <a:r>
              <a:rPr lang="ja-JP" altLang="en-US"/>
              <a:t>・これは</a:t>
            </a:r>
            <a:r>
              <a:rPr lang="en-US" altLang="ja-JP"/>
              <a:t>QC</a:t>
            </a:r>
            <a:r>
              <a:rPr lang="ja-JP" altLang="en-US"/>
              <a:t>サークル活動の進め方の基本を示したものです。</a:t>
            </a:r>
          </a:p>
          <a:p>
            <a:r>
              <a:rPr lang="ja-JP" altLang="en-US"/>
              <a:t>・最初にサークルの結成と登録です。</a:t>
            </a:r>
          </a:p>
          <a:p>
            <a:r>
              <a:rPr lang="ja-JP" altLang="en-US"/>
              <a:t>　サークルのメンバーは人数が多いと、集まりにくい、意見が出にくい</a:t>
            </a:r>
          </a:p>
          <a:p>
            <a:r>
              <a:rPr lang="ja-JP" altLang="en-US"/>
              <a:t>　などの問題が出てきますので、１０人位の編成が適当だと思います。</a:t>
            </a:r>
          </a:p>
          <a:p>
            <a:r>
              <a:rPr lang="ja-JP" altLang="en-US"/>
              <a:t>　又　サークル名などを登録し、会社内の活動として認めてもらいます。</a:t>
            </a:r>
          </a:p>
          <a:p>
            <a:endParaRPr lang="ja-JP" altLang="en-US"/>
          </a:p>
          <a:p>
            <a:r>
              <a:rPr lang="ja-JP" altLang="en-US"/>
              <a:t>・次に会合を開き、メンバーがお互いによく知り合うと共に、サークルの</a:t>
            </a:r>
          </a:p>
          <a:p>
            <a:r>
              <a:rPr lang="ja-JP" altLang="en-US"/>
              <a:t>　運営や職場の問題点について話し合い、更に先程説明したような事を</a:t>
            </a:r>
          </a:p>
          <a:p>
            <a:r>
              <a:rPr lang="ja-JP" altLang="en-US"/>
              <a:t>　勉強してチームワークを築いていきます。</a:t>
            </a:r>
          </a:p>
          <a:p>
            <a:endParaRPr lang="ja-JP" altLang="en-US"/>
          </a:p>
          <a:p>
            <a:r>
              <a:rPr lang="ja-JP" altLang="en-US"/>
              <a:t>・次のステップは</a:t>
            </a:r>
            <a:r>
              <a:rPr lang="en-US" altLang="ja-JP"/>
              <a:t>QC</a:t>
            </a:r>
            <a:r>
              <a:rPr lang="ja-JP" altLang="en-US"/>
              <a:t>サークル活動の中心となる、職場の問題点に</a:t>
            </a:r>
          </a:p>
          <a:p>
            <a:r>
              <a:rPr lang="ja-JP" altLang="en-US"/>
              <a:t>　ついてのテーマ解決活動です。</a:t>
            </a:r>
          </a:p>
          <a:p>
            <a:r>
              <a:rPr lang="ja-JP" altLang="en-US"/>
              <a:t>　取組むテーマを決め、活動計画を作成し、その計画に基づき活動し</a:t>
            </a:r>
          </a:p>
          <a:p>
            <a:r>
              <a:rPr lang="ja-JP" altLang="en-US"/>
              <a:t>　自分達の活動内容や成果を体験談としてまとめ、他のサークルにも</a:t>
            </a:r>
          </a:p>
          <a:p>
            <a:r>
              <a:rPr lang="ja-JP" altLang="en-US"/>
              <a:t>　分かりやすいように発表します。</a:t>
            </a:r>
          </a:p>
          <a:p>
            <a:endParaRPr lang="ja-JP" altLang="en-US"/>
          </a:p>
          <a:p>
            <a:r>
              <a:rPr lang="ja-JP" altLang="en-US"/>
              <a:t>・そしてテーマ解決の締めくくりとして、自分達の進めてきた活動を</a:t>
            </a:r>
          </a:p>
          <a:p>
            <a:r>
              <a:rPr lang="ja-JP" altLang="en-US"/>
              <a:t>　振り返り、自己評価します。</a:t>
            </a:r>
          </a:p>
          <a:p>
            <a:endParaRPr lang="ja-JP" altLang="en-US"/>
          </a:p>
          <a:p>
            <a:r>
              <a:rPr lang="ja-JP" altLang="en-US"/>
              <a:t>・そして、このような活動を継続的に繰り返すことによって、</a:t>
            </a:r>
          </a:p>
          <a:p>
            <a:r>
              <a:rPr lang="ja-JP" altLang="en-US"/>
              <a:t>　サークル及びﾒﾝﾊﾞｰ一人ひとりの管理改善能力が向上していく訳です。</a:t>
            </a:r>
          </a:p>
          <a:p>
            <a:r>
              <a:rPr lang="ja-JP" altLang="en-US"/>
              <a:t>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D236C93-9E6F-4101-83ED-B947D669C2E4}" type="slidenum">
              <a:rPr lang="en-US" altLang="ja-JP"/>
              <a:pPr/>
              <a:t>2</a:t>
            </a:fld>
            <a:endParaRPr lang="en-US" altLang="ja-JP"/>
          </a:p>
        </p:txBody>
      </p:sp>
      <p:sp>
        <p:nvSpPr>
          <p:cNvPr id="860162" name="Rectangle 2"/>
          <p:cNvSpPr>
            <a:spLocks noChangeArrowheads="1" noTextEdit="1"/>
          </p:cNvSpPr>
          <p:nvPr>
            <p:ph type="sldImg"/>
          </p:nvPr>
        </p:nvSpPr>
        <p:spPr>
          <a:ln/>
        </p:spPr>
      </p:sp>
      <p:sp>
        <p:nvSpPr>
          <p:cNvPr id="860163" name="Rectangle 3"/>
          <p:cNvSpPr>
            <a:spLocks noGrp="1" noChangeArrowheads="1"/>
          </p:cNvSpPr>
          <p:nvPr>
            <p:ph type="body" idx="1"/>
          </p:nvPr>
        </p:nvSpPr>
        <p:spPr/>
        <p:txBody>
          <a:bodyPr/>
          <a:lstStyle/>
          <a:p>
            <a:endParaRPr lang="ja-JP" altLang="ja-JP"/>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3B42A78-3988-4736-A10C-C488A80B6CA5}" type="slidenum">
              <a:rPr lang="en-US" altLang="ja-JP"/>
              <a:pPr/>
              <a:t>20</a:t>
            </a:fld>
            <a:endParaRPr lang="en-US" altLang="ja-JP"/>
          </a:p>
        </p:txBody>
      </p:sp>
      <p:sp>
        <p:nvSpPr>
          <p:cNvPr id="891906" name="Rectangle 2"/>
          <p:cNvSpPr>
            <a:spLocks noChangeArrowheads="1" noTextEdit="1"/>
          </p:cNvSpPr>
          <p:nvPr>
            <p:ph type="sldImg"/>
          </p:nvPr>
        </p:nvSpPr>
        <p:spPr>
          <a:xfrm>
            <a:off x="939800" y="744538"/>
            <a:ext cx="4976813" cy="3732212"/>
          </a:xfrm>
          <a:ln/>
        </p:spPr>
      </p:sp>
      <p:sp>
        <p:nvSpPr>
          <p:cNvPr id="891907" name="Rectangle 3"/>
          <p:cNvSpPr>
            <a:spLocks noGrp="1" noChangeArrowheads="1"/>
          </p:cNvSpPr>
          <p:nvPr>
            <p:ph type="body" idx="1"/>
          </p:nvPr>
        </p:nvSpPr>
        <p:spPr/>
        <p:txBody>
          <a:bodyPr/>
          <a:lstStyle/>
          <a:p>
            <a:endParaRPr lang="ja-JP" altLang="ja-JP" sz="1400" b="1">
              <a:solidFill>
                <a:srgbClr val="FF0000"/>
              </a:solidFill>
              <a:ea typeface="ＭＳ ゴシック" pitchFamily="49"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DB19A57-90E7-4030-B2EA-720CC67295B7}" type="slidenum">
              <a:rPr lang="en-US" altLang="ja-JP"/>
              <a:pPr/>
              <a:t>21</a:t>
            </a:fld>
            <a:endParaRPr lang="en-US" altLang="ja-JP"/>
          </a:p>
        </p:txBody>
      </p:sp>
      <p:sp>
        <p:nvSpPr>
          <p:cNvPr id="905218" name="Rectangle 2"/>
          <p:cNvSpPr>
            <a:spLocks noChangeArrowheads="1" noTextEdit="1"/>
          </p:cNvSpPr>
          <p:nvPr>
            <p:ph type="sldImg"/>
          </p:nvPr>
        </p:nvSpPr>
        <p:spPr>
          <a:ln/>
        </p:spPr>
      </p:sp>
      <p:sp>
        <p:nvSpPr>
          <p:cNvPr id="905219" name="Rectangle 3"/>
          <p:cNvSpPr>
            <a:spLocks noGrp="1" noChangeArrowheads="1"/>
          </p:cNvSpPr>
          <p:nvPr>
            <p:ph type="body" idx="1"/>
          </p:nvPr>
        </p:nvSpPr>
        <p:spPr/>
        <p:txBody>
          <a:bodyPr/>
          <a:lstStyle/>
          <a:p>
            <a:endParaRPr lang="ja-JP" altLang="ja-JP"/>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33FB3F1-258D-41AE-A227-2ACCE2F2A1B0}" type="slidenum">
              <a:rPr lang="en-US" altLang="ja-JP"/>
              <a:pPr/>
              <a:t>22</a:t>
            </a:fld>
            <a:endParaRPr lang="en-US" altLang="ja-JP"/>
          </a:p>
        </p:txBody>
      </p:sp>
      <p:sp>
        <p:nvSpPr>
          <p:cNvPr id="930818" name="Rectangle 2"/>
          <p:cNvSpPr>
            <a:spLocks noChangeArrowheads="1" noTextEdit="1"/>
          </p:cNvSpPr>
          <p:nvPr>
            <p:ph type="sldImg"/>
          </p:nvPr>
        </p:nvSpPr>
        <p:spPr>
          <a:xfrm>
            <a:off x="944563" y="746125"/>
            <a:ext cx="4972050" cy="3729038"/>
          </a:xfrm>
          <a:ln/>
        </p:spPr>
      </p:sp>
      <p:sp>
        <p:nvSpPr>
          <p:cNvPr id="930819" name="Rectangle 3"/>
          <p:cNvSpPr>
            <a:spLocks noGrp="1" noChangeArrowheads="1"/>
          </p:cNvSpPr>
          <p:nvPr>
            <p:ph type="body" idx="1"/>
          </p:nvPr>
        </p:nvSpPr>
        <p:spPr>
          <a:xfrm>
            <a:off x="914400" y="4724400"/>
            <a:ext cx="5029200" cy="4475163"/>
          </a:xfrm>
        </p:spPr>
        <p:txBody>
          <a:bodyPr/>
          <a:lstStyle/>
          <a:p>
            <a:endParaRPr lang="ja-JP" altLang="ja-JP"/>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594F2C6-249D-4532-9A31-08FD363ACFAD}" type="slidenum">
              <a:rPr lang="en-US" altLang="ja-JP"/>
              <a:pPr/>
              <a:t>23</a:t>
            </a:fld>
            <a:endParaRPr lang="en-US" altLang="ja-JP"/>
          </a:p>
        </p:txBody>
      </p:sp>
      <p:sp>
        <p:nvSpPr>
          <p:cNvPr id="1030146" name="Rectangle 2"/>
          <p:cNvSpPr>
            <a:spLocks noChangeArrowheads="1" noTextEdit="1"/>
          </p:cNvSpPr>
          <p:nvPr>
            <p:ph type="sldImg"/>
          </p:nvPr>
        </p:nvSpPr>
        <p:spPr>
          <a:xfrm>
            <a:off x="944563" y="746125"/>
            <a:ext cx="4972050" cy="3729038"/>
          </a:xfrm>
          <a:ln/>
        </p:spPr>
      </p:sp>
      <p:sp>
        <p:nvSpPr>
          <p:cNvPr id="1030147" name="Rectangle 3"/>
          <p:cNvSpPr>
            <a:spLocks noGrp="1" noChangeArrowheads="1"/>
          </p:cNvSpPr>
          <p:nvPr>
            <p:ph type="body" idx="1"/>
          </p:nvPr>
        </p:nvSpPr>
        <p:spPr>
          <a:xfrm>
            <a:off x="685800" y="4724400"/>
            <a:ext cx="5486400" cy="4475163"/>
          </a:xfrm>
        </p:spPr>
        <p:txBody>
          <a:bodyPr/>
          <a:lstStyle/>
          <a:p>
            <a:endParaRPr lang="ja-JP" altLang="ja-JP"/>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019E30B-1F0F-46C1-939A-9D0C4CBB135E}" type="slidenum">
              <a:rPr lang="en-US" altLang="ja-JP"/>
              <a:pPr/>
              <a:t>24</a:t>
            </a:fld>
            <a:endParaRPr lang="en-US" altLang="ja-JP"/>
          </a:p>
        </p:txBody>
      </p:sp>
      <p:sp>
        <p:nvSpPr>
          <p:cNvPr id="978946" name="Rectangle 2"/>
          <p:cNvSpPr>
            <a:spLocks noChangeArrowheads="1" noTextEdit="1"/>
          </p:cNvSpPr>
          <p:nvPr>
            <p:ph type="sldImg"/>
          </p:nvPr>
        </p:nvSpPr>
        <p:spPr>
          <a:xfrm>
            <a:off x="944563" y="746125"/>
            <a:ext cx="4972050" cy="3729038"/>
          </a:xfrm>
          <a:ln/>
        </p:spPr>
      </p:sp>
      <p:sp>
        <p:nvSpPr>
          <p:cNvPr id="978947" name="Rectangle 3"/>
          <p:cNvSpPr>
            <a:spLocks noGrp="1" noChangeArrowheads="1"/>
          </p:cNvSpPr>
          <p:nvPr>
            <p:ph type="body" idx="1"/>
          </p:nvPr>
        </p:nvSpPr>
        <p:spPr>
          <a:xfrm>
            <a:off x="685800" y="4724400"/>
            <a:ext cx="5486400" cy="4475163"/>
          </a:xfrm>
        </p:spPr>
        <p:txBody>
          <a:bodyPr/>
          <a:lstStyle/>
          <a:p>
            <a:endParaRPr lang="ja-JP" altLang="ja-JP"/>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74B8EA8-0F7E-42E3-80A1-0D442EA665B0}" type="slidenum">
              <a:rPr lang="en-US" altLang="ja-JP"/>
              <a:pPr/>
              <a:t>25</a:t>
            </a:fld>
            <a:endParaRPr lang="en-US" altLang="ja-JP"/>
          </a:p>
        </p:txBody>
      </p:sp>
      <p:sp>
        <p:nvSpPr>
          <p:cNvPr id="934914" name="Rectangle 2"/>
          <p:cNvSpPr>
            <a:spLocks noChangeArrowheads="1" noTextEdit="1"/>
          </p:cNvSpPr>
          <p:nvPr>
            <p:ph type="sldImg"/>
          </p:nvPr>
        </p:nvSpPr>
        <p:spPr>
          <a:xfrm>
            <a:off x="944563" y="746125"/>
            <a:ext cx="4972050" cy="3729038"/>
          </a:xfrm>
          <a:ln/>
        </p:spPr>
      </p:sp>
      <p:sp>
        <p:nvSpPr>
          <p:cNvPr id="934915" name="Rectangle 3"/>
          <p:cNvSpPr>
            <a:spLocks noGrp="1" noChangeArrowheads="1"/>
          </p:cNvSpPr>
          <p:nvPr>
            <p:ph type="body" idx="1"/>
          </p:nvPr>
        </p:nvSpPr>
        <p:spPr>
          <a:xfrm>
            <a:off x="914400" y="4722813"/>
            <a:ext cx="5029200" cy="4476750"/>
          </a:xfrm>
        </p:spPr>
        <p:txBody>
          <a:bodyPr/>
          <a:lstStyle/>
          <a:p>
            <a:endParaRPr lang="ja-JP" altLang="ja-JP"/>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1A08E50-CED8-430F-9377-551474D5C6DB}" type="slidenum">
              <a:rPr lang="en-US" altLang="ja-JP"/>
              <a:pPr/>
              <a:t>26</a:t>
            </a:fld>
            <a:endParaRPr lang="en-US" altLang="ja-JP"/>
          </a:p>
        </p:txBody>
      </p:sp>
      <p:sp>
        <p:nvSpPr>
          <p:cNvPr id="936962" name="Rectangle 2"/>
          <p:cNvSpPr>
            <a:spLocks noChangeArrowheads="1" noTextEdit="1"/>
          </p:cNvSpPr>
          <p:nvPr>
            <p:ph type="sldImg"/>
          </p:nvPr>
        </p:nvSpPr>
        <p:spPr>
          <a:xfrm>
            <a:off x="944563" y="746125"/>
            <a:ext cx="4972050" cy="3729038"/>
          </a:xfrm>
          <a:ln/>
        </p:spPr>
      </p:sp>
      <p:sp>
        <p:nvSpPr>
          <p:cNvPr id="936963" name="Rectangle 3"/>
          <p:cNvSpPr>
            <a:spLocks noGrp="1" noChangeArrowheads="1"/>
          </p:cNvSpPr>
          <p:nvPr>
            <p:ph type="body" idx="1"/>
          </p:nvPr>
        </p:nvSpPr>
        <p:spPr>
          <a:xfrm>
            <a:off x="914400" y="4722813"/>
            <a:ext cx="5029200" cy="4476750"/>
          </a:xfrm>
        </p:spPr>
        <p:txBody>
          <a:bodyPr/>
          <a:lstStyle/>
          <a:p>
            <a:endParaRPr lang="ja-JP" altLang="ja-JP"/>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D7D6D6D-92DF-4003-8505-8F69770EC3EF}" type="slidenum">
              <a:rPr lang="en-US" altLang="ja-JP"/>
              <a:pPr/>
              <a:t>27</a:t>
            </a:fld>
            <a:endParaRPr lang="en-US" altLang="ja-JP"/>
          </a:p>
        </p:txBody>
      </p:sp>
      <p:sp>
        <p:nvSpPr>
          <p:cNvPr id="939010" name="Rectangle 2"/>
          <p:cNvSpPr>
            <a:spLocks noChangeArrowheads="1" noTextEdit="1"/>
          </p:cNvSpPr>
          <p:nvPr>
            <p:ph type="sldImg"/>
          </p:nvPr>
        </p:nvSpPr>
        <p:spPr>
          <a:xfrm>
            <a:off x="944563" y="746125"/>
            <a:ext cx="4972050" cy="3729038"/>
          </a:xfrm>
          <a:ln/>
        </p:spPr>
      </p:sp>
      <p:sp>
        <p:nvSpPr>
          <p:cNvPr id="939011" name="Rectangle 3"/>
          <p:cNvSpPr>
            <a:spLocks noGrp="1" noChangeArrowheads="1"/>
          </p:cNvSpPr>
          <p:nvPr>
            <p:ph type="body" idx="1"/>
          </p:nvPr>
        </p:nvSpPr>
        <p:spPr>
          <a:xfrm>
            <a:off x="914400" y="4722813"/>
            <a:ext cx="5029200" cy="4476750"/>
          </a:xfrm>
        </p:spPr>
        <p:txBody>
          <a:bodyPr/>
          <a:lstStyle/>
          <a:p>
            <a:endParaRPr lang="ja-JP" altLang="ja-JP"/>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A1CE28B-4CB6-4F1A-A3FD-504DDACE4F1F}" type="slidenum">
              <a:rPr lang="en-US" altLang="ja-JP"/>
              <a:pPr/>
              <a:t>28</a:t>
            </a:fld>
            <a:endParaRPr lang="en-US" altLang="ja-JP"/>
          </a:p>
        </p:txBody>
      </p:sp>
      <p:sp>
        <p:nvSpPr>
          <p:cNvPr id="980994" name="Rectangle 2"/>
          <p:cNvSpPr>
            <a:spLocks noChangeArrowheads="1" noTextEdit="1"/>
          </p:cNvSpPr>
          <p:nvPr>
            <p:ph type="sldImg"/>
          </p:nvPr>
        </p:nvSpPr>
        <p:spPr>
          <a:xfrm>
            <a:off x="944563" y="746125"/>
            <a:ext cx="4972050" cy="3729038"/>
          </a:xfrm>
          <a:ln/>
        </p:spPr>
      </p:sp>
      <p:sp>
        <p:nvSpPr>
          <p:cNvPr id="980995" name="Rectangle 3"/>
          <p:cNvSpPr>
            <a:spLocks noGrp="1" noChangeArrowheads="1"/>
          </p:cNvSpPr>
          <p:nvPr>
            <p:ph type="body" idx="1"/>
          </p:nvPr>
        </p:nvSpPr>
        <p:spPr>
          <a:xfrm>
            <a:off x="685800" y="4724400"/>
            <a:ext cx="5486400" cy="4475163"/>
          </a:xfrm>
        </p:spPr>
        <p:txBody>
          <a:bodyPr/>
          <a:lstStyle/>
          <a:p>
            <a:endParaRPr lang="ja-JP" altLang="ja-JP"/>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3FA156E-5644-422D-8A03-C1B6998A0B20}" type="slidenum">
              <a:rPr lang="en-US" altLang="ja-JP"/>
              <a:pPr/>
              <a:t>29</a:t>
            </a:fld>
            <a:endParaRPr lang="en-US" altLang="ja-JP"/>
          </a:p>
        </p:txBody>
      </p:sp>
      <p:sp>
        <p:nvSpPr>
          <p:cNvPr id="994306" name="Rectangle 2"/>
          <p:cNvSpPr>
            <a:spLocks noChangeArrowheads="1" noTextEdit="1"/>
          </p:cNvSpPr>
          <p:nvPr>
            <p:ph type="sldImg"/>
          </p:nvPr>
        </p:nvSpPr>
        <p:spPr>
          <a:xfrm>
            <a:off x="944563" y="746125"/>
            <a:ext cx="4972050" cy="3729038"/>
          </a:xfrm>
          <a:ln/>
        </p:spPr>
      </p:sp>
      <p:sp>
        <p:nvSpPr>
          <p:cNvPr id="994307" name="Rectangle 3"/>
          <p:cNvSpPr>
            <a:spLocks noGrp="1" noChangeArrowheads="1"/>
          </p:cNvSpPr>
          <p:nvPr>
            <p:ph type="body" idx="1"/>
          </p:nvPr>
        </p:nvSpPr>
        <p:spPr>
          <a:xfrm>
            <a:off x="685800" y="4724400"/>
            <a:ext cx="5486400" cy="4475163"/>
          </a:xfrm>
        </p:spPr>
        <p:txBody>
          <a:bodyPr/>
          <a:lstStyle/>
          <a:p>
            <a:endParaRPr lang="ja-JP" altLang="ja-JP"/>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19F6347E-2714-4B83-BF8D-06F68BD746E8}" type="slidenum">
              <a:rPr lang="en-US" altLang="ja-JP"/>
              <a:pPr/>
              <a:t>3</a:t>
            </a:fld>
            <a:endParaRPr lang="en-US" altLang="ja-JP"/>
          </a:p>
        </p:txBody>
      </p:sp>
      <p:sp>
        <p:nvSpPr>
          <p:cNvPr id="920578" name="Rectangle 2"/>
          <p:cNvSpPr>
            <a:spLocks noGrp="1" noChangeArrowheads="1"/>
          </p:cNvSpPr>
          <p:nvPr>
            <p:ph type="body" idx="1"/>
          </p:nvPr>
        </p:nvSpPr>
        <p:spPr>
          <a:xfrm>
            <a:off x="912813" y="4724400"/>
            <a:ext cx="5032375" cy="4475163"/>
          </a:xfrm>
        </p:spPr>
        <p:txBody>
          <a:bodyPr/>
          <a:lstStyle/>
          <a:p>
            <a:r>
              <a:rPr lang="ja-JP" altLang="en-US">
                <a:latin typeface="ＭＳ Ｐゴシック" pitchFamily="50" charset="-128"/>
                <a:ea typeface="ＭＳ Ｐゴシック" pitchFamily="50" charset="-128"/>
              </a:rPr>
              <a:t>そんなものづくりが続いていた日本に１９５０年に大量生産で世界的に</a:t>
            </a:r>
          </a:p>
          <a:p>
            <a:r>
              <a:rPr lang="ja-JP" altLang="en-US">
                <a:latin typeface="ＭＳ Ｐゴシック" pitchFamily="50" charset="-128"/>
                <a:ea typeface="ＭＳ Ｐゴシック" pitchFamily="50" charset="-128"/>
              </a:rPr>
              <a:t>郡をぬいていたアメリカからＳＱＣと言う、統計的品質管理という</a:t>
            </a:r>
          </a:p>
          <a:p>
            <a:r>
              <a:rPr lang="ja-JP" altLang="en-US">
                <a:latin typeface="ＭＳ Ｐゴシック" pitchFamily="50" charset="-128"/>
                <a:ea typeface="ＭＳ Ｐゴシック" pitchFamily="50" charset="-128"/>
              </a:rPr>
              <a:t>手法が到来しました。●</a:t>
            </a:r>
          </a:p>
          <a:p>
            <a:r>
              <a:rPr lang="ja-JP" altLang="en-US">
                <a:latin typeface="ＭＳ Ｐゴシック" pitchFamily="50" charset="-128"/>
                <a:ea typeface="ＭＳ Ｐゴシック" pitchFamily="50" charset="-128"/>
              </a:rPr>
              <a:t>このＳＱＣとは品質のばらつきを数量的に表わしたり、比較したり</a:t>
            </a:r>
          </a:p>
          <a:p>
            <a:r>
              <a:rPr lang="ja-JP" altLang="en-US">
                <a:latin typeface="ＭＳ Ｐゴシック" pitchFamily="50" charset="-128"/>
                <a:ea typeface="ＭＳ Ｐゴシック" pitchFamily="50" charset="-128"/>
              </a:rPr>
              <a:t>して、その表わした数字をもとに、不良をださない、対策をして</a:t>
            </a:r>
          </a:p>
          <a:p>
            <a:r>
              <a:rPr lang="ja-JP" altLang="en-US">
                <a:latin typeface="ＭＳ Ｐゴシック" pitchFamily="50" charset="-128"/>
                <a:ea typeface="ＭＳ Ｐゴシック" pitchFamily="50" charset="-128"/>
              </a:rPr>
              <a:t>良品をつくりだすように管理することを言います。●</a:t>
            </a:r>
          </a:p>
          <a:p>
            <a:r>
              <a:rPr lang="ja-JP" altLang="en-US">
                <a:latin typeface="ＭＳ Ｐゴシック" pitchFamily="50" charset="-128"/>
                <a:ea typeface="ＭＳ Ｐゴシック" pitchFamily="50" charset="-128"/>
              </a:rPr>
              <a:t>このＳＱＣとは、製品のお客様が満足して頂ける合格範囲・規格</a:t>
            </a:r>
          </a:p>
          <a:p>
            <a:r>
              <a:rPr lang="ja-JP" altLang="en-US">
                <a:latin typeface="ＭＳ Ｐゴシック" pitchFamily="50" charset="-128"/>
                <a:ea typeface="ＭＳ Ｐゴシック" pitchFamily="50" charset="-128"/>
              </a:rPr>
              <a:t>から、自分達のつくった製品がどれくらい外れているかと言う</a:t>
            </a:r>
          </a:p>
          <a:p>
            <a:r>
              <a:rPr lang="ja-JP" altLang="en-US">
                <a:latin typeface="ＭＳ Ｐゴシック" pitchFamily="50" charset="-128"/>
                <a:ea typeface="ＭＳ Ｐゴシック" pitchFamily="50" charset="-128"/>
              </a:rPr>
              <a:t>ばらつき具合を感触ではなく、はっきりと数字で表わし、その数字を</a:t>
            </a:r>
          </a:p>
          <a:p>
            <a:r>
              <a:rPr lang="ja-JP" altLang="en-US">
                <a:latin typeface="ＭＳ Ｐゴシック" pitchFamily="50" charset="-128"/>
                <a:ea typeface="ＭＳ Ｐゴシック" pitchFamily="50" charset="-128"/>
              </a:rPr>
              <a:t>元に、分けたり比較しながら、何が原因でこれだけばらつくのかを</a:t>
            </a:r>
          </a:p>
          <a:p>
            <a:r>
              <a:rPr lang="ja-JP" altLang="en-US">
                <a:latin typeface="ＭＳ Ｐゴシック" pitchFamily="50" charset="-128"/>
                <a:ea typeface="ＭＳ Ｐゴシック" pitchFamily="50" charset="-128"/>
              </a:rPr>
              <a:t>調べ、対策し管理していく手法を言います。●</a:t>
            </a:r>
          </a:p>
          <a:p>
            <a:endParaRPr lang="ja-JP" altLang="en-US">
              <a:latin typeface="ＭＳ Ｐゴシック" pitchFamily="50" charset="-128"/>
              <a:ea typeface="ＭＳ Ｐゴシック" pitchFamily="50" charset="-128"/>
            </a:endParaRPr>
          </a:p>
          <a:p>
            <a:endParaRPr lang="ja-JP" altLang="en-US"/>
          </a:p>
          <a:p>
            <a:endParaRPr lang="ja-JP" altLang="en-US"/>
          </a:p>
          <a:p>
            <a:endParaRPr lang="en-US" altLang="ja-JP"/>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0FE299-36A4-4DBE-A42F-1BD7A9F457AA}" type="slidenum">
              <a:rPr lang="en-US" altLang="ja-JP"/>
              <a:pPr/>
              <a:t>30</a:t>
            </a:fld>
            <a:endParaRPr lang="en-US" altLang="ja-JP"/>
          </a:p>
        </p:txBody>
      </p:sp>
      <p:sp>
        <p:nvSpPr>
          <p:cNvPr id="996354" name="Rectangle 2"/>
          <p:cNvSpPr>
            <a:spLocks noChangeArrowheads="1" noTextEdit="1"/>
          </p:cNvSpPr>
          <p:nvPr>
            <p:ph type="sldImg"/>
          </p:nvPr>
        </p:nvSpPr>
        <p:spPr>
          <a:xfrm>
            <a:off x="944563" y="746125"/>
            <a:ext cx="4972050" cy="3729038"/>
          </a:xfrm>
          <a:ln/>
        </p:spPr>
      </p:sp>
      <p:sp>
        <p:nvSpPr>
          <p:cNvPr id="996355" name="Rectangle 3"/>
          <p:cNvSpPr>
            <a:spLocks noGrp="1" noChangeArrowheads="1"/>
          </p:cNvSpPr>
          <p:nvPr>
            <p:ph type="body" idx="1"/>
          </p:nvPr>
        </p:nvSpPr>
        <p:spPr>
          <a:xfrm>
            <a:off x="685800" y="4724400"/>
            <a:ext cx="5486400" cy="4475163"/>
          </a:xfrm>
        </p:spPr>
        <p:txBody>
          <a:bodyPr/>
          <a:lstStyle/>
          <a:p>
            <a:endParaRPr lang="ja-JP" altLang="ja-JP"/>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C602798-7B14-4F72-9118-032797FBFDA5}" type="slidenum">
              <a:rPr lang="en-US" altLang="ja-JP"/>
              <a:pPr/>
              <a:t>31</a:t>
            </a:fld>
            <a:endParaRPr lang="en-US" altLang="ja-JP"/>
          </a:p>
        </p:txBody>
      </p:sp>
      <p:sp>
        <p:nvSpPr>
          <p:cNvPr id="998402" name="Rectangle 2"/>
          <p:cNvSpPr>
            <a:spLocks noChangeArrowheads="1" noTextEdit="1"/>
          </p:cNvSpPr>
          <p:nvPr>
            <p:ph type="sldImg"/>
          </p:nvPr>
        </p:nvSpPr>
        <p:spPr>
          <a:ln/>
        </p:spPr>
      </p:sp>
      <p:sp>
        <p:nvSpPr>
          <p:cNvPr id="998403" name="Rectangle 3"/>
          <p:cNvSpPr>
            <a:spLocks noGrp="1" noChangeArrowheads="1"/>
          </p:cNvSpPr>
          <p:nvPr>
            <p:ph type="body" idx="1"/>
          </p:nvPr>
        </p:nvSpPr>
        <p:spPr/>
        <p:txBody>
          <a:bodyPr/>
          <a:lstStyle/>
          <a:p>
            <a:endParaRPr lang="ja-JP" altLang="ja-JP"/>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E04A149-52FB-49D7-9CA2-7471AF62551B}" type="slidenum">
              <a:rPr lang="en-US" altLang="ja-JP"/>
              <a:pPr/>
              <a:t>32</a:t>
            </a:fld>
            <a:endParaRPr lang="en-US" altLang="ja-JP"/>
          </a:p>
        </p:txBody>
      </p:sp>
      <p:sp>
        <p:nvSpPr>
          <p:cNvPr id="999426" name="Rectangle 2"/>
          <p:cNvSpPr>
            <a:spLocks noChangeArrowheads="1" noTextEdit="1"/>
          </p:cNvSpPr>
          <p:nvPr>
            <p:ph type="sldImg"/>
          </p:nvPr>
        </p:nvSpPr>
        <p:spPr>
          <a:ln/>
        </p:spPr>
      </p:sp>
      <p:sp>
        <p:nvSpPr>
          <p:cNvPr id="999427" name="Rectangle 3"/>
          <p:cNvSpPr>
            <a:spLocks noGrp="1" noChangeArrowheads="1"/>
          </p:cNvSpPr>
          <p:nvPr>
            <p:ph type="body" idx="1"/>
          </p:nvPr>
        </p:nvSpPr>
        <p:spPr/>
        <p:txBody>
          <a:bodyPr/>
          <a:lstStyle/>
          <a:p>
            <a:endParaRPr lang="ja-JP" altLang="ja-JP"/>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BACB95E-6F10-43CE-9DCC-737D40F5F4D2}" type="slidenum">
              <a:rPr lang="en-US" altLang="ja-JP"/>
              <a:pPr/>
              <a:t>33</a:t>
            </a:fld>
            <a:endParaRPr lang="en-US" altLang="ja-JP"/>
          </a:p>
        </p:txBody>
      </p:sp>
      <p:sp>
        <p:nvSpPr>
          <p:cNvPr id="984066" name="Rectangle 2"/>
          <p:cNvSpPr>
            <a:spLocks noChangeArrowheads="1" noTextEdit="1"/>
          </p:cNvSpPr>
          <p:nvPr>
            <p:ph type="sldImg"/>
          </p:nvPr>
        </p:nvSpPr>
        <p:spPr>
          <a:xfrm>
            <a:off x="946150" y="746125"/>
            <a:ext cx="4972050" cy="3729038"/>
          </a:xfrm>
          <a:ln/>
        </p:spPr>
      </p:sp>
      <p:sp>
        <p:nvSpPr>
          <p:cNvPr id="984067" name="Rectangle 3"/>
          <p:cNvSpPr>
            <a:spLocks noGrp="1" noChangeArrowheads="1"/>
          </p:cNvSpPr>
          <p:nvPr>
            <p:ph type="body" idx="1"/>
          </p:nvPr>
        </p:nvSpPr>
        <p:spPr>
          <a:xfrm>
            <a:off x="914400" y="4722813"/>
            <a:ext cx="5029200" cy="4476750"/>
          </a:xfrm>
        </p:spPr>
        <p:txBody>
          <a:bodyPr/>
          <a:lstStyle/>
          <a:p>
            <a:endParaRPr lang="ja-JP" altLang="ja-JP"/>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AA771D7-CFE6-4DE6-B90B-699E4C64796D}" type="slidenum">
              <a:rPr lang="en-US" altLang="ja-JP"/>
              <a:pPr/>
              <a:t>34</a:t>
            </a:fld>
            <a:endParaRPr lang="en-US" altLang="ja-JP"/>
          </a:p>
        </p:txBody>
      </p:sp>
      <p:sp>
        <p:nvSpPr>
          <p:cNvPr id="1033218" name="Rectangle 2"/>
          <p:cNvSpPr>
            <a:spLocks noChangeArrowheads="1" noTextEdit="1"/>
          </p:cNvSpPr>
          <p:nvPr>
            <p:ph type="sldImg"/>
          </p:nvPr>
        </p:nvSpPr>
        <p:spPr>
          <a:xfrm>
            <a:off x="942975" y="746125"/>
            <a:ext cx="4972050" cy="3729038"/>
          </a:xfrm>
          <a:ln/>
        </p:spPr>
      </p:sp>
      <p:sp>
        <p:nvSpPr>
          <p:cNvPr id="1033219" name="Rectangle 3"/>
          <p:cNvSpPr>
            <a:spLocks noGrp="1" noChangeArrowheads="1"/>
          </p:cNvSpPr>
          <p:nvPr>
            <p:ph type="body" idx="1"/>
          </p:nvPr>
        </p:nvSpPr>
        <p:spPr>
          <a:xfrm>
            <a:off x="914400" y="4724400"/>
            <a:ext cx="5029200" cy="4475163"/>
          </a:xfrm>
        </p:spPr>
        <p:txBody>
          <a:bodyPr/>
          <a:lstStyle/>
          <a:p>
            <a:endParaRPr lang="ja-JP" altLang="ja-JP"/>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608A0A1-4BA7-4841-9005-FDD982518AC0}" type="slidenum">
              <a:rPr lang="en-US" altLang="ja-JP"/>
              <a:pPr/>
              <a:t>35</a:t>
            </a:fld>
            <a:endParaRPr lang="en-US" altLang="ja-JP"/>
          </a:p>
        </p:txBody>
      </p:sp>
      <p:sp>
        <p:nvSpPr>
          <p:cNvPr id="858114" name="Rectangle 2"/>
          <p:cNvSpPr>
            <a:spLocks noChangeArrowheads="1" noTextEdit="1"/>
          </p:cNvSpPr>
          <p:nvPr>
            <p:ph type="sldImg"/>
          </p:nvPr>
        </p:nvSpPr>
        <p:spPr>
          <a:xfrm>
            <a:off x="942975" y="744538"/>
            <a:ext cx="4976813" cy="3732212"/>
          </a:xfrm>
          <a:ln/>
        </p:spPr>
      </p:sp>
      <p:sp>
        <p:nvSpPr>
          <p:cNvPr id="858115" name="Rectangle 3"/>
          <p:cNvSpPr>
            <a:spLocks noGrp="1" noChangeArrowheads="1"/>
          </p:cNvSpPr>
          <p:nvPr>
            <p:ph type="body" idx="1"/>
          </p:nvPr>
        </p:nvSpPr>
        <p:spPr>
          <a:xfrm>
            <a:off x="912813" y="4724400"/>
            <a:ext cx="5032375" cy="4476750"/>
          </a:xfrm>
        </p:spPr>
        <p:txBody>
          <a:bodyPr lIns="91661" tIns="45830" rIns="91661" bIns="45830"/>
          <a:lstStyle/>
          <a:p>
            <a:endParaRPr lang="ja-JP" altLang="ja-JP"/>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546DB0-56EA-4A45-B3B6-05A7FA419BF7}" type="slidenum">
              <a:rPr lang="en-US" altLang="ja-JP"/>
              <a:pPr/>
              <a:t>36</a:t>
            </a:fld>
            <a:endParaRPr lang="en-US" altLang="ja-JP"/>
          </a:p>
        </p:txBody>
      </p:sp>
      <p:sp>
        <p:nvSpPr>
          <p:cNvPr id="1045506" name="Rectangle 2"/>
          <p:cNvSpPr>
            <a:spLocks noChangeArrowheads="1" noTextEdit="1"/>
          </p:cNvSpPr>
          <p:nvPr>
            <p:ph type="sldImg"/>
          </p:nvPr>
        </p:nvSpPr>
        <p:spPr>
          <a:ln/>
        </p:spPr>
      </p:sp>
      <p:sp>
        <p:nvSpPr>
          <p:cNvPr id="1045507" name="Rectangle 3"/>
          <p:cNvSpPr>
            <a:spLocks noGrp="1" noChangeArrowheads="1"/>
          </p:cNvSpPr>
          <p:nvPr>
            <p:ph type="body" idx="1"/>
          </p:nvPr>
        </p:nvSpPr>
        <p:spPr/>
        <p:txBody>
          <a:bodyPr/>
          <a:lstStyle/>
          <a:p>
            <a:endParaRPr lang="ja-JP" altLang="ja-JP"/>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7EF7BA4-1A2A-47A2-972D-F402DBE42910}" type="slidenum">
              <a:rPr lang="en-US" altLang="ja-JP"/>
              <a:pPr/>
              <a:t>37</a:t>
            </a:fld>
            <a:endParaRPr lang="en-US" altLang="ja-JP"/>
          </a:p>
        </p:txBody>
      </p:sp>
      <p:sp>
        <p:nvSpPr>
          <p:cNvPr id="1035266" name="Rectangle 2"/>
          <p:cNvSpPr>
            <a:spLocks noChangeArrowheads="1" noTextEdit="1"/>
          </p:cNvSpPr>
          <p:nvPr>
            <p:ph type="sldImg"/>
          </p:nvPr>
        </p:nvSpPr>
        <p:spPr>
          <a:xfrm>
            <a:off x="944563" y="758825"/>
            <a:ext cx="4970462" cy="3727450"/>
          </a:xfrm>
          <a:ln/>
        </p:spPr>
      </p:sp>
      <p:sp>
        <p:nvSpPr>
          <p:cNvPr id="1035267" name="Rectangle 3"/>
          <p:cNvSpPr>
            <a:spLocks noGrp="1" noChangeArrowheads="1"/>
          </p:cNvSpPr>
          <p:nvPr>
            <p:ph type="body" idx="1"/>
          </p:nvPr>
        </p:nvSpPr>
        <p:spPr>
          <a:xfrm>
            <a:off x="922338" y="4718050"/>
            <a:ext cx="5164137" cy="4479925"/>
          </a:xfrm>
          <a:ln/>
        </p:spPr>
        <p:txBody>
          <a:bodyPr lIns="91988" tIns="45993" rIns="91988" bIns="45993"/>
          <a:lstStyle/>
          <a:p>
            <a:pPr marL="185738" indent="-185738"/>
            <a:endParaRPr lang="en-US" altLang="ja-JP">
              <a:latin typeface="ＭＳ Ｐゴシック" pitchFamily="50" charset="-128"/>
              <a:ea typeface="ＭＳ Ｐゴシック" pitchFamily="50" charset="-128"/>
            </a:endParaRPr>
          </a:p>
          <a:p>
            <a:pPr marL="185738" indent="-185738">
              <a:buFontTx/>
              <a:buChar char="•"/>
            </a:pPr>
            <a:endParaRPr lang="en-US" altLang="ja-JP">
              <a:latin typeface="ＭＳ Ｐゴシック" pitchFamily="50" charset="-128"/>
              <a:ea typeface="ＭＳ Ｐゴシック" pitchFamily="50" charset="-128"/>
            </a:endParaRPr>
          </a:p>
          <a:p>
            <a:pPr marL="185738" indent="-185738">
              <a:buFontTx/>
              <a:buChar char="•"/>
            </a:pPr>
            <a:endParaRPr lang="en-US" altLang="ja-JP">
              <a:latin typeface="ＭＳ 明朝" pitchFamily="17" charset="-128"/>
              <a:ea typeface="ＭＳ 明朝" pitchFamily="17" charset="-128"/>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755FDBF-88CC-41C6-99D1-4188755AEA29}" type="slidenum">
              <a:rPr lang="en-US" altLang="ja-JP"/>
              <a:pPr/>
              <a:t>38</a:t>
            </a:fld>
            <a:endParaRPr lang="en-US" altLang="ja-JP"/>
          </a:p>
        </p:txBody>
      </p:sp>
      <p:sp>
        <p:nvSpPr>
          <p:cNvPr id="1037314" name="Rectangle 2"/>
          <p:cNvSpPr>
            <a:spLocks noChangeArrowheads="1" noTextEdit="1"/>
          </p:cNvSpPr>
          <p:nvPr>
            <p:ph type="sldImg"/>
          </p:nvPr>
        </p:nvSpPr>
        <p:spPr>
          <a:ln/>
        </p:spPr>
      </p:sp>
      <p:sp>
        <p:nvSpPr>
          <p:cNvPr id="1037315" name="Rectangle 3"/>
          <p:cNvSpPr>
            <a:spLocks noGrp="1" noChangeArrowheads="1"/>
          </p:cNvSpPr>
          <p:nvPr>
            <p:ph type="body" idx="1"/>
          </p:nvPr>
        </p:nvSpPr>
        <p:spPr/>
        <p:txBody>
          <a:bodyPr/>
          <a:lstStyle/>
          <a:p>
            <a:endParaRPr lang="ja-JP" altLang="ja-JP"/>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E5F367B-1686-4E9C-8F1D-973E5230014F}" type="slidenum">
              <a:rPr lang="en-US" altLang="ja-JP"/>
              <a:pPr/>
              <a:t>39</a:t>
            </a:fld>
            <a:endParaRPr lang="en-US" altLang="ja-JP"/>
          </a:p>
        </p:txBody>
      </p:sp>
      <p:sp>
        <p:nvSpPr>
          <p:cNvPr id="1039362" name="Rectangle 2"/>
          <p:cNvSpPr>
            <a:spLocks noChangeArrowheads="1" noTextEdit="1"/>
          </p:cNvSpPr>
          <p:nvPr>
            <p:ph type="sldImg"/>
          </p:nvPr>
        </p:nvSpPr>
        <p:spPr>
          <a:xfrm>
            <a:off x="942975" y="760413"/>
            <a:ext cx="4965700" cy="3724275"/>
          </a:xfrm>
          <a:ln w="12700" cap="flat"/>
        </p:spPr>
      </p:sp>
      <p:sp>
        <p:nvSpPr>
          <p:cNvPr id="1039363" name="Rectangle 3"/>
          <p:cNvSpPr>
            <a:spLocks noGrp="1" noChangeArrowheads="1"/>
          </p:cNvSpPr>
          <p:nvPr>
            <p:ph type="body" idx="1"/>
          </p:nvPr>
        </p:nvSpPr>
        <p:spPr>
          <a:xfrm>
            <a:off x="922338" y="4710113"/>
            <a:ext cx="4999037" cy="4489450"/>
          </a:xfrm>
          <a:ln/>
        </p:spPr>
        <p:txBody>
          <a:bodyPr lIns="91031" tIns="45516" rIns="91031" bIns="45516"/>
          <a:lstStyle/>
          <a:p>
            <a:endParaRPr lang="ja-JP" altLang="ja-JP"/>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725B91AF-B583-478F-BF89-0430EABA9D8F}" type="slidenum">
              <a:rPr lang="en-US" altLang="ja-JP"/>
              <a:pPr/>
              <a:t>4</a:t>
            </a:fld>
            <a:endParaRPr lang="en-US" altLang="ja-JP"/>
          </a:p>
        </p:txBody>
      </p:sp>
      <p:sp>
        <p:nvSpPr>
          <p:cNvPr id="922626" name="Rectangle 2"/>
          <p:cNvSpPr>
            <a:spLocks noGrp="1" noChangeArrowheads="1"/>
          </p:cNvSpPr>
          <p:nvPr>
            <p:ph type="body" idx="1"/>
          </p:nvPr>
        </p:nvSpPr>
        <p:spPr>
          <a:xfrm>
            <a:off x="912813" y="4724400"/>
            <a:ext cx="5032375" cy="4475163"/>
          </a:xfrm>
        </p:spPr>
        <p:txBody>
          <a:bodyPr/>
          <a:lstStyle/>
          <a:p>
            <a:r>
              <a:rPr lang="ja-JP" altLang="en-US">
                <a:latin typeface="ＭＳ Ｐゴシック" pitchFamily="50" charset="-128"/>
                <a:ea typeface="ＭＳ Ｐゴシック" pitchFamily="50" charset="-128"/>
              </a:rPr>
              <a:t>そして１９６２年、この石川馨先生の発案により、ついに</a:t>
            </a:r>
          </a:p>
          <a:p>
            <a:r>
              <a:rPr lang="en-US" altLang="ja-JP">
                <a:latin typeface="ＭＳ Ｐゴシック" pitchFamily="50" charset="-128"/>
                <a:ea typeface="ＭＳ Ｐゴシック" pitchFamily="50" charset="-128"/>
              </a:rPr>
              <a:t>｢</a:t>
            </a:r>
            <a:r>
              <a:rPr lang="ja-JP" altLang="en-US">
                <a:latin typeface="ＭＳ Ｐゴシック" pitchFamily="50" charset="-128"/>
                <a:ea typeface="ＭＳ Ｐゴシック" pitchFamily="50" charset="-128"/>
              </a:rPr>
              <a:t>現場とＱＣ</a:t>
            </a:r>
            <a:r>
              <a:rPr lang="en-US" altLang="ja-JP">
                <a:latin typeface="ＭＳ Ｐゴシック" pitchFamily="50" charset="-128"/>
                <a:ea typeface="ＭＳ Ｐゴシック" pitchFamily="50" charset="-128"/>
              </a:rPr>
              <a:t>｣</a:t>
            </a:r>
            <a:r>
              <a:rPr lang="ja-JP" altLang="en-US">
                <a:latin typeface="ＭＳ Ｐゴシック" pitchFamily="50" charset="-128"/>
                <a:ea typeface="ＭＳ Ｐゴシック" pitchFamily="50" charset="-128"/>
              </a:rPr>
              <a:t>と言う、日本全国の現場の第一線の方々が</a:t>
            </a:r>
          </a:p>
          <a:p>
            <a:r>
              <a:rPr lang="en-US" altLang="ja-JP">
                <a:latin typeface="ＭＳ Ｐゴシック" pitchFamily="50" charset="-128"/>
                <a:ea typeface="ＭＳ Ｐゴシック" pitchFamily="50" charset="-128"/>
              </a:rPr>
              <a:t>『</a:t>
            </a:r>
            <a:r>
              <a:rPr lang="ja-JP" altLang="en-US">
                <a:latin typeface="ＭＳ Ｐゴシック" pitchFamily="50" charset="-128"/>
                <a:ea typeface="ＭＳ Ｐゴシック" pitchFamily="50" charset="-128"/>
              </a:rPr>
              <a:t>職長さん・班長さんを中心に、大変わかり易く品質</a:t>
            </a:r>
          </a:p>
          <a:p>
            <a:r>
              <a:rPr lang="ja-JP" altLang="en-US">
                <a:latin typeface="ＭＳ Ｐゴシック" pitchFamily="50" charset="-128"/>
                <a:ea typeface="ＭＳ Ｐゴシック" pitchFamily="50" charset="-128"/>
              </a:rPr>
              <a:t>管理の勉強ができる雑誌</a:t>
            </a:r>
            <a:r>
              <a:rPr lang="en-US" altLang="ja-JP">
                <a:latin typeface="ＭＳ Ｐゴシック" pitchFamily="50" charset="-128"/>
                <a:ea typeface="ＭＳ Ｐゴシック" pitchFamily="50" charset="-128"/>
              </a:rPr>
              <a:t>』</a:t>
            </a:r>
            <a:r>
              <a:rPr lang="ja-JP" altLang="en-US">
                <a:latin typeface="ＭＳ Ｐゴシック" pitchFamily="50" charset="-128"/>
                <a:ea typeface="ＭＳ Ｐゴシック" pitchFamily="50" charset="-128"/>
              </a:rPr>
              <a:t>を作り、発行しました。●</a:t>
            </a:r>
          </a:p>
          <a:p>
            <a:r>
              <a:rPr lang="ja-JP" altLang="en-US">
                <a:latin typeface="ＭＳ Ｐゴシック" pitchFamily="50" charset="-128"/>
                <a:ea typeface="ＭＳ Ｐゴシック" pitchFamily="50" charset="-128"/>
              </a:rPr>
              <a:t>石川先生は、この本の発行にあたり、</a:t>
            </a:r>
          </a:p>
          <a:p>
            <a:r>
              <a:rPr lang="en-US" altLang="ja-JP">
                <a:latin typeface="ＭＳ Ｐゴシック" pitchFamily="50" charset="-128"/>
                <a:ea typeface="ＭＳ Ｐゴシック" pitchFamily="50" charset="-128"/>
              </a:rPr>
              <a:t>｢</a:t>
            </a:r>
            <a:r>
              <a:rPr lang="ja-JP" altLang="en-US">
                <a:latin typeface="ＭＳ Ｐゴシック" pitchFamily="50" charset="-128"/>
                <a:ea typeface="ＭＳ Ｐゴシック" pitchFamily="50" charset="-128"/>
              </a:rPr>
              <a:t>現場の方に親しんでもらえる本にしたので、各職場の読者で</a:t>
            </a:r>
          </a:p>
          <a:p>
            <a:r>
              <a:rPr lang="ja-JP" altLang="en-US">
                <a:latin typeface="ＭＳ Ｐゴシック" pitchFamily="50" charset="-128"/>
                <a:ea typeface="ＭＳ Ｐゴシック" pitchFamily="50" charset="-128"/>
              </a:rPr>
              <a:t>ＱＣサークルをつくり、この本で意見交換をしながら、</a:t>
            </a:r>
          </a:p>
          <a:p>
            <a:r>
              <a:rPr lang="ja-JP" altLang="en-US">
                <a:latin typeface="ＭＳ Ｐゴシック" pitchFamily="50" charset="-128"/>
                <a:ea typeface="ＭＳ Ｐゴシック" pitchFamily="50" charset="-128"/>
              </a:rPr>
              <a:t>読者のみんなで、この本を編集しましょう」と言うメッセージを</a:t>
            </a:r>
          </a:p>
          <a:p>
            <a:r>
              <a:rPr lang="ja-JP" altLang="en-US">
                <a:latin typeface="ＭＳ Ｐゴシック" pitchFamily="50" charset="-128"/>
                <a:ea typeface="ＭＳ Ｐゴシック" pitchFamily="50" charset="-128"/>
              </a:rPr>
              <a:t>残しました。●</a:t>
            </a:r>
          </a:p>
          <a:p>
            <a:pPr>
              <a:spcBef>
                <a:spcPct val="0"/>
              </a:spcBef>
            </a:pPr>
            <a:r>
              <a:rPr lang="ja-JP" altLang="en-US">
                <a:latin typeface="ＭＳ Ｐゴシック" pitchFamily="50" charset="-128"/>
                <a:ea typeface="ＭＳ Ｐゴシック" pitchFamily="50" charset="-128"/>
              </a:rPr>
              <a:t>また、単に品質管理方法を学び、良品質のものをつくるだけではなく</a:t>
            </a:r>
          </a:p>
          <a:p>
            <a:pPr>
              <a:spcBef>
                <a:spcPct val="0"/>
              </a:spcBef>
            </a:pPr>
            <a:r>
              <a:rPr lang="ja-JP" altLang="en-US">
                <a:latin typeface="ＭＳ Ｐゴシック" pitchFamily="50" charset="-128"/>
                <a:ea typeface="ＭＳ Ｐゴシック" pitchFamily="50" charset="-128"/>
              </a:rPr>
              <a:t>その勉強した学んだ品質管理方法いわゆるＱＣ的ものの見方や考え方</a:t>
            </a:r>
          </a:p>
          <a:p>
            <a:pPr>
              <a:spcBef>
                <a:spcPct val="0"/>
              </a:spcBef>
            </a:pPr>
            <a:r>
              <a:rPr lang="ja-JP" altLang="en-US">
                <a:latin typeface="ＭＳ Ｐゴシック" pitchFamily="50" charset="-128"/>
                <a:ea typeface="ＭＳ Ｐゴシック" pitchFamily="50" charset="-128"/>
              </a:rPr>
              <a:t>更にＱＣ手法を活かして、自分達の職場に多く存在する問題を</a:t>
            </a:r>
          </a:p>
          <a:p>
            <a:pPr>
              <a:spcBef>
                <a:spcPct val="0"/>
              </a:spcBef>
            </a:pPr>
            <a:r>
              <a:rPr lang="ja-JP" altLang="en-US">
                <a:latin typeface="ＭＳ Ｐゴシック" pitchFamily="50" charset="-128"/>
                <a:ea typeface="ＭＳ Ｐゴシック" pitchFamily="50" charset="-128"/>
              </a:rPr>
              <a:t>自分達で積極的に解決して下さいねと言う事をお願いしたのです●</a:t>
            </a:r>
          </a:p>
          <a:p>
            <a:endParaRPr lang="en-US" altLang="ja-JP">
              <a:latin typeface="ＭＳ Ｐゴシック" pitchFamily="50" charset="-128"/>
              <a:ea typeface="ＭＳ Ｐゴシック" pitchFamily="50" charset="-128"/>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27FA6DD-55B3-4E95-AB09-0240A79CEF77}" type="slidenum">
              <a:rPr lang="en-US" altLang="ja-JP"/>
              <a:pPr/>
              <a:t>40</a:t>
            </a:fld>
            <a:endParaRPr lang="en-US" altLang="ja-JP"/>
          </a:p>
        </p:txBody>
      </p:sp>
      <p:sp>
        <p:nvSpPr>
          <p:cNvPr id="1041410" name="Rectangle 2"/>
          <p:cNvSpPr>
            <a:spLocks noChangeArrowheads="1" noTextEdit="1"/>
          </p:cNvSpPr>
          <p:nvPr>
            <p:ph type="sldImg"/>
          </p:nvPr>
        </p:nvSpPr>
        <p:spPr>
          <a:xfrm>
            <a:off x="942975" y="760413"/>
            <a:ext cx="4965700" cy="3724275"/>
          </a:xfrm>
          <a:ln w="12700" cap="flat"/>
        </p:spPr>
      </p:sp>
      <p:sp>
        <p:nvSpPr>
          <p:cNvPr id="1041411" name="Rectangle 3"/>
          <p:cNvSpPr>
            <a:spLocks noGrp="1" noChangeArrowheads="1"/>
          </p:cNvSpPr>
          <p:nvPr>
            <p:ph type="body" idx="1"/>
          </p:nvPr>
        </p:nvSpPr>
        <p:spPr>
          <a:xfrm>
            <a:off x="922338" y="4710113"/>
            <a:ext cx="4999037" cy="4489450"/>
          </a:xfrm>
          <a:ln/>
        </p:spPr>
        <p:txBody>
          <a:bodyPr lIns="91031" tIns="45516" rIns="91031" bIns="45516"/>
          <a:lstStyle/>
          <a:p>
            <a:endParaRPr lang="ja-JP" altLang="ja-JP"/>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F5E11A8-B902-4612-A183-C168323D3055}" type="slidenum">
              <a:rPr lang="en-US" altLang="ja-JP"/>
              <a:pPr/>
              <a:t>41</a:t>
            </a:fld>
            <a:endParaRPr lang="en-US" altLang="ja-JP"/>
          </a:p>
        </p:txBody>
      </p:sp>
      <p:sp>
        <p:nvSpPr>
          <p:cNvPr id="1043458" name="Rectangle 2"/>
          <p:cNvSpPr>
            <a:spLocks noChangeArrowheads="1" noTextEdit="1"/>
          </p:cNvSpPr>
          <p:nvPr>
            <p:ph type="sldImg"/>
          </p:nvPr>
        </p:nvSpPr>
        <p:spPr>
          <a:xfrm>
            <a:off x="944563" y="758825"/>
            <a:ext cx="4970462" cy="3727450"/>
          </a:xfrm>
          <a:ln/>
        </p:spPr>
      </p:sp>
      <p:sp>
        <p:nvSpPr>
          <p:cNvPr id="1043459" name="Rectangle 3"/>
          <p:cNvSpPr>
            <a:spLocks noGrp="1" noChangeArrowheads="1"/>
          </p:cNvSpPr>
          <p:nvPr>
            <p:ph type="body" idx="1"/>
          </p:nvPr>
        </p:nvSpPr>
        <p:spPr>
          <a:xfrm>
            <a:off x="914400" y="4724400"/>
            <a:ext cx="5029200" cy="4475163"/>
          </a:xfrm>
        </p:spPr>
        <p:txBody>
          <a:bodyPr/>
          <a:lstStyle/>
          <a:p>
            <a:endParaRPr lang="ja-JP" altLang="ja-JP"/>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C9927195-BAD9-4D28-82F3-A29D648DCB46}" type="slidenum">
              <a:rPr lang="en-US" altLang="ja-JP"/>
              <a:pPr/>
              <a:t>5</a:t>
            </a:fld>
            <a:endParaRPr lang="en-US" altLang="ja-JP"/>
          </a:p>
        </p:txBody>
      </p:sp>
      <p:sp>
        <p:nvSpPr>
          <p:cNvPr id="924674" name="Rectangle 2"/>
          <p:cNvSpPr>
            <a:spLocks noGrp="1" noChangeArrowheads="1"/>
          </p:cNvSpPr>
          <p:nvPr>
            <p:ph type="body" idx="1"/>
          </p:nvPr>
        </p:nvSpPr>
        <p:spPr>
          <a:xfrm>
            <a:off x="912813" y="4724400"/>
            <a:ext cx="5032375" cy="4475163"/>
          </a:xfrm>
        </p:spPr>
        <p:txBody>
          <a:bodyPr/>
          <a:lstStyle/>
          <a:p>
            <a:r>
              <a:rPr lang="ja-JP" altLang="en-US">
                <a:ea typeface="ＭＳ Ｐゴシック" pitchFamily="50" charset="-128"/>
              </a:rPr>
              <a:t>この「現場とＱＣ」と言う季刊誌、大変わかりやすかったので</a:t>
            </a:r>
          </a:p>
          <a:p>
            <a:r>
              <a:rPr lang="ja-JP" altLang="en-US">
                <a:ea typeface="ＭＳ Ｐゴシック" pitchFamily="50" charset="-128"/>
              </a:rPr>
              <a:t>日本全国のものづくりの第一線の人たちが、自分達の職場</a:t>
            </a:r>
          </a:p>
          <a:p>
            <a:r>
              <a:rPr lang="ja-JP" altLang="en-US">
                <a:ea typeface="ＭＳ Ｐゴシック" pitchFamily="50" charset="-128"/>
              </a:rPr>
              <a:t>単位で自主的に集りグループをつくり、お互いに勉強し合い、</a:t>
            </a:r>
          </a:p>
          <a:p>
            <a:r>
              <a:rPr lang="ja-JP" altLang="en-US">
                <a:ea typeface="ＭＳ Ｐゴシック" pitchFamily="50" charset="-128"/>
              </a:rPr>
              <a:t>良い製品つくりに、さらに、その学んだ品質管理手法、例えば</a:t>
            </a:r>
          </a:p>
          <a:p>
            <a:r>
              <a:rPr lang="ja-JP" altLang="en-US">
                <a:ea typeface="ＭＳ Ｐゴシック" pitchFamily="50" charset="-128"/>
              </a:rPr>
              <a:t>層別やグラフなどを使って、職場の問題点を明確にして、</a:t>
            </a:r>
          </a:p>
          <a:p>
            <a:r>
              <a:rPr lang="ja-JP" altLang="en-US">
                <a:ea typeface="ＭＳ Ｐゴシック" pitchFamily="50" charset="-128"/>
              </a:rPr>
              <a:t>自分達の職場の問題を話し合いをしながら解決する、「学ぶ仲間」</a:t>
            </a:r>
          </a:p>
          <a:p>
            <a:r>
              <a:rPr lang="ja-JP" altLang="en-US">
                <a:ea typeface="ＭＳ Ｐゴシック" pitchFamily="50" charset="-128"/>
              </a:rPr>
              <a:t>、「改善する仲間」が、どんどん生まれ、ここに</a:t>
            </a:r>
            <a:r>
              <a:rPr lang="en-US" altLang="ja-JP">
                <a:ea typeface="ＭＳ Ｐゴシック" pitchFamily="50" charset="-128"/>
              </a:rPr>
              <a:t>『</a:t>
            </a:r>
            <a:r>
              <a:rPr lang="ja-JP" altLang="en-US">
                <a:ea typeface="ＭＳ Ｐゴシック" pitchFamily="50" charset="-128"/>
              </a:rPr>
              <a:t>ＱＣサークルが</a:t>
            </a:r>
          </a:p>
          <a:p>
            <a:r>
              <a:rPr lang="ja-JP" altLang="en-US">
                <a:ea typeface="ＭＳ Ｐゴシック" pitchFamily="50" charset="-128"/>
              </a:rPr>
              <a:t>誕生</a:t>
            </a:r>
            <a:r>
              <a:rPr lang="en-US" altLang="ja-JP">
                <a:ea typeface="ＭＳ Ｐゴシック" pitchFamily="50" charset="-128"/>
              </a:rPr>
              <a:t>』</a:t>
            </a:r>
            <a:r>
              <a:rPr lang="ja-JP" altLang="en-US">
                <a:ea typeface="ＭＳ Ｐゴシック" pitchFamily="50" charset="-128"/>
              </a:rPr>
              <a:t>したのです●</a:t>
            </a:r>
          </a:p>
          <a:p>
            <a:endParaRPr lang="ja-JP" altLang="en-US">
              <a:ea typeface="ＭＳ Ｐゴシック" pitchFamily="50" charset="-128"/>
            </a:endParaRPr>
          </a:p>
          <a:p>
            <a:endParaRPr lang="ja-JP" altLang="en-US">
              <a:ea typeface="ＭＳ Ｐゴシック" pitchFamily="50" charset="-128"/>
            </a:endParaRPr>
          </a:p>
          <a:p>
            <a:endParaRPr lang="en-US" altLang="ja-JP">
              <a:ea typeface="ＭＳ Ｐゴシック" pitchFamily="50"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5BA1277-5716-410F-AF41-F0695F5458BB}" type="slidenum">
              <a:rPr lang="en-US" altLang="ja-JP"/>
              <a:pPr/>
              <a:t>6</a:t>
            </a:fld>
            <a:endParaRPr lang="en-US" altLang="ja-JP"/>
          </a:p>
        </p:txBody>
      </p:sp>
      <p:sp>
        <p:nvSpPr>
          <p:cNvPr id="907266" name="Rectangle 2"/>
          <p:cNvSpPr>
            <a:spLocks noChangeArrowheads="1" noTextEdit="1"/>
          </p:cNvSpPr>
          <p:nvPr>
            <p:ph type="sldImg"/>
          </p:nvPr>
        </p:nvSpPr>
        <p:spPr>
          <a:xfrm>
            <a:off x="939800" y="744538"/>
            <a:ext cx="4976813" cy="3732212"/>
          </a:xfrm>
          <a:ln/>
        </p:spPr>
      </p:sp>
      <p:sp>
        <p:nvSpPr>
          <p:cNvPr id="907267" name="Rectangle 3"/>
          <p:cNvSpPr>
            <a:spLocks noGrp="1" noChangeArrowheads="1"/>
          </p:cNvSpPr>
          <p:nvPr>
            <p:ph type="body" idx="1"/>
          </p:nvPr>
        </p:nvSpPr>
        <p:spPr/>
        <p:txBody>
          <a:bodyPr/>
          <a:lstStyle/>
          <a:p>
            <a:r>
              <a:rPr lang="ja-JP" altLang="en-US">
                <a:latin typeface="ＭＳ Ｐゴシック" pitchFamily="50" charset="-128"/>
                <a:ea typeface="ＭＳ Ｐゴシック" pitchFamily="50" charset="-128"/>
              </a:rPr>
              <a:t>・</a:t>
            </a:r>
            <a:r>
              <a:rPr lang="ja-JP" altLang="en-US">
                <a:latin typeface="ＭＳ Ｐ明朝" pitchFamily="18" charset="-128"/>
              </a:rPr>
              <a:t>はじめに、</a:t>
            </a:r>
            <a:r>
              <a:rPr lang="en-US" altLang="ja-JP">
                <a:latin typeface="ＭＳ Ｐ明朝" pitchFamily="18" charset="-128"/>
              </a:rPr>
              <a:t>QC</a:t>
            </a:r>
            <a:r>
              <a:rPr lang="ja-JP" altLang="en-US">
                <a:latin typeface="ＭＳ Ｐ明朝" pitchFamily="18" charset="-128"/>
              </a:rPr>
              <a:t>サークルの生い立ちについてお話したいと思います。</a:t>
            </a:r>
          </a:p>
          <a:p>
            <a:endParaRPr lang="ja-JP" altLang="en-US">
              <a:latin typeface="ＭＳ Ｐ明朝" pitchFamily="18" charset="-128"/>
            </a:endParaRPr>
          </a:p>
          <a:p>
            <a:r>
              <a:rPr lang="ja-JP" altLang="en-US">
                <a:latin typeface="ＭＳ Ｐ明朝" pitchFamily="18" charset="-128"/>
              </a:rPr>
              <a:t>・</a:t>
            </a:r>
            <a:r>
              <a:rPr lang="en-US" altLang="ja-JP">
                <a:latin typeface="ＭＳ Ｐ明朝" pitchFamily="18" charset="-128"/>
              </a:rPr>
              <a:t>QC</a:t>
            </a:r>
            <a:r>
              <a:rPr lang="ja-JP" altLang="en-US">
                <a:latin typeface="ＭＳ Ｐ明朝" pitchFamily="18" charset="-128"/>
              </a:rPr>
              <a:t>サークル活動は</a:t>
            </a:r>
            <a:r>
              <a:rPr lang="en-US" altLang="ja-JP">
                <a:latin typeface="ＭＳ Ｐ明朝" pitchFamily="18" charset="-128"/>
              </a:rPr>
              <a:t>QC</a:t>
            </a:r>
            <a:r>
              <a:rPr lang="ja-JP" altLang="en-US">
                <a:latin typeface="ＭＳ Ｐ明朝" pitchFamily="18" charset="-128"/>
              </a:rPr>
              <a:t>と横文字を使っておりますので、外国から</a:t>
            </a:r>
          </a:p>
          <a:p>
            <a:r>
              <a:rPr lang="ja-JP" altLang="en-US">
                <a:latin typeface="ＭＳ Ｐ明朝" pitchFamily="18" charset="-128"/>
              </a:rPr>
              <a:t>　入ってきた活動と思われているかもしれませんが、列記とした日本</a:t>
            </a:r>
          </a:p>
          <a:p>
            <a:r>
              <a:rPr lang="ja-JP" altLang="en-US">
                <a:latin typeface="ＭＳ Ｐ明朝" pitchFamily="18" charset="-128"/>
              </a:rPr>
              <a:t>　生まれの活動であります。</a:t>
            </a:r>
          </a:p>
          <a:p>
            <a:r>
              <a:rPr lang="ja-JP" altLang="en-US">
                <a:latin typeface="ＭＳ Ｐ明朝" pitchFamily="18" charset="-128"/>
              </a:rPr>
              <a:t>・</a:t>
            </a:r>
            <a:r>
              <a:rPr lang="en-US" altLang="ja-JP">
                <a:latin typeface="ＭＳ Ｐ明朝" pitchFamily="18" charset="-128"/>
              </a:rPr>
              <a:t>QC</a:t>
            </a:r>
            <a:r>
              <a:rPr lang="ja-JP" altLang="en-US">
                <a:latin typeface="ＭＳ Ｐ明朝" pitchFamily="18" charset="-128"/>
              </a:rPr>
              <a:t>サークル活動は</a:t>
            </a:r>
            <a:r>
              <a:rPr lang="en-US" altLang="ja-JP">
                <a:latin typeface="ＭＳ Ｐ明朝" pitchFamily="18" charset="-128"/>
              </a:rPr>
              <a:t>1962</a:t>
            </a:r>
            <a:r>
              <a:rPr lang="ja-JP" altLang="en-US">
                <a:latin typeface="ＭＳ Ｐ明朝" pitchFamily="18" charset="-128"/>
              </a:rPr>
              <a:t>年にｽﾀｰﾄしましたが、当時は品質管理に関する</a:t>
            </a:r>
          </a:p>
          <a:p>
            <a:r>
              <a:rPr lang="ja-JP" altLang="en-US">
                <a:latin typeface="ＭＳ Ｐ明朝" pitchFamily="18" charset="-128"/>
              </a:rPr>
              <a:t>　図書が少なく、第一線の職場の人達から「気安く読んで勉強できる</a:t>
            </a:r>
          </a:p>
          <a:p>
            <a:r>
              <a:rPr lang="ja-JP" altLang="en-US">
                <a:latin typeface="ＭＳ Ｐ明朝" pitchFamily="18" charset="-128"/>
              </a:rPr>
              <a:t>　雑誌が欲しい」と言う要望がだされました。　</a:t>
            </a:r>
          </a:p>
          <a:p>
            <a:r>
              <a:rPr lang="ja-JP" altLang="en-US">
                <a:latin typeface="ＭＳ Ｐ明朝" pitchFamily="18" charset="-128"/>
              </a:rPr>
              <a:t>　これを受けて創刊されたのが</a:t>
            </a:r>
            <a:r>
              <a:rPr lang="en-US" altLang="ja-JP">
                <a:latin typeface="ＭＳ Ｐ明朝" pitchFamily="18" charset="-128"/>
              </a:rPr>
              <a:t>『</a:t>
            </a:r>
            <a:r>
              <a:rPr lang="ja-JP" altLang="en-US">
                <a:latin typeface="ＭＳ Ｐ明朝" pitchFamily="18" charset="-128"/>
              </a:rPr>
              <a:t>現場と</a:t>
            </a:r>
            <a:r>
              <a:rPr lang="en-US" altLang="ja-JP">
                <a:latin typeface="ＭＳ Ｐ明朝" pitchFamily="18" charset="-128"/>
              </a:rPr>
              <a:t>QC』</a:t>
            </a:r>
            <a:r>
              <a:rPr lang="ja-JP" altLang="en-US">
                <a:latin typeface="ＭＳ Ｐ明朝" pitchFamily="18" charset="-128"/>
              </a:rPr>
              <a:t>現在の</a:t>
            </a:r>
            <a:r>
              <a:rPr lang="en-US" altLang="ja-JP">
                <a:latin typeface="ＭＳ Ｐ明朝" pitchFamily="18" charset="-128"/>
              </a:rPr>
              <a:t>『QC</a:t>
            </a:r>
            <a:r>
              <a:rPr lang="ja-JP" altLang="en-US">
                <a:latin typeface="ＭＳ Ｐ明朝" pitchFamily="18" charset="-128"/>
              </a:rPr>
              <a:t>サークル</a:t>
            </a:r>
            <a:r>
              <a:rPr lang="en-US" altLang="ja-JP">
                <a:latin typeface="ＭＳ Ｐ明朝" pitchFamily="18" charset="-128"/>
              </a:rPr>
              <a:t>』</a:t>
            </a:r>
            <a:r>
              <a:rPr lang="ja-JP" altLang="en-US">
                <a:latin typeface="ＭＳ Ｐ明朝" pitchFamily="18" charset="-128"/>
              </a:rPr>
              <a:t>誌</a:t>
            </a:r>
          </a:p>
          <a:p>
            <a:r>
              <a:rPr lang="ja-JP" altLang="en-US">
                <a:latin typeface="ＭＳ Ｐ明朝" pitchFamily="18" charset="-128"/>
              </a:rPr>
              <a:t>　ですが、創刊と同時に</a:t>
            </a:r>
            <a:r>
              <a:rPr lang="en-US" altLang="ja-JP">
                <a:latin typeface="ＭＳ Ｐ明朝" pitchFamily="18" charset="-128"/>
              </a:rPr>
              <a:t>『</a:t>
            </a:r>
            <a:r>
              <a:rPr lang="ja-JP" altLang="en-US">
                <a:latin typeface="ＭＳ Ｐ明朝" pitchFamily="18" charset="-128"/>
              </a:rPr>
              <a:t>勉強するだけでは意味がない。勉強したことは</a:t>
            </a:r>
          </a:p>
          <a:p>
            <a:r>
              <a:rPr lang="ja-JP" altLang="en-US">
                <a:latin typeface="ＭＳ Ｐ明朝" pitchFamily="18" charset="-128"/>
              </a:rPr>
              <a:t>　実践に結び付けていこう</a:t>
            </a:r>
            <a:r>
              <a:rPr lang="en-US" altLang="ja-JP">
                <a:latin typeface="ＭＳ Ｐ明朝" pitchFamily="18" charset="-128"/>
              </a:rPr>
              <a:t>』</a:t>
            </a:r>
            <a:r>
              <a:rPr lang="ja-JP" altLang="en-US">
                <a:latin typeface="ＭＳ Ｐ明朝" pitchFamily="18" charset="-128"/>
              </a:rPr>
              <a:t>という呼びかけで</a:t>
            </a:r>
            <a:r>
              <a:rPr lang="en-US" altLang="ja-JP">
                <a:latin typeface="ＭＳ Ｐ明朝" pitchFamily="18" charset="-128"/>
              </a:rPr>
              <a:t>QC</a:t>
            </a:r>
            <a:r>
              <a:rPr lang="ja-JP" altLang="en-US">
                <a:latin typeface="ＭＳ Ｐ明朝" pitchFamily="18" charset="-128"/>
              </a:rPr>
              <a:t>サークル活動は</a:t>
            </a:r>
          </a:p>
          <a:p>
            <a:r>
              <a:rPr lang="ja-JP" altLang="en-US">
                <a:latin typeface="ＭＳ Ｐ明朝" pitchFamily="18" charset="-128"/>
              </a:rPr>
              <a:t>　始まった訳です。</a:t>
            </a:r>
          </a:p>
          <a:p>
            <a:endParaRPr lang="ja-JP" altLang="en-US">
              <a:latin typeface="ＭＳ Ｐ明朝" pitchFamily="18" charset="-128"/>
            </a:endParaRPr>
          </a:p>
          <a:p>
            <a:r>
              <a:rPr lang="ja-JP" altLang="en-US">
                <a:latin typeface="ＭＳ Ｐ明朝" pitchFamily="18" charset="-128"/>
              </a:rPr>
              <a:t>・以下このように発展しておりまして、</a:t>
            </a:r>
            <a:r>
              <a:rPr lang="en-US" altLang="ja-JP">
                <a:latin typeface="ＭＳ Ｐ明朝" pitchFamily="18" charset="-128"/>
              </a:rPr>
              <a:t>1963</a:t>
            </a:r>
            <a:r>
              <a:rPr lang="ja-JP" altLang="en-US">
                <a:latin typeface="ＭＳ Ｐ明朝" pitchFamily="18" charset="-128"/>
              </a:rPr>
              <a:t>年に第</a:t>
            </a:r>
            <a:r>
              <a:rPr lang="en-US" altLang="ja-JP">
                <a:latin typeface="ＭＳ Ｐ明朝" pitchFamily="18" charset="-128"/>
              </a:rPr>
              <a:t>1</a:t>
            </a:r>
            <a:r>
              <a:rPr lang="ja-JP" altLang="en-US">
                <a:latin typeface="ＭＳ Ｐ明朝" pitchFamily="18" charset="-128"/>
              </a:rPr>
              <a:t>回の</a:t>
            </a:r>
            <a:r>
              <a:rPr lang="en-US" altLang="ja-JP">
                <a:latin typeface="ＭＳ Ｐ明朝" pitchFamily="18" charset="-128"/>
              </a:rPr>
              <a:t>QC</a:t>
            </a:r>
            <a:r>
              <a:rPr lang="ja-JP" altLang="en-US">
                <a:latin typeface="ＭＳ Ｐ明朝" pitchFamily="18" charset="-128"/>
              </a:rPr>
              <a:t>サークル大会</a:t>
            </a:r>
          </a:p>
          <a:p>
            <a:r>
              <a:rPr lang="ja-JP" altLang="en-US">
                <a:latin typeface="ＭＳ Ｐ明朝" pitchFamily="18" charset="-128"/>
              </a:rPr>
              <a:t>　が開催され、</a:t>
            </a:r>
            <a:r>
              <a:rPr lang="en-US" altLang="ja-JP">
                <a:latin typeface="ＭＳ Ｐ明朝" pitchFamily="18" charset="-128"/>
              </a:rPr>
              <a:t>1970</a:t>
            </a:r>
            <a:r>
              <a:rPr lang="ja-JP" altLang="en-US">
                <a:latin typeface="ＭＳ Ｐ明朝" pitchFamily="18" charset="-128"/>
              </a:rPr>
              <a:t>年にはバイブルとも言えるＱＣサークル綱領（現在の</a:t>
            </a:r>
          </a:p>
          <a:p>
            <a:r>
              <a:rPr lang="ja-JP" altLang="en-US">
                <a:latin typeface="ＭＳ Ｐ明朝" pitchFamily="18" charset="-128"/>
              </a:rPr>
              <a:t>　</a:t>
            </a:r>
            <a:r>
              <a:rPr lang="en-US" altLang="ja-JP">
                <a:latin typeface="ＭＳ Ｐ明朝" pitchFamily="18" charset="-128"/>
              </a:rPr>
              <a:t>QC</a:t>
            </a:r>
            <a:r>
              <a:rPr lang="ja-JP" altLang="en-US">
                <a:latin typeface="ＭＳ Ｐ明朝" pitchFamily="18" charset="-128"/>
              </a:rPr>
              <a:t>サークルの基本）が、翌</a:t>
            </a:r>
            <a:r>
              <a:rPr lang="en-US" altLang="ja-JP">
                <a:latin typeface="ＭＳ Ｐ明朝" pitchFamily="18" charset="-128"/>
              </a:rPr>
              <a:t>1971</a:t>
            </a:r>
            <a:r>
              <a:rPr lang="ja-JP" altLang="en-US">
                <a:latin typeface="ＭＳ Ｐ明朝" pitchFamily="18" charset="-128"/>
              </a:rPr>
              <a:t>年にＱＣサークル活動運営の基本が</a:t>
            </a:r>
          </a:p>
          <a:p>
            <a:r>
              <a:rPr lang="ja-JP" altLang="en-US">
                <a:latin typeface="ＭＳ Ｐ明朝" pitchFamily="18" charset="-128"/>
              </a:rPr>
              <a:t>　発刊されております。</a:t>
            </a:r>
          </a:p>
          <a:p>
            <a:r>
              <a:rPr lang="ja-JP" altLang="en-US">
                <a:latin typeface="ＭＳ Ｐ明朝" pitchFamily="18" charset="-128"/>
              </a:rPr>
              <a:t>　</a:t>
            </a:r>
          </a:p>
          <a:p>
            <a:r>
              <a:rPr lang="ja-JP" altLang="en-US" b="1">
                <a:latin typeface="ＭＳ Ｐゴシック" pitchFamily="50" charset="-128"/>
                <a:ea typeface="ＭＳ Ｐゴシック" pitchFamily="50" charset="-128"/>
              </a:rPr>
              <a:t>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EE70D63-3A6B-440A-9960-18A1D4750C1E}" type="slidenum">
              <a:rPr lang="en-US" altLang="ja-JP"/>
              <a:pPr/>
              <a:t>7</a:t>
            </a:fld>
            <a:endParaRPr lang="en-US" altLang="ja-JP"/>
          </a:p>
        </p:txBody>
      </p:sp>
      <p:sp>
        <p:nvSpPr>
          <p:cNvPr id="928770" name="Rectangle 2"/>
          <p:cNvSpPr>
            <a:spLocks noChangeArrowheads="1" noTextEdit="1"/>
          </p:cNvSpPr>
          <p:nvPr>
            <p:ph type="sldImg"/>
          </p:nvPr>
        </p:nvSpPr>
        <p:spPr>
          <a:xfrm>
            <a:off x="944563" y="742950"/>
            <a:ext cx="4979987" cy="3735388"/>
          </a:xfrm>
          <a:ln/>
        </p:spPr>
      </p:sp>
      <p:sp>
        <p:nvSpPr>
          <p:cNvPr id="928771" name="Rectangle 3"/>
          <p:cNvSpPr>
            <a:spLocks noGrp="1" noChangeArrowheads="1"/>
          </p:cNvSpPr>
          <p:nvPr>
            <p:ph type="body" idx="1"/>
          </p:nvPr>
        </p:nvSpPr>
        <p:spPr>
          <a:xfrm>
            <a:off x="912813" y="4727575"/>
            <a:ext cx="5032375" cy="4475163"/>
          </a:xfrm>
          <a:ln/>
        </p:spPr>
        <p:txBody>
          <a:bodyPr lIns="92751" tIns="46376" rIns="92751" bIns="46376"/>
          <a:lstStyle/>
          <a:p>
            <a:r>
              <a:rPr lang="en-US" altLang="ja-JP"/>
              <a:t> </a:t>
            </a:r>
            <a:r>
              <a:rPr lang="ja-JP" altLang="en-US" sz="1400"/>
              <a:t>このＱＣサークル活動は、製造会社だけにとどまらず</a:t>
            </a:r>
          </a:p>
          <a:p>
            <a:r>
              <a:rPr lang="ja-JP" altLang="en-US" sz="1400"/>
              <a:t>サービス業・官公庁・病院などの日本全国のさまざまな</a:t>
            </a:r>
          </a:p>
          <a:p>
            <a:r>
              <a:rPr lang="ja-JP" altLang="en-US" sz="1400"/>
              <a:t>仕事分野に広まりました。</a:t>
            </a:r>
          </a:p>
          <a:p>
            <a:r>
              <a:rPr lang="ja-JP" altLang="en-US" sz="1400"/>
              <a:t> この第一線で働く人たちのガンバリのおかげで</a:t>
            </a:r>
          </a:p>
          <a:p>
            <a:r>
              <a:rPr lang="ja-JP" altLang="en-US" sz="1400"/>
              <a:t>日本は文字通り高品質を誇る経済大国になりました。</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78AA0A7-06F8-45BB-B5DC-B07790C0DF87}" type="slidenum">
              <a:rPr lang="en-US" altLang="ja-JP"/>
              <a:pPr/>
              <a:t>8</a:t>
            </a:fld>
            <a:endParaRPr lang="en-US" altLang="ja-JP"/>
          </a:p>
        </p:txBody>
      </p:sp>
      <p:sp>
        <p:nvSpPr>
          <p:cNvPr id="913410" name="Rectangle 2"/>
          <p:cNvSpPr>
            <a:spLocks noChangeArrowheads="1" noTextEdit="1"/>
          </p:cNvSpPr>
          <p:nvPr>
            <p:ph type="sldImg"/>
          </p:nvPr>
        </p:nvSpPr>
        <p:spPr>
          <a:xfrm>
            <a:off x="939800" y="744538"/>
            <a:ext cx="4976813" cy="3732212"/>
          </a:xfrm>
          <a:ln/>
        </p:spPr>
      </p:sp>
      <p:sp>
        <p:nvSpPr>
          <p:cNvPr id="913411" name="Rectangle 3"/>
          <p:cNvSpPr>
            <a:spLocks noGrp="1" noChangeArrowheads="1"/>
          </p:cNvSpPr>
          <p:nvPr>
            <p:ph type="body" idx="1"/>
          </p:nvPr>
        </p:nvSpPr>
        <p:spPr/>
        <p:txBody>
          <a:bodyPr lIns="92544" tIns="46272" rIns="92544" bIns="46272"/>
          <a:lstStyle/>
          <a:p>
            <a:r>
              <a:rPr lang="ja-JP" altLang="en-US">
                <a:ea typeface="ＭＳ Ｐゴシック" pitchFamily="50" charset="-128"/>
              </a:rPr>
              <a:t>・</a:t>
            </a:r>
            <a:r>
              <a:rPr lang="en-US" altLang="ja-JP">
                <a:latin typeface="ＭＳ Ｐ明朝" pitchFamily="18" charset="-128"/>
              </a:rPr>
              <a:t>1962</a:t>
            </a:r>
            <a:r>
              <a:rPr lang="ja-JP" altLang="en-US">
                <a:latin typeface="ＭＳ Ｐ明朝" pitchFamily="18" charset="-128"/>
              </a:rPr>
              <a:t>年に誕生した</a:t>
            </a:r>
            <a:r>
              <a:rPr lang="en-US" altLang="ja-JP">
                <a:latin typeface="ＭＳ Ｐ明朝" pitchFamily="18" charset="-128"/>
              </a:rPr>
              <a:t>QC</a:t>
            </a:r>
            <a:r>
              <a:rPr lang="ja-JP" altLang="en-US">
                <a:latin typeface="ＭＳ Ｐ明朝" pitchFamily="18" charset="-128"/>
              </a:rPr>
              <a:t>サークルは、現在　国内では</a:t>
            </a:r>
            <a:r>
              <a:rPr lang="en-US" altLang="ja-JP">
                <a:latin typeface="ＭＳ Ｐ明朝" pitchFamily="18" charset="-128"/>
              </a:rPr>
              <a:t>42</a:t>
            </a:r>
            <a:r>
              <a:rPr lang="ja-JP" altLang="en-US">
                <a:latin typeface="ＭＳ Ｐ明朝" pitchFamily="18" charset="-128"/>
              </a:rPr>
              <a:t>万のサークル数で、</a:t>
            </a:r>
          </a:p>
          <a:p>
            <a:r>
              <a:rPr lang="ja-JP" altLang="en-US">
                <a:latin typeface="ＭＳ Ｐ明朝" pitchFamily="18" charset="-128"/>
              </a:rPr>
              <a:t>　約</a:t>
            </a:r>
            <a:r>
              <a:rPr lang="en-US" altLang="ja-JP">
                <a:latin typeface="ＭＳ Ｐ明朝" pitchFamily="18" charset="-128"/>
              </a:rPr>
              <a:t>300</a:t>
            </a:r>
            <a:r>
              <a:rPr lang="ja-JP" altLang="en-US">
                <a:latin typeface="ＭＳ Ｐ明朝" pitchFamily="18" charset="-128"/>
              </a:rPr>
              <a:t>万人の仲間が活動しており、</a:t>
            </a:r>
          </a:p>
          <a:p>
            <a:r>
              <a:rPr lang="ja-JP" altLang="en-US">
                <a:latin typeface="ＭＳ Ｐ明朝" pitchFamily="18" charset="-128"/>
              </a:rPr>
              <a:t>　中でも東海支部（愛知、岐阜、静岡、三重の４県）は、関東支部に次ぐ</a:t>
            </a:r>
          </a:p>
          <a:p>
            <a:r>
              <a:rPr lang="ja-JP" altLang="en-US">
                <a:latin typeface="ＭＳ Ｐ明朝" pitchFamily="18" charset="-128"/>
              </a:rPr>
              <a:t>　多さで８万サークルが登録されております。</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A0B9D1B-CB9D-4DCE-84BD-B2D2B3EFF802}" type="slidenum">
              <a:rPr lang="en-US" altLang="ja-JP"/>
              <a:pPr/>
              <a:t>9</a:t>
            </a:fld>
            <a:endParaRPr lang="en-US" altLang="ja-JP"/>
          </a:p>
        </p:txBody>
      </p:sp>
      <p:sp>
        <p:nvSpPr>
          <p:cNvPr id="915458" name="Rectangle 2"/>
          <p:cNvSpPr>
            <a:spLocks noChangeArrowheads="1" noTextEdit="1"/>
          </p:cNvSpPr>
          <p:nvPr>
            <p:ph type="sldImg"/>
          </p:nvPr>
        </p:nvSpPr>
        <p:spPr>
          <a:xfrm>
            <a:off x="939800" y="744538"/>
            <a:ext cx="4976813" cy="3732212"/>
          </a:xfrm>
          <a:ln/>
        </p:spPr>
      </p:sp>
      <p:sp>
        <p:nvSpPr>
          <p:cNvPr id="915459" name="Rectangle 3"/>
          <p:cNvSpPr>
            <a:spLocks noGrp="1" noChangeArrowheads="1"/>
          </p:cNvSpPr>
          <p:nvPr>
            <p:ph type="body" idx="1"/>
          </p:nvPr>
        </p:nvSpPr>
        <p:spPr/>
        <p:txBody>
          <a:bodyPr lIns="91439" tIns="45718" rIns="91439" bIns="45718"/>
          <a:lstStyle/>
          <a:p>
            <a:r>
              <a:rPr lang="ja-JP" altLang="en-US">
                <a:latin typeface="ＭＳ Ｐ明朝" pitchFamily="18" charset="-128"/>
              </a:rPr>
              <a:t>・又、日本で生まれた</a:t>
            </a:r>
            <a:r>
              <a:rPr lang="en-US" altLang="ja-JP">
                <a:latin typeface="ＭＳ Ｐ明朝" pitchFamily="18" charset="-128"/>
              </a:rPr>
              <a:t>QC</a:t>
            </a:r>
            <a:r>
              <a:rPr lang="ja-JP" altLang="en-US">
                <a:latin typeface="ＭＳ Ｐ明朝" pitchFamily="18" charset="-128"/>
              </a:rPr>
              <a:t>サークル活動ですが、アメリカ、アジア、　</a:t>
            </a:r>
          </a:p>
          <a:p>
            <a:r>
              <a:rPr lang="ja-JP" altLang="en-US">
                <a:latin typeface="ＭＳ Ｐ明朝" pitchFamily="18" charset="-128"/>
              </a:rPr>
              <a:t>　ヨーロッパ、アフリカの各国にも普及し、今や全世界の約</a:t>
            </a:r>
            <a:r>
              <a:rPr lang="en-US" altLang="ja-JP">
                <a:latin typeface="ＭＳ Ｐ明朝" pitchFamily="18" charset="-128"/>
              </a:rPr>
              <a:t>80</a:t>
            </a:r>
            <a:r>
              <a:rPr lang="ja-JP" altLang="en-US">
                <a:latin typeface="ＭＳ Ｐ明朝" pitchFamily="18" charset="-128"/>
              </a:rPr>
              <a:t>ヶ国で</a:t>
            </a:r>
          </a:p>
          <a:p>
            <a:r>
              <a:rPr lang="ja-JP" altLang="en-US">
                <a:latin typeface="ＭＳ Ｐ明朝" pitchFamily="18" charset="-128"/>
              </a:rPr>
              <a:t>　</a:t>
            </a:r>
            <a:r>
              <a:rPr lang="en-US" altLang="ja-JP">
                <a:latin typeface="ＭＳ Ｐ明朝" pitchFamily="18" charset="-128"/>
              </a:rPr>
              <a:t>QC</a:t>
            </a:r>
            <a:r>
              <a:rPr lang="ja-JP" altLang="en-US">
                <a:latin typeface="ＭＳ Ｐ明朝" pitchFamily="18" charset="-128"/>
              </a:rPr>
              <a:t>サークル活動が行われております。</a:t>
            </a:r>
          </a:p>
          <a:p>
            <a:endParaRPr lang="ja-JP" altLang="en-US">
              <a:latin typeface="ＭＳ Ｐ明朝" pitchFamily="18" charset="-128"/>
            </a:endParaRPr>
          </a:p>
          <a:p>
            <a:r>
              <a:rPr lang="ja-JP" altLang="en-US">
                <a:latin typeface="ＭＳ Ｐ明朝" pitchFamily="18" charset="-128"/>
              </a:rPr>
              <a:t>・中でも最近の中国は、日本企業の進出もありめざましく普及して</a:t>
            </a:r>
          </a:p>
          <a:p>
            <a:r>
              <a:rPr lang="ja-JP" altLang="en-US">
                <a:latin typeface="ＭＳ Ｐ明朝" pitchFamily="18" charset="-128"/>
              </a:rPr>
              <a:t>　いると聞いております。</a:t>
            </a:r>
          </a:p>
          <a:p>
            <a:r>
              <a:rPr lang="ja-JP" altLang="en-US">
                <a:latin typeface="ＭＳ Ｐ明朝" pitchFamily="18" charset="-128"/>
              </a:rPr>
              <a:t>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a:prstGeom prst="rect">
            <a:avLst/>
          </a:prstGeom>
        </p:spPr>
        <p:txBody>
          <a:bodyPr/>
          <a:lstStyle/>
          <a:p>
            <a:r>
              <a:rPr lang="ja-JP" altLang="en-US" smtClean="0"/>
              <a:t>マスター タイトルの書式設定</a:t>
            </a:r>
            <a:endParaRPr lang="ja-JP" altLang="en-US"/>
          </a:p>
        </p:txBody>
      </p:sp>
      <p:sp>
        <p:nvSpPr>
          <p:cNvPr id="3" name="サブタイトル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smtClean="0"/>
              <a:t>マスター サブタイトルの書式設定</a:t>
            </a:r>
            <a:endParaRPr lang="ja-JP" altLang="en-US"/>
          </a:p>
        </p:txBody>
      </p:sp>
      <p:sp>
        <p:nvSpPr>
          <p:cNvPr id="4" name="フッター プレースホルダー 3"/>
          <p:cNvSpPr>
            <a:spLocks noGrp="1"/>
          </p:cNvSpPr>
          <p:nvPr>
            <p:ph type="ftr" sz="quarter" idx="10"/>
          </p:nvPr>
        </p:nvSpPr>
        <p:spPr/>
        <p:txBody>
          <a:bodyPr/>
          <a:lstStyle>
            <a:lvl1pPr>
              <a:defRPr/>
            </a:lvl1pPr>
          </a:lstStyle>
          <a:p>
            <a:endParaRPr lang="en-US" altLang="ja-JP"/>
          </a:p>
        </p:txBody>
      </p:sp>
      <p:sp>
        <p:nvSpPr>
          <p:cNvPr id="5" name="スライド番号プレースホルダー 4"/>
          <p:cNvSpPr>
            <a:spLocks noGrp="1"/>
          </p:cNvSpPr>
          <p:nvPr>
            <p:ph type="sldNum" sz="quarter" idx="11"/>
          </p:nvPr>
        </p:nvSpPr>
        <p:spPr/>
        <p:txBody>
          <a:bodyPr/>
          <a:lstStyle>
            <a:lvl1pPr>
              <a:defRPr/>
            </a:lvl1pPr>
          </a:lstStyle>
          <a:p>
            <a:fld id="{F876DA42-A8A6-454F-BDC0-F9FF8C279645}" type="slidenum">
              <a:rPr lang="en-US" altLang="ja-JP"/>
              <a:pPr/>
              <a:t>‹#›</a:t>
            </a:fld>
            <a:r>
              <a:rPr lang="en-US" altLang="ja-JP"/>
              <a:t>/35</a:t>
            </a:r>
          </a:p>
        </p:txBody>
      </p:sp>
    </p:spTree>
    <p:extLst>
      <p:ext uri="{BB962C8B-B14F-4D97-AF65-F5344CB8AC3E}">
        <p14:creationId xmlns:p14="http://schemas.microsoft.com/office/powerpoint/2010/main" val="2248501768"/>
      </p:ext>
    </p:extLst>
  </p:cSld>
  <p:clrMapOvr>
    <a:masterClrMapping/>
  </p:clrMapOvr>
  <p:transition>
    <p:cover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457200" y="1600200"/>
            <a:ext cx="8229600" cy="4525963"/>
          </a:xfrm>
          <a:prstGeom prst="rect">
            <a:avLst/>
          </a:prstGeo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フッター プレースホルダー 3"/>
          <p:cNvSpPr>
            <a:spLocks noGrp="1"/>
          </p:cNvSpPr>
          <p:nvPr>
            <p:ph type="ftr" sz="quarter" idx="10"/>
          </p:nvPr>
        </p:nvSpPr>
        <p:spPr/>
        <p:txBody>
          <a:bodyPr/>
          <a:lstStyle>
            <a:lvl1pPr>
              <a:defRPr/>
            </a:lvl1pPr>
          </a:lstStyle>
          <a:p>
            <a:endParaRPr lang="en-US" altLang="ja-JP"/>
          </a:p>
        </p:txBody>
      </p:sp>
      <p:sp>
        <p:nvSpPr>
          <p:cNvPr id="5" name="スライド番号プレースホルダー 4"/>
          <p:cNvSpPr>
            <a:spLocks noGrp="1"/>
          </p:cNvSpPr>
          <p:nvPr>
            <p:ph type="sldNum" sz="quarter" idx="11"/>
          </p:nvPr>
        </p:nvSpPr>
        <p:spPr/>
        <p:txBody>
          <a:bodyPr/>
          <a:lstStyle>
            <a:lvl1pPr>
              <a:defRPr/>
            </a:lvl1pPr>
          </a:lstStyle>
          <a:p>
            <a:fld id="{CE031665-172B-4925-BF1C-935CFC361128}" type="slidenum">
              <a:rPr lang="en-US" altLang="ja-JP"/>
              <a:pPr/>
              <a:t>‹#›</a:t>
            </a:fld>
            <a:r>
              <a:rPr lang="en-US" altLang="ja-JP"/>
              <a:t>/35</a:t>
            </a:r>
          </a:p>
        </p:txBody>
      </p:sp>
    </p:spTree>
    <p:extLst>
      <p:ext uri="{BB962C8B-B14F-4D97-AF65-F5344CB8AC3E}">
        <p14:creationId xmlns:p14="http://schemas.microsoft.com/office/powerpoint/2010/main" val="1735699244"/>
      </p:ext>
    </p:extLst>
  </p:cSld>
  <p:clrMapOvr>
    <a:masterClrMapping/>
  </p:clrMapOvr>
  <p:transition>
    <p:cover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a:prstGeom prst="rect">
            <a:avLst/>
          </a:prstGeom>
        </p:spPr>
        <p:txBody>
          <a:bodyPr vert="eaVert"/>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457200" y="274638"/>
            <a:ext cx="6019800" cy="5851525"/>
          </a:xfrm>
          <a:prstGeom prst="rect">
            <a:avLst/>
          </a:prstGeo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フッター プレースホルダー 3"/>
          <p:cNvSpPr>
            <a:spLocks noGrp="1"/>
          </p:cNvSpPr>
          <p:nvPr>
            <p:ph type="ftr" sz="quarter" idx="10"/>
          </p:nvPr>
        </p:nvSpPr>
        <p:spPr/>
        <p:txBody>
          <a:bodyPr/>
          <a:lstStyle>
            <a:lvl1pPr>
              <a:defRPr/>
            </a:lvl1pPr>
          </a:lstStyle>
          <a:p>
            <a:endParaRPr lang="en-US" altLang="ja-JP"/>
          </a:p>
        </p:txBody>
      </p:sp>
      <p:sp>
        <p:nvSpPr>
          <p:cNvPr id="5" name="スライド番号プレースホルダー 4"/>
          <p:cNvSpPr>
            <a:spLocks noGrp="1"/>
          </p:cNvSpPr>
          <p:nvPr>
            <p:ph type="sldNum" sz="quarter" idx="11"/>
          </p:nvPr>
        </p:nvSpPr>
        <p:spPr/>
        <p:txBody>
          <a:bodyPr/>
          <a:lstStyle>
            <a:lvl1pPr>
              <a:defRPr/>
            </a:lvl1pPr>
          </a:lstStyle>
          <a:p>
            <a:fld id="{CEBC3A8D-61CA-4FDB-99F6-0E7D52CDABD9}" type="slidenum">
              <a:rPr lang="en-US" altLang="ja-JP"/>
              <a:pPr/>
              <a:t>‹#›</a:t>
            </a:fld>
            <a:r>
              <a:rPr lang="en-US" altLang="ja-JP"/>
              <a:t>/35</a:t>
            </a:r>
          </a:p>
        </p:txBody>
      </p:sp>
    </p:spTree>
    <p:extLst>
      <p:ext uri="{BB962C8B-B14F-4D97-AF65-F5344CB8AC3E}">
        <p14:creationId xmlns:p14="http://schemas.microsoft.com/office/powerpoint/2010/main" val="2083480514"/>
      </p:ext>
    </p:extLst>
  </p:cSld>
  <p:clrMapOvr>
    <a:masterClrMapping/>
  </p:clrMapOvr>
  <p:transition>
    <p:cover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コンテンツ プレースホルダー 1"/>
          <p:cNvSpPr>
            <a:spLocks noGrp="1"/>
          </p:cNvSpPr>
          <p:nvPr>
            <p:ph/>
          </p:nvPr>
        </p:nvSpPr>
        <p:spPr>
          <a:xfrm>
            <a:off x="457200" y="274638"/>
            <a:ext cx="8229600" cy="5851525"/>
          </a:xfrm>
          <a:prstGeom prst="rect">
            <a:avLst/>
          </a:prstGeo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3" name="フッター プレースホルダー 2"/>
          <p:cNvSpPr>
            <a:spLocks noGrp="1"/>
          </p:cNvSpPr>
          <p:nvPr>
            <p:ph type="ftr" sz="quarter" idx="10"/>
          </p:nvPr>
        </p:nvSpPr>
        <p:spPr>
          <a:xfrm>
            <a:off x="3124200" y="6248400"/>
            <a:ext cx="2895600" cy="457200"/>
          </a:xfrm>
        </p:spPr>
        <p:txBody>
          <a:bodyPr/>
          <a:lstStyle>
            <a:lvl1pPr>
              <a:defRPr/>
            </a:lvl1pPr>
          </a:lstStyle>
          <a:p>
            <a:endParaRPr lang="en-US" altLang="ja-JP"/>
          </a:p>
        </p:txBody>
      </p:sp>
      <p:sp>
        <p:nvSpPr>
          <p:cNvPr id="4" name="スライド番号プレースホルダー 3"/>
          <p:cNvSpPr>
            <a:spLocks noGrp="1"/>
          </p:cNvSpPr>
          <p:nvPr>
            <p:ph type="sldNum" sz="quarter" idx="11"/>
          </p:nvPr>
        </p:nvSpPr>
        <p:spPr>
          <a:xfrm>
            <a:off x="7239000" y="0"/>
            <a:ext cx="1905000" cy="457200"/>
          </a:xfrm>
        </p:spPr>
        <p:txBody>
          <a:bodyPr/>
          <a:lstStyle>
            <a:lvl1pPr>
              <a:defRPr/>
            </a:lvl1pPr>
          </a:lstStyle>
          <a:p>
            <a:fld id="{C4E726AC-0600-4AB7-810B-4EB9D4EAB0E2}" type="slidenum">
              <a:rPr lang="en-US" altLang="ja-JP"/>
              <a:pPr/>
              <a:t>‹#›</a:t>
            </a:fld>
            <a:r>
              <a:rPr lang="en-US" altLang="ja-JP"/>
              <a:t>/35</a:t>
            </a:r>
          </a:p>
        </p:txBody>
      </p:sp>
    </p:spTree>
    <p:extLst>
      <p:ext uri="{BB962C8B-B14F-4D97-AF65-F5344CB8AC3E}">
        <p14:creationId xmlns:p14="http://schemas.microsoft.com/office/powerpoint/2010/main" val="2325323620"/>
      </p:ext>
    </p:extLst>
  </p:cSld>
  <p:clrMapOvr>
    <a:masterClrMapping/>
  </p:clrMapOvr>
  <p:transition>
    <p:cover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457200" y="1600200"/>
            <a:ext cx="8229600" cy="4525963"/>
          </a:xfrm>
          <a:prstGeom prst="rect">
            <a:avLst/>
          </a:prstGeo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フッター プレースホルダー 3"/>
          <p:cNvSpPr>
            <a:spLocks noGrp="1"/>
          </p:cNvSpPr>
          <p:nvPr>
            <p:ph type="ftr" sz="quarter" idx="10"/>
          </p:nvPr>
        </p:nvSpPr>
        <p:spPr/>
        <p:txBody>
          <a:bodyPr/>
          <a:lstStyle>
            <a:lvl1pPr>
              <a:defRPr/>
            </a:lvl1pPr>
          </a:lstStyle>
          <a:p>
            <a:endParaRPr lang="en-US" altLang="ja-JP"/>
          </a:p>
        </p:txBody>
      </p:sp>
      <p:sp>
        <p:nvSpPr>
          <p:cNvPr id="5" name="スライド番号プレースホルダー 4"/>
          <p:cNvSpPr>
            <a:spLocks noGrp="1"/>
          </p:cNvSpPr>
          <p:nvPr>
            <p:ph type="sldNum" sz="quarter" idx="11"/>
          </p:nvPr>
        </p:nvSpPr>
        <p:spPr/>
        <p:txBody>
          <a:bodyPr/>
          <a:lstStyle>
            <a:lvl1pPr>
              <a:defRPr/>
            </a:lvl1pPr>
          </a:lstStyle>
          <a:p>
            <a:fld id="{4D834508-6FDC-4AA3-8994-B08CF52E5945}" type="slidenum">
              <a:rPr lang="en-US" altLang="ja-JP"/>
              <a:pPr/>
              <a:t>‹#›</a:t>
            </a:fld>
            <a:r>
              <a:rPr lang="en-US" altLang="ja-JP"/>
              <a:t>/35</a:t>
            </a:r>
          </a:p>
        </p:txBody>
      </p:sp>
    </p:spTree>
    <p:extLst>
      <p:ext uri="{BB962C8B-B14F-4D97-AF65-F5344CB8AC3E}">
        <p14:creationId xmlns:p14="http://schemas.microsoft.com/office/powerpoint/2010/main" val="785654926"/>
      </p:ext>
    </p:extLst>
  </p:cSld>
  <p:clrMapOvr>
    <a:masterClrMapping/>
  </p:clrMapOvr>
  <p:transition>
    <p:cover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マスター テキストの書式設定</a:t>
            </a:r>
          </a:p>
        </p:txBody>
      </p:sp>
      <p:sp>
        <p:nvSpPr>
          <p:cNvPr id="4" name="フッター プレースホルダー 3"/>
          <p:cNvSpPr>
            <a:spLocks noGrp="1"/>
          </p:cNvSpPr>
          <p:nvPr>
            <p:ph type="ftr" sz="quarter" idx="10"/>
          </p:nvPr>
        </p:nvSpPr>
        <p:spPr/>
        <p:txBody>
          <a:bodyPr/>
          <a:lstStyle>
            <a:lvl1pPr>
              <a:defRPr/>
            </a:lvl1pPr>
          </a:lstStyle>
          <a:p>
            <a:endParaRPr lang="en-US" altLang="ja-JP"/>
          </a:p>
        </p:txBody>
      </p:sp>
      <p:sp>
        <p:nvSpPr>
          <p:cNvPr id="5" name="スライド番号プレースホルダー 4"/>
          <p:cNvSpPr>
            <a:spLocks noGrp="1"/>
          </p:cNvSpPr>
          <p:nvPr>
            <p:ph type="sldNum" sz="quarter" idx="11"/>
          </p:nvPr>
        </p:nvSpPr>
        <p:spPr/>
        <p:txBody>
          <a:bodyPr/>
          <a:lstStyle>
            <a:lvl1pPr>
              <a:defRPr/>
            </a:lvl1pPr>
          </a:lstStyle>
          <a:p>
            <a:fld id="{15DC6238-06AA-41E1-9969-1ABB38E288FE}" type="slidenum">
              <a:rPr lang="en-US" altLang="ja-JP"/>
              <a:pPr/>
              <a:t>‹#›</a:t>
            </a:fld>
            <a:r>
              <a:rPr lang="en-US" altLang="ja-JP"/>
              <a:t>/35</a:t>
            </a:r>
          </a:p>
        </p:txBody>
      </p:sp>
    </p:spTree>
    <p:extLst>
      <p:ext uri="{BB962C8B-B14F-4D97-AF65-F5344CB8AC3E}">
        <p14:creationId xmlns:p14="http://schemas.microsoft.com/office/powerpoint/2010/main" val="1654468311"/>
      </p:ext>
    </p:extLst>
  </p:cSld>
  <p:clrMapOvr>
    <a:masterClrMapping/>
  </p:clrMapOvr>
  <p:transition>
    <p:cover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フッター プレースホルダー 4"/>
          <p:cNvSpPr>
            <a:spLocks noGrp="1"/>
          </p:cNvSpPr>
          <p:nvPr>
            <p:ph type="ftr" sz="quarter" idx="10"/>
          </p:nvPr>
        </p:nvSpPr>
        <p:spPr/>
        <p:txBody>
          <a:bodyPr/>
          <a:lstStyle>
            <a:lvl1pPr>
              <a:defRPr/>
            </a:lvl1pPr>
          </a:lstStyle>
          <a:p>
            <a:endParaRPr lang="en-US" altLang="ja-JP"/>
          </a:p>
        </p:txBody>
      </p:sp>
      <p:sp>
        <p:nvSpPr>
          <p:cNvPr id="6" name="スライド番号プレースホルダー 5"/>
          <p:cNvSpPr>
            <a:spLocks noGrp="1"/>
          </p:cNvSpPr>
          <p:nvPr>
            <p:ph type="sldNum" sz="quarter" idx="11"/>
          </p:nvPr>
        </p:nvSpPr>
        <p:spPr/>
        <p:txBody>
          <a:bodyPr/>
          <a:lstStyle>
            <a:lvl1pPr>
              <a:defRPr/>
            </a:lvl1pPr>
          </a:lstStyle>
          <a:p>
            <a:fld id="{D6075EFA-92F6-4751-B3B6-B31E6B29AF44}" type="slidenum">
              <a:rPr lang="en-US" altLang="ja-JP"/>
              <a:pPr/>
              <a:t>‹#›</a:t>
            </a:fld>
            <a:r>
              <a:rPr lang="en-US" altLang="ja-JP"/>
              <a:t>/35</a:t>
            </a:r>
          </a:p>
        </p:txBody>
      </p:sp>
    </p:spTree>
    <p:extLst>
      <p:ext uri="{BB962C8B-B14F-4D97-AF65-F5344CB8AC3E}">
        <p14:creationId xmlns:p14="http://schemas.microsoft.com/office/powerpoint/2010/main" val="3385414099"/>
      </p:ext>
    </p:extLst>
  </p:cSld>
  <p:clrMapOvr>
    <a:masterClrMapping/>
  </p:clrMapOvr>
  <p:transition>
    <p:cover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lvl1pPr>
              <a:defRPr/>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ー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フッター プレースホルダー 6"/>
          <p:cNvSpPr>
            <a:spLocks noGrp="1"/>
          </p:cNvSpPr>
          <p:nvPr>
            <p:ph type="ftr" sz="quarter" idx="10"/>
          </p:nvPr>
        </p:nvSpPr>
        <p:spPr/>
        <p:txBody>
          <a:bodyPr/>
          <a:lstStyle>
            <a:lvl1pPr>
              <a:defRPr/>
            </a:lvl1pPr>
          </a:lstStyle>
          <a:p>
            <a:endParaRPr lang="en-US" altLang="ja-JP"/>
          </a:p>
        </p:txBody>
      </p:sp>
      <p:sp>
        <p:nvSpPr>
          <p:cNvPr id="8" name="スライド番号プレースホルダー 7"/>
          <p:cNvSpPr>
            <a:spLocks noGrp="1"/>
          </p:cNvSpPr>
          <p:nvPr>
            <p:ph type="sldNum" sz="quarter" idx="11"/>
          </p:nvPr>
        </p:nvSpPr>
        <p:spPr/>
        <p:txBody>
          <a:bodyPr/>
          <a:lstStyle>
            <a:lvl1pPr>
              <a:defRPr/>
            </a:lvl1pPr>
          </a:lstStyle>
          <a:p>
            <a:fld id="{9EB7979D-62A2-467B-9BAB-FB2DE92B2A8A}" type="slidenum">
              <a:rPr lang="en-US" altLang="ja-JP"/>
              <a:pPr/>
              <a:t>‹#›</a:t>
            </a:fld>
            <a:r>
              <a:rPr lang="en-US" altLang="ja-JP"/>
              <a:t>/35</a:t>
            </a:r>
          </a:p>
        </p:txBody>
      </p:sp>
    </p:spTree>
    <p:extLst>
      <p:ext uri="{BB962C8B-B14F-4D97-AF65-F5344CB8AC3E}">
        <p14:creationId xmlns:p14="http://schemas.microsoft.com/office/powerpoint/2010/main" val="1529664766"/>
      </p:ext>
    </p:extLst>
  </p:cSld>
  <p:clrMapOvr>
    <a:masterClrMapping/>
  </p:clrMapOvr>
  <p:transition>
    <p:cover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smtClean="0"/>
              <a:t>マスター タイトルの書式設定</a:t>
            </a:r>
            <a:endParaRPr lang="ja-JP" altLang="en-US"/>
          </a:p>
        </p:txBody>
      </p:sp>
      <p:sp>
        <p:nvSpPr>
          <p:cNvPr id="3" name="フッター プレースホルダー 2"/>
          <p:cNvSpPr>
            <a:spLocks noGrp="1"/>
          </p:cNvSpPr>
          <p:nvPr>
            <p:ph type="ftr" sz="quarter" idx="10"/>
          </p:nvPr>
        </p:nvSpPr>
        <p:spPr/>
        <p:txBody>
          <a:bodyPr/>
          <a:lstStyle>
            <a:lvl1pPr>
              <a:defRPr/>
            </a:lvl1pPr>
          </a:lstStyle>
          <a:p>
            <a:endParaRPr lang="en-US" altLang="ja-JP"/>
          </a:p>
        </p:txBody>
      </p:sp>
      <p:sp>
        <p:nvSpPr>
          <p:cNvPr id="4" name="スライド番号プレースホルダー 3"/>
          <p:cNvSpPr>
            <a:spLocks noGrp="1"/>
          </p:cNvSpPr>
          <p:nvPr>
            <p:ph type="sldNum" sz="quarter" idx="11"/>
          </p:nvPr>
        </p:nvSpPr>
        <p:spPr/>
        <p:txBody>
          <a:bodyPr/>
          <a:lstStyle>
            <a:lvl1pPr>
              <a:defRPr/>
            </a:lvl1pPr>
          </a:lstStyle>
          <a:p>
            <a:fld id="{8C738AA8-1673-48EC-A560-17E9240F937E}" type="slidenum">
              <a:rPr lang="en-US" altLang="ja-JP"/>
              <a:pPr/>
              <a:t>‹#›</a:t>
            </a:fld>
            <a:r>
              <a:rPr lang="en-US" altLang="ja-JP"/>
              <a:t>/35</a:t>
            </a:r>
          </a:p>
        </p:txBody>
      </p:sp>
    </p:spTree>
    <p:extLst>
      <p:ext uri="{BB962C8B-B14F-4D97-AF65-F5344CB8AC3E}">
        <p14:creationId xmlns:p14="http://schemas.microsoft.com/office/powerpoint/2010/main" val="1044491539"/>
      </p:ext>
    </p:extLst>
  </p:cSld>
  <p:clrMapOvr>
    <a:masterClrMapping/>
  </p:clrMapOvr>
  <p:transition>
    <p:cover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0"/>
          </p:nvPr>
        </p:nvSpPr>
        <p:spPr/>
        <p:txBody>
          <a:bodyPr/>
          <a:lstStyle>
            <a:lvl1pPr>
              <a:defRPr/>
            </a:lvl1pPr>
          </a:lstStyle>
          <a:p>
            <a:endParaRPr lang="en-US" altLang="ja-JP"/>
          </a:p>
        </p:txBody>
      </p:sp>
      <p:sp>
        <p:nvSpPr>
          <p:cNvPr id="3" name="スライド番号プレースホルダー 2"/>
          <p:cNvSpPr>
            <a:spLocks noGrp="1"/>
          </p:cNvSpPr>
          <p:nvPr>
            <p:ph type="sldNum" sz="quarter" idx="11"/>
          </p:nvPr>
        </p:nvSpPr>
        <p:spPr/>
        <p:txBody>
          <a:bodyPr/>
          <a:lstStyle>
            <a:lvl1pPr>
              <a:defRPr/>
            </a:lvl1pPr>
          </a:lstStyle>
          <a:p>
            <a:fld id="{0CD7C847-EB6A-4639-B4D6-030BF05CEA7E}" type="slidenum">
              <a:rPr lang="en-US" altLang="ja-JP"/>
              <a:pPr/>
              <a:t>‹#›</a:t>
            </a:fld>
            <a:r>
              <a:rPr lang="en-US" altLang="ja-JP"/>
              <a:t>/35</a:t>
            </a:r>
          </a:p>
        </p:txBody>
      </p:sp>
    </p:spTree>
    <p:extLst>
      <p:ext uri="{BB962C8B-B14F-4D97-AF65-F5344CB8AC3E}">
        <p14:creationId xmlns:p14="http://schemas.microsoft.com/office/powerpoint/2010/main" val="64506540"/>
      </p:ext>
    </p:extLst>
  </p:cSld>
  <p:clrMapOvr>
    <a:masterClrMapping/>
  </p:clrMapOvr>
  <p:transition>
    <p:cover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a:prstGeom prst="rect">
            <a:avLst/>
          </a:prstGeom>
        </p:spPr>
        <p:txBody>
          <a:bodyPr anchor="b"/>
          <a:lstStyle>
            <a:lvl1pPr algn="l">
              <a:defRPr sz="2000" b="1"/>
            </a:lvl1p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ー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フッター プレースホルダー 4"/>
          <p:cNvSpPr>
            <a:spLocks noGrp="1"/>
          </p:cNvSpPr>
          <p:nvPr>
            <p:ph type="ftr" sz="quarter" idx="10"/>
          </p:nvPr>
        </p:nvSpPr>
        <p:spPr/>
        <p:txBody>
          <a:bodyPr/>
          <a:lstStyle>
            <a:lvl1pPr>
              <a:defRPr/>
            </a:lvl1pPr>
          </a:lstStyle>
          <a:p>
            <a:endParaRPr lang="en-US" altLang="ja-JP"/>
          </a:p>
        </p:txBody>
      </p:sp>
      <p:sp>
        <p:nvSpPr>
          <p:cNvPr id="6" name="スライド番号プレースホルダー 5"/>
          <p:cNvSpPr>
            <a:spLocks noGrp="1"/>
          </p:cNvSpPr>
          <p:nvPr>
            <p:ph type="sldNum" sz="quarter" idx="11"/>
          </p:nvPr>
        </p:nvSpPr>
        <p:spPr/>
        <p:txBody>
          <a:bodyPr/>
          <a:lstStyle>
            <a:lvl1pPr>
              <a:defRPr/>
            </a:lvl1pPr>
          </a:lstStyle>
          <a:p>
            <a:fld id="{BCCA75C2-8EE2-40D6-88F5-86215F931191}" type="slidenum">
              <a:rPr lang="en-US" altLang="ja-JP"/>
              <a:pPr/>
              <a:t>‹#›</a:t>
            </a:fld>
            <a:r>
              <a:rPr lang="en-US" altLang="ja-JP"/>
              <a:t>/35</a:t>
            </a:r>
          </a:p>
        </p:txBody>
      </p:sp>
    </p:spTree>
    <p:extLst>
      <p:ext uri="{BB962C8B-B14F-4D97-AF65-F5344CB8AC3E}">
        <p14:creationId xmlns:p14="http://schemas.microsoft.com/office/powerpoint/2010/main" val="1681885651"/>
      </p:ext>
    </p:extLst>
  </p:cSld>
  <p:clrMapOvr>
    <a:masterClrMapping/>
  </p:clrMapOvr>
  <p:transition>
    <p:cover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a:prstGeom prst="rect">
            <a:avLst/>
          </a:prstGeom>
        </p:spPr>
        <p:txBody>
          <a:bodyPr anchor="b"/>
          <a:lstStyle>
            <a:lvl1pPr algn="l">
              <a:defRPr sz="2000" b="1"/>
            </a:lvl1pPr>
          </a:lstStyle>
          <a:p>
            <a:r>
              <a:rPr lang="ja-JP" altLang="en-US" smtClean="0"/>
              <a:t>マスター タイトルの書式設定</a:t>
            </a:r>
            <a:endParaRPr lang="ja-JP" altLang="en-US"/>
          </a:p>
        </p:txBody>
      </p:sp>
      <p:sp>
        <p:nvSpPr>
          <p:cNvPr id="3" name="図プレースホルダー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ja-JP" altLang="en-US"/>
          </a:p>
        </p:txBody>
      </p:sp>
      <p:sp>
        <p:nvSpPr>
          <p:cNvPr id="4" name="テキスト プレースホルダー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フッター プレースホルダー 4"/>
          <p:cNvSpPr>
            <a:spLocks noGrp="1"/>
          </p:cNvSpPr>
          <p:nvPr>
            <p:ph type="ftr" sz="quarter" idx="10"/>
          </p:nvPr>
        </p:nvSpPr>
        <p:spPr/>
        <p:txBody>
          <a:bodyPr/>
          <a:lstStyle>
            <a:lvl1pPr>
              <a:defRPr/>
            </a:lvl1pPr>
          </a:lstStyle>
          <a:p>
            <a:endParaRPr lang="en-US" altLang="ja-JP"/>
          </a:p>
        </p:txBody>
      </p:sp>
      <p:sp>
        <p:nvSpPr>
          <p:cNvPr id="6" name="スライド番号プレースホルダー 5"/>
          <p:cNvSpPr>
            <a:spLocks noGrp="1"/>
          </p:cNvSpPr>
          <p:nvPr>
            <p:ph type="sldNum" sz="quarter" idx="11"/>
          </p:nvPr>
        </p:nvSpPr>
        <p:spPr/>
        <p:txBody>
          <a:bodyPr/>
          <a:lstStyle>
            <a:lvl1pPr>
              <a:defRPr/>
            </a:lvl1pPr>
          </a:lstStyle>
          <a:p>
            <a:fld id="{26C0920A-58E3-4E66-A21F-6CEE82A6358E}" type="slidenum">
              <a:rPr lang="en-US" altLang="ja-JP"/>
              <a:pPr/>
              <a:t>‹#›</a:t>
            </a:fld>
            <a:r>
              <a:rPr lang="en-US" altLang="ja-JP"/>
              <a:t>/35</a:t>
            </a:r>
          </a:p>
        </p:txBody>
      </p:sp>
    </p:spTree>
    <p:extLst>
      <p:ext uri="{BB962C8B-B14F-4D97-AF65-F5344CB8AC3E}">
        <p14:creationId xmlns:p14="http://schemas.microsoft.com/office/powerpoint/2010/main" val="3283145289"/>
      </p:ext>
    </p:extLst>
  </p:cSld>
  <p:clrMapOvr>
    <a:masterClrMapping/>
  </p:clrMapOvr>
  <p:transition>
    <p:cover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spcBef>
                <a:spcPct val="0"/>
              </a:spcBef>
              <a:defRPr sz="1400"/>
            </a:lvl1pPr>
          </a:lstStyle>
          <a:p>
            <a:endParaRPr lang="en-US" altLang="ja-JP"/>
          </a:p>
        </p:txBody>
      </p:sp>
      <p:sp>
        <p:nvSpPr>
          <p:cNvPr id="1030" name="Rectangle 6"/>
          <p:cNvSpPr>
            <a:spLocks noGrp="1" noChangeArrowheads="1"/>
          </p:cNvSpPr>
          <p:nvPr>
            <p:ph type="sldNum" sz="quarter" idx="4"/>
          </p:nvPr>
        </p:nvSpPr>
        <p:spPr bwMode="auto">
          <a:xfrm>
            <a:off x="7239000" y="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spcBef>
                <a:spcPct val="0"/>
              </a:spcBef>
              <a:defRPr sz="1400"/>
            </a:lvl1pPr>
          </a:lstStyle>
          <a:p>
            <a:fld id="{3270C2AE-2E27-4D35-8D43-0C4965D53A3F}" type="slidenum">
              <a:rPr lang="en-US" altLang="ja-JP"/>
              <a:pPr/>
              <a:t>‹#›</a:t>
            </a:fld>
            <a:r>
              <a:rPr lang="en-US" altLang="ja-JP"/>
              <a:t>/35</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cover dir="u"/>
  </p:transition>
  <p:hf hdr="0" ftr="0" dt="0"/>
  <p:txStyles>
    <p:titleStyle>
      <a:lvl1pPr algn="ctr" rtl="0" fontAlgn="base">
        <a:spcBef>
          <a:spcPct val="0"/>
        </a:spcBef>
        <a:spcAft>
          <a:spcPct val="0"/>
        </a:spcAft>
        <a:defRPr kumimoji="1" sz="44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Times New Roman" pitchFamily="18" charset="0"/>
          <a:ea typeface="ＭＳ Ｐゴシック" pitchFamily="50" charset="-128"/>
        </a:defRPr>
      </a:lvl2pPr>
      <a:lvl3pPr algn="ctr" rtl="0" fontAlgn="base">
        <a:spcBef>
          <a:spcPct val="0"/>
        </a:spcBef>
        <a:spcAft>
          <a:spcPct val="0"/>
        </a:spcAft>
        <a:defRPr kumimoji="1" sz="4400">
          <a:solidFill>
            <a:schemeClr val="tx2"/>
          </a:solidFill>
          <a:latin typeface="Times New Roman" pitchFamily="18" charset="0"/>
          <a:ea typeface="ＭＳ Ｐゴシック" pitchFamily="50" charset="-128"/>
        </a:defRPr>
      </a:lvl3pPr>
      <a:lvl4pPr algn="ctr" rtl="0" fontAlgn="base">
        <a:spcBef>
          <a:spcPct val="0"/>
        </a:spcBef>
        <a:spcAft>
          <a:spcPct val="0"/>
        </a:spcAft>
        <a:defRPr kumimoji="1" sz="4400">
          <a:solidFill>
            <a:schemeClr val="tx2"/>
          </a:solidFill>
          <a:latin typeface="Times New Roman" pitchFamily="18" charset="0"/>
          <a:ea typeface="ＭＳ Ｐゴシック" pitchFamily="50" charset="-128"/>
        </a:defRPr>
      </a:lvl4pPr>
      <a:lvl5pPr algn="ctr" rtl="0" fontAlgn="base">
        <a:spcBef>
          <a:spcPct val="0"/>
        </a:spcBef>
        <a:spcAft>
          <a:spcPct val="0"/>
        </a:spcAft>
        <a:defRPr kumimoji="1" sz="4400">
          <a:solidFill>
            <a:schemeClr val="tx2"/>
          </a:solidFill>
          <a:latin typeface="Times New Roman" pitchFamily="18"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pitchFamily="18" charset="0"/>
          <a:ea typeface="ＭＳ Ｐゴシック" pitchFamily="50" charset="-128"/>
        </a:defRPr>
      </a:lvl9pPr>
    </p:titleStyle>
    <p:bodyStyle>
      <a:lvl1pPr marL="342900" indent="-342900" algn="l" rtl="0" fontAlgn="base">
        <a:spcBef>
          <a:spcPct val="20000"/>
        </a:spcBef>
        <a:spcAft>
          <a:spcPct val="0"/>
        </a:spcAft>
        <a:buChar char="•"/>
        <a:defRPr kumimoji="1" sz="3200">
          <a:solidFill>
            <a:schemeClr val="tx1"/>
          </a:solidFill>
          <a:latin typeface="+mn-lt"/>
          <a:ea typeface="+mn-ea"/>
          <a:cs typeface="+mn-cs"/>
        </a:defRPr>
      </a:lvl1pPr>
      <a:lvl2pPr marL="742950" indent="-285750" algn="l" rtl="0" fontAlgn="base">
        <a:spcBef>
          <a:spcPct val="20000"/>
        </a:spcBef>
        <a:spcAft>
          <a:spcPct val="0"/>
        </a:spcAft>
        <a:buChar char="–"/>
        <a:defRPr kumimoji="1" sz="2800">
          <a:solidFill>
            <a:schemeClr val="tx1"/>
          </a:solidFill>
          <a:latin typeface="+mn-lt"/>
          <a:ea typeface="+mn-ea"/>
        </a:defRPr>
      </a:lvl2pPr>
      <a:lvl3pPr marL="1143000" indent="-228600" algn="l" rtl="0" fontAlgn="base">
        <a:spcBef>
          <a:spcPct val="20000"/>
        </a:spcBef>
        <a:spcAft>
          <a:spcPct val="0"/>
        </a:spcAft>
        <a:buChar char="•"/>
        <a:defRPr kumimoji="1" sz="2400">
          <a:solidFill>
            <a:schemeClr val="tx1"/>
          </a:solidFill>
          <a:latin typeface="+mn-lt"/>
          <a:ea typeface="+mn-ea"/>
        </a:defRPr>
      </a:lvl3pPr>
      <a:lvl4pPr marL="1600200" indent="-228600" algn="l" rtl="0" fontAlgn="base">
        <a:spcBef>
          <a:spcPct val="20000"/>
        </a:spcBef>
        <a:spcAft>
          <a:spcPct val="0"/>
        </a:spcAft>
        <a:buChar char="–"/>
        <a:defRPr kumimoji="1" sz="2000">
          <a:solidFill>
            <a:schemeClr val="tx1"/>
          </a:solidFill>
          <a:latin typeface="+mn-lt"/>
          <a:ea typeface="+mn-ea"/>
        </a:defRPr>
      </a:lvl4pPr>
      <a:lvl5pPr marL="2057400" indent="-228600" algn="l" rtl="0" fontAlgn="base">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12.bin"/><Relationship Id="rId3" Type="http://schemas.openxmlformats.org/officeDocument/2006/relationships/notesSlide" Target="../notesSlides/notesSlide11.xml"/><Relationship Id="rId7" Type="http://schemas.openxmlformats.org/officeDocument/2006/relationships/image" Target="../media/image27.png"/><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oleObject" Target="../embeddings/oleObject11.bin"/><Relationship Id="rId5" Type="http://schemas.openxmlformats.org/officeDocument/2006/relationships/image" Target="../media/image26.png"/><Relationship Id="rId4" Type="http://schemas.openxmlformats.org/officeDocument/2006/relationships/oleObject" Target="../embeddings/oleObject10.bin"/><Relationship Id="rId9" Type="http://schemas.openxmlformats.org/officeDocument/2006/relationships/image" Target="../media/image28.png"/></Relationships>
</file>

<file path=ppt/slides/_rels/slide12.x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30.wmf"/></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33.wmf"/><Relationship Id="rId5" Type="http://schemas.openxmlformats.org/officeDocument/2006/relationships/image" Target="../media/image32.png"/><Relationship Id="rId4" Type="http://schemas.openxmlformats.org/officeDocument/2006/relationships/oleObject" Target="../embeddings/oleObject13.bin"/></Relationships>
</file>

<file path=ppt/slides/_rels/slide16.x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35.wmf"/></Relationships>
</file>

<file path=ppt/slides/_rels/slide17.x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37.png"/><Relationship Id="rId5" Type="http://schemas.openxmlformats.org/officeDocument/2006/relationships/oleObject" Target="../embeddings/oleObject14.bin"/><Relationship Id="rId4" Type="http://schemas.openxmlformats.org/officeDocument/2006/relationships/image" Target="../media/image38.wmf"/></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vmlDrawing" Target="../drawings/vmlDrawing9.vml"/><Relationship Id="rId5" Type="http://schemas.openxmlformats.org/officeDocument/2006/relationships/image" Target="../media/image39.png"/><Relationship Id="rId4" Type="http://schemas.openxmlformats.org/officeDocument/2006/relationships/oleObject" Target="../embeddings/oleObject15.bin"/></Relationships>
</file>

<file path=ppt/slides/_rels/slide2.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5.wmf"/><Relationship Id="rId5" Type="http://schemas.openxmlformats.org/officeDocument/2006/relationships/image" Target="../media/image4.wmf"/><Relationship Id="rId4" Type="http://schemas.openxmlformats.org/officeDocument/2006/relationships/image" Target="../media/image3.emf"/></Relationships>
</file>

<file path=ppt/slides/_rels/slide20.xml.rels><?xml version="1.0" encoding="UTF-8" standalone="yes"?>
<Relationships xmlns="http://schemas.openxmlformats.org/package/2006/relationships"><Relationship Id="rId8" Type="http://schemas.openxmlformats.org/officeDocument/2006/relationships/oleObject" Target="../embeddings/oleObject18.bin"/><Relationship Id="rId3" Type="http://schemas.openxmlformats.org/officeDocument/2006/relationships/notesSlide" Target="../notesSlides/notesSlide20.xml"/><Relationship Id="rId7" Type="http://schemas.openxmlformats.org/officeDocument/2006/relationships/image" Target="../media/image41.png"/><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oleObject" Target="../embeddings/oleObject17.bin"/><Relationship Id="rId5" Type="http://schemas.openxmlformats.org/officeDocument/2006/relationships/image" Target="../media/image40.png"/><Relationship Id="rId4" Type="http://schemas.openxmlformats.org/officeDocument/2006/relationships/oleObject" Target="../embeddings/oleObject16.bin"/><Relationship Id="rId9" Type="http://schemas.openxmlformats.org/officeDocument/2006/relationships/image" Target="../media/image42.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8.wm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7.png"/><Relationship Id="rId5" Type="http://schemas.openxmlformats.org/officeDocument/2006/relationships/image" Target="../media/image6.wmf"/><Relationship Id="rId4" Type="http://schemas.openxmlformats.org/officeDocument/2006/relationships/oleObject" Target="../embeddings/oleObject1.bin"/></Relationships>
</file>

<file path=ppt/slides/_rels/slide30.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7.wmf"/><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image" Target="../media/image9.wmf"/><Relationship Id="rId4" Type="http://schemas.openxmlformats.org/officeDocument/2006/relationships/oleObject" Target="../embeddings/oleObject2.bin"/></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1.xml"/><Relationship Id="rId1" Type="http://schemas.openxmlformats.org/officeDocument/2006/relationships/slideLayout" Target="../slideLayouts/slideLayout12.xml"/><Relationship Id="rId6" Type="http://schemas.openxmlformats.org/officeDocument/2006/relationships/image" Target="../media/image53.emf"/><Relationship Id="rId5" Type="http://schemas.openxmlformats.org/officeDocument/2006/relationships/image" Target="../media/image52.emf"/><Relationship Id="rId4" Type="http://schemas.openxmlformats.org/officeDocument/2006/relationships/image" Target="../media/image51.jpeg"/></Relationships>
</file>

<file path=ppt/slides/_rels/slide5.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1.wmf"/></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notesSlide" Target="../notesSlides/notesSlide6.xml"/><Relationship Id="rId7" Type="http://schemas.openxmlformats.org/officeDocument/2006/relationships/image" Target="../media/image15.png"/><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14.png"/><Relationship Id="rId5" Type="http://schemas.openxmlformats.org/officeDocument/2006/relationships/image" Target="../media/image12.png"/><Relationship Id="rId10" Type="http://schemas.openxmlformats.org/officeDocument/2006/relationships/image" Target="../media/image16.png"/><Relationship Id="rId4" Type="http://schemas.openxmlformats.org/officeDocument/2006/relationships/oleObject" Target="../embeddings/oleObject3.bin"/><Relationship Id="rId9" Type="http://schemas.openxmlformats.org/officeDocument/2006/relationships/image" Target="../media/image13.png"/></Relationships>
</file>

<file path=ppt/slides/_rels/slide7.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1.wmf"/><Relationship Id="rId3" Type="http://schemas.openxmlformats.org/officeDocument/2006/relationships/notesSlide" Target="../notesSlides/notesSlide7.xml"/><Relationship Id="rId7" Type="http://schemas.openxmlformats.org/officeDocument/2006/relationships/oleObject" Target="../embeddings/oleObject6.bin"/><Relationship Id="rId12" Type="http://schemas.openxmlformats.org/officeDocument/2006/relationships/image" Target="../media/image20.png"/><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17.png"/><Relationship Id="rId11" Type="http://schemas.openxmlformats.org/officeDocument/2006/relationships/oleObject" Target="../embeddings/oleObject8.bin"/><Relationship Id="rId5" Type="http://schemas.openxmlformats.org/officeDocument/2006/relationships/oleObject" Target="../embeddings/oleObject5.bin"/><Relationship Id="rId10" Type="http://schemas.openxmlformats.org/officeDocument/2006/relationships/image" Target="../media/image19.png"/><Relationship Id="rId4" Type="http://schemas.openxmlformats.org/officeDocument/2006/relationships/image" Target="../media/image7.png"/><Relationship Id="rId9" Type="http://schemas.openxmlformats.org/officeDocument/2006/relationships/oleObject" Target="../embeddings/oleObject7.bin"/><Relationship Id="rId14" Type="http://schemas.openxmlformats.org/officeDocument/2006/relationships/image" Target="../media/image22.wmf"/></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vmlDrawing" Target="../drawings/vmlDrawing5.vml"/><Relationship Id="rId5" Type="http://schemas.openxmlformats.org/officeDocument/2006/relationships/image" Target="../media/image24.wmf"/><Relationship Id="rId4" Type="http://schemas.openxmlformats.org/officeDocument/2006/relationships/oleObject" Target="../embeddings/oleObject9.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9506" name="AutoShape 1026"/>
          <p:cNvSpPr>
            <a:spLocks noChangeArrowheads="1"/>
          </p:cNvSpPr>
          <p:nvPr/>
        </p:nvSpPr>
        <p:spPr bwMode="auto">
          <a:xfrm>
            <a:off x="365125" y="1066800"/>
            <a:ext cx="8401050" cy="2133600"/>
          </a:xfrm>
          <a:prstGeom prst="roundRect">
            <a:avLst>
              <a:gd name="adj" fmla="val 16667"/>
            </a:avLst>
          </a:prstGeom>
          <a:solidFill>
            <a:srgbClr val="000080"/>
          </a:solidFill>
          <a:ln w="9525">
            <a:solidFill>
              <a:schemeClr val="tx1"/>
            </a:solidFill>
            <a:round/>
            <a:headEnd/>
            <a:tailEnd/>
          </a:ln>
          <a:effectLst>
            <a:outerShdw dist="107763" dir="2700000" algn="ctr" rotWithShape="0">
              <a:schemeClr val="bg2"/>
            </a:outerShdw>
          </a:effectLst>
        </p:spPr>
        <p:txBody>
          <a:bodyPr wrap="none" anchor="ctr"/>
          <a:lstStyle/>
          <a:p>
            <a:pPr algn="ctr">
              <a:spcBef>
                <a:spcPct val="0"/>
              </a:spcBef>
            </a:pPr>
            <a:r>
              <a:rPr lang="ja-JP" altLang="en-US" sz="5400" b="1" i="1">
                <a:solidFill>
                  <a:schemeClr val="bg1"/>
                </a:solidFill>
                <a:effectLst>
                  <a:outerShdw blurRad="38100" dist="38100" dir="2700000" algn="tl">
                    <a:srgbClr val="000000"/>
                  </a:outerShdw>
                </a:effectLst>
                <a:latin typeface="ＭＳ Ｐゴシック" pitchFamily="50" charset="-128"/>
              </a:rPr>
              <a:t>ＱＣサークル活動の基本と</a:t>
            </a:r>
          </a:p>
          <a:p>
            <a:pPr algn="ctr">
              <a:spcBef>
                <a:spcPct val="0"/>
              </a:spcBef>
            </a:pPr>
            <a:r>
              <a:rPr lang="ja-JP" altLang="en-US" sz="5400" b="1" i="1">
                <a:solidFill>
                  <a:schemeClr val="bg1"/>
                </a:solidFill>
                <a:effectLst>
                  <a:outerShdw blurRad="38100" dist="38100" dir="2700000" algn="tl">
                    <a:srgbClr val="000000"/>
                  </a:outerShdw>
                </a:effectLst>
                <a:latin typeface="ＭＳ Ｐゴシック" pitchFamily="50" charset="-128"/>
              </a:rPr>
              <a:t>リーダーの役割 </a:t>
            </a:r>
          </a:p>
        </p:txBody>
      </p:sp>
      <p:sp>
        <p:nvSpPr>
          <p:cNvPr id="789507" name="Text Box 1027"/>
          <p:cNvSpPr txBox="1">
            <a:spLocks noChangeArrowheads="1"/>
          </p:cNvSpPr>
          <p:nvPr/>
        </p:nvSpPr>
        <p:spPr bwMode="auto">
          <a:xfrm>
            <a:off x="0" y="0"/>
            <a:ext cx="37353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0"/>
              </a:spcBef>
            </a:pPr>
            <a:r>
              <a:rPr lang="ja-JP" altLang="en-US" sz="1800" b="1" i="1" u="sng">
                <a:effectLst>
                  <a:outerShdw blurRad="38100" dist="38100" dir="2700000" algn="tl">
                    <a:srgbClr val="C0C0C0"/>
                  </a:outerShdw>
                </a:effectLst>
              </a:rPr>
              <a:t>ＱＣサークルリーダー研修会資料</a:t>
            </a:r>
          </a:p>
        </p:txBody>
      </p:sp>
      <p:pic>
        <p:nvPicPr>
          <p:cNvPr id="789508" name="Picture 10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100" y="3816350"/>
            <a:ext cx="1981200" cy="1974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89509" name="Text Box 1029"/>
          <p:cNvSpPr txBox="1">
            <a:spLocks noChangeArrowheads="1"/>
          </p:cNvSpPr>
          <p:nvPr/>
        </p:nvSpPr>
        <p:spPr bwMode="auto">
          <a:xfrm>
            <a:off x="4235450" y="5226050"/>
            <a:ext cx="4146550" cy="49371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lnSpc>
                <a:spcPct val="110000"/>
              </a:lnSpc>
              <a:spcBef>
                <a:spcPct val="0"/>
              </a:spcBef>
            </a:pPr>
            <a:r>
              <a:rPr lang="ja-JP" altLang="en-US" b="1">
                <a:effectLst>
                  <a:outerShdw blurRad="38100" dist="38100" dir="2700000" algn="tl">
                    <a:srgbClr val="C0C0C0"/>
                  </a:outerShdw>
                </a:effectLst>
                <a:latin typeface="HG丸ｺﾞｼｯｸM-PRO" pitchFamily="50" charset="-128"/>
                <a:ea typeface="HG丸ｺﾞｼｯｸM-PRO" pitchFamily="50" charset="-128"/>
              </a:rPr>
              <a:t>Ｑ Ｃ サ ー ク ル 静 岡 地 区</a:t>
            </a:r>
            <a:endParaRPr lang="ja-JP" altLang="en-US" sz="2800" b="1">
              <a:effectLst>
                <a:outerShdw blurRad="38100" dist="38100" dir="2700000" algn="tl">
                  <a:srgbClr val="C0C0C0"/>
                </a:outerShdw>
              </a:effectLst>
              <a:latin typeface="HG丸ｺﾞｼｯｸM-PRO" pitchFamily="50" charset="-128"/>
              <a:ea typeface="HG丸ｺﾞｼｯｸM-PRO" pitchFamily="50" charset="-128"/>
            </a:endParaRPr>
          </a:p>
        </p:txBody>
      </p:sp>
      <p:sp>
        <p:nvSpPr>
          <p:cNvPr id="789510" name="Text Box 1030"/>
          <p:cNvSpPr txBox="1">
            <a:spLocks noChangeArrowheads="1"/>
          </p:cNvSpPr>
          <p:nvPr/>
        </p:nvSpPr>
        <p:spPr bwMode="auto">
          <a:xfrm>
            <a:off x="76200" y="5867400"/>
            <a:ext cx="47371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ja-JP" altLang="en-US" sz="2000" b="1" i="1">
                <a:solidFill>
                  <a:srgbClr val="FF0000"/>
                </a:solidFill>
                <a:ea typeface="HG丸ｺﾞｼｯｸM-PRO" pitchFamily="50" charset="-128"/>
              </a:rPr>
              <a:t>人材育成と職場活性化のために！</a:t>
            </a:r>
          </a:p>
        </p:txBody>
      </p:sp>
      <p:grpSp>
        <p:nvGrpSpPr>
          <p:cNvPr id="789517" name="Group 1037"/>
          <p:cNvGrpSpPr>
            <a:grpSpLocks/>
          </p:cNvGrpSpPr>
          <p:nvPr/>
        </p:nvGrpSpPr>
        <p:grpSpPr bwMode="auto">
          <a:xfrm>
            <a:off x="6037263" y="315913"/>
            <a:ext cx="2443162" cy="473075"/>
            <a:chOff x="3803" y="199"/>
            <a:chExt cx="1539" cy="298"/>
          </a:xfrm>
        </p:grpSpPr>
        <p:sp>
          <p:nvSpPr>
            <p:cNvPr id="789518" name="AutoShape 1038"/>
            <p:cNvSpPr>
              <a:spLocks noChangeArrowheads="1"/>
            </p:cNvSpPr>
            <p:nvPr/>
          </p:nvSpPr>
          <p:spPr bwMode="auto">
            <a:xfrm>
              <a:off x="3803" y="199"/>
              <a:ext cx="1539" cy="298"/>
            </a:xfrm>
            <a:prstGeom prst="hexagon">
              <a:avLst>
                <a:gd name="adj" fmla="val 129111"/>
                <a:gd name="vf" fmla="val 115470"/>
              </a:avLst>
            </a:prstGeom>
            <a:solidFill>
              <a:schemeClr val="accent1"/>
            </a:solidFill>
            <a:ln w="57150" cmpd="thinThick">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789519" name="Text Box 1039"/>
            <p:cNvSpPr txBox="1">
              <a:spLocks noChangeArrowheads="1"/>
            </p:cNvSpPr>
            <p:nvPr/>
          </p:nvSpPr>
          <p:spPr bwMode="auto">
            <a:xfrm>
              <a:off x="3973" y="232"/>
              <a:ext cx="1091"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0"/>
                </a:spcBef>
                <a:defRPr kumimoji="1" sz="2400">
                  <a:solidFill>
                    <a:schemeClr val="tx1"/>
                  </a:solidFill>
                  <a:latin typeface="Times New Roman" pitchFamily="18" charset="0"/>
                  <a:ea typeface="ＭＳ Ｐゴシック" pitchFamily="50" charset="-128"/>
                </a:defRPr>
              </a:lvl1pPr>
              <a:lvl2pPr>
                <a:spcBef>
                  <a:spcPct val="0"/>
                </a:spcBef>
                <a:defRPr kumimoji="1" sz="2400">
                  <a:solidFill>
                    <a:schemeClr val="tx1"/>
                  </a:solidFill>
                  <a:latin typeface="Times New Roman" pitchFamily="18" charset="0"/>
                  <a:ea typeface="ＭＳ Ｐゴシック" pitchFamily="50" charset="-128"/>
                </a:defRPr>
              </a:lvl2pPr>
              <a:lvl3pPr>
                <a:spcBef>
                  <a:spcPct val="0"/>
                </a:spcBef>
                <a:defRPr kumimoji="1" sz="2400">
                  <a:solidFill>
                    <a:schemeClr val="tx1"/>
                  </a:solidFill>
                  <a:latin typeface="Times New Roman" pitchFamily="18" charset="0"/>
                  <a:ea typeface="ＭＳ Ｐゴシック" pitchFamily="50" charset="-128"/>
                </a:defRPr>
              </a:lvl3pPr>
              <a:lvl4pPr>
                <a:spcBef>
                  <a:spcPct val="0"/>
                </a:spcBef>
                <a:defRPr kumimoji="1" sz="2400">
                  <a:solidFill>
                    <a:schemeClr val="tx1"/>
                  </a:solidFill>
                  <a:latin typeface="Times New Roman" pitchFamily="18" charset="0"/>
                  <a:ea typeface="ＭＳ Ｐゴシック" pitchFamily="50" charset="-128"/>
                </a:defRPr>
              </a:lvl4pPr>
              <a:lvl5pPr>
                <a:spcBef>
                  <a:spcPct val="0"/>
                </a:spcBef>
                <a:defRPr kumimoji="1" sz="2400">
                  <a:solidFill>
                    <a:schemeClr val="tx1"/>
                  </a:solidFill>
                  <a:latin typeface="Times New Roman" pitchFamily="18" charset="0"/>
                  <a:ea typeface="ＭＳ Ｐゴシック" pitchFamily="50" charset="-128"/>
                </a:defRPr>
              </a:lvl5pPr>
              <a:lvl6pPr fontAlgn="base">
                <a:spcBef>
                  <a:spcPct val="0"/>
                </a:spcBef>
                <a:spcAft>
                  <a:spcPct val="0"/>
                </a:spcAft>
                <a:defRPr kumimoji="1" sz="2400">
                  <a:solidFill>
                    <a:schemeClr val="tx1"/>
                  </a:solidFill>
                  <a:latin typeface="Times New Roman" pitchFamily="18" charset="0"/>
                  <a:ea typeface="ＭＳ Ｐゴシック" pitchFamily="50" charset="-128"/>
                </a:defRPr>
              </a:lvl6pPr>
              <a:lvl7pPr fontAlgn="base">
                <a:spcBef>
                  <a:spcPct val="0"/>
                </a:spcBef>
                <a:spcAft>
                  <a:spcPct val="0"/>
                </a:spcAft>
                <a:defRPr kumimoji="1" sz="2400">
                  <a:solidFill>
                    <a:schemeClr val="tx1"/>
                  </a:solidFill>
                  <a:latin typeface="Times New Roman" pitchFamily="18" charset="0"/>
                  <a:ea typeface="ＭＳ Ｐゴシック" pitchFamily="50" charset="-128"/>
                </a:defRPr>
              </a:lvl7pPr>
              <a:lvl8pPr fontAlgn="base">
                <a:spcBef>
                  <a:spcPct val="0"/>
                </a:spcBef>
                <a:spcAft>
                  <a:spcPct val="0"/>
                </a:spcAft>
                <a:defRPr kumimoji="1" sz="2400">
                  <a:solidFill>
                    <a:schemeClr val="tx1"/>
                  </a:solidFill>
                  <a:latin typeface="Times New Roman" pitchFamily="18" charset="0"/>
                  <a:ea typeface="ＭＳ Ｐゴシック" pitchFamily="50" charset="-128"/>
                </a:defRPr>
              </a:lvl8pPr>
              <a:lvl9pPr fontAlgn="base">
                <a:spcBef>
                  <a:spcPct val="0"/>
                </a:spcBef>
                <a:spcAft>
                  <a:spcPct val="0"/>
                </a:spcAft>
                <a:defRPr kumimoji="1" sz="2400">
                  <a:solidFill>
                    <a:schemeClr val="tx1"/>
                  </a:solidFill>
                  <a:latin typeface="Times New Roman" pitchFamily="18" charset="0"/>
                  <a:ea typeface="ＭＳ Ｐゴシック" pitchFamily="50" charset="-128"/>
                </a:defRPr>
              </a:lvl9pPr>
            </a:lstStyle>
            <a:p>
              <a:pPr>
                <a:spcBef>
                  <a:spcPct val="20000"/>
                </a:spcBef>
              </a:pPr>
              <a:r>
                <a:rPr lang="ja-JP" altLang="en-US" sz="1600" b="1"/>
                <a:t>　標準版　　　　</a:t>
              </a:r>
              <a:endParaRPr lang="ja-JP" altLang="en-US"/>
            </a:p>
          </p:txBody>
        </p:sp>
      </p:grpSp>
    </p:spTree>
  </p:cSld>
  <p:clrMapOvr>
    <a:masterClrMapping/>
  </p:clrMapOvr>
  <p:transition>
    <p:cover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2"/>
          <p:cNvSpPr>
            <a:spLocks noGrp="1"/>
          </p:cNvSpPr>
          <p:nvPr>
            <p:ph type="sldNum" sz="quarter" idx="11"/>
          </p:nvPr>
        </p:nvSpPr>
        <p:spPr/>
        <p:txBody>
          <a:bodyPr/>
          <a:lstStyle/>
          <a:p>
            <a:fld id="{5432C282-CF48-4C97-B8FF-520616A52814}" type="slidenum">
              <a:rPr lang="en-US" altLang="ja-JP"/>
              <a:pPr/>
              <a:t>10</a:t>
            </a:fld>
            <a:r>
              <a:rPr lang="en-US" altLang="ja-JP"/>
              <a:t>/35</a:t>
            </a:r>
          </a:p>
        </p:txBody>
      </p:sp>
      <p:sp>
        <p:nvSpPr>
          <p:cNvPr id="908290" name="Text Box 2"/>
          <p:cNvSpPr txBox="1">
            <a:spLocks noChangeArrowheads="1"/>
          </p:cNvSpPr>
          <p:nvPr/>
        </p:nvSpPr>
        <p:spPr bwMode="auto">
          <a:xfrm>
            <a:off x="4800600" y="609600"/>
            <a:ext cx="4038600" cy="5859463"/>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298800" rIns="92075" bIns="3600">
            <a:spAutoFit/>
          </a:bodyPr>
          <a:lstStyle/>
          <a:p>
            <a:pPr algn="ctr">
              <a:spcBef>
                <a:spcPct val="50000"/>
              </a:spcBef>
            </a:pPr>
            <a:r>
              <a:rPr lang="ja-JP" altLang="en-US" sz="2800" b="1">
                <a:latin typeface="HG丸ｺﾞｼｯｸM-PRO" pitchFamily="50" charset="-128"/>
                <a:ea typeface="HG丸ｺﾞｼｯｸM-PRO" pitchFamily="50" charset="-128"/>
              </a:rPr>
              <a:t>目　　　次</a:t>
            </a:r>
          </a:p>
          <a:p>
            <a:pPr>
              <a:lnSpc>
                <a:spcPct val="150000"/>
              </a:lnSpc>
              <a:spcBef>
                <a:spcPct val="50000"/>
              </a:spcBef>
            </a:pPr>
            <a:r>
              <a:rPr lang="ja-JP" altLang="en-US" sz="2000" b="1">
                <a:solidFill>
                  <a:srgbClr val="FF3300"/>
                </a:solidFill>
                <a:latin typeface="HG丸ｺﾞｼｯｸM-PRO" pitchFamily="50" charset="-128"/>
                <a:ea typeface="HG丸ｺﾞｼｯｸM-PRO" pitchFamily="50" charset="-128"/>
              </a:rPr>
              <a:t>　</a:t>
            </a:r>
            <a:r>
              <a:rPr lang="ja-JP" altLang="en-US" sz="2000" b="1">
                <a:solidFill>
                  <a:srgbClr val="0000CC"/>
                </a:solidFill>
                <a:latin typeface="HG丸ｺﾞｼｯｸM-PRO" pitchFamily="50" charset="-128"/>
                <a:ea typeface="HG丸ｺﾞｼｯｸM-PRO" pitchFamily="50" charset="-128"/>
              </a:rPr>
              <a:t>ＱＣサークルの基本</a:t>
            </a:r>
          </a:p>
          <a:p>
            <a:pPr>
              <a:spcBef>
                <a:spcPct val="50000"/>
              </a:spcBef>
            </a:pPr>
            <a:r>
              <a:rPr lang="ja-JP" altLang="en-US" sz="2000" b="1">
                <a:solidFill>
                  <a:srgbClr val="0000CC"/>
                </a:solidFill>
                <a:latin typeface="HG丸ｺﾞｼｯｸM-PRO" pitchFamily="50" charset="-128"/>
                <a:ea typeface="HG丸ｺﾞｼｯｸM-PRO" pitchFamily="50" charset="-128"/>
              </a:rPr>
              <a:t>　第１章　ＱＣサークル活動の</a:t>
            </a:r>
          </a:p>
          <a:p>
            <a:pPr>
              <a:spcBef>
                <a:spcPct val="50000"/>
              </a:spcBef>
            </a:pPr>
            <a:r>
              <a:rPr lang="ja-JP" altLang="en-US" sz="2000" b="1">
                <a:solidFill>
                  <a:srgbClr val="0000CC"/>
                </a:solidFill>
                <a:latin typeface="HG丸ｺﾞｼｯｸM-PRO" pitchFamily="50" charset="-128"/>
                <a:ea typeface="HG丸ｺﾞｼｯｸM-PRO" pitchFamily="50" charset="-128"/>
              </a:rPr>
              <a:t>　　　　　　基本理念</a:t>
            </a:r>
          </a:p>
          <a:p>
            <a:pPr>
              <a:spcBef>
                <a:spcPct val="50000"/>
              </a:spcBef>
            </a:pPr>
            <a:r>
              <a:rPr lang="ja-JP" altLang="en-US" sz="2000" b="1">
                <a:solidFill>
                  <a:srgbClr val="0000CC"/>
                </a:solidFill>
                <a:latin typeface="HG丸ｺﾞｼｯｸM-PRO" pitchFamily="50" charset="-128"/>
                <a:ea typeface="HG丸ｺﾞｼｯｸM-PRO" pitchFamily="50" charset="-128"/>
              </a:rPr>
              <a:t>　第２章　ＱＣサークルとは</a:t>
            </a:r>
          </a:p>
          <a:p>
            <a:pPr>
              <a:spcBef>
                <a:spcPct val="50000"/>
              </a:spcBef>
            </a:pPr>
            <a:r>
              <a:rPr lang="ja-JP" altLang="en-US" sz="2000" b="1">
                <a:solidFill>
                  <a:srgbClr val="0000CC"/>
                </a:solidFill>
                <a:latin typeface="HG丸ｺﾞｼｯｸM-PRO" pitchFamily="50" charset="-128"/>
                <a:ea typeface="HG丸ｺﾞｼｯｸM-PRO" pitchFamily="50" charset="-128"/>
              </a:rPr>
              <a:t>　第３章　ＱＣサークル活動の</a:t>
            </a:r>
          </a:p>
          <a:p>
            <a:pPr>
              <a:spcBef>
                <a:spcPct val="50000"/>
              </a:spcBef>
            </a:pPr>
            <a:r>
              <a:rPr lang="ja-JP" altLang="en-US" sz="2000" b="1">
                <a:solidFill>
                  <a:srgbClr val="0000CC"/>
                </a:solidFill>
                <a:latin typeface="HG丸ｺﾞｼｯｸM-PRO" pitchFamily="50" charset="-128"/>
                <a:ea typeface="HG丸ｺﾞｼｯｸM-PRO" pitchFamily="50" charset="-128"/>
              </a:rPr>
              <a:t>　　　　　　進め方</a:t>
            </a:r>
          </a:p>
          <a:p>
            <a:pPr>
              <a:spcBef>
                <a:spcPct val="50000"/>
              </a:spcBef>
            </a:pPr>
            <a:r>
              <a:rPr lang="ja-JP" altLang="en-US" sz="2000" b="1">
                <a:solidFill>
                  <a:srgbClr val="0000CC"/>
                </a:solidFill>
                <a:latin typeface="HG丸ｺﾞｼｯｸM-PRO" pitchFamily="50" charset="-128"/>
                <a:ea typeface="HG丸ｺﾞｼｯｸM-PRO" pitchFamily="50" charset="-128"/>
              </a:rPr>
              <a:t>　第４章　ＱＣサークル活動の</a:t>
            </a:r>
          </a:p>
          <a:p>
            <a:pPr>
              <a:spcBef>
                <a:spcPct val="30000"/>
              </a:spcBef>
            </a:pPr>
            <a:r>
              <a:rPr lang="ja-JP" altLang="en-US" sz="2000" b="1">
                <a:solidFill>
                  <a:srgbClr val="0000CC"/>
                </a:solidFill>
                <a:latin typeface="HG丸ｺﾞｼｯｸM-PRO" pitchFamily="50" charset="-128"/>
                <a:ea typeface="HG丸ｺﾞｼｯｸM-PRO" pitchFamily="50" charset="-128"/>
              </a:rPr>
              <a:t>　　　　　　めざすもの</a:t>
            </a:r>
          </a:p>
          <a:p>
            <a:pPr>
              <a:spcBef>
                <a:spcPct val="50000"/>
              </a:spcBef>
            </a:pPr>
            <a:r>
              <a:rPr lang="ja-JP" altLang="en-US" sz="2000" b="1">
                <a:solidFill>
                  <a:srgbClr val="0000CC"/>
                </a:solidFill>
                <a:latin typeface="HG丸ｺﾞｼｯｸM-PRO" pitchFamily="50" charset="-128"/>
                <a:ea typeface="HG丸ｺﾞｼｯｸM-PRO" pitchFamily="50" charset="-128"/>
              </a:rPr>
              <a:t>　第５章　経営者・管理者の役割</a:t>
            </a:r>
          </a:p>
          <a:p>
            <a:pPr>
              <a:spcBef>
                <a:spcPct val="50000"/>
              </a:spcBef>
            </a:pPr>
            <a:r>
              <a:rPr lang="ja-JP" altLang="en-US" sz="2000" b="1">
                <a:solidFill>
                  <a:srgbClr val="0000CC"/>
                </a:solidFill>
                <a:latin typeface="HG丸ｺﾞｼｯｸM-PRO" pitchFamily="50" charset="-128"/>
                <a:ea typeface="HG丸ｺﾞｼｯｸM-PRO" pitchFamily="50" charset="-128"/>
              </a:rPr>
              <a:t>　その他、付録・資料</a:t>
            </a:r>
          </a:p>
          <a:p>
            <a:pPr>
              <a:spcBef>
                <a:spcPct val="50000"/>
              </a:spcBef>
            </a:pPr>
            <a:endParaRPr lang="en-US" altLang="ja-JP" sz="2000" b="1">
              <a:solidFill>
                <a:srgbClr val="0000CC"/>
              </a:solidFill>
              <a:latin typeface="HG丸ｺﾞｼｯｸM-PRO" pitchFamily="50" charset="-128"/>
              <a:ea typeface="HG丸ｺﾞｼｯｸM-PRO" pitchFamily="50" charset="-128"/>
            </a:endParaRPr>
          </a:p>
        </p:txBody>
      </p:sp>
      <p:pic>
        <p:nvPicPr>
          <p:cNvPr id="9082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609600"/>
            <a:ext cx="3914775" cy="5715000"/>
          </a:xfrm>
          <a:prstGeom prst="rect">
            <a:avLst/>
          </a:prstGeom>
          <a:noFill/>
          <a:ln w="25400">
            <a:solidFill>
              <a:srgbClr val="339966"/>
            </a:solid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p:cover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スライド番号プレースホルダー 2"/>
          <p:cNvSpPr>
            <a:spLocks noGrp="1"/>
          </p:cNvSpPr>
          <p:nvPr>
            <p:ph type="sldNum" sz="quarter" idx="11"/>
          </p:nvPr>
        </p:nvSpPr>
        <p:spPr/>
        <p:txBody>
          <a:bodyPr/>
          <a:lstStyle/>
          <a:p>
            <a:fld id="{A7F229B5-527D-4379-9AF5-8115849E9921}" type="slidenum">
              <a:rPr lang="en-US" altLang="ja-JP"/>
              <a:pPr/>
              <a:t>11</a:t>
            </a:fld>
            <a:r>
              <a:rPr lang="en-US" altLang="ja-JP"/>
              <a:t>/35</a:t>
            </a:r>
          </a:p>
        </p:txBody>
      </p:sp>
      <p:graphicFrame>
        <p:nvGraphicFramePr>
          <p:cNvPr id="874498" name="Object 2"/>
          <p:cNvGraphicFramePr>
            <a:graphicFrameLocks noChangeAspect="1"/>
          </p:cNvGraphicFramePr>
          <p:nvPr/>
        </p:nvGraphicFramePr>
        <p:xfrm>
          <a:off x="6327775" y="1574800"/>
          <a:ext cx="2365375" cy="2743200"/>
        </p:xfrm>
        <a:graphic>
          <a:graphicData uri="http://schemas.openxmlformats.org/presentationml/2006/ole">
            <mc:AlternateContent xmlns:mc="http://schemas.openxmlformats.org/markup-compatibility/2006">
              <mc:Choice xmlns:v="urn:schemas-microsoft-com:vml" Requires="v">
                <p:oleObj spid="_x0000_s874517" name="ビットマップ イメージ" r:id="rId4" imgW="2866667" imgH="3323810" progId="Paint.Picture">
                  <p:embed/>
                </p:oleObj>
              </mc:Choice>
              <mc:Fallback>
                <p:oleObj name="ビットマップ イメージ" r:id="rId4" imgW="2866667" imgH="3323810" progId="Paint.Picture">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27775" y="1574800"/>
                        <a:ext cx="2365375"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74499" name="Object 3"/>
          <p:cNvGraphicFramePr>
            <a:graphicFrameLocks noChangeAspect="1"/>
          </p:cNvGraphicFramePr>
          <p:nvPr/>
        </p:nvGraphicFramePr>
        <p:xfrm>
          <a:off x="754063" y="1651000"/>
          <a:ext cx="1674812" cy="2590800"/>
        </p:xfrm>
        <a:graphic>
          <a:graphicData uri="http://schemas.openxmlformats.org/presentationml/2006/ole">
            <mc:AlternateContent xmlns:mc="http://schemas.openxmlformats.org/markup-compatibility/2006">
              <mc:Choice xmlns:v="urn:schemas-microsoft-com:vml" Requires="v">
                <p:oleObj spid="_x0000_s874518" name="ビットマップ イメージ" r:id="rId6" imgW="2104762" imgH="3258005" progId="Paint.Picture">
                  <p:embed/>
                </p:oleObj>
              </mc:Choice>
              <mc:Fallback>
                <p:oleObj name="ビットマップ イメージ" r:id="rId6" imgW="2104762" imgH="3258005" progId="Paint.Picture">
                  <p:embed/>
                  <p:pic>
                    <p:nvPicPr>
                      <p:cNvPr id="0" name="Object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4063" y="1651000"/>
                        <a:ext cx="1674812"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74500" name="Object 4"/>
          <p:cNvGraphicFramePr>
            <a:graphicFrameLocks noChangeAspect="1"/>
          </p:cNvGraphicFramePr>
          <p:nvPr/>
        </p:nvGraphicFramePr>
        <p:xfrm>
          <a:off x="3429000" y="2717800"/>
          <a:ext cx="2335213" cy="2619375"/>
        </p:xfrm>
        <a:graphic>
          <a:graphicData uri="http://schemas.openxmlformats.org/presentationml/2006/ole">
            <mc:AlternateContent xmlns:mc="http://schemas.openxmlformats.org/markup-compatibility/2006">
              <mc:Choice xmlns:v="urn:schemas-microsoft-com:vml" Requires="v">
                <p:oleObj spid="_x0000_s874519" name="ビットマップ イメージ" r:id="rId8" imgW="2266667" imgH="2542857" progId="Paint.Picture">
                  <p:embed/>
                </p:oleObj>
              </mc:Choice>
              <mc:Fallback>
                <p:oleObj name="ビットマップ イメージ" r:id="rId8" imgW="2266667" imgH="2542857" progId="Paint.Picture">
                  <p:embed/>
                  <p:pic>
                    <p:nvPicPr>
                      <p:cNvPr id="0" name="Object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429000" y="2717800"/>
                        <a:ext cx="2335213" cy="2619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74501" name="Text Box 5"/>
          <p:cNvSpPr txBox="1">
            <a:spLocks noChangeArrowheads="1"/>
          </p:cNvSpPr>
          <p:nvPr/>
        </p:nvSpPr>
        <p:spPr bwMode="auto">
          <a:xfrm>
            <a:off x="3344863" y="1651000"/>
            <a:ext cx="2667000" cy="109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a:spcBef>
                <a:spcPct val="0"/>
              </a:spcBef>
              <a:defRPr kumimoji="1" sz="2400">
                <a:solidFill>
                  <a:schemeClr val="tx1"/>
                </a:solidFill>
                <a:latin typeface="Times New Roman" pitchFamily="18" charset="0"/>
                <a:ea typeface="ＭＳ Ｐゴシック" pitchFamily="50" charset="-128"/>
              </a:defRPr>
            </a:lvl1pPr>
            <a:lvl2pPr marL="5140325">
              <a:spcBef>
                <a:spcPct val="0"/>
              </a:spcBef>
              <a:defRPr kumimoji="1" sz="2400">
                <a:solidFill>
                  <a:schemeClr val="tx1"/>
                </a:solidFill>
                <a:latin typeface="Times New Roman" pitchFamily="18" charset="0"/>
                <a:ea typeface="ＭＳ Ｐゴシック" pitchFamily="50" charset="-128"/>
              </a:defRPr>
            </a:lvl2pPr>
            <a:lvl3pPr marL="5330825">
              <a:spcBef>
                <a:spcPct val="0"/>
              </a:spcBef>
              <a:defRPr kumimoji="1" sz="2400">
                <a:solidFill>
                  <a:schemeClr val="tx1"/>
                </a:solidFill>
                <a:latin typeface="Times New Roman" pitchFamily="18" charset="0"/>
                <a:ea typeface="ＭＳ Ｐゴシック" pitchFamily="50" charset="-128"/>
              </a:defRPr>
            </a:lvl3pPr>
            <a:lvl4pPr marL="5521325">
              <a:spcBef>
                <a:spcPct val="0"/>
              </a:spcBef>
              <a:defRPr kumimoji="1" sz="2400">
                <a:solidFill>
                  <a:schemeClr val="tx1"/>
                </a:solidFill>
                <a:latin typeface="Times New Roman" pitchFamily="18" charset="0"/>
                <a:ea typeface="ＭＳ Ｐゴシック" pitchFamily="50" charset="-128"/>
              </a:defRPr>
            </a:lvl4pPr>
            <a:lvl5pPr marL="5711825">
              <a:spcBef>
                <a:spcPct val="0"/>
              </a:spcBef>
              <a:defRPr kumimoji="1" sz="2400">
                <a:solidFill>
                  <a:schemeClr val="tx1"/>
                </a:solidFill>
                <a:latin typeface="Times New Roman" pitchFamily="18" charset="0"/>
                <a:ea typeface="ＭＳ Ｐゴシック" pitchFamily="50" charset="-128"/>
              </a:defRPr>
            </a:lvl5pPr>
            <a:lvl6pPr marL="6169025" fontAlgn="base">
              <a:spcBef>
                <a:spcPct val="0"/>
              </a:spcBef>
              <a:spcAft>
                <a:spcPct val="0"/>
              </a:spcAft>
              <a:defRPr kumimoji="1" sz="2400">
                <a:solidFill>
                  <a:schemeClr val="tx1"/>
                </a:solidFill>
                <a:latin typeface="Times New Roman" pitchFamily="18" charset="0"/>
                <a:ea typeface="ＭＳ Ｐゴシック" pitchFamily="50" charset="-128"/>
              </a:defRPr>
            </a:lvl6pPr>
            <a:lvl7pPr marL="6626225" fontAlgn="base">
              <a:spcBef>
                <a:spcPct val="0"/>
              </a:spcBef>
              <a:spcAft>
                <a:spcPct val="0"/>
              </a:spcAft>
              <a:defRPr kumimoji="1" sz="2400">
                <a:solidFill>
                  <a:schemeClr val="tx1"/>
                </a:solidFill>
                <a:latin typeface="Times New Roman" pitchFamily="18" charset="0"/>
                <a:ea typeface="ＭＳ Ｐゴシック" pitchFamily="50" charset="-128"/>
              </a:defRPr>
            </a:lvl7pPr>
            <a:lvl8pPr marL="7083425" fontAlgn="base">
              <a:spcBef>
                <a:spcPct val="0"/>
              </a:spcBef>
              <a:spcAft>
                <a:spcPct val="0"/>
              </a:spcAft>
              <a:defRPr kumimoji="1" sz="2400">
                <a:solidFill>
                  <a:schemeClr val="tx1"/>
                </a:solidFill>
                <a:latin typeface="Times New Roman" pitchFamily="18" charset="0"/>
                <a:ea typeface="ＭＳ Ｐゴシック" pitchFamily="50" charset="-128"/>
              </a:defRPr>
            </a:lvl8pPr>
            <a:lvl9pPr marL="7540625" fontAlgn="base">
              <a:spcBef>
                <a:spcPct val="0"/>
              </a:spcBef>
              <a:spcAft>
                <a:spcPct val="0"/>
              </a:spcAft>
              <a:defRPr kumimoji="1" sz="2400">
                <a:solidFill>
                  <a:schemeClr val="tx1"/>
                </a:solidFill>
                <a:latin typeface="Times New Roman" pitchFamily="18" charset="0"/>
                <a:ea typeface="ＭＳ Ｐゴシック" pitchFamily="50" charset="-128"/>
              </a:defRPr>
            </a:lvl9pPr>
          </a:lstStyle>
          <a:p>
            <a:pPr>
              <a:spcBef>
                <a:spcPct val="15000"/>
              </a:spcBef>
            </a:pPr>
            <a:r>
              <a:rPr lang="ja-JP" altLang="en-US" sz="2000" b="1">
                <a:latin typeface="HG丸ｺﾞｼｯｸM-PRO" pitchFamily="50" charset="-128"/>
                <a:ea typeface="HG丸ｺﾞｼｯｸM-PRO" pitchFamily="50" charset="-128"/>
              </a:rPr>
              <a:t>人間性を尊重して、</a:t>
            </a:r>
          </a:p>
          <a:p>
            <a:pPr>
              <a:spcBef>
                <a:spcPct val="15000"/>
              </a:spcBef>
            </a:pPr>
            <a:r>
              <a:rPr lang="ja-JP" altLang="en-US" sz="2000" b="1">
                <a:latin typeface="HG丸ｺﾞｼｯｸM-PRO" pitchFamily="50" charset="-128"/>
                <a:ea typeface="HG丸ｺﾞｼｯｸM-PRO" pitchFamily="50" charset="-128"/>
              </a:rPr>
              <a:t>生きがいのある</a:t>
            </a:r>
          </a:p>
          <a:p>
            <a:pPr>
              <a:spcBef>
                <a:spcPct val="15000"/>
              </a:spcBef>
            </a:pPr>
            <a:r>
              <a:rPr lang="ja-JP" altLang="en-US" sz="2000" b="1">
                <a:solidFill>
                  <a:srgbClr val="FF0000"/>
                </a:solidFill>
                <a:latin typeface="HG丸ｺﾞｼｯｸM-PRO" pitchFamily="50" charset="-128"/>
                <a:ea typeface="HG丸ｺﾞｼｯｸM-PRO" pitchFamily="50" charset="-128"/>
              </a:rPr>
              <a:t>明るい職場をつくる</a:t>
            </a:r>
          </a:p>
        </p:txBody>
      </p:sp>
      <p:sp>
        <p:nvSpPr>
          <p:cNvPr id="874502" name="Text Box 6"/>
          <p:cNvSpPr txBox="1">
            <a:spLocks noChangeArrowheads="1"/>
          </p:cNvSpPr>
          <p:nvPr/>
        </p:nvSpPr>
        <p:spPr bwMode="auto">
          <a:xfrm>
            <a:off x="296863" y="4318000"/>
            <a:ext cx="2667000" cy="1052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15000"/>
              </a:spcBef>
            </a:pPr>
            <a:r>
              <a:rPr lang="ja-JP" altLang="en-US" sz="2000" b="1">
                <a:latin typeface="HG丸ｺﾞｼｯｸM-PRO" pitchFamily="50" charset="-128"/>
                <a:ea typeface="HG丸ｺﾞｼｯｸM-PRO" pitchFamily="50" charset="-128"/>
              </a:rPr>
              <a:t>人間の能力を発揮し、</a:t>
            </a:r>
            <a:r>
              <a:rPr lang="ja-JP" altLang="en-US" sz="2000" b="1">
                <a:solidFill>
                  <a:srgbClr val="FF0000"/>
                </a:solidFill>
                <a:latin typeface="HG丸ｺﾞｼｯｸM-PRO" pitchFamily="50" charset="-128"/>
                <a:ea typeface="HG丸ｺﾞｼｯｸM-PRO" pitchFamily="50" charset="-128"/>
              </a:rPr>
              <a:t>無限の可能性を</a:t>
            </a:r>
          </a:p>
          <a:p>
            <a:pPr>
              <a:spcBef>
                <a:spcPct val="15000"/>
              </a:spcBef>
            </a:pPr>
            <a:r>
              <a:rPr lang="ja-JP" altLang="en-US" sz="2000" b="1">
                <a:solidFill>
                  <a:srgbClr val="FF0000"/>
                </a:solidFill>
                <a:latin typeface="HG丸ｺﾞｼｯｸM-PRO" pitchFamily="50" charset="-128"/>
                <a:ea typeface="HG丸ｺﾞｼｯｸM-PRO" pitchFamily="50" charset="-128"/>
              </a:rPr>
              <a:t>引き出す</a:t>
            </a:r>
            <a:endParaRPr lang="ja-JP" altLang="en-US" sz="1000">
              <a:solidFill>
                <a:srgbClr val="FF0000"/>
              </a:solidFill>
            </a:endParaRPr>
          </a:p>
        </p:txBody>
      </p:sp>
      <p:sp>
        <p:nvSpPr>
          <p:cNvPr id="874503" name="Text Box 7"/>
          <p:cNvSpPr txBox="1">
            <a:spLocks noChangeArrowheads="1"/>
          </p:cNvSpPr>
          <p:nvPr/>
        </p:nvSpPr>
        <p:spPr bwMode="auto">
          <a:xfrm>
            <a:off x="6392863" y="4470400"/>
            <a:ext cx="2438400" cy="747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15000"/>
              </a:spcBef>
            </a:pPr>
            <a:r>
              <a:rPr lang="ja-JP" altLang="en-US" sz="2000" b="1">
                <a:latin typeface="HG丸ｺﾞｼｯｸM-PRO" pitchFamily="50" charset="-128"/>
                <a:ea typeface="HG丸ｺﾞｼｯｸM-PRO" pitchFamily="50" charset="-128"/>
              </a:rPr>
              <a:t>企業の体質改善・</a:t>
            </a:r>
          </a:p>
          <a:p>
            <a:pPr>
              <a:spcBef>
                <a:spcPct val="15000"/>
              </a:spcBef>
            </a:pPr>
            <a:r>
              <a:rPr lang="ja-JP" altLang="en-US" sz="2000" b="1">
                <a:solidFill>
                  <a:srgbClr val="FF0000"/>
                </a:solidFill>
                <a:latin typeface="HG丸ｺﾞｼｯｸM-PRO" pitchFamily="50" charset="-128"/>
                <a:ea typeface="HG丸ｺﾞｼｯｸM-PRO" pitchFamily="50" charset="-128"/>
              </a:rPr>
              <a:t>発展に寄与する</a:t>
            </a:r>
          </a:p>
        </p:txBody>
      </p:sp>
      <p:sp>
        <p:nvSpPr>
          <p:cNvPr id="874504" name="AutoShape 8"/>
          <p:cNvSpPr>
            <a:spLocks noChangeArrowheads="1"/>
          </p:cNvSpPr>
          <p:nvPr/>
        </p:nvSpPr>
        <p:spPr bwMode="auto">
          <a:xfrm>
            <a:off x="144463" y="1270000"/>
            <a:ext cx="2819400" cy="4191000"/>
          </a:xfrm>
          <a:prstGeom prst="roundRect">
            <a:avLst>
              <a:gd name="adj" fmla="val 8509"/>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874505" name="AutoShape 9"/>
          <p:cNvSpPr>
            <a:spLocks noChangeArrowheads="1"/>
          </p:cNvSpPr>
          <p:nvPr/>
        </p:nvSpPr>
        <p:spPr bwMode="auto">
          <a:xfrm>
            <a:off x="3192463" y="1270000"/>
            <a:ext cx="2819400" cy="4191000"/>
          </a:xfrm>
          <a:prstGeom prst="roundRect">
            <a:avLst>
              <a:gd name="adj" fmla="val 8509"/>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874506" name="AutoShape 10"/>
          <p:cNvSpPr>
            <a:spLocks noChangeArrowheads="1"/>
          </p:cNvSpPr>
          <p:nvPr/>
        </p:nvSpPr>
        <p:spPr bwMode="auto">
          <a:xfrm>
            <a:off x="6164263" y="1270000"/>
            <a:ext cx="2819400" cy="4191000"/>
          </a:xfrm>
          <a:prstGeom prst="roundRect">
            <a:avLst>
              <a:gd name="adj" fmla="val 8509"/>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874507" name="AutoShape 11"/>
          <p:cNvSpPr>
            <a:spLocks noChangeArrowheads="1"/>
          </p:cNvSpPr>
          <p:nvPr/>
        </p:nvSpPr>
        <p:spPr bwMode="auto">
          <a:xfrm>
            <a:off x="3573463" y="1041400"/>
            <a:ext cx="2095500" cy="457200"/>
          </a:xfrm>
          <a:prstGeom prst="roundRect">
            <a:avLst>
              <a:gd name="adj" fmla="val 28569"/>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50000"/>
              </a:spcBef>
            </a:pPr>
            <a:r>
              <a:rPr lang="ja-JP" altLang="en-US" b="1">
                <a:latin typeface="HG丸ｺﾞｼｯｸM-PRO" pitchFamily="50" charset="-128"/>
                <a:ea typeface="HG丸ｺﾞｼｯｸM-PRO" pitchFamily="50" charset="-128"/>
              </a:rPr>
              <a:t>職場のため </a:t>
            </a:r>
          </a:p>
        </p:txBody>
      </p:sp>
      <p:sp>
        <p:nvSpPr>
          <p:cNvPr id="874508" name="AutoShape 12"/>
          <p:cNvSpPr>
            <a:spLocks noChangeArrowheads="1"/>
          </p:cNvSpPr>
          <p:nvPr/>
        </p:nvSpPr>
        <p:spPr bwMode="auto">
          <a:xfrm>
            <a:off x="6545263" y="1041400"/>
            <a:ext cx="2070100" cy="457200"/>
          </a:xfrm>
          <a:prstGeom prst="roundRect">
            <a:avLst>
              <a:gd name="adj" fmla="val 28569"/>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50000"/>
              </a:spcBef>
            </a:pPr>
            <a:r>
              <a:rPr lang="ja-JP" altLang="en-US" b="1">
                <a:latin typeface="HG丸ｺﾞｼｯｸM-PRO" pitchFamily="50" charset="-128"/>
                <a:ea typeface="HG丸ｺﾞｼｯｸM-PRO" pitchFamily="50" charset="-128"/>
              </a:rPr>
              <a:t>会社のため </a:t>
            </a:r>
          </a:p>
        </p:txBody>
      </p:sp>
      <p:sp>
        <p:nvSpPr>
          <p:cNvPr id="874509" name="AutoShape 13"/>
          <p:cNvSpPr>
            <a:spLocks noChangeArrowheads="1"/>
          </p:cNvSpPr>
          <p:nvPr/>
        </p:nvSpPr>
        <p:spPr bwMode="auto">
          <a:xfrm>
            <a:off x="525463" y="1041400"/>
            <a:ext cx="2070100" cy="457200"/>
          </a:xfrm>
          <a:prstGeom prst="roundRect">
            <a:avLst>
              <a:gd name="adj" fmla="val 28569"/>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50000"/>
              </a:spcBef>
            </a:pPr>
            <a:r>
              <a:rPr lang="ja-JP" altLang="en-US" b="1">
                <a:latin typeface="HG丸ｺﾞｼｯｸM-PRO" pitchFamily="50" charset="-128"/>
                <a:ea typeface="HG丸ｺﾞｼｯｸM-PRO" pitchFamily="50" charset="-128"/>
              </a:rPr>
              <a:t>自分のため </a:t>
            </a:r>
          </a:p>
        </p:txBody>
      </p:sp>
      <p:grpSp>
        <p:nvGrpSpPr>
          <p:cNvPr id="874510" name="Group 14"/>
          <p:cNvGrpSpPr>
            <a:grpSpLocks/>
          </p:cNvGrpSpPr>
          <p:nvPr/>
        </p:nvGrpSpPr>
        <p:grpSpPr bwMode="auto">
          <a:xfrm>
            <a:off x="152400" y="165100"/>
            <a:ext cx="8785225" cy="588963"/>
            <a:chOff x="113" y="201"/>
            <a:chExt cx="5534" cy="371"/>
          </a:xfrm>
        </p:grpSpPr>
        <p:sp>
          <p:nvSpPr>
            <p:cNvPr id="874511" name="Rectangle 15"/>
            <p:cNvSpPr>
              <a:spLocks noChangeArrowheads="1"/>
            </p:cNvSpPr>
            <p:nvPr/>
          </p:nvSpPr>
          <p:spPr bwMode="auto">
            <a:xfrm>
              <a:off x="288" y="201"/>
              <a:ext cx="5184" cy="369"/>
            </a:xfrm>
            <a:prstGeom prst="rect">
              <a:avLst/>
            </a:prstGeom>
            <a:noFill/>
            <a:ln>
              <a:noFill/>
            </a:ln>
            <a:effectLst/>
            <a:extLst>
              <a:ext uri="{909E8E84-426E-40DD-AFC4-6F175D3DCCD1}">
                <a14:hiddenFill xmlns:a14="http://schemas.microsoft.com/office/drawing/2010/main">
                  <a:gradFill rotWithShape="0">
                    <a:gsLst>
                      <a:gs pos="0">
                        <a:srgbClr val="99CC00"/>
                      </a:gs>
                      <a:gs pos="50000">
                        <a:srgbClr val="99CC00">
                          <a:gamma/>
                          <a:tint val="0"/>
                          <a:invGamma/>
                        </a:srgbClr>
                      </a:gs>
                      <a:gs pos="100000">
                        <a:srgbClr val="99CC00"/>
                      </a:gs>
                    </a:gsLst>
                    <a:lin ang="5400000" scaled="1"/>
                  </a:gra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90000"/>
                </a:lnSpc>
                <a:spcBef>
                  <a:spcPct val="50000"/>
                </a:spcBef>
              </a:pPr>
              <a:r>
                <a:rPr lang="ja-JP" altLang="en-US" sz="3600">
                  <a:latin typeface="HG丸ｺﾞｼｯｸM-PRO" pitchFamily="50" charset="-128"/>
                  <a:ea typeface="HGP創英角ﾎﾟｯﾌﾟ体" pitchFamily="50" charset="-128"/>
                </a:rPr>
                <a:t>ＱＣサークルの基本理念</a:t>
              </a:r>
              <a:endParaRPr lang="ja-JP" altLang="en-US" sz="3600">
                <a:ea typeface="HGP創英角ﾎﾟｯﾌﾟ体" pitchFamily="50" charset="-128"/>
              </a:endParaRPr>
            </a:p>
          </p:txBody>
        </p:sp>
        <p:sp>
          <p:nvSpPr>
            <p:cNvPr id="874512" name="Line 16"/>
            <p:cNvSpPr>
              <a:spLocks noChangeShapeType="1"/>
            </p:cNvSpPr>
            <p:nvPr/>
          </p:nvSpPr>
          <p:spPr bwMode="auto">
            <a:xfrm>
              <a:off x="113" y="572"/>
              <a:ext cx="5534" cy="0"/>
            </a:xfrm>
            <a:prstGeom prst="line">
              <a:avLst/>
            </a:prstGeom>
            <a:noFill/>
            <a:ln w="88900" cmpd="thinThick">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tx1"/>
                    </a:outerShdw>
                  </a:effectLst>
                </a14:hiddenEffects>
              </a:ext>
            </a:extLst>
          </p:spPr>
          <p:txBody>
            <a:bodyPr lIns="92075" tIns="46038" rIns="92075" bIns="46038"/>
            <a:lstStyle/>
            <a:p>
              <a:endParaRPr lang="ja-JP" altLang="en-US"/>
            </a:p>
          </p:txBody>
        </p:sp>
      </p:grpSp>
      <p:grpSp>
        <p:nvGrpSpPr>
          <p:cNvPr id="874513" name="Group 17"/>
          <p:cNvGrpSpPr>
            <a:grpSpLocks/>
          </p:cNvGrpSpPr>
          <p:nvPr/>
        </p:nvGrpSpPr>
        <p:grpSpPr bwMode="auto">
          <a:xfrm>
            <a:off x="1371600" y="5410200"/>
            <a:ext cx="6019800" cy="1295400"/>
            <a:chOff x="864" y="3504"/>
            <a:chExt cx="3792" cy="816"/>
          </a:xfrm>
        </p:grpSpPr>
        <p:sp>
          <p:nvSpPr>
            <p:cNvPr id="874514" name="Text Box 18"/>
            <p:cNvSpPr txBox="1">
              <a:spLocks noChangeArrowheads="1"/>
            </p:cNvSpPr>
            <p:nvPr/>
          </p:nvSpPr>
          <p:spPr bwMode="auto">
            <a:xfrm>
              <a:off x="864" y="3504"/>
              <a:ext cx="3792" cy="564"/>
            </a:xfrm>
            <a:prstGeom prst="rect">
              <a:avLst/>
            </a:prstGeom>
            <a:noFill/>
            <a:ln>
              <a:noFill/>
            </a:ln>
            <a:effectLst/>
            <a:extLst>
              <a:ext uri="{909E8E84-426E-40DD-AFC4-6F175D3DCCD1}">
                <a14:hiddenFill xmlns:a14="http://schemas.microsoft.com/office/drawing/2010/main">
                  <a:solidFill>
                    <a:srgbClr val="CCFFFF"/>
                  </a:solidFill>
                </a14:hiddenFill>
              </a:ext>
              <a:ext uri="{91240B29-F687-4F45-9708-019B960494DF}">
                <a14:hiddenLine xmlns:a14="http://schemas.microsoft.com/office/drawing/2010/main" w="31750">
                  <a:solidFill>
                    <a:srgbClr val="00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fontAlgn="ctr">
                <a:lnSpc>
                  <a:spcPct val="120000"/>
                </a:lnSpc>
                <a:spcBef>
                  <a:spcPct val="50000"/>
                </a:spcBef>
              </a:pPr>
              <a:r>
                <a:rPr lang="ja-JP" altLang="en-US" sz="4000"/>
                <a:t>ＱＣ</a:t>
              </a:r>
              <a:r>
                <a:rPr lang="ja-JP" altLang="en-US" sz="2800"/>
                <a:t>とは　</a:t>
              </a:r>
              <a:r>
                <a:rPr lang="ja-JP" altLang="en-US" sz="4400" b="1">
                  <a:solidFill>
                    <a:srgbClr val="FF3300"/>
                  </a:solidFill>
                </a:rPr>
                <a:t>Ｑ</a:t>
              </a:r>
              <a:r>
                <a:rPr lang="ja-JP" altLang="en-US" sz="3600"/>
                <a:t>ｕａｌｉｔｙ</a:t>
              </a:r>
              <a:r>
                <a:rPr lang="ja-JP" altLang="en-US" sz="2800"/>
                <a:t>　</a:t>
              </a:r>
              <a:r>
                <a:rPr lang="ja-JP" altLang="en-US" sz="4400" b="1">
                  <a:solidFill>
                    <a:srgbClr val="FF3300"/>
                  </a:solidFill>
                </a:rPr>
                <a:t>Ｃ</a:t>
              </a:r>
              <a:r>
                <a:rPr lang="ja-JP" altLang="en-US" sz="3600"/>
                <a:t>ｏｎｔｒｏｌ</a:t>
              </a:r>
            </a:p>
          </p:txBody>
        </p:sp>
        <p:sp>
          <p:nvSpPr>
            <p:cNvPr id="874515" name="Text Box 19"/>
            <p:cNvSpPr txBox="1">
              <a:spLocks noChangeArrowheads="1"/>
            </p:cNvSpPr>
            <p:nvPr/>
          </p:nvSpPr>
          <p:spPr bwMode="auto">
            <a:xfrm>
              <a:off x="2016" y="3939"/>
              <a:ext cx="960" cy="381"/>
            </a:xfrm>
            <a:prstGeom prst="rect">
              <a:avLst/>
            </a:prstGeom>
            <a:noFill/>
            <a:ln>
              <a:noFill/>
            </a:ln>
            <a:effectLst/>
            <a:extLst>
              <a:ext uri="{909E8E84-426E-40DD-AFC4-6F175D3DCCD1}">
                <a14:hiddenFill xmlns:a14="http://schemas.microsoft.com/office/drawing/2010/main">
                  <a:solidFill>
                    <a:srgbClr val="CCFFFF"/>
                  </a:solidFill>
                </a14:hiddenFill>
              </a:ext>
              <a:ext uri="{91240B29-F687-4F45-9708-019B960494DF}">
                <a14:hiddenLine xmlns:a14="http://schemas.microsoft.com/office/drawing/2010/main" w="31750">
                  <a:solidFill>
                    <a:srgbClr val="00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gn="ctr">
                <a:lnSpc>
                  <a:spcPct val="120000"/>
                </a:lnSpc>
                <a:spcBef>
                  <a:spcPct val="50000"/>
                </a:spcBef>
              </a:pPr>
              <a:r>
                <a:rPr lang="ja-JP" altLang="en-US" sz="2800"/>
                <a:t>品質</a:t>
              </a:r>
            </a:p>
          </p:txBody>
        </p:sp>
        <p:sp>
          <p:nvSpPr>
            <p:cNvPr id="874516" name="Text Box 20"/>
            <p:cNvSpPr txBox="1">
              <a:spLocks noChangeArrowheads="1"/>
            </p:cNvSpPr>
            <p:nvPr/>
          </p:nvSpPr>
          <p:spPr bwMode="auto">
            <a:xfrm>
              <a:off x="3264" y="3939"/>
              <a:ext cx="960" cy="381"/>
            </a:xfrm>
            <a:prstGeom prst="rect">
              <a:avLst/>
            </a:prstGeom>
            <a:noFill/>
            <a:ln>
              <a:noFill/>
            </a:ln>
            <a:effectLst/>
            <a:extLst>
              <a:ext uri="{909E8E84-426E-40DD-AFC4-6F175D3DCCD1}">
                <a14:hiddenFill xmlns:a14="http://schemas.microsoft.com/office/drawing/2010/main">
                  <a:solidFill>
                    <a:srgbClr val="CCFFFF"/>
                  </a:solidFill>
                </a14:hiddenFill>
              </a:ext>
              <a:ext uri="{91240B29-F687-4F45-9708-019B960494DF}">
                <a14:hiddenLine xmlns:a14="http://schemas.microsoft.com/office/drawing/2010/main" w="31750">
                  <a:solidFill>
                    <a:srgbClr val="00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gn="ctr">
                <a:lnSpc>
                  <a:spcPct val="120000"/>
                </a:lnSpc>
                <a:spcBef>
                  <a:spcPct val="50000"/>
                </a:spcBef>
              </a:pPr>
              <a:r>
                <a:rPr lang="ja-JP" altLang="en-US" sz="2800"/>
                <a:t>管理</a:t>
              </a:r>
            </a:p>
          </p:txBody>
        </p:sp>
      </p:grpSp>
    </p:spTree>
  </p:cSld>
  <p:clrMapOvr>
    <a:masterClrMapping/>
  </p:clrMapOvr>
  <p:transition>
    <p:cover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スライド番号プレースホルダー 2"/>
          <p:cNvSpPr>
            <a:spLocks noGrp="1"/>
          </p:cNvSpPr>
          <p:nvPr>
            <p:ph type="sldNum" sz="quarter" idx="11"/>
          </p:nvPr>
        </p:nvSpPr>
        <p:spPr/>
        <p:txBody>
          <a:bodyPr/>
          <a:lstStyle/>
          <a:p>
            <a:fld id="{AEA93779-7DC8-4FB0-A711-546316CAEABB}" type="slidenum">
              <a:rPr lang="en-US" altLang="ja-JP"/>
              <a:pPr/>
              <a:t>12</a:t>
            </a:fld>
            <a:r>
              <a:rPr lang="en-US" altLang="ja-JP"/>
              <a:t>/35</a:t>
            </a:r>
          </a:p>
        </p:txBody>
      </p:sp>
      <p:grpSp>
        <p:nvGrpSpPr>
          <p:cNvPr id="876546" name="Group 2"/>
          <p:cNvGrpSpPr>
            <a:grpSpLocks/>
          </p:cNvGrpSpPr>
          <p:nvPr/>
        </p:nvGrpSpPr>
        <p:grpSpPr bwMode="auto">
          <a:xfrm>
            <a:off x="152400" y="319088"/>
            <a:ext cx="8839200" cy="641350"/>
            <a:chOff x="96" y="201"/>
            <a:chExt cx="5568" cy="404"/>
          </a:xfrm>
        </p:grpSpPr>
        <p:sp>
          <p:nvSpPr>
            <p:cNvPr id="876547" name="Rectangle 3"/>
            <p:cNvSpPr>
              <a:spLocks noChangeArrowheads="1"/>
            </p:cNvSpPr>
            <p:nvPr/>
          </p:nvSpPr>
          <p:spPr bwMode="auto">
            <a:xfrm>
              <a:off x="288" y="201"/>
              <a:ext cx="5184" cy="404"/>
            </a:xfrm>
            <a:prstGeom prst="rect">
              <a:avLst/>
            </a:prstGeom>
            <a:noFill/>
            <a:ln>
              <a:noFill/>
            </a:ln>
            <a:effectLst/>
            <a:extLst>
              <a:ext uri="{909E8E84-426E-40DD-AFC4-6F175D3DCCD1}">
                <a14:hiddenFill xmlns:a14="http://schemas.microsoft.com/office/drawing/2010/main">
                  <a:gradFill rotWithShape="0">
                    <a:gsLst>
                      <a:gs pos="0">
                        <a:srgbClr val="99CC00"/>
                      </a:gs>
                      <a:gs pos="50000">
                        <a:srgbClr val="99CC00">
                          <a:gamma/>
                          <a:tint val="0"/>
                          <a:invGamma/>
                        </a:srgbClr>
                      </a:gs>
                      <a:gs pos="100000">
                        <a:srgbClr val="99CC00"/>
                      </a:gs>
                    </a:gsLst>
                    <a:lin ang="5400000" scaled="1"/>
                  </a:gra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lang="ja-JP" altLang="en-US" sz="3600">
                  <a:solidFill>
                    <a:srgbClr val="FF3300"/>
                  </a:solidFill>
                  <a:ea typeface="HGP創英角ﾎﾟｯﾌﾟ体" pitchFamily="50" charset="-128"/>
                </a:rPr>
                <a:t>Ｑ</a:t>
              </a:r>
              <a:r>
                <a:rPr lang="ja-JP" altLang="en-US" sz="3600">
                  <a:ea typeface="HGP創英角ﾎﾟｯﾌﾟ体" pitchFamily="50" charset="-128"/>
                </a:rPr>
                <a:t>：品質とは（品質のとらえ方）</a:t>
              </a:r>
            </a:p>
          </p:txBody>
        </p:sp>
        <p:sp>
          <p:nvSpPr>
            <p:cNvPr id="876548" name="Line 4"/>
            <p:cNvSpPr>
              <a:spLocks noChangeShapeType="1"/>
            </p:cNvSpPr>
            <p:nvPr/>
          </p:nvSpPr>
          <p:spPr bwMode="auto">
            <a:xfrm flipV="1">
              <a:off x="96" y="576"/>
              <a:ext cx="5568" cy="0"/>
            </a:xfrm>
            <a:prstGeom prst="line">
              <a:avLst/>
            </a:prstGeom>
            <a:noFill/>
            <a:ln w="88900" cmpd="thinThick">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tx1"/>
                    </a:outerShdw>
                  </a:effectLst>
                </a14:hiddenEffects>
              </a:ext>
            </a:extLst>
          </p:spPr>
          <p:txBody>
            <a:bodyPr lIns="92075" tIns="46038" rIns="92075" bIns="46038"/>
            <a:lstStyle/>
            <a:p>
              <a:endParaRPr lang="ja-JP" altLang="en-US"/>
            </a:p>
          </p:txBody>
        </p:sp>
      </p:grpSp>
      <p:sp>
        <p:nvSpPr>
          <p:cNvPr id="876549" name="AutoShape 5"/>
          <p:cNvSpPr>
            <a:spLocks noChangeArrowheads="1"/>
          </p:cNvSpPr>
          <p:nvPr/>
        </p:nvSpPr>
        <p:spPr bwMode="auto">
          <a:xfrm>
            <a:off x="2590800" y="4648200"/>
            <a:ext cx="6248400" cy="2008188"/>
          </a:xfrm>
          <a:prstGeom prst="roundRect">
            <a:avLst>
              <a:gd name="adj" fmla="val 0"/>
            </a:avLst>
          </a:prstGeom>
          <a:gradFill rotWithShape="0">
            <a:gsLst>
              <a:gs pos="0">
                <a:srgbClr val="FFCCFF"/>
              </a:gs>
              <a:gs pos="100000">
                <a:srgbClr val="FFCCFF">
                  <a:gamma/>
                  <a:tint val="0"/>
                  <a:invGamma/>
                </a:srgbClr>
              </a:gs>
            </a:gsLst>
            <a:lin ang="5400000" scaled="1"/>
          </a:gradFill>
          <a:ln w="25400">
            <a:solidFill>
              <a:schemeClr val="tx1"/>
            </a:solidFill>
            <a:round/>
            <a:headEnd/>
            <a:tailEnd/>
          </a:ln>
          <a:effectLst>
            <a:outerShdw dist="71842" dir="2700000" algn="ctr" rotWithShape="0">
              <a:srgbClr val="808080"/>
            </a:outerShdw>
          </a:effectLst>
        </p:spPr>
        <p:txBody>
          <a:bodyPr wrap="none" lIns="92075" tIns="46038" rIns="92075" bIns="46038" anchor="ctr"/>
          <a:lstStyle/>
          <a:p>
            <a:r>
              <a:rPr lang="en-US" altLang="ja-JP" b="1">
                <a:latin typeface="HG丸ｺﾞｼｯｸM-PRO" pitchFamily="50" charset="-128"/>
                <a:ea typeface="HG丸ｺﾞｼｯｸM-PRO" pitchFamily="50" charset="-128"/>
              </a:rPr>
              <a:t>● </a:t>
            </a:r>
            <a:r>
              <a:rPr lang="ja-JP" altLang="en-US" b="1">
                <a:latin typeface="HG丸ｺﾞｼｯｸM-PRO" pitchFamily="50" charset="-128"/>
                <a:ea typeface="HG丸ｺﾞｼｯｸM-PRO" pitchFamily="50" charset="-128"/>
              </a:rPr>
              <a:t>仕事のプロセスの質</a:t>
            </a:r>
          </a:p>
          <a:p>
            <a:r>
              <a:rPr lang="ja-JP" altLang="en-US" b="1">
                <a:latin typeface="HG丸ｺﾞｼｯｸM-PRO" pitchFamily="50" charset="-128"/>
                <a:ea typeface="HG丸ｺﾞｼｯｸM-PRO" pitchFamily="50" charset="-128"/>
              </a:rPr>
              <a:t>● 製品、サービスの質の向上</a:t>
            </a:r>
            <a:r>
              <a:rPr lang="ja-JP" altLang="en-US" sz="2000" b="1">
                <a:latin typeface="HG丸ｺﾞｼｯｸM-PRO" pitchFamily="50" charset="-128"/>
                <a:ea typeface="HG丸ｺﾞｼｯｸM-PRO" pitchFamily="50" charset="-128"/>
              </a:rPr>
              <a:t>（仕事の結果と </a:t>
            </a:r>
          </a:p>
          <a:p>
            <a:r>
              <a:rPr lang="ja-JP" altLang="en-US" sz="2000" b="1">
                <a:latin typeface="HG丸ｺﾞｼｯｸM-PRO" pitchFamily="50" charset="-128"/>
                <a:ea typeface="HG丸ｺﾞｼｯｸM-PRO" pitchFamily="50" charset="-128"/>
              </a:rPr>
              <a:t>                                          　　してのできばえ） </a:t>
            </a:r>
          </a:p>
          <a:p>
            <a:r>
              <a:rPr lang="ja-JP" altLang="en-US" b="1">
                <a:latin typeface="HG丸ｺﾞｼｯｸM-PRO" pitchFamily="50" charset="-128"/>
                <a:ea typeface="HG丸ｺﾞｼｯｸM-PRO" pitchFamily="50" charset="-128"/>
              </a:rPr>
              <a:t>　プロセスを管理し仕事の質の向上  </a:t>
            </a:r>
          </a:p>
        </p:txBody>
      </p:sp>
      <p:sp>
        <p:nvSpPr>
          <p:cNvPr id="876550" name="AutoShape 6"/>
          <p:cNvSpPr>
            <a:spLocks noChangeArrowheads="1"/>
          </p:cNvSpPr>
          <p:nvPr/>
        </p:nvSpPr>
        <p:spPr bwMode="auto">
          <a:xfrm>
            <a:off x="2590800" y="1219200"/>
            <a:ext cx="6324600" cy="1600200"/>
          </a:xfrm>
          <a:prstGeom prst="roundRect">
            <a:avLst>
              <a:gd name="adj" fmla="val 0"/>
            </a:avLst>
          </a:prstGeom>
          <a:gradFill rotWithShape="0">
            <a:gsLst>
              <a:gs pos="0">
                <a:srgbClr val="FFFF99"/>
              </a:gs>
              <a:gs pos="100000">
                <a:srgbClr val="FFFF99">
                  <a:gamma/>
                  <a:tint val="0"/>
                  <a:invGamma/>
                </a:srgbClr>
              </a:gs>
            </a:gsLst>
            <a:lin ang="5400000" scaled="1"/>
          </a:gradFill>
          <a:ln w="25400">
            <a:solidFill>
              <a:schemeClr val="tx1"/>
            </a:solidFill>
            <a:round/>
            <a:headEnd/>
            <a:tailEnd/>
          </a:ln>
          <a:effectLst>
            <a:outerShdw dist="71842" dir="2700000" algn="ctr" rotWithShape="0">
              <a:srgbClr val="808080"/>
            </a:outerShdw>
          </a:effectLst>
        </p:spPr>
        <p:txBody>
          <a:bodyPr wrap="none" lIns="92075" tIns="46038" rIns="92075" bIns="46038" anchor="ctr"/>
          <a:lstStyle/>
          <a:p>
            <a:r>
              <a:rPr lang="en-US" altLang="ja-JP" b="1">
                <a:latin typeface="HG丸ｺﾞｼｯｸM-PRO" pitchFamily="50" charset="-128"/>
                <a:ea typeface="HG丸ｺﾞｼｯｸM-PRO" pitchFamily="50" charset="-128"/>
              </a:rPr>
              <a:t>● </a:t>
            </a:r>
            <a:r>
              <a:rPr lang="ja-JP" altLang="en-US" b="1">
                <a:latin typeface="HG丸ｺﾞｼｯｸM-PRO" pitchFamily="50" charset="-128"/>
                <a:ea typeface="HG丸ｺﾞｼｯｸM-PRO" pitchFamily="50" charset="-128"/>
              </a:rPr>
              <a:t>設計品質（ねらいの品質） </a:t>
            </a:r>
          </a:p>
          <a:p>
            <a:pPr>
              <a:spcBef>
                <a:spcPct val="75000"/>
              </a:spcBef>
            </a:pPr>
            <a:r>
              <a:rPr lang="ja-JP" altLang="en-US" b="1">
                <a:latin typeface="HG丸ｺﾞｼｯｸM-PRO" pitchFamily="50" charset="-128"/>
                <a:ea typeface="HG丸ｺﾞｼｯｸM-PRO" pitchFamily="50" charset="-128"/>
              </a:rPr>
              <a:t>● 製造品質（できばえの品質） </a:t>
            </a:r>
          </a:p>
        </p:txBody>
      </p:sp>
      <p:sp>
        <p:nvSpPr>
          <p:cNvPr id="876551" name="AutoShape 7"/>
          <p:cNvSpPr>
            <a:spLocks noChangeArrowheads="1"/>
          </p:cNvSpPr>
          <p:nvPr/>
        </p:nvSpPr>
        <p:spPr bwMode="auto">
          <a:xfrm>
            <a:off x="304800" y="1219200"/>
            <a:ext cx="2209800" cy="1600200"/>
          </a:xfrm>
          <a:prstGeom prst="roundRect">
            <a:avLst>
              <a:gd name="adj" fmla="val 0"/>
            </a:avLst>
          </a:prstGeom>
          <a:gradFill rotWithShape="0">
            <a:gsLst>
              <a:gs pos="0">
                <a:srgbClr val="FFFF99"/>
              </a:gs>
              <a:gs pos="100000">
                <a:srgbClr val="FFFF99">
                  <a:gamma/>
                  <a:tint val="0"/>
                  <a:invGamma/>
                </a:srgbClr>
              </a:gs>
            </a:gsLst>
            <a:lin ang="5400000" scaled="1"/>
          </a:gradFill>
          <a:ln w="25400">
            <a:solidFill>
              <a:schemeClr val="tx1"/>
            </a:solidFill>
            <a:round/>
            <a:headEnd/>
            <a:tailEnd/>
          </a:ln>
          <a:effectLst>
            <a:outerShdw dist="63500" dir="3187806" algn="ctr" rotWithShape="0">
              <a:srgbClr val="808080"/>
            </a:outerShdw>
          </a:effectLst>
        </p:spPr>
        <p:txBody>
          <a:bodyPr wrap="none" lIns="92075" tIns="108000" rIns="92075" bIns="46038"/>
          <a:lstStyle/>
          <a:p>
            <a:pPr>
              <a:lnSpc>
                <a:spcPct val="120000"/>
              </a:lnSpc>
            </a:pPr>
            <a:r>
              <a:rPr lang="en-US" altLang="ja-JP" b="1">
                <a:latin typeface="HG丸ｺﾞｼｯｸM-PRO" pitchFamily="50" charset="-128"/>
                <a:ea typeface="HG丸ｺﾞｼｯｸM-PRO" pitchFamily="50" charset="-128"/>
              </a:rPr>
              <a:t>1. </a:t>
            </a:r>
            <a:r>
              <a:rPr lang="ja-JP" altLang="en-US" b="1">
                <a:solidFill>
                  <a:srgbClr val="FF0000"/>
                </a:solidFill>
                <a:latin typeface="HG丸ｺﾞｼｯｸM-PRO" pitchFamily="50" charset="-128"/>
                <a:ea typeface="HG丸ｺﾞｼｯｸM-PRO" pitchFamily="50" charset="-128"/>
              </a:rPr>
              <a:t>製品の質</a:t>
            </a:r>
            <a:r>
              <a:rPr lang="ja-JP" altLang="en-US" b="1">
                <a:solidFill>
                  <a:srgbClr val="FF3300"/>
                </a:solidFill>
                <a:latin typeface="HG丸ｺﾞｼｯｸM-PRO" pitchFamily="50" charset="-128"/>
                <a:ea typeface="HG丸ｺﾞｼｯｸM-PRO" pitchFamily="50" charset="-128"/>
              </a:rPr>
              <a:t> </a:t>
            </a:r>
          </a:p>
        </p:txBody>
      </p:sp>
      <p:sp>
        <p:nvSpPr>
          <p:cNvPr id="876552" name="AutoShape 8"/>
          <p:cNvSpPr>
            <a:spLocks noChangeArrowheads="1"/>
          </p:cNvSpPr>
          <p:nvPr/>
        </p:nvSpPr>
        <p:spPr bwMode="auto">
          <a:xfrm>
            <a:off x="2590800" y="2971800"/>
            <a:ext cx="6248400" cy="1447800"/>
          </a:xfrm>
          <a:prstGeom prst="roundRect">
            <a:avLst>
              <a:gd name="adj" fmla="val 0"/>
            </a:avLst>
          </a:prstGeom>
          <a:gradFill rotWithShape="0">
            <a:gsLst>
              <a:gs pos="0">
                <a:srgbClr val="FFFF99"/>
              </a:gs>
              <a:gs pos="100000">
                <a:srgbClr val="FFFF99">
                  <a:gamma/>
                  <a:tint val="0"/>
                  <a:invGamma/>
                </a:srgbClr>
              </a:gs>
            </a:gsLst>
            <a:lin ang="5400000" scaled="1"/>
          </a:gradFill>
          <a:ln w="25400">
            <a:solidFill>
              <a:schemeClr val="tx1"/>
            </a:solidFill>
            <a:round/>
            <a:headEnd/>
            <a:tailEnd/>
          </a:ln>
          <a:effectLst>
            <a:outerShdw dist="71842" dir="2700000" algn="ctr" rotWithShape="0">
              <a:srgbClr val="808080"/>
            </a:outerShdw>
          </a:effectLst>
        </p:spPr>
        <p:txBody>
          <a:bodyPr wrap="none" lIns="92075" tIns="46038" rIns="92075" bIns="46038" anchor="ctr"/>
          <a:lstStyle/>
          <a:p>
            <a:r>
              <a:rPr lang="en-US" altLang="ja-JP" b="1">
                <a:latin typeface="HG丸ｺﾞｼｯｸM-PRO" pitchFamily="50" charset="-128"/>
                <a:ea typeface="HG丸ｺﾞｼｯｸM-PRO" pitchFamily="50" charset="-128"/>
              </a:rPr>
              <a:t>● </a:t>
            </a:r>
            <a:r>
              <a:rPr lang="ja-JP" altLang="en-US" b="1">
                <a:latin typeface="HG丸ｺﾞｼｯｸM-PRO" pitchFamily="50" charset="-128"/>
                <a:ea typeface="HG丸ｺﾞｼｯｸM-PRO" pitchFamily="50" charset="-128"/>
              </a:rPr>
              <a:t>的確さ、スピード、 </a:t>
            </a:r>
          </a:p>
          <a:p>
            <a:pPr>
              <a:spcBef>
                <a:spcPct val="75000"/>
              </a:spcBef>
            </a:pPr>
            <a:r>
              <a:rPr lang="ja-JP" altLang="en-US" b="1">
                <a:latin typeface="HG丸ｺﾞｼｯｸM-PRO" pitchFamily="50" charset="-128"/>
                <a:ea typeface="HG丸ｺﾞｼｯｸM-PRO" pitchFamily="50" charset="-128"/>
              </a:rPr>
              <a:t>　 親切さで評価</a:t>
            </a:r>
          </a:p>
        </p:txBody>
      </p:sp>
      <p:sp>
        <p:nvSpPr>
          <p:cNvPr id="876553" name="AutoShape 9"/>
          <p:cNvSpPr>
            <a:spLocks noChangeArrowheads="1"/>
          </p:cNvSpPr>
          <p:nvPr/>
        </p:nvSpPr>
        <p:spPr bwMode="auto">
          <a:xfrm>
            <a:off x="304800" y="2971800"/>
            <a:ext cx="2209800" cy="1447800"/>
          </a:xfrm>
          <a:prstGeom prst="roundRect">
            <a:avLst>
              <a:gd name="adj" fmla="val 0"/>
            </a:avLst>
          </a:prstGeom>
          <a:gradFill rotWithShape="0">
            <a:gsLst>
              <a:gs pos="0">
                <a:srgbClr val="FFFF99"/>
              </a:gs>
              <a:gs pos="100000">
                <a:srgbClr val="FFFF99">
                  <a:gamma/>
                  <a:tint val="0"/>
                  <a:invGamma/>
                </a:srgbClr>
              </a:gs>
            </a:gsLst>
            <a:lin ang="5400000" scaled="1"/>
          </a:gradFill>
          <a:ln w="25400">
            <a:solidFill>
              <a:schemeClr val="tx1"/>
            </a:solidFill>
            <a:round/>
            <a:headEnd/>
            <a:tailEnd/>
          </a:ln>
          <a:effectLst>
            <a:outerShdw dist="63500" dir="3187806" algn="ctr" rotWithShape="0">
              <a:srgbClr val="808080"/>
            </a:outerShdw>
          </a:effectLst>
        </p:spPr>
        <p:txBody>
          <a:bodyPr wrap="none" lIns="92075" tIns="108000" rIns="92075" bIns="46038"/>
          <a:lstStyle/>
          <a:p>
            <a:pPr>
              <a:lnSpc>
                <a:spcPct val="120000"/>
              </a:lnSpc>
            </a:pPr>
            <a:r>
              <a:rPr lang="en-US" altLang="ja-JP" b="1">
                <a:latin typeface="HG丸ｺﾞｼｯｸM-PRO" pitchFamily="50" charset="-128"/>
                <a:ea typeface="HG丸ｺﾞｼｯｸM-PRO" pitchFamily="50" charset="-128"/>
              </a:rPr>
              <a:t>2. </a:t>
            </a:r>
            <a:r>
              <a:rPr lang="ja-JP" altLang="en-US" b="1">
                <a:solidFill>
                  <a:srgbClr val="FF0000"/>
                </a:solidFill>
                <a:latin typeface="HG丸ｺﾞｼｯｸM-PRO" pitchFamily="50" charset="-128"/>
                <a:ea typeface="HG丸ｺﾞｼｯｸM-PRO" pitchFamily="50" charset="-128"/>
              </a:rPr>
              <a:t>ｻｰﾋﾞｽの質</a:t>
            </a:r>
            <a:r>
              <a:rPr lang="ja-JP" altLang="en-US" b="1">
                <a:solidFill>
                  <a:srgbClr val="FF3300"/>
                </a:solidFill>
                <a:latin typeface="HG丸ｺﾞｼｯｸM-PRO" pitchFamily="50" charset="-128"/>
                <a:ea typeface="HG丸ｺﾞｼｯｸM-PRO" pitchFamily="50" charset="-128"/>
              </a:rPr>
              <a:t> </a:t>
            </a:r>
          </a:p>
        </p:txBody>
      </p:sp>
      <p:sp>
        <p:nvSpPr>
          <p:cNvPr id="876554" name="AutoShape 10"/>
          <p:cNvSpPr>
            <a:spLocks noChangeArrowheads="1"/>
          </p:cNvSpPr>
          <p:nvPr/>
        </p:nvSpPr>
        <p:spPr bwMode="auto">
          <a:xfrm>
            <a:off x="304800" y="4648200"/>
            <a:ext cx="2209800" cy="2016125"/>
          </a:xfrm>
          <a:prstGeom prst="roundRect">
            <a:avLst>
              <a:gd name="adj" fmla="val 0"/>
            </a:avLst>
          </a:prstGeom>
          <a:gradFill rotWithShape="0">
            <a:gsLst>
              <a:gs pos="0">
                <a:srgbClr val="FFCCFF"/>
              </a:gs>
              <a:gs pos="100000">
                <a:srgbClr val="FFCCFF">
                  <a:gamma/>
                  <a:tint val="12549"/>
                  <a:invGamma/>
                </a:srgbClr>
              </a:gs>
            </a:gsLst>
            <a:lin ang="5400000" scaled="1"/>
          </a:gradFill>
          <a:ln w="25400">
            <a:solidFill>
              <a:schemeClr val="tx1"/>
            </a:solidFill>
            <a:round/>
            <a:headEnd/>
            <a:tailEnd/>
          </a:ln>
          <a:effectLst>
            <a:outerShdw dist="53882" dir="2700000" algn="ctr" rotWithShape="0">
              <a:srgbClr val="777777"/>
            </a:outerShdw>
          </a:effectLst>
        </p:spPr>
        <p:txBody>
          <a:bodyPr wrap="none" lIns="92075" tIns="108000" rIns="92075" bIns="46038"/>
          <a:lstStyle/>
          <a:p>
            <a:pPr>
              <a:lnSpc>
                <a:spcPct val="120000"/>
              </a:lnSpc>
            </a:pPr>
            <a:r>
              <a:rPr lang="en-US" altLang="ja-JP" b="1">
                <a:latin typeface="HG丸ｺﾞｼｯｸM-PRO" pitchFamily="50" charset="-128"/>
                <a:ea typeface="HG丸ｺﾞｼｯｸM-PRO" pitchFamily="50" charset="-128"/>
              </a:rPr>
              <a:t>3. </a:t>
            </a:r>
            <a:r>
              <a:rPr lang="ja-JP" altLang="en-US" b="1">
                <a:solidFill>
                  <a:srgbClr val="FF0000"/>
                </a:solidFill>
                <a:latin typeface="HG丸ｺﾞｼｯｸM-PRO" pitchFamily="50" charset="-128"/>
                <a:ea typeface="HG丸ｺﾞｼｯｸM-PRO" pitchFamily="50" charset="-128"/>
              </a:rPr>
              <a:t>仕事の質</a:t>
            </a:r>
            <a:r>
              <a:rPr lang="ja-JP" altLang="en-US" b="1">
                <a:solidFill>
                  <a:srgbClr val="FF3300"/>
                </a:solidFill>
                <a:latin typeface="HG丸ｺﾞｼｯｸM-PRO" pitchFamily="50" charset="-128"/>
                <a:ea typeface="HG丸ｺﾞｼｯｸM-PRO" pitchFamily="50" charset="-128"/>
              </a:rPr>
              <a:t> </a:t>
            </a:r>
          </a:p>
        </p:txBody>
      </p:sp>
      <p:sp>
        <p:nvSpPr>
          <p:cNvPr id="876555" name="AutoShape 11"/>
          <p:cNvSpPr>
            <a:spLocks noChangeArrowheads="1"/>
          </p:cNvSpPr>
          <p:nvPr/>
        </p:nvSpPr>
        <p:spPr bwMode="auto">
          <a:xfrm>
            <a:off x="4724400" y="5715000"/>
            <a:ext cx="838200" cy="304800"/>
          </a:xfrm>
          <a:prstGeom prst="upArrow">
            <a:avLst>
              <a:gd name="adj1" fmla="val 58333"/>
              <a:gd name="adj2" fmla="val 58333"/>
            </a:avLst>
          </a:prstGeom>
          <a:solidFill>
            <a:srgbClr val="4D4D4D"/>
          </a:solidFill>
          <a:ln w="9525">
            <a:solidFill>
              <a:schemeClr val="tx1"/>
            </a:solidFill>
            <a:miter lim="800000"/>
            <a:headEnd/>
            <a:tailEnd/>
          </a:ln>
          <a:effectLst/>
          <a:extLst>
            <a:ext uri="{AF507438-7753-43E0-B8FC-AC1667EBCBE1}">
              <a14:hiddenEffects xmlns:a14="http://schemas.microsoft.com/office/drawing/2010/main">
                <a:effectLst>
                  <a:outerShdw dist="107763" dir="2700000" algn="ctr" rotWithShape="0">
                    <a:srgbClr val="4D4D4D"/>
                  </a:outerShdw>
                </a:effectLst>
              </a14:hiddenEffects>
            </a:ext>
          </a:extLst>
        </p:spPr>
        <p:txBody>
          <a:bodyPr wrap="none" lIns="92075" tIns="46038" rIns="92075" bIns="46038" anchor="ctr"/>
          <a:lstStyle/>
          <a:p>
            <a:endParaRPr lang="ja-JP" altLang="en-US"/>
          </a:p>
        </p:txBody>
      </p:sp>
      <p:pic>
        <p:nvPicPr>
          <p:cNvPr id="876556" name="Picture 12" descr="1-0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29400" y="1219200"/>
            <a:ext cx="2232025" cy="1603375"/>
          </a:xfrm>
          <a:prstGeom prst="rect">
            <a:avLst/>
          </a:prstGeom>
          <a:noFill/>
          <a:extLst>
            <a:ext uri="{909E8E84-426E-40DD-AFC4-6F175D3DCCD1}">
              <a14:hiddenFill xmlns:a14="http://schemas.microsoft.com/office/drawing/2010/main">
                <a:solidFill>
                  <a:srgbClr val="FFFFFF"/>
                </a:solidFill>
              </a14:hiddenFill>
            </a:ext>
          </a:extLst>
        </p:spPr>
      </p:pic>
      <p:pic>
        <p:nvPicPr>
          <p:cNvPr id="876557" name="Picture 13" descr="1-05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77000" y="2819400"/>
            <a:ext cx="1789113" cy="2362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cover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スライド番号プレースホルダー 2"/>
          <p:cNvSpPr>
            <a:spLocks noGrp="1"/>
          </p:cNvSpPr>
          <p:nvPr>
            <p:ph type="sldNum" sz="quarter" idx="11"/>
          </p:nvPr>
        </p:nvSpPr>
        <p:spPr/>
        <p:txBody>
          <a:bodyPr/>
          <a:lstStyle/>
          <a:p>
            <a:fld id="{44CAA3AE-E7CC-4359-BE66-D51F7CB88E1B}" type="slidenum">
              <a:rPr lang="en-US" altLang="ja-JP"/>
              <a:pPr/>
              <a:t>13</a:t>
            </a:fld>
            <a:r>
              <a:rPr lang="en-US" altLang="ja-JP"/>
              <a:t>/35</a:t>
            </a:r>
          </a:p>
        </p:txBody>
      </p:sp>
      <p:grpSp>
        <p:nvGrpSpPr>
          <p:cNvPr id="878594" name="Group 2"/>
          <p:cNvGrpSpPr>
            <a:grpSpLocks/>
          </p:cNvGrpSpPr>
          <p:nvPr/>
        </p:nvGrpSpPr>
        <p:grpSpPr bwMode="auto">
          <a:xfrm>
            <a:off x="179388" y="319088"/>
            <a:ext cx="8812212" cy="641350"/>
            <a:chOff x="113" y="201"/>
            <a:chExt cx="5551" cy="404"/>
          </a:xfrm>
        </p:grpSpPr>
        <p:sp>
          <p:nvSpPr>
            <p:cNvPr id="878595" name="Rectangle 3"/>
            <p:cNvSpPr>
              <a:spLocks noChangeArrowheads="1"/>
            </p:cNvSpPr>
            <p:nvPr/>
          </p:nvSpPr>
          <p:spPr bwMode="auto">
            <a:xfrm>
              <a:off x="288" y="201"/>
              <a:ext cx="5184" cy="404"/>
            </a:xfrm>
            <a:prstGeom prst="rect">
              <a:avLst/>
            </a:prstGeom>
            <a:noFill/>
            <a:ln>
              <a:noFill/>
            </a:ln>
            <a:effectLst/>
            <a:extLst>
              <a:ext uri="{909E8E84-426E-40DD-AFC4-6F175D3DCCD1}">
                <a14:hiddenFill xmlns:a14="http://schemas.microsoft.com/office/drawing/2010/main">
                  <a:gradFill rotWithShape="0">
                    <a:gsLst>
                      <a:gs pos="0">
                        <a:srgbClr val="99CC00"/>
                      </a:gs>
                      <a:gs pos="50000">
                        <a:srgbClr val="99CC00">
                          <a:gamma/>
                          <a:tint val="0"/>
                          <a:invGamma/>
                        </a:srgbClr>
                      </a:gs>
                      <a:gs pos="100000">
                        <a:srgbClr val="99CC00"/>
                      </a:gs>
                    </a:gsLst>
                    <a:lin ang="5400000" scaled="1"/>
                  </a:gra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lang="ja-JP" altLang="en-US" sz="3600">
                  <a:solidFill>
                    <a:srgbClr val="FF3300"/>
                  </a:solidFill>
                  <a:ea typeface="HGP創英角ﾎﾟｯﾌﾟ体" pitchFamily="50" charset="-128"/>
                </a:rPr>
                <a:t>Ｃ</a:t>
              </a:r>
              <a:r>
                <a:rPr lang="ja-JP" altLang="en-US" sz="3600">
                  <a:ea typeface="HGP創英角ﾎﾟｯﾌﾟ体" pitchFamily="50" charset="-128"/>
                </a:rPr>
                <a:t>：管理と改善</a:t>
              </a:r>
            </a:p>
          </p:txBody>
        </p:sp>
        <p:sp>
          <p:nvSpPr>
            <p:cNvPr id="878596" name="Line 4"/>
            <p:cNvSpPr>
              <a:spLocks noChangeShapeType="1"/>
            </p:cNvSpPr>
            <p:nvPr/>
          </p:nvSpPr>
          <p:spPr bwMode="auto">
            <a:xfrm>
              <a:off x="113" y="572"/>
              <a:ext cx="5551" cy="0"/>
            </a:xfrm>
            <a:prstGeom prst="line">
              <a:avLst/>
            </a:prstGeom>
            <a:noFill/>
            <a:ln w="88900" cmpd="thinThick">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tx1"/>
                    </a:outerShdw>
                  </a:effectLst>
                </a14:hiddenEffects>
              </a:ext>
            </a:extLst>
          </p:spPr>
          <p:txBody>
            <a:bodyPr lIns="92075" tIns="46038" rIns="92075" bIns="46038"/>
            <a:lstStyle/>
            <a:p>
              <a:endParaRPr lang="ja-JP" altLang="en-US"/>
            </a:p>
          </p:txBody>
        </p:sp>
      </p:grpSp>
      <p:grpSp>
        <p:nvGrpSpPr>
          <p:cNvPr id="878597" name="Group 5"/>
          <p:cNvGrpSpPr>
            <a:grpSpLocks/>
          </p:cNvGrpSpPr>
          <p:nvPr/>
        </p:nvGrpSpPr>
        <p:grpSpPr bwMode="auto">
          <a:xfrm>
            <a:off x="381000" y="1143000"/>
            <a:ext cx="8382000" cy="2133600"/>
            <a:chOff x="240" y="720"/>
            <a:chExt cx="5280" cy="1344"/>
          </a:xfrm>
        </p:grpSpPr>
        <p:sp>
          <p:nvSpPr>
            <p:cNvPr id="878598" name="Rectangle 6"/>
            <p:cNvSpPr>
              <a:spLocks noChangeArrowheads="1"/>
            </p:cNvSpPr>
            <p:nvPr/>
          </p:nvSpPr>
          <p:spPr bwMode="auto">
            <a:xfrm>
              <a:off x="240" y="720"/>
              <a:ext cx="5280" cy="1344"/>
            </a:xfrm>
            <a:prstGeom prst="rect">
              <a:avLst/>
            </a:prstGeom>
            <a:gradFill rotWithShape="0">
              <a:gsLst>
                <a:gs pos="0">
                  <a:srgbClr val="FFFF99"/>
                </a:gs>
                <a:gs pos="50000">
                  <a:srgbClr val="FFFF99">
                    <a:gamma/>
                    <a:tint val="0"/>
                    <a:invGamma/>
                  </a:srgbClr>
                </a:gs>
                <a:gs pos="100000">
                  <a:srgbClr val="FFFF99"/>
                </a:gs>
              </a:gsLst>
              <a:lin ang="5400000" scaled="1"/>
            </a:gradFill>
            <a:ln w="25400">
              <a:solidFill>
                <a:schemeClr val="tx1"/>
              </a:solidFill>
              <a:miter lim="800000"/>
              <a:headEnd/>
              <a:tailEnd/>
            </a:ln>
            <a:effectLst>
              <a:outerShdw dist="89803" dir="2700000" algn="ctr" rotWithShape="0">
                <a:srgbClr val="808080"/>
              </a:outerShdw>
            </a:effectLst>
          </p:spPr>
          <p:txBody>
            <a:bodyPr wrap="none" lIns="92075" tIns="0" rIns="92075" bIns="82800" anchor="ctr"/>
            <a:lstStyle/>
            <a:p>
              <a:pPr>
                <a:lnSpc>
                  <a:spcPct val="120000"/>
                </a:lnSpc>
              </a:pPr>
              <a:r>
                <a:rPr lang="ja-JP" altLang="en-US" sz="2800" b="1">
                  <a:latin typeface="HG丸ｺﾞｼｯｸM-PRO" pitchFamily="50" charset="-128"/>
                  <a:ea typeface="HG丸ｺﾞｼｯｸM-PRO" pitchFamily="50" charset="-128"/>
                </a:rPr>
                <a:t>　管　理：決められたことを正しく守り、ねらい </a:t>
              </a:r>
            </a:p>
            <a:p>
              <a:pPr>
                <a:lnSpc>
                  <a:spcPct val="70000"/>
                </a:lnSpc>
              </a:pPr>
              <a:r>
                <a:rPr lang="ja-JP" altLang="en-US" sz="2800" b="1">
                  <a:latin typeface="HG丸ｺﾞｼｯｸM-PRO" pitchFamily="50" charset="-128"/>
                  <a:ea typeface="HG丸ｺﾞｼｯｸM-PRO" pitchFamily="50" charset="-128"/>
                </a:rPr>
                <a:t>　　　　　通りの</a:t>
              </a:r>
              <a:r>
                <a:rPr lang="ja-JP" altLang="en-US" sz="2800" b="1">
                  <a:solidFill>
                    <a:srgbClr val="FF3300"/>
                  </a:solidFill>
                  <a:latin typeface="HG丸ｺﾞｼｯｸM-PRO" pitchFamily="50" charset="-128"/>
                  <a:ea typeface="HG丸ｺﾞｼｯｸM-PRO" pitchFamily="50" charset="-128"/>
                </a:rPr>
                <a:t>水準を維持</a:t>
              </a:r>
              <a:r>
                <a:rPr lang="ja-JP" altLang="en-US" sz="2800" b="1">
                  <a:latin typeface="HG丸ｺﾞｼｯｸM-PRO" pitchFamily="50" charset="-128"/>
                  <a:ea typeface="HG丸ｺﾞｼｯｸM-PRO" pitchFamily="50" charset="-128"/>
                </a:rPr>
                <a:t>していくこと</a:t>
              </a:r>
            </a:p>
            <a:p>
              <a:pPr>
                <a:lnSpc>
                  <a:spcPct val="120000"/>
                </a:lnSpc>
                <a:spcBef>
                  <a:spcPct val="30000"/>
                </a:spcBef>
              </a:pPr>
              <a:r>
                <a:rPr lang="ja-JP" altLang="en-US" sz="2800" b="1">
                  <a:latin typeface="HG丸ｺﾞｼｯｸM-PRO" pitchFamily="50" charset="-128"/>
                  <a:ea typeface="HG丸ｺﾞｼｯｸM-PRO" pitchFamily="50" charset="-128"/>
                </a:rPr>
                <a:t>　改　善：現状より高い水準をねらい、</a:t>
              </a:r>
              <a:r>
                <a:rPr lang="ja-JP" altLang="en-US" sz="2800" b="1">
                  <a:solidFill>
                    <a:srgbClr val="FF3300"/>
                  </a:solidFill>
                  <a:latin typeface="HG丸ｺﾞｼｯｸM-PRO" pitchFamily="50" charset="-128"/>
                  <a:ea typeface="HG丸ｺﾞｼｯｸM-PRO" pitchFamily="50" charset="-128"/>
                </a:rPr>
                <a:t>更によく </a:t>
              </a:r>
            </a:p>
            <a:p>
              <a:pPr>
                <a:lnSpc>
                  <a:spcPct val="70000"/>
                </a:lnSpc>
              </a:pPr>
              <a:r>
                <a:rPr lang="ja-JP" altLang="en-US" sz="2800" b="1">
                  <a:latin typeface="HG丸ｺﾞｼｯｸM-PRO" pitchFamily="50" charset="-128"/>
                  <a:ea typeface="HG丸ｺﾞｼｯｸM-PRO" pitchFamily="50" charset="-128"/>
                </a:rPr>
                <a:t>　　　　　</a:t>
              </a:r>
              <a:r>
                <a:rPr lang="ja-JP" altLang="en-US" sz="2800" b="1">
                  <a:solidFill>
                    <a:srgbClr val="FF3300"/>
                  </a:solidFill>
                  <a:latin typeface="HG丸ｺﾞｼｯｸM-PRO" pitchFamily="50" charset="-128"/>
                  <a:ea typeface="HG丸ｺﾞｼｯｸM-PRO" pitchFamily="50" charset="-128"/>
                </a:rPr>
                <a:t>する</a:t>
              </a:r>
              <a:r>
                <a:rPr lang="ja-JP" altLang="en-US" sz="2800" b="1">
                  <a:latin typeface="HG丸ｺﾞｼｯｸM-PRO" pitchFamily="50" charset="-128"/>
                  <a:ea typeface="HG丸ｺﾞｼｯｸM-PRO" pitchFamily="50" charset="-128"/>
                </a:rPr>
                <a:t>こと</a:t>
              </a:r>
            </a:p>
          </p:txBody>
        </p:sp>
        <p:sp>
          <p:nvSpPr>
            <p:cNvPr id="878599" name="Oval 7"/>
            <p:cNvSpPr>
              <a:spLocks noChangeArrowheads="1"/>
            </p:cNvSpPr>
            <p:nvPr/>
          </p:nvSpPr>
          <p:spPr bwMode="auto">
            <a:xfrm>
              <a:off x="288" y="864"/>
              <a:ext cx="192" cy="192"/>
            </a:xfrm>
            <a:prstGeom prst="ellipse">
              <a:avLst/>
            </a:prstGeom>
            <a:gradFill rotWithShape="0">
              <a:gsLst>
                <a:gs pos="0">
                  <a:srgbClr val="0000FF">
                    <a:gamma/>
                    <a:tint val="0"/>
                    <a:invGamma/>
                  </a:srgbClr>
                </a:gs>
                <a:gs pos="100000">
                  <a:srgbClr val="0000FF"/>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878600" name="Oval 8"/>
            <p:cNvSpPr>
              <a:spLocks noChangeArrowheads="1"/>
            </p:cNvSpPr>
            <p:nvPr/>
          </p:nvSpPr>
          <p:spPr bwMode="auto">
            <a:xfrm>
              <a:off x="288" y="1488"/>
              <a:ext cx="192" cy="192"/>
            </a:xfrm>
            <a:prstGeom prst="ellipse">
              <a:avLst/>
            </a:prstGeom>
            <a:gradFill rotWithShape="0">
              <a:gsLst>
                <a:gs pos="0">
                  <a:srgbClr val="0000FF">
                    <a:gamma/>
                    <a:tint val="0"/>
                    <a:invGamma/>
                  </a:srgbClr>
                </a:gs>
                <a:gs pos="100000">
                  <a:srgbClr val="0000FF"/>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grpSp>
      <p:grpSp>
        <p:nvGrpSpPr>
          <p:cNvPr id="878601" name="Group 9"/>
          <p:cNvGrpSpPr>
            <a:grpSpLocks/>
          </p:cNvGrpSpPr>
          <p:nvPr/>
        </p:nvGrpSpPr>
        <p:grpSpPr bwMode="auto">
          <a:xfrm>
            <a:off x="1600200" y="3352800"/>
            <a:ext cx="6172200" cy="3352800"/>
            <a:chOff x="1008" y="2112"/>
            <a:chExt cx="3888" cy="2112"/>
          </a:xfrm>
        </p:grpSpPr>
        <p:sp>
          <p:nvSpPr>
            <p:cNvPr id="878602" name="Text Box 10"/>
            <p:cNvSpPr txBox="1">
              <a:spLocks noChangeArrowheads="1"/>
            </p:cNvSpPr>
            <p:nvPr/>
          </p:nvSpPr>
          <p:spPr bwMode="auto">
            <a:xfrm>
              <a:off x="4368" y="2640"/>
              <a:ext cx="288" cy="1269"/>
            </a:xfrm>
            <a:prstGeom prst="rect">
              <a:avLst/>
            </a:prstGeom>
            <a:gradFill rotWithShape="0">
              <a:gsLst>
                <a:gs pos="0">
                  <a:srgbClr val="FFCC99"/>
                </a:gs>
                <a:gs pos="100000">
                  <a:srgbClr val="FFCC99">
                    <a:gamma/>
                    <a:tint val="0"/>
                    <a:invGamma/>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ctr">
                <a:spcBef>
                  <a:spcPct val="50000"/>
                </a:spcBef>
              </a:pPr>
              <a:r>
                <a:rPr lang="ja-JP" altLang="en-US" sz="1800" b="1">
                  <a:ea typeface="HG丸ｺﾞｼｯｸM-PRO" pitchFamily="50" charset="-128"/>
                </a:rPr>
                <a:t>ＱＣＤＳの向上</a:t>
              </a:r>
            </a:p>
          </p:txBody>
        </p:sp>
        <p:sp>
          <p:nvSpPr>
            <p:cNvPr id="878603" name="Line 11"/>
            <p:cNvSpPr>
              <a:spLocks noChangeShapeType="1"/>
            </p:cNvSpPr>
            <p:nvPr/>
          </p:nvSpPr>
          <p:spPr bwMode="auto">
            <a:xfrm>
              <a:off x="1008" y="3984"/>
              <a:ext cx="1056" cy="0"/>
            </a:xfrm>
            <a:prstGeom prst="line">
              <a:avLst/>
            </a:prstGeom>
            <a:noFill/>
            <a:ln w="25400">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78604" name="Line 12"/>
            <p:cNvSpPr>
              <a:spLocks noChangeShapeType="1"/>
            </p:cNvSpPr>
            <p:nvPr/>
          </p:nvSpPr>
          <p:spPr bwMode="auto">
            <a:xfrm flipV="1">
              <a:off x="2064" y="3456"/>
              <a:ext cx="0" cy="528"/>
            </a:xfrm>
            <a:prstGeom prst="line">
              <a:avLst/>
            </a:prstGeom>
            <a:noFill/>
            <a:ln w="25400">
              <a:solidFill>
                <a:srgbClr val="FF0000"/>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78605" name="Line 13"/>
            <p:cNvSpPr>
              <a:spLocks noChangeShapeType="1"/>
            </p:cNvSpPr>
            <p:nvPr/>
          </p:nvSpPr>
          <p:spPr bwMode="auto">
            <a:xfrm>
              <a:off x="2064" y="3456"/>
              <a:ext cx="912" cy="0"/>
            </a:xfrm>
            <a:prstGeom prst="line">
              <a:avLst/>
            </a:prstGeom>
            <a:noFill/>
            <a:ln w="25400">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78606" name="Line 14"/>
            <p:cNvSpPr>
              <a:spLocks noChangeShapeType="1"/>
            </p:cNvSpPr>
            <p:nvPr/>
          </p:nvSpPr>
          <p:spPr bwMode="auto">
            <a:xfrm flipV="1">
              <a:off x="2976" y="2832"/>
              <a:ext cx="0" cy="624"/>
            </a:xfrm>
            <a:prstGeom prst="line">
              <a:avLst/>
            </a:prstGeom>
            <a:noFill/>
            <a:ln w="25400">
              <a:solidFill>
                <a:srgbClr val="FF0000"/>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78607" name="Text Box 15"/>
            <p:cNvSpPr txBox="1">
              <a:spLocks noChangeArrowheads="1"/>
            </p:cNvSpPr>
            <p:nvPr/>
          </p:nvSpPr>
          <p:spPr bwMode="auto">
            <a:xfrm>
              <a:off x="2256" y="3456"/>
              <a:ext cx="48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ctr">
                <a:spcBef>
                  <a:spcPct val="50000"/>
                </a:spcBef>
              </a:pPr>
              <a:r>
                <a:rPr lang="ja-JP" altLang="en-US" sz="1800" b="1">
                  <a:ea typeface="HG丸ｺﾞｼｯｸM-PRO" pitchFamily="50" charset="-128"/>
                </a:rPr>
                <a:t>管理</a:t>
              </a:r>
            </a:p>
          </p:txBody>
        </p:sp>
        <p:sp>
          <p:nvSpPr>
            <p:cNvPr id="878608" name="Text Box 16"/>
            <p:cNvSpPr txBox="1">
              <a:spLocks noChangeArrowheads="1"/>
            </p:cNvSpPr>
            <p:nvPr/>
          </p:nvSpPr>
          <p:spPr bwMode="auto">
            <a:xfrm>
              <a:off x="3168" y="2812"/>
              <a:ext cx="48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ctr">
                <a:spcBef>
                  <a:spcPct val="50000"/>
                </a:spcBef>
              </a:pPr>
              <a:r>
                <a:rPr lang="ja-JP" altLang="en-US" sz="1800" b="1">
                  <a:ea typeface="HG丸ｺﾞｼｯｸM-PRO" pitchFamily="50" charset="-128"/>
                </a:rPr>
                <a:t>管理</a:t>
              </a:r>
            </a:p>
          </p:txBody>
        </p:sp>
        <p:sp>
          <p:nvSpPr>
            <p:cNvPr id="878609" name="Text Box 17"/>
            <p:cNvSpPr txBox="1">
              <a:spLocks noChangeArrowheads="1"/>
            </p:cNvSpPr>
            <p:nvPr/>
          </p:nvSpPr>
          <p:spPr bwMode="auto">
            <a:xfrm>
              <a:off x="2016" y="3600"/>
              <a:ext cx="384"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ctr">
                <a:spcBef>
                  <a:spcPct val="50000"/>
                </a:spcBef>
              </a:pPr>
              <a:r>
                <a:rPr lang="ja-JP" altLang="en-US" sz="1800" b="1">
                  <a:solidFill>
                    <a:srgbClr val="FF3300"/>
                  </a:solidFill>
                  <a:ea typeface="HG丸ｺﾞｼｯｸM-PRO" pitchFamily="50" charset="-128"/>
                </a:rPr>
                <a:t>改善</a:t>
              </a:r>
            </a:p>
          </p:txBody>
        </p:sp>
        <p:sp>
          <p:nvSpPr>
            <p:cNvPr id="878610" name="Text Box 18"/>
            <p:cNvSpPr txBox="1">
              <a:spLocks noChangeArrowheads="1"/>
            </p:cNvSpPr>
            <p:nvPr/>
          </p:nvSpPr>
          <p:spPr bwMode="auto">
            <a:xfrm>
              <a:off x="2976" y="3024"/>
              <a:ext cx="288"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ctr">
                <a:spcBef>
                  <a:spcPct val="50000"/>
                </a:spcBef>
              </a:pPr>
              <a:r>
                <a:rPr lang="ja-JP" altLang="en-US" sz="1800" b="1">
                  <a:solidFill>
                    <a:srgbClr val="FF3300"/>
                  </a:solidFill>
                  <a:ea typeface="HG丸ｺﾞｼｯｸM-PRO" pitchFamily="50" charset="-128"/>
                </a:rPr>
                <a:t>改善</a:t>
              </a:r>
            </a:p>
          </p:txBody>
        </p:sp>
        <p:grpSp>
          <p:nvGrpSpPr>
            <p:cNvPr id="878611" name="Group 19"/>
            <p:cNvGrpSpPr>
              <a:grpSpLocks/>
            </p:cNvGrpSpPr>
            <p:nvPr/>
          </p:nvGrpSpPr>
          <p:grpSpPr bwMode="auto">
            <a:xfrm>
              <a:off x="1201" y="3408"/>
              <a:ext cx="598" cy="576"/>
              <a:chOff x="1201" y="3408"/>
              <a:chExt cx="598" cy="576"/>
            </a:xfrm>
          </p:grpSpPr>
          <p:sp>
            <p:nvSpPr>
              <p:cNvPr id="878612" name="Oval 20"/>
              <p:cNvSpPr>
                <a:spLocks noChangeArrowheads="1"/>
              </p:cNvSpPr>
              <p:nvPr/>
            </p:nvSpPr>
            <p:spPr bwMode="auto">
              <a:xfrm>
                <a:off x="1201" y="3408"/>
                <a:ext cx="576" cy="576"/>
              </a:xfrm>
              <a:prstGeom prst="ellipse">
                <a:avLst/>
              </a:prstGeom>
              <a:solidFill>
                <a:srgbClr val="FF9900"/>
              </a:solidFill>
              <a:ln w="25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878613" name="Line 21"/>
              <p:cNvSpPr>
                <a:spLocks noChangeShapeType="1"/>
              </p:cNvSpPr>
              <p:nvPr/>
            </p:nvSpPr>
            <p:spPr bwMode="auto">
              <a:xfrm>
                <a:off x="1201" y="3696"/>
                <a:ext cx="576"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78614" name="Line 22"/>
              <p:cNvSpPr>
                <a:spLocks noChangeShapeType="1"/>
              </p:cNvSpPr>
              <p:nvPr/>
            </p:nvSpPr>
            <p:spPr bwMode="auto">
              <a:xfrm>
                <a:off x="1489" y="3408"/>
                <a:ext cx="0" cy="576"/>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78615" name="Text Box 23"/>
              <p:cNvSpPr txBox="1">
                <a:spLocks noChangeArrowheads="1"/>
              </p:cNvSpPr>
              <p:nvPr/>
            </p:nvSpPr>
            <p:spPr bwMode="auto">
              <a:xfrm>
                <a:off x="1488" y="3456"/>
                <a:ext cx="24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ctr">
                  <a:spcBef>
                    <a:spcPct val="50000"/>
                  </a:spcBef>
                </a:pPr>
                <a:r>
                  <a:rPr lang="ja-JP" altLang="en-US" sz="1800" b="1">
                    <a:ea typeface="HG丸ｺﾞｼｯｸM-PRO" pitchFamily="50" charset="-128"/>
                  </a:rPr>
                  <a:t>Ｐ</a:t>
                </a:r>
              </a:p>
            </p:txBody>
          </p:sp>
          <p:sp>
            <p:nvSpPr>
              <p:cNvPr id="878616" name="Text Box 24"/>
              <p:cNvSpPr txBox="1">
                <a:spLocks noChangeArrowheads="1"/>
              </p:cNvSpPr>
              <p:nvPr/>
            </p:nvSpPr>
            <p:spPr bwMode="auto">
              <a:xfrm>
                <a:off x="1489" y="3696"/>
                <a:ext cx="31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ctr">
                  <a:spcBef>
                    <a:spcPct val="50000"/>
                  </a:spcBef>
                </a:pPr>
                <a:r>
                  <a:rPr lang="ja-JP" altLang="en-US" sz="1800" b="1">
                    <a:ea typeface="HG丸ｺﾞｼｯｸM-PRO" pitchFamily="50" charset="-128"/>
                  </a:rPr>
                  <a:t>Ｄ</a:t>
                </a:r>
              </a:p>
            </p:txBody>
          </p:sp>
          <p:sp>
            <p:nvSpPr>
              <p:cNvPr id="878617" name="Text Box 25"/>
              <p:cNvSpPr txBox="1">
                <a:spLocks noChangeArrowheads="1"/>
              </p:cNvSpPr>
              <p:nvPr/>
            </p:nvSpPr>
            <p:spPr bwMode="auto">
              <a:xfrm>
                <a:off x="1249" y="3696"/>
                <a:ext cx="19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ctr">
                  <a:spcBef>
                    <a:spcPct val="50000"/>
                  </a:spcBef>
                </a:pPr>
                <a:r>
                  <a:rPr lang="ja-JP" altLang="en-US" sz="1800" b="1">
                    <a:ea typeface="HG丸ｺﾞｼｯｸM-PRO" pitchFamily="50" charset="-128"/>
                  </a:rPr>
                  <a:t>Ｃ</a:t>
                </a:r>
              </a:p>
            </p:txBody>
          </p:sp>
          <p:sp>
            <p:nvSpPr>
              <p:cNvPr id="878618" name="Text Box 26"/>
              <p:cNvSpPr txBox="1">
                <a:spLocks noChangeArrowheads="1"/>
              </p:cNvSpPr>
              <p:nvPr/>
            </p:nvSpPr>
            <p:spPr bwMode="auto">
              <a:xfrm>
                <a:off x="1249" y="3456"/>
                <a:ext cx="24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ctr">
                  <a:spcBef>
                    <a:spcPct val="50000"/>
                  </a:spcBef>
                </a:pPr>
                <a:r>
                  <a:rPr lang="ja-JP" altLang="en-US" sz="1800" b="1">
                    <a:ea typeface="HG丸ｺﾞｼｯｸM-PRO" pitchFamily="50" charset="-128"/>
                  </a:rPr>
                  <a:t>Ａ</a:t>
                </a:r>
              </a:p>
            </p:txBody>
          </p:sp>
        </p:grpSp>
        <p:sp>
          <p:nvSpPr>
            <p:cNvPr id="878619" name="Line 27"/>
            <p:cNvSpPr>
              <a:spLocks noChangeShapeType="1"/>
            </p:cNvSpPr>
            <p:nvPr/>
          </p:nvSpPr>
          <p:spPr bwMode="auto">
            <a:xfrm flipV="1">
              <a:off x="1129" y="3264"/>
              <a:ext cx="288" cy="240"/>
            </a:xfrm>
            <a:prstGeom prst="line">
              <a:avLst/>
            </a:prstGeom>
            <a:noFill/>
            <a:ln w="25400">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grpSp>
          <p:nvGrpSpPr>
            <p:cNvPr id="878620" name="Group 28"/>
            <p:cNvGrpSpPr>
              <a:grpSpLocks/>
            </p:cNvGrpSpPr>
            <p:nvPr/>
          </p:nvGrpSpPr>
          <p:grpSpPr bwMode="auto">
            <a:xfrm>
              <a:off x="3000" y="2256"/>
              <a:ext cx="912" cy="576"/>
              <a:chOff x="3000" y="2256"/>
              <a:chExt cx="912" cy="576"/>
            </a:xfrm>
          </p:grpSpPr>
          <p:sp>
            <p:nvSpPr>
              <p:cNvPr id="878621" name="Line 29"/>
              <p:cNvSpPr>
                <a:spLocks noChangeShapeType="1"/>
              </p:cNvSpPr>
              <p:nvPr/>
            </p:nvSpPr>
            <p:spPr bwMode="auto">
              <a:xfrm>
                <a:off x="3000" y="2832"/>
                <a:ext cx="912" cy="0"/>
              </a:xfrm>
              <a:prstGeom prst="line">
                <a:avLst/>
              </a:prstGeom>
              <a:noFill/>
              <a:ln w="25400">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78622" name="Oval 30"/>
              <p:cNvSpPr>
                <a:spLocks noChangeArrowheads="1"/>
              </p:cNvSpPr>
              <p:nvPr/>
            </p:nvSpPr>
            <p:spPr bwMode="auto">
              <a:xfrm>
                <a:off x="3120" y="2256"/>
                <a:ext cx="576" cy="576"/>
              </a:xfrm>
              <a:prstGeom prst="ellipse">
                <a:avLst/>
              </a:prstGeom>
              <a:solidFill>
                <a:srgbClr val="FFFF00"/>
              </a:solidFill>
              <a:ln w="25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878623" name="Line 31"/>
              <p:cNvSpPr>
                <a:spLocks noChangeShapeType="1"/>
              </p:cNvSpPr>
              <p:nvPr/>
            </p:nvSpPr>
            <p:spPr bwMode="auto">
              <a:xfrm>
                <a:off x="3120" y="2544"/>
                <a:ext cx="576"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78624" name="Line 32"/>
              <p:cNvSpPr>
                <a:spLocks noChangeShapeType="1"/>
              </p:cNvSpPr>
              <p:nvPr/>
            </p:nvSpPr>
            <p:spPr bwMode="auto">
              <a:xfrm>
                <a:off x="3408" y="2256"/>
                <a:ext cx="0" cy="576"/>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78625" name="Text Box 33"/>
              <p:cNvSpPr txBox="1">
                <a:spLocks noChangeArrowheads="1"/>
              </p:cNvSpPr>
              <p:nvPr/>
            </p:nvSpPr>
            <p:spPr bwMode="auto">
              <a:xfrm>
                <a:off x="3408" y="2304"/>
                <a:ext cx="24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ctr">
                  <a:spcBef>
                    <a:spcPct val="50000"/>
                  </a:spcBef>
                </a:pPr>
                <a:r>
                  <a:rPr lang="ja-JP" altLang="en-US" sz="1800" b="1">
                    <a:ea typeface="HG丸ｺﾞｼｯｸM-PRO" pitchFamily="50" charset="-128"/>
                  </a:rPr>
                  <a:t>Ｐ</a:t>
                </a:r>
              </a:p>
            </p:txBody>
          </p:sp>
          <p:sp>
            <p:nvSpPr>
              <p:cNvPr id="878626" name="Text Box 34"/>
              <p:cNvSpPr txBox="1">
                <a:spLocks noChangeArrowheads="1"/>
              </p:cNvSpPr>
              <p:nvPr/>
            </p:nvSpPr>
            <p:spPr bwMode="auto">
              <a:xfrm>
                <a:off x="3408" y="2544"/>
                <a:ext cx="31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ctr">
                  <a:spcBef>
                    <a:spcPct val="50000"/>
                  </a:spcBef>
                </a:pPr>
                <a:r>
                  <a:rPr lang="ja-JP" altLang="en-US" sz="1800" b="1">
                    <a:ea typeface="HG丸ｺﾞｼｯｸM-PRO" pitchFamily="50" charset="-128"/>
                  </a:rPr>
                  <a:t>Ｄ</a:t>
                </a:r>
              </a:p>
            </p:txBody>
          </p:sp>
          <p:sp>
            <p:nvSpPr>
              <p:cNvPr id="878627" name="Text Box 35"/>
              <p:cNvSpPr txBox="1">
                <a:spLocks noChangeArrowheads="1"/>
              </p:cNvSpPr>
              <p:nvPr/>
            </p:nvSpPr>
            <p:spPr bwMode="auto">
              <a:xfrm>
                <a:off x="3168" y="2544"/>
                <a:ext cx="19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ctr">
                  <a:spcBef>
                    <a:spcPct val="50000"/>
                  </a:spcBef>
                </a:pPr>
                <a:r>
                  <a:rPr lang="ja-JP" altLang="en-US" sz="1800" b="1">
                    <a:ea typeface="HG丸ｺﾞｼｯｸM-PRO" pitchFamily="50" charset="-128"/>
                  </a:rPr>
                  <a:t>Ｃ</a:t>
                </a:r>
              </a:p>
            </p:txBody>
          </p:sp>
          <p:sp>
            <p:nvSpPr>
              <p:cNvPr id="878628" name="Text Box 36"/>
              <p:cNvSpPr txBox="1">
                <a:spLocks noChangeArrowheads="1"/>
              </p:cNvSpPr>
              <p:nvPr/>
            </p:nvSpPr>
            <p:spPr bwMode="auto">
              <a:xfrm>
                <a:off x="3168" y="2304"/>
                <a:ext cx="24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ctr">
                  <a:spcBef>
                    <a:spcPct val="50000"/>
                  </a:spcBef>
                </a:pPr>
                <a:r>
                  <a:rPr lang="ja-JP" altLang="en-US" sz="1800" b="1">
                    <a:ea typeface="HG丸ｺﾞｼｯｸM-PRO" pitchFamily="50" charset="-128"/>
                  </a:rPr>
                  <a:t>Ａ</a:t>
                </a:r>
              </a:p>
            </p:txBody>
          </p:sp>
        </p:grpSp>
        <p:sp>
          <p:nvSpPr>
            <p:cNvPr id="878629" name="Line 37"/>
            <p:cNvSpPr>
              <a:spLocks noChangeShapeType="1"/>
            </p:cNvSpPr>
            <p:nvPr/>
          </p:nvSpPr>
          <p:spPr bwMode="auto">
            <a:xfrm flipV="1">
              <a:off x="3048" y="2112"/>
              <a:ext cx="288" cy="240"/>
            </a:xfrm>
            <a:prstGeom prst="line">
              <a:avLst/>
            </a:prstGeom>
            <a:noFill/>
            <a:ln w="25400">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grpSp>
          <p:nvGrpSpPr>
            <p:cNvPr id="878630" name="Group 38"/>
            <p:cNvGrpSpPr>
              <a:grpSpLocks/>
            </p:cNvGrpSpPr>
            <p:nvPr/>
          </p:nvGrpSpPr>
          <p:grpSpPr bwMode="auto">
            <a:xfrm>
              <a:off x="2160" y="2880"/>
              <a:ext cx="598" cy="576"/>
              <a:chOff x="2160" y="2880"/>
              <a:chExt cx="598" cy="576"/>
            </a:xfrm>
          </p:grpSpPr>
          <p:sp>
            <p:nvSpPr>
              <p:cNvPr id="878631" name="Oval 39"/>
              <p:cNvSpPr>
                <a:spLocks noChangeArrowheads="1"/>
              </p:cNvSpPr>
              <p:nvPr/>
            </p:nvSpPr>
            <p:spPr bwMode="auto">
              <a:xfrm>
                <a:off x="2160" y="2880"/>
                <a:ext cx="576" cy="576"/>
              </a:xfrm>
              <a:prstGeom prst="ellipse">
                <a:avLst/>
              </a:prstGeom>
              <a:solidFill>
                <a:schemeClr val="hlink"/>
              </a:solidFill>
              <a:ln w="25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878632" name="Line 40"/>
              <p:cNvSpPr>
                <a:spLocks noChangeShapeType="1"/>
              </p:cNvSpPr>
              <p:nvPr/>
            </p:nvSpPr>
            <p:spPr bwMode="auto">
              <a:xfrm>
                <a:off x="2160" y="3168"/>
                <a:ext cx="576"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78633" name="Line 41"/>
              <p:cNvSpPr>
                <a:spLocks noChangeShapeType="1"/>
              </p:cNvSpPr>
              <p:nvPr/>
            </p:nvSpPr>
            <p:spPr bwMode="auto">
              <a:xfrm>
                <a:off x="2448" y="2880"/>
                <a:ext cx="0" cy="576"/>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78634" name="Text Box 42"/>
              <p:cNvSpPr txBox="1">
                <a:spLocks noChangeArrowheads="1"/>
              </p:cNvSpPr>
              <p:nvPr/>
            </p:nvSpPr>
            <p:spPr bwMode="auto">
              <a:xfrm>
                <a:off x="2448" y="2928"/>
                <a:ext cx="24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ctr">
                  <a:spcBef>
                    <a:spcPct val="50000"/>
                  </a:spcBef>
                </a:pPr>
                <a:r>
                  <a:rPr lang="ja-JP" altLang="en-US" sz="1800" b="1">
                    <a:ea typeface="HG丸ｺﾞｼｯｸM-PRO" pitchFamily="50" charset="-128"/>
                  </a:rPr>
                  <a:t>Ｐ</a:t>
                </a:r>
              </a:p>
            </p:txBody>
          </p:sp>
          <p:sp>
            <p:nvSpPr>
              <p:cNvPr id="878635" name="Text Box 43"/>
              <p:cNvSpPr txBox="1">
                <a:spLocks noChangeArrowheads="1"/>
              </p:cNvSpPr>
              <p:nvPr/>
            </p:nvSpPr>
            <p:spPr bwMode="auto">
              <a:xfrm>
                <a:off x="2448" y="3168"/>
                <a:ext cx="31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ctr">
                  <a:spcBef>
                    <a:spcPct val="50000"/>
                  </a:spcBef>
                </a:pPr>
                <a:r>
                  <a:rPr lang="ja-JP" altLang="en-US" sz="1800" b="1">
                    <a:ea typeface="HG丸ｺﾞｼｯｸM-PRO" pitchFamily="50" charset="-128"/>
                  </a:rPr>
                  <a:t>Ｄ</a:t>
                </a:r>
              </a:p>
            </p:txBody>
          </p:sp>
          <p:sp>
            <p:nvSpPr>
              <p:cNvPr id="878636" name="Text Box 44"/>
              <p:cNvSpPr txBox="1">
                <a:spLocks noChangeArrowheads="1"/>
              </p:cNvSpPr>
              <p:nvPr/>
            </p:nvSpPr>
            <p:spPr bwMode="auto">
              <a:xfrm>
                <a:off x="2208" y="3168"/>
                <a:ext cx="19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ctr">
                  <a:spcBef>
                    <a:spcPct val="50000"/>
                  </a:spcBef>
                </a:pPr>
                <a:r>
                  <a:rPr lang="ja-JP" altLang="en-US" sz="1800" b="1">
                    <a:ea typeface="HG丸ｺﾞｼｯｸM-PRO" pitchFamily="50" charset="-128"/>
                  </a:rPr>
                  <a:t>Ｃ</a:t>
                </a:r>
              </a:p>
            </p:txBody>
          </p:sp>
          <p:sp>
            <p:nvSpPr>
              <p:cNvPr id="878637" name="Text Box 45"/>
              <p:cNvSpPr txBox="1">
                <a:spLocks noChangeArrowheads="1"/>
              </p:cNvSpPr>
              <p:nvPr/>
            </p:nvSpPr>
            <p:spPr bwMode="auto">
              <a:xfrm>
                <a:off x="2208" y="2928"/>
                <a:ext cx="24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ctr">
                  <a:spcBef>
                    <a:spcPct val="50000"/>
                  </a:spcBef>
                </a:pPr>
                <a:r>
                  <a:rPr lang="ja-JP" altLang="en-US" sz="1800" b="1">
                    <a:ea typeface="HG丸ｺﾞｼｯｸM-PRO" pitchFamily="50" charset="-128"/>
                  </a:rPr>
                  <a:t>Ａ</a:t>
                </a:r>
              </a:p>
            </p:txBody>
          </p:sp>
        </p:grpSp>
        <p:sp>
          <p:nvSpPr>
            <p:cNvPr id="878638" name="Line 46"/>
            <p:cNvSpPr>
              <a:spLocks noChangeShapeType="1"/>
            </p:cNvSpPr>
            <p:nvPr/>
          </p:nvSpPr>
          <p:spPr bwMode="auto">
            <a:xfrm flipV="1">
              <a:off x="2088" y="2736"/>
              <a:ext cx="288" cy="240"/>
            </a:xfrm>
            <a:prstGeom prst="line">
              <a:avLst/>
            </a:prstGeom>
            <a:noFill/>
            <a:ln w="25400">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78639" name="Text Box 47"/>
            <p:cNvSpPr txBox="1">
              <a:spLocks noChangeArrowheads="1"/>
            </p:cNvSpPr>
            <p:nvPr/>
          </p:nvSpPr>
          <p:spPr bwMode="auto">
            <a:xfrm>
              <a:off x="1224" y="3993"/>
              <a:ext cx="48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ctr">
                <a:spcBef>
                  <a:spcPct val="50000"/>
                </a:spcBef>
              </a:pPr>
              <a:r>
                <a:rPr lang="ja-JP" altLang="en-US" sz="1800" b="1">
                  <a:ea typeface="HG丸ｺﾞｼｯｸM-PRO" pitchFamily="50" charset="-128"/>
                </a:rPr>
                <a:t>管理</a:t>
              </a:r>
            </a:p>
          </p:txBody>
        </p:sp>
        <p:grpSp>
          <p:nvGrpSpPr>
            <p:cNvPr id="878640" name="Group 48"/>
            <p:cNvGrpSpPr>
              <a:grpSpLocks/>
            </p:cNvGrpSpPr>
            <p:nvPr/>
          </p:nvGrpSpPr>
          <p:grpSpPr bwMode="auto">
            <a:xfrm>
              <a:off x="4128" y="2352"/>
              <a:ext cx="768" cy="1728"/>
              <a:chOff x="4128" y="2352"/>
              <a:chExt cx="768" cy="1728"/>
            </a:xfrm>
          </p:grpSpPr>
          <p:sp>
            <p:nvSpPr>
              <p:cNvPr id="878641" name="AutoShape 49"/>
              <p:cNvSpPr>
                <a:spLocks noChangeArrowheads="1"/>
              </p:cNvSpPr>
              <p:nvPr/>
            </p:nvSpPr>
            <p:spPr bwMode="auto">
              <a:xfrm>
                <a:off x="4128" y="2352"/>
                <a:ext cx="768" cy="1728"/>
              </a:xfrm>
              <a:prstGeom prst="upArrow">
                <a:avLst>
                  <a:gd name="adj1" fmla="val 50000"/>
                  <a:gd name="adj2" fmla="val 56250"/>
                </a:avLst>
              </a:prstGeom>
              <a:gradFill rotWithShape="0">
                <a:gsLst>
                  <a:gs pos="0">
                    <a:srgbClr val="FFCC99"/>
                  </a:gs>
                  <a:gs pos="100000">
                    <a:srgbClr val="FFCC99">
                      <a:gamma/>
                      <a:tint val="0"/>
                      <a:invGamma/>
                    </a:srgbClr>
                  </a:gs>
                </a:gsLst>
                <a:lin ang="5400000" scaled="1"/>
              </a:gra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ja-JP" altLang="en-US"/>
              </a:p>
            </p:txBody>
          </p:sp>
          <p:sp>
            <p:nvSpPr>
              <p:cNvPr id="878642" name="Text Box 50"/>
              <p:cNvSpPr txBox="1">
                <a:spLocks noChangeArrowheads="1"/>
              </p:cNvSpPr>
              <p:nvPr/>
            </p:nvSpPr>
            <p:spPr bwMode="auto">
              <a:xfrm>
                <a:off x="4368" y="2640"/>
                <a:ext cx="288" cy="1269"/>
              </a:xfrm>
              <a:prstGeom prst="rect">
                <a:avLst/>
              </a:prstGeom>
              <a:gradFill rotWithShape="0">
                <a:gsLst>
                  <a:gs pos="0">
                    <a:srgbClr val="FFCC99"/>
                  </a:gs>
                  <a:gs pos="100000">
                    <a:srgbClr val="FFCC99">
                      <a:gamma/>
                      <a:tint val="0"/>
                      <a:invGamma/>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ctr">
                  <a:spcBef>
                    <a:spcPct val="50000"/>
                  </a:spcBef>
                </a:pPr>
                <a:r>
                  <a:rPr lang="ja-JP" altLang="en-US" sz="1800" b="1">
                    <a:ea typeface="HG丸ｺﾞｼｯｸM-PRO" pitchFamily="50" charset="-128"/>
                  </a:rPr>
                  <a:t>ＱＣＤＳの向上</a:t>
                </a:r>
              </a:p>
            </p:txBody>
          </p:sp>
        </p:grpSp>
      </p:grpSp>
    </p:spTree>
  </p:cSld>
  <p:clrMapOvr>
    <a:masterClrMapping/>
  </p:clrMapOvr>
  <p:transition>
    <p:cover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スライド番号プレースホルダー 2"/>
          <p:cNvSpPr>
            <a:spLocks noGrp="1"/>
          </p:cNvSpPr>
          <p:nvPr>
            <p:ph type="sldNum" sz="quarter" idx="11"/>
          </p:nvPr>
        </p:nvSpPr>
        <p:spPr/>
        <p:txBody>
          <a:bodyPr/>
          <a:lstStyle/>
          <a:p>
            <a:fld id="{64E38BE8-1258-40B9-B596-43E94DA9B03D}" type="slidenum">
              <a:rPr lang="en-US" altLang="ja-JP"/>
              <a:pPr/>
              <a:t>14</a:t>
            </a:fld>
            <a:r>
              <a:rPr lang="en-US" altLang="ja-JP"/>
              <a:t>/35</a:t>
            </a:r>
          </a:p>
        </p:txBody>
      </p:sp>
      <p:pic>
        <p:nvPicPr>
          <p:cNvPr id="9256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05663" y="4724400"/>
            <a:ext cx="1557337"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5699" name="Text Box 3"/>
          <p:cNvSpPr txBox="1">
            <a:spLocks noChangeArrowheads="1"/>
          </p:cNvSpPr>
          <p:nvPr/>
        </p:nvSpPr>
        <p:spPr bwMode="auto">
          <a:xfrm>
            <a:off x="107950" y="914400"/>
            <a:ext cx="8782050" cy="3883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90000"/>
              </a:lnSpc>
              <a:spcBef>
                <a:spcPct val="50000"/>
              </a:spcBef>
            </a:pPr>
            <a:r>
              <a:rPr lang="en-US" altLang="ja-JP" b="1">
                <a:latin typeface="HG丸ｺﾞｼｯｸM-PRO" pitchFamily="50" charset="-128"/>
                <a:ea typeface="HG丸ｺﾞｼｯｸM-PRO" pitchFamily="50" charset="-128"/>
              </a:rPr>
              <a:t>①</a:t>
            </a:r>
            <a:r>
              <a:rPr lang="ja-JP" altLang="en-US" b="1">
                <a:latin typeface="HG丸ｺﾞｼｯｸM-PRO" pitchFamily="50" charset="-128"/>
                <a:ea typeface="HG丸ｺﾞｼｯｸM-PRO" pitchFamily="50" charset="-128"/>
              </a:rPr>
              <a:t>計画：Ｐ</a:t>
            </a:r>
            <a:r>
              <a:rPr lang="ja-JP" altLang="en-US">
                <a:latin typeface="HG丸ｺﾞｼｯｸM-PRO" pitchFamily="50" charset="-128"/>
                <a:ea typeface="HG丸ｺﾞｼｯｸM-PRO" pitchFamily="50" charset="-128"/>
              </a:rPr>
              <a:t> </a:t>
            </a:r>
            <a:r>
              <a:rPr lang="ja-JP" altLang="en-US" sz="1800" b="1">
                <a:latin typeface="HG丸ｺﾞｼｯｸM-PRO" pitchFamily="50" charset="-128"/>
                <a:ea typeface="HG丸ｺﾞｼｯｸM-PRO" pitchFamily="50" charset="-128"/>
              </a:rPr>
              <a:t>◆</a:t>
            </a:r>
            <a:r>
              <a:rPr lang="ja-JP" altLang="en-US" sz="1800" b="1">
                <a:solidFill>
                  <a:srgbClr val="FF0000"/>
                </a:solidFill>
                <a:latin typeface="HG丸ｺﾞｼｯｸM-PRO" pitchFamily="50" charset="-128"/>
                <a:ea typeface="HG丸ｺﾞｼｯｸM-PRO" pitchFamily="50" charset="-128"/>
              </a:rPr>
              <a:t>目的・目標</a:t>
            </a:r>
            <a:r>
              <a:rPr lang="en-US" altLang="ja-JP" sz="1800" b="1">
                <a:latin typeface="HG丸ｺﾞｼｯｸM-PRO" pitchFamily="50" charset="-128"/>
                <a:ea typeface="HG丸ｺﾞｼｯｸM-PRO" pitchFamily="50" charset="-128"/>
              </a:rPr>
              <a:t>(</a:t>
            </a:r>
            <a:r>
              <a:rPr lang="ja-JP" altLang="en-US" sz="1800" b="1">
                <a:latin typeface="HG丸ｺﾞｼｯｸM-PRO" pitchFamily="50" charset="-128"/>
                <a:ea typeface="HG丸ｺﾞｼｯｸM-PRO" pitchFamily="50" charset="-128"/>
              </a:rPr>
              <a:t>いつまでに、何を、どれだけに</a:t>
            </a:r>
            <a:r>
              <a:rPr lang="en-US" altLang="ja-JP" sz="1800" b="1">
                <a:latin typeface="HG丸ｺﾞｼｯｸM-PRO" pitchFamily="50" charset="-128"/>
                <a:ea typeface="HG丸ｺﾞｼｯｸM-PRO" pitchFamily="50" charset="-128"/>
              </a:rPr>
              <a:t>)</a:t>
            </a:r>
            <a:r>
              <a:rPr lang="ja-JP" altLang="en-US" sz="1800" b="1">
                <a:solidFill>
                  <a:srgbClr val="FF0000"/>
                </a:solidFill>
                <a:latin typeface="HG丸ｺﾞｼｯｸM-PRO" pitchFamily="50" charset="-128"/>
                <a:ea typeface="HG丸ｺﾞｼｯｸM-PRO" pitchFamily="50" charset="-128"/>
              </a:rPr>
              <a:t>を決める</a:t>
            </a:r>
          </a:p>
          <a:p>
            <a:pPr>
              <a:lnSpc>
                <a:spcPct val="90000"/>
              </a:lnSpc>
              <a:spcBef>
                <a:spcPct val="50000"/>
              </a:spcBef>
            </a:pPr>
            <a:r>
              <a:rPr lang="ja-JP" altLang="en-US" sz="1800">
                <a:latin typeface="HG丸ｺﾞｼｯｸM-PRO" pitchFamily="50" charset="-128"/>
                <a:ea typeface="HG丸ｺﾞｼｯｸM-PRO" pitchFamily="50" charset="-128"/>
              </a:rPr>
              <a:t>　　　　　   　 </a:t>
            </a:r>
            <a:r>
              <a:rPr lang="ja-JP" altLang="en-US" sz="1800" b="1">
                <a:latin typeface="HG丸ｺﾞｼｯｸM-PRO" pitchFamily="50" charset="-128"/>
                <a:ea typeface="HG丸ｺﾞｼｯｸM-PRO" pitchFamily="50" charset="-128"/>
              </a:rPr>
              <a:t>◆役割分担を決め、日程計画を立てる</a:t>
            </a:r>
            <a:endParaRPr lang="ja-JP" altLang="en-US" sz="1800">
              <a:latin typeface="HG丸ｺﾞｼｯｸM-PRO" pitchFamily="50" charset="-128"/>
              <a:ea typeface="HG丸ｺﾞｼｯｸM-PRO" pitchFamily="50" charset="-128"/>
            </a:endParaRPr>
          </a:p>
          <a:p>
            <a:pPr>
              <a:lnSpc>
                <a:spcPct val="90000"/>
              </a:lnSpc>
              <a:spcBef>
                <a:spcPct val="50000"/>
              </a:spcBef>
            </a:pPr>
            <a:r>
              <a:rPr lang="ja-JP" altLang="en-US" b="1">
                <a:latin typeface="HG丸ｺﾞｼｯｸM-PRO" pitchFamily="50" charset="-128"/>
                <a:ea typeface="HG丸ｺﾞｼｯｸM-PRO" pitchFamily="50" charset="-128"/>
              </a:rPr>
              <a:t>②実施</a:t>
            </a:r>
            <a:r>
              <a:rPr lang="ja-JP" altLang="en-US">
                <a:latin typeface="HG丸ｺﾞｼｯｸM-PRO" pitchFamily="50" charset="-128"/>
                <a:ea typeface="HG丸ｺﾞｼｯｸM-PRO" pitchFamily="50" charset="-128"/>
              </a:rPr>
              <a:t>：Ｄ </a:t>
            </a:r>
            <a:r>
              <a:rPr lang="ja-JP" altLang="en-US" sz="1800" b="1">
                <a:latin typeface="HG丸ｺﾞｼｯｸM-PRO" pitchFamily="50" charset="-128"/>
                <a:ea typeface="HG丸ｺﾞｼｯｸM-PRO" pitchFamily="50" charset="-128"/>
              </a:rPr>
              <a:t>◆現状の問題を把握しその</a:t>
            </a:r>
            <a:r>
              <a:rPr lang="ja-JP" altLang="en-US" sz="1800" b="1">
                <a:solidFill>
                  <a:srgbClr val="FF0000"/>
                </a:solidFill>
                <a:latin typeface="HG丸ｺﾞｼｯｸM-PRO" pitchFamily="50" charset="-128"/>
                <a:ea typeface="HG丸ｺﾞｼｯｸM-PRO" pitchFamily="50" charset="-128"/>
              </a:rPr>
              <a:t>要因を深堀</a:t>
            </a:r>
            <a:r>
              <a:rPr lang="ja-JP" altLang="en-US" sz="1800" b="1">
                <a:latin typeface="HG丸ｺﾞｼｯｸM-PRO" pitchFamily="50" charset="-128"/>
                <a:ea typeface="HG丸ｺﾞｼｯｸM-PRO" pitchFamily="50" charset="-128"/>
              </a:rPr>
              <a:t>する</a:t>
            </a:r>
          </a:p>
          <a:p>
            <a:pPr>
              <a:lnSpc>
                <a:spcPct val="90000"/>
              </a:lnSpc>
              <a:spcBef>
                <a:spcPct val="50000"/>
              </a:spcBef>
            </a:pPr>
            <a:r>
              <a:rPr lang="ja-JP" altLang="en-US" sz="1800" b="1">
                <a:latin typeface="HG丸ｺﾞｼｯｸM-PRO" pitchFamily="50" charset="-128"/>
                <a:ea typeface="HG丸ｺﾞｼｯｸM-PRO" pitchFamily="50" charset="-128"/>
              </a:rPr>
              <a:t>　　　　　　　 ◆対策案を立案し</a:t>
            </a:r>
            <a:r>
              <a:rPr lang="ja-JP" altLang="en-US" sz="1800" b="1">
                <a:solidFill>
                  <a:srgbClr val="FF0000"/>
                </a:solidFill>
                <a:latin typeface="HG丸ｺﾞｼｯｸM-PRO" pitchFamily="50" charset="-128"/>
                <a:ea typeface="HG丸ｺﾞｼｯｸM-PRO" pitchFamily="50" charset="-128"/>
              </a:rPr>
              <a:t>重点指向で実施</a:t>
            </a:r>
            <a:r>
              <a:rPr lang="ja-JP" altLang="en-US" sz="1800" b="1">
                <a:latin typeface="HG丸ｺﾞｼｯｸM-PRO" pitchFamily="50" charset="-128"/>
                <a:ea typeface="HG丸ｺﾞｼｯｸM-PRO" pitchFamily="50" charset="-128"/>
              </a:rPr>
              <a:t>する</a:t>
            </a:r>
            <a:endParaRPr lang="ja-JP" altLang="en-US" sz="1800">
              <a:solidFill>
                <a:srgbClr val="FF0000"/>
              </a:solidFill>
              <a:latin typeface="HG丸ｺﾞｼｯｸM-PRO" pitchFamily="50" charset="-128"/>
              <a:ea typeface="HG丸ｺﾞｼｯｸM-PRO" pitchFamily="50" charset="-128"/>
            </a:endParaRPr>
          </a:p>
          <a:p>
            <a:pPr>
              <a:lnSpc>
                <a:spcPct val="90000"/>
              </a:lnSpc>
              <a:spcBef>
                <a:spcPct val="50000"/>
              </a:spcBef>
            </a:pPr>
            <a:r>
              <a:rPr lang="ja-JP" altLang="en-US" b="1">
                <a:latin typeface="HG丸ｺﾞｼｯｸM-PRO" pitchFamily="50" charset="-128"/>
                <a:ea typeface="HG丸ｺﾞｼｯｸM-PRO" pitchFamily="50" charset="-128"/>
              </a:rPr>
              <a:t>③ﾁｪｯｸ：Ｃ</a:t>
            </a:r>
            <a:r>
              <a:rPr lang="ja-JP" altLang="en-US" sz="2000" b="1">
                <a:latin typeface="HG丸ｺﾞｼｯｸM-PRO" pitchFamily="50" charset="-128"/>
                <a:ea typeface="HG丸ｺﾞｼｯｸM-PRO" pitchFamily="50" charset="-128"/>
              </a:rPr>
              <a:t>  </a:t>
            </a:r>
            <a:r>
              <a:rPr lang="ja-JP" altLang="en-US" sz="1800" b="1">
                <a:latin typeface="HG丸ｺﾞｼｯｸM-PRO" pitchFamily="50" charset="-128"/>
                <a:ea typeface="HG丸ｺﾞｼｯｸM-PRO" pitchFamily="50" charset="-128"/>
              </a:rPr>
              <a:t>◆</a:t>
            </a:r>
            <a:r>
              <a:rPr lang="ja-JP" altLang="en-US" sz="1800" b="1">
                <a:solidFill>
                  <a:srgbClr val="FF0000"/>
                </a:solidFill>
                <a:latin typeface="HG丸ｺﾞｼｯｸM-PRO" pitchFamily="50" charset="-128"/>
                <a:ea typeface="HG丸ｺﾞｼｯｸM-PRO" pitchFamily="50" charset="-128"/>
              </a:rPr>
              <a:t>結果を目標と比較</a:t>
            </a:r>
            <a:r>
              <a:rPr lang="ja-JP" altLang="en-US" sz="1800" b="1">
                <a:latin typeface="HG丸ｺﾞｼｯｸM-PRO" pitchFamily="50" charset="-128"/>
                <a:ea typeface="HG丸ｺﾞｼｯｸM-PRO" pitchFamily="50" charset="-128"/>
              </a:rPr>
              <a:t>し、効果を確認する</a:t>
            </a:r>
          </a:p>
          <a:p>
            <a:pPr>
              <a:lnSpc>
                <a:spcPct val="90000"/>
              </a:lnSpc>
              <a:spcBef>
                <a:spcPct val="50000"/>
              </a:spcBef>
            </a:pPr>
            <a:r>
              <a:rPr lang="ja-JP" altLang="en-US" sz="1800">
                <a:latin typeface="HG丸ｺﾞｼｯｸM-PRO" pitchFamily="50" charset="-128"/>
                <a:ea typeface="HG丸ｺﾞｼｯｸM-PRO" pitchFamily="50" charset="-128"/>
              </a:rPr>
              <a:t>　　　　　　　  </a:t>
            </a:r>
            <a:r>
              <a:rPr lang="ja-JP" altLang="en-US" sz="1800" b="1">
                <a:latin typeface="HG丸ｺﾞｼｯｸM-PRO" pitchFamily="50" charset="-128"/>
                <a:ea typeface="HG丸ｺﾞｼｯｸM-PRO" pitchFamily="50" charset="-128"/>
              </a:rPr>
              <a:t>◆結果に問題があれば、要因を洗い出し</a:t>
            </a:r>
          </a:p>
          <a:p>
            <a:pPr>
              <a:lnSpc>
                <a:spcPct val="90000"/>
              </a:lnSpc>
              <a:spcBef>
                <a:spcPct val="50000"/>
              </a:spcBef>
            </a:pPr>
            <a:r>
              <a:rPr lang="ja-JP" altLang="en-US" sz="1800" b="1">
                <a:latin typeface="HG丸ｺﾞｼｯｸM-PRO" pitchFamily="50" charset="-128"/>
                <a:ea typeface="HG丸ｺﾞｼｯｸM-PRO" pitchFamily="50" charset="-128"/>
              </a:rPr>
              <a:t>　　　　　　　　　さらなる対策を実施する</a:t>
            </a:r>
            <a:endParaRPr lang="ja-JP" altLang="en-US" sz="1800">
              <a:latin typeface="HG丸ｺﾞｼｯｸM-PRO" pitchFamily="50" charset="-128"/>
              <a:ea typeface="HG丸ｺﾞｼｯｸM-PRO" pitchFamily="50" charset="-128"/>
            </a:endParaRPr>
          </a:p>
          <a:p>
            <a:pPr>
              <a:lnSpc>
                <a:spcPct val="90000"/>
              </a:lnSpc>
              <a:spcBef>
                <a:spcPct val="50000"/>
              </a:spcBef>
            </a:pPr>
            <a:r>
              <a:rPr lang="ja-JP" altLang="en-US" b="1">
                <a:latin typeface="HG丸ｺﾞｼｯｸM-PRO" pitchFamily="50" charset="-128"/>
                <a:ea typeface="HG丸ｺﾞｼｯｸM-PRO" pitchFamily="50" charset="-128"/>
              </a:rPr>
              <a:t>④処置：Ａ  </a:t>
            </a:r>
            <a:r>
              <a:rPr lang="ja-JP" altLang="en-US" sz="1800"/>
              <a:t>◆</a:t>
            </a:r>
            <a:r>
              <a:rPr lang="ja-JP" altLang="en-US" sz="1800" b="1">
                <a:solidFill>
                  <a:srgbClr val="FF0000"/>
                </a:solidFill>
              </a:rPr>
              <a:t>標準類を改定</a:t>
            </a:r>
            <a:r>
              <a:rPr lang="ja-JP" altLang="en-US" sz="1800" b="1"/>
              <a:t>し、改善を維持する</a:t>
            </a:r>
            <a:endParaRPr lang="ja-JP" altLang="en-US" sz="1800">
              <a:latin typeface="HG丸ｺﾞｼｯｸM-PRO" pitchFamily="50" charset="-128"/>
              <a:ea typeface="HG丸ｺﾞｼｯｸM-PRO" pitchFamily="50" charset="-128"/>
            </a:endParaRPr>
          </a:p>
          <a:p>
            <a:pPr>
              <a:lnSpc>
                <a:spcPct val="90000"/>
              </a:lnSpc>
              <a:spcBef>
                <a:spcPct val="50000"/>
              </a:spcBef>
            </a:pPr>
            <a:r>
              <a:rPr lang="ja-JP" altLang="en-US" sz="1800">
                <a:latin typeface="HG丸ｺﾞｼｯｸM-PRO" pitchFamily="50" charset="-128"/>
                <a:ea typeface="HG丸ｺﾞｼｯｸM-PRO" pitchFamily="50" charset="-128"/>
              </a:rPr>
              <a:t>                   　 </a:t>
            </a:r>
            <a:r>
              <a:rPr lang="ja-JP" altLang="en-US" sz="1800" b="1">
                <a:latin typeface="HG丸ｺﾞｼｯｸM-PRO" pitchFamily="50" charset="-128"/>
                <a:ea typeface="HG丸ｺﾞｼｯｸM-PRO" pitchFamily="50" charset="-128"/>
              </a:rPr>
              <a:t>◆今回の活動の反省を次の活動に生かす</a:t>
            </a:r>
            <a:endParaRPr lang="ja-JP" altLang="en-US" sz="1800" b="1">
              <a:solidFill>
                <a:srgbClr val="FF0000"/>
              </a:solidFill>
              <a:latin typeface="HG丸ｺﾞｼｯｸM-PRO" pitchFamily="50" charset="-128"/>
              <a:ea typeface="HG丸ｺﾞｼｯｸM-PRO" pitchFamily="50" charset="-128"/>
            </a:endParaRPr>
          </a:p>
        </p:txBody>
      </p:sp>
      <p:sp>
        <p:nvSpPr>
          <p:cNvPr id="925700" name="Oval 4"/>
          <p:cNvSpPr>
            <a:spLocks noChangeArrowheads="1"/>
          </p:cNvSpPr>
          <p:nvPr/>
        </p:nvSpPr>
        <p:spPr bwMode="auto">
          <a:xfrm>
            <a:off x="6515100" y="1689100"/>
            <a:ext cx="2286000" cy="2209800"/>
          </a:xfrm>
          <a:prstGeom prst="ellipse">
            <a:avLst/>
          </a:prstGeom>
          <a:solidFill>
            <a:srgbClr val="CCECFF"/>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925701" name="Line 5"/>
          <p:cNvSpPr>
            <a:spLocks noChangeShapeType="1"/>
          </p:cNvSpPr>
          <p:nvPr/>
        </p:nvSpPr>
        <p:spPr bwMode="auto">
          <a:xfrm>
            <a:off x="6515100" y="2746375"/>
            <a:ext cx="228600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925702" name="Line 6"/>
          <p:cNvSpPr>
            <a:spLocks noChangeShapeType="1"/>
          </p:cNvSpPr>
          <p:nvPr/>
        </p:nvSpPr>
        <p:spPr bwMode="auto">
          <a:xfrm>
            <a:off x="7658100" y="1689100"/>
            <a:ext cx="0" cy="220980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925703" name="Arc 7"/>
          <p:cNvSpPr>
            <a:spLocks/>
          </p:cNvSpPr>
          <p:nvPr/>
        </p:nvSpPr>
        <p:spPr bwMode="auto">
          <a:xfrm rot="-1288553">
            <a:off x="7310438" y="1785938"/>
            <a:ext cx="596900" cy="287337"/>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rgbClr val="FF3300"/>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925704" name="Arc 8"/>
          <p:cNvSpPr>
            <a:spLocks/>
          </p:cNvSpPr>
          <p:nvPr/>
        </p:nvSpPr>
        <p:spPr bwMode="auto">
          <a:xfrm rot="3738416">
            <a:off x="8264525" y="2597150"/>
            <a:ext cx="576263" cy="29686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rgbClr val="FF3300"/>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925705" name="Arc 9"/>
          <p:cNvSpPr>
            <a:spLocks/>
          </p:cNvSpPr>
          <p:nvPr/>
        </p:nvSpPr>
        <p:spPr bwMode="auto">
          <a:xfrm rot="-11536254">
            <a:off x="7310438" y="3562350"/>
            <a:ext cx="596900" cy="28892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rgbClr val="FF3300"/>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925706" name="Arc 10"/>
          <p:cNvSpPr>
            <a:spLocks/>
          </p:cNvSpPr>
          <p:nvPr/>
        </p:nvSpPr>
        <p:spPr bwMode="auto">
          <a:xfrm rot="-6712644">
            <a:off x="6474619" y="2645569"/>
            <a:ext cx="577850" cy="29686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rgbClr val="FF3300"/>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925707" name="Text Box 11"/>
          <p:cNvSpPr txBox="1">
            <a:spLocks noChangeArrowheads="1"/>
          </p:cNvSpPr>
          <p:nvPr/>
        </p:nvSpPr>
        <p:spPr bwMode="auto">
          <a:xfrm>
            <a:off x="7780338" y="1978025"/>
            <a:ext cx="793750" cy="611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pPr>
            <a:r>
              <a:rPr lang="ja-JP" altLang="en-US" sz="1800" b="1">
                <a:effectLst>
                  <a:outerShdw blurRad="38100" dist="38100" dir="2700000" algn="tl">
                    <a:srgbClr val="C0C0C0"/>
                  </a:outerShdw>
                </a:effectLst>
                <a:latin typeface="HG丸ｺﾞｼｯｸM-PRO" pitchFamily="50" charset="-128"/>
                <a:ea typeface="HG丸ｺﾞｼｯｸM-PRO" pitchFamily="50" charset="-128"/>
              </a:rPr>
              <a:t>計画</a:t>
            </a:r>
          </a:p>
          <a:p>
            <a:pPr>
              <a:spcBef>
                <a:spcPct val="0"/>
              </a:spcBef>
            </a:pPr>
            <a:r>
              <a:rPr lang="en-US" altLang="ja-JP" sz="1600" b="1">
                <a:effectLst>
                  <a:outerShdw blurRad="38100" dist="38100" dir="2700000" algn="tl">
                    <a:srgbClr val="C0C0C0"/>
                  </a:outerShdw>
                </a:effectLst>
                <a:latin typeface="HG丸ｺﾞｼｯｸM-PRO" pitchFamily="50" charset="-128"/>
                <a:ea typeface="HG丸ｺﾞｼｯｸM-PRO" pitchFamily="50" charset="-128"/>
              </a:rPr>
              <a:t>(Plan)</a:t>
            </a:r>
            <a:endParaRPr lang="en-US" altLang="ja-JP" sz="1800" b="1">
              <a:effectLst>
                <a:outerShdw blurRad="38100" dist="38100" dir="2700000" algn="tl">
                  <a:srgbClr val="C0C0C0"/>
                </a:outerShdw>
              </a:effectLst>
              <a:latin typeface="HG丸ｺﾞｼｯｸM-PRO" pitchFamily="50" charset="-128"/>
              <a:ea typeface="HG丸ｺﾞｼｯｸM-PRO" pitchFamily="50" charset="-128"/>
            </a:endParaRPr>
          </a:p>
        </p:txBody>
      </p:sp>
      <p:sp>
        <p:nvSpPr>
          <p:cNvPr id="925708" name="Text Box 12"/>
          <p:cNvSpPr txBox="1">
            <a:spLocks noChangeArrowheads="1"/>
          </p:cNvSpPr>
          <p:nvPr/>
        </p:nvSpPr>
        <p:spPr bwMode="auto">
          <a:xfrm>
            <a:off x="7775575" y="2982913"/>
            <a:ext cx="1003300" cy="611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0"/>
              </a:spcBef>
            </a:pPr>
            <a:r>
              <a:rPr lang="ja-JP" altLang="en-US" sz="1800" b="1">
                <a:effectLst>
                  <a:outerShdw blurRad="38100" dist="38100" dir="2700000" algn="tl">
                    <a:srgbClr val="C0C0C0"/>
                  </a:outerShdw>
                </a:effectLst>
                <a:latin typeface="HG丸ｺﾞｼｯｸM-PRO" pitchFamily="50" charset="-128"/>
                <a:ea typeface="HG丸ｺﾞｼｯｸM-PRO" pitchFamily="50" charset="-128"/>
              </a:rPr>
              <a:t>実施</a:t>
            </a:r>
          </a:p>
          <a:p>
            <a:pPr>
              <a:spcBef>
                <a:spcPct val="0"/>
              </a:spcBef>
            </a:pPr>
            <a:r>
              <a:rPr lang="en-US" altLang="ja-JP" sz="1600" b="1">
                <a:effectLst>
                  <a:outerShdw blurRad="38100" dist="38100" dir="2700000" algn="tl">
                    <a:srgbClr val="C0C0C0"/>
                  </a:outerShdw>
                </a:effectLst>
                <a:latin typeface="HG丸ｺﾞｼｯｸM-PRO" pitchFamily="50" charset="-128"/>
                <a:ea typeface="HG丸ｺﾞｼｯｸM-PRO" pitchFamily="50" charset="-128"/>
              </a:rPr>
              <a:t>(Do)</a:t>
            </a:r>
            <a:endParaRPr lang="en-US" altLang="ja-JP" sz="1800" b="1">
              <a:effectLst>
                <a:outerShdw blurRad="38100" dist="38100" dir="2700000" algn="tl">
                  <a:srgbClr val="C0C0C0"/>
                </a:outerShdw>
              </a:effectLst>
              <a:latin typeface="HG丸ｺﾞｼｯｸM-PRO" pitchFamily="50" charset="-128"/>
              <a:ea typeface="HG丸ｺﾞｼｯｸM-PRO" pitchFamily="50" charset="-128"/>
            </a:endParaRPr>
          </a:p>
        </p:txBody>
      </p:sp>
      <p:sp>
        <p:nvSpPr>
          <p:cNvPr id="925709" name="Text Box 13"/>
          <p:cNvSpPr txBox="1">
            <a:spLocks noChangeArrowheads="1"/>
          </p:cNvSpPr>
          <p:nvPr/>
        </p:nvSpPr>
        <p:spPr bwMode="auto">
          <a:xfrm>
            <a:off x="6802438" y="1978025"/>
            <a:ext cx="906462"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pPr>
            <a:r>
              <a:rPr lang="ja-JP" altLang="en-US" sz="1800" b="1">
                <a:effectLst>
                  <a:outerShdw blurRad="38100" dist="38100" dir="2700000" algn="tl">
                    <a:srgbClr val="C0C0C0"/>
                  </a:outerShdw>
                </a:effectLst>
                <a:latin typeface="HG丸ｺﾞｼｯｸM-PRO" pitchFamily="50" charset="-128"/>
                <a:ea typeface="HG丸ｺﾞｼｯｸM-PRO" pitchFamily="50" charset="-128"/>
              </a:rPr>
              <a:t>処置</a:t>
            </a:r>
          </a:p>
          <a:p>
            <a:pPr>
              <a:spcBef>
                <a:spcPct val="0"/>
              </a:spcBef>
            </a:pPr>
            <a:r>
              <a:rPr lang="en-US" altLang="ja-JP" sz="1400" b="1">
                <a:effectLst>
                  <a:outerShdw blurRad="38100" dist="38100" dir="2700000" algn="tl">
                    <a:srgbClr val="C0C0C0"/>
                  </a:outerShdw>
                </a:effectLst>
                <a:latin typeface="HG丸ｺﾞｼｯｸM-PRO" pitchFamily="50" charset="-128"/>
                <a:ea typeface="HG丸ｺﾞｼｯｸM-PRO" pitchFamily="50" charset="-128"/>
              </a:rPr>
              <a:t>(Action)</a:t>
            </a:r>
            <a:endParaRPr lang="en-US" altLang="ja-JP" sz="1800" b="1">
              <a:effectLst>
                <a:outerShdw blurRad="38100" dist="38100" dir="2700000" algn="tl">
                  <a:srgbClr val="C0C0C0"/>
                </a:outerShdw>
              </a:effectLst>
              <a:latin typeface="HG丸ｺﾞｼｯｸM-PRO" pitchFamily="50" charset="-128"/>
              <a:ea typeface="HG丸ｺﾞｼｯｸM-PRO" pitchFamily="50" charset="-128"/>
            </a:endParaRPr>
          </a:p>
        </p:txBody>
      </p:sp>
      <p:sp>
        <p:nvSpPr>
          <p:cNvPr id="925710" name="Text Box 14"/>
          <p:cNvSpPr txBox="1">
            <a:spLocks noChangeArrowheads="1"/>
          </p:cNvSpPr>
          <p:nvPr/>
        </p:nvSpPr>
        <p:spPr bwMode="auto">
          <a:xfrm>
            <a:off x="6713538" y="2989263"/>
            <a:ext cx="890587"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pPr>
            <a:r>
              <a:rPr lang="ja-JP" altLang="en-US" sz="1800" b="1">
                <a:effectLst>
                  <a:outerShdw blurRad="38100" dist="38100" dir="2700000" algn="tl">
                    <a:srgbClr val="C0C0C0"/>
                  </a:outerShdw>
                </a:effectLst>
                <a:latin typeface="HG丸ｺﾞｼｯｸM-PRO" pitchFamily="50" charset="-128"/>
                <a:ea typeface="HG丸ｺﾞｼｯｸM-PRO" pitchFamily="50" charset="-128"/>
              </a:rPr>
              <a:t>ﾁｪｯｸ</a:t>
            </a:r>
          </a:p>
          <a:p>
            <a:pPr>
              <a:spcBef>
                <a:spcPct val="0"/>
              </a:spcBef>
            </a:pPr>
            <a:r>
              <a:rPr lang="en-US" altLang="ja-JP" sz="1400" b="1">
                <a:effectLst>
                  <a:outerShdw blurRad="38100" dist="38100" dir="2700000" algn="tl">
                    <a:srgbClr val="C0C0C0"/>
                  </a:outerShdw>
                </a:effectLst>
                <a:latin typeface="HG丸ｺﾞｼｯｸM-PRO" pitchFamily="50" charset="-128"/>
                <a:ea typeface="HG丸ｺﾞｼｯｸM-PRO" pitchFamily="50" charset="-128"/>
              </a:rPr>
              <a:t>(Check)</a:t>
            </a:r>
            <a:endParaRPr lang="en-US" altLang="ja-JP" sz="1800" b="1">
              <a:effectLst>
                <a:outerShdw blurRad="38100" dist="38100" dir="2700000" algn="tl">
                  <a:srgbClr val="C0C0C0"/>
                </a:outerShdw>
              </a:effectLst>
              <a:latin typeface="HG丸ｺﾞｼｯｸM-PRO" pitchFamily="50" charset="-128"/>
              <a:ea typeface="HG丸ｺﾞｼｯｸM-PRO" pitchFamily="50" charset="-128"/>
            </a:endParaRPr>
          </a:p>
        </p:txBody>
      </p:sp>
      <p:sp>
        <p:nvSpPr>
          <p:cNvPr id="925712" name="Arc 16"/>
          <p:cNvSpPr>
            <a:spLocks/>
          </p:cNvSpPr>
          <p:nvPr/>
        </p:nvSpPr>
        <p:spPr bwMode="auto">
          <a:xfrm rot="-2379027">
            <a:off x="2901950" y="5351463"/>
            <a:ext cx="635000" cy="461962"/>
          </a:xfrm>
          <a:custGeom>
            <a:avLst/>
            <a:gdLst>
              <a:gd name="G0" fmla="+- 0 0 0"/>
              <a:gd name="G1" fmla="+- 20894 0 0"/>
              <a:gd name="G2" fmla="+- 21600 0 0"/>
              <a:gd name="T0" fmla="*/ 5478 w 21600"/>
              <a:gd name="T1" fmla="*/ 0 h 20894"/>
              <a:gd name="T2" fmla="*/ 21600 w 21600"/>
              <a:gd name="T3" fmla="*/ 20894 h 20894"/>
              <a:gd name="T4" fmla="*/ 0 w 21600"/>
              <a:gd name="T5" fmla="*/ 20894 h 20894"/>
            </a:gdLst>
            <a:ahLst/>
            <a:cxnLst>
              <a:cxn ang="0">
                <a:pos x="T0" y="T1"/>
              </a:cxn>
              <a:cxn ang="0">
                <a:pos x="T2" y="T3"/>
              </a:cxn>
              <a:cxn ang="0">
                <a:pos x="T4" y="T5"/>
              </a:cxn>
            </a:cxnLst>
            <a:rect l="0" t="0" r="r" b="b"/>
            <a:pathLst>
              <a:path w="21600" h="20894" fill="none" extrusionOk="0">
                <a:moveTo>
                  <a:pt x="5477" y="0"/>
                </a:moveTo>
                <a:cubicBezTo>
                  <a:pt x="14976" y="2490"/>
                  <a:pt x="21600" y="11074"/>
                  <a:pt x="21600" y="20894"/>
                </a:cubicBezTo>
              </a:path>
              <a:path w="21600" h="20894" stroke="0" extrusionOk="0">
                <a:moveTo>
                  <a:pt x="5477" y="0"/>
                </a:moveTo>
                <a:cubicBezTo>
                  <a:pt x="14976" y="2490"/>
                  <a:pt x="21600" y="11074"/>
                  <a:pt x="21600" y="20894"/>
                </a:cubicBezTo>
                <a:lnTo>
                  <a:pt x="0" y="20894"/>
                </a:lnTo>
                <a:close/>
              </a:path>
            </a:pathLst>
          </a:custGeom>
          <a:noFill/>
          <a:ln w="28575">
            <a:solidFill>
              <a:schemeClr val="tx1"/>
            </a:solidFill>
            <a:round/>
            <a:headEnd/>
            <a:tailEnd type="arrow"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925713" name="Freeform 17"/>
          <p:cNvSpPr>
            <a:spLocks/>
          </p:cNvSpPr>
          <p:nvPr/>
        </p:nvSpPr>
        <p:spPr bwMode="auto">
          <a:xfrm>
            <a:off x="3275013" y="5467350"/>
            <a:ext cx="430212" cy="415925"/>
          </a:xfrm>
          <a:custGeom>
            <a:avLst/>
            <a:gdLst>
              <a:gd name="T0" fmla="*/ 7 w 271"/>
              <a:gd name="T1" fmla="*/ 0 h 262"/>
              <a:gd name="T2" fmla="*/ 21 w 271"/>
              <a:gd name="T3" fmla="*/ 0 h 262"/>
              <a:gd name="T4" fmla="*/ 36 w 271"/>
              <a:gd name="T5" fmla="*/ 4 h 262"/>
              <a:gd name="T6" fmla="*/ 50 w 271"/>
              <a:gd name="T7" fmla="*/ 4 h 262"/>
              <a:gd name="T8" fmla="*/ 64 w 271"/>
              <a:gd name="T9" fmla="*/ 7 h 262"/>
              <a:gd name="T10" fmla="*/ 78 w 271"/>
              <a:gd name="T11" fmla="*/ 10 h 262"/>
              <a:gd name="T12" fmla="*/ 92 w 271"/>
              <a:gd name="T13" fmla="*/ 14 h 262"/>
              <a:gd name="T14" fmla="*/ 106 w 271"/>
              <a:gd name="T15" fmla="*/ 21 h 262"/>
              <a:gd name="T16" fmla="*/ 120 w 271"/>
              <a:gd name="T17" fmla="*/ 27 h 262"/>
              <a:gd name="T18" fmla="*/ 131 w 271"/>
              <a:gd name="T19" fmla="*/ 31 h 262"/>
              <a:gd name="T20" fmla="*/ 145 w 271"/>
              <a:gd name="T21" fmla="*/ 41 h 262"/>
              <a:gd name="T22" fmla="*/ 155 w 271"/>
              <a:gd name="T23" fmla="*/ 48 h 262"/>
              <a:gd name="T24" fmla="*/ 166 w 271"/>
              <a:gd name="T25" fmla="*/ 55 h 262"/>
              <a:gd name="T26" fmla="*/ 176 w 271"/>
              <a:gd name="T27" fmla="*/ 65 h 262"/>
              <a:gd name="T28" fmla="*/ 187 w 271"/>
              <a:gd name="T29" fmla="*/ 75 h 262"/>
              <a:gd name="T30" fmla="*/ 197 w 271"/>
              <a:gd name="T31" fmla="*/ 82 h 262"/>
              <a:gd name="T32" fmla="*/ 208 w 271"/>
              <a:gd name="T33" fmla="*/ 92 h 262"/>
              <a:gd name="T34" fmla="*/ 215 w 271"/>
              <a:gd name="T35" fmla="*/ 106 h 262"/>
              <a:gd name="T36" fmla="*/ 226 w 271"/>
              <a:gd name="T37" fmla="*/ 116 h 262"/>
              <a:gd name="T38" fmla="*/ 233 w 271"/>
              <a:gd name="T39" fmla="*/ 126 h 262"/>
              <a:gd name="T40" fmla="*/ 240 w 271"/>
              <a:gd name="T41" fmla="*/ 140 h 262"/>
              <a:gd name="T42" fmla="*/ 247 w 271"/>
              <a:gd name="T43" fmla="*/ 150 h 262"/>
              <a:gd name="T44" fmla="*/ 250 w 271"/>
              <a:gd name="T45" fmla="*/ 164 h 262"/>
              <a:gd name="T46" fmla="*/ 257 w 271"/>
              <a:gd name="T47" fmla="*/ 177 h 262"/>
              <a:gd name="T48" fmla="*/ 261 w 271"/>
              <a:gd name="T49" fmla="*/ 191 h 262"/>
              <a:gd name="T50" fmla="*/ 264 w 271"/>
              <a:gd name="T51" fmla="*/ 204 h 262"/>
              <a:gd name="T52" fmla="*/ 268 w 271"/>
              <a:gd name="T53" fmla="*/ 218 h 262"/>
              <a:gd name="T54" fmla="*/ 268 w 271"/>
              <a:gd name="T55" fmla="*/ 232 h 262"/>
              <a:gd name="T56" fmla="*/ 271 w 271"/>
              <a:gd name="T57" fmla="*/ 245 h 262"/>
              <a:gd name="T58" fmla="*/ 271 w 271"/>
              <a:gd name="T59" fmla="*/ 259 h 262"/>
              <a:gd name="T60" fmla="*/ 109 w 271"/>
              <a:gd name="T61" fmla="*/ 262 h 262"/>
              <a:gd name="T62" fmla="*/ 109 w 271"/>
              <a:gd name="T63" fmla="*/ 256 h 262"/>
              <a:gd name="T64" fmla="*/ 109 w 271"/>
              <a:gd name="T65" fmla="*/ 252 h 262"/>
              <a:gd name="T66" fmla="*/ 106 w 271"/>
              <a:gd name="T67" fmla="*/ 245 h 262"/>
              <a:gd name="T68" fmla="*/ 106 w 271"/>
              <a:gd name="T69" fmla="*/ 239 h 262"/>
              <a:gd name="T70" fmla="*/ 106 w 271"/>
              <a:gd name="T71" fmla="*/ 235 h 262"/>
              <a:gd name="T72" fmla="*/ 102 w 271"/>
              <a:gd name="T73" fmla="*/ 228 h 262"/>
              <a:gd name="T74" fmla="*/ 99 w 271"/>
              <a:gd name="T75" fmla="*/ 225 h 262"/>
              <a:gd name="T76" fmla="*/ 99 w 271"/>
              <a:gd name="T77" fmla="*/ 218 h 262"/>
              <a:gd name="T78" fmla="*/ 95 w 271"/>
              <a:gd name="T79" fmla="*/ 215 h 262"/>
              <a:gd name="T80" fmla="*/ 92 w 271"/>
              <a:gd name="T81" fmla="*/ 211 h 262"/>
              <a:gd name="T82" fmla="*/ 88 w 271"/>
              <a:gd name="T83" fmla="*/ 204 h 262"/>
              <a:gd name="T84" fmla="*/ 88 w 271"/>
              <a:gd name="T85" fmla="*/ 201 h 262"/>
              <a:gd name="T86" fmla="*/ 81 w 271"/>
              <a:gd name="T87" fmla="*/ 198 h 262"/>
              <a:gd name="T88" fmla="*/ 78 w 271"/>
              <a:gd name="T89" fmla="*/ 191 h 262"/>
              <a:gd name="T90" fmla="*/ 74 w 271"/>
              <a:gd name="T91" fmla="*/ 187 h 262"/>
              <a:gd name="T92" fmla="*/ 71 w 271"/>
              <a:gd name="T93" fmla="*/ 184 h 262"/>
              <a:gd name="T94" fmla="*/ 67 w 271"/>
              <a:gd name="T95" fmla="*/ 181 h 262"/>
              <a:gd name="T96" fmla="*/ 64 w 271"/>
              <a:gd name="T97" fmla="*/ 177 h 262"/>
              <a:gd name="T98" fmla="*/ 57 w 271"/>
              <a:gd name="T99" fmla="*/ 174 h 262"/>
              <a:gd name="T100" fmla="*/ 53 w 271"/>
              <a:gd name="T101" fmla="*/ 174 h 262"/>
              <a:gd name="T102" fmla="*/ 46 w 271"/>
              <a:gd name="T103" fmla="*/ 170 h 262"/>
              <a:gd name="T104" fmla="*/ 43 w 271"/>
              <a:gd name="T105" fmla="*/ 167 h 262"/>
              <a:gd name="T106" fmla="*/ 36 w 271"/>
              <a:gd name="T107" fmla="*/ 167 h 262"/>
              <a:gd name="T108" fmla="*/ 32 w 271"/>
              <a:gd name="T109" fmla="*/ 164 h 262"/>
              <a:gd name="T110" fmla="*/ 25 w 271"/>
              <a:gd name="T111" fmla="*/ 164 h 262"/>
              <a:gd name="T112" fmla="*/ 21 w 271"/>
              <a:gd name="T113" fmla="*/ 160 h 262"/>
              <a:gd name="T114" fmla="*/ 14 w 271"/>
              <a:gd name="T115" fmla="*/ 160 h 262"/>
              <a:gd name="T116" fmla="*/ 7 w 271"/>
              <a:gd name="T117" fmla="*/ 160 h 262"/>
              <a:gd name="T118" fmla="*/ 4 w 271"/>
              <a:gd name="T119" fmla="*/ 160 h 262"/>
              <a:gd name="T120" fmla="*/ 0 w 271"/>
              <a:gd name="T121"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1" h="262">
                <a:moveTo>
                  <a:pt x="0" y="0"/>
                </a:moveTo>
                <a:lnTo>
                  <a:pt x="4" y="0"/>
                </a:lnTo>
                <a:lnTo>
                  <a:pt x="7" y="0"/>
                </a:lnTo>
                <a:lnTo>
                  <a:pt x="14" y="0"/>
                </a:lnTo>
                <a:lnTo>
                  <a:pt x="18" y="0"/>
                </a:lnTo>
                <a:lnTo>
                  <a:pt x="21" y="0"/>
                </a:lnTo>
                <a:lnTo>
                  <a:pt x="28" y="0"/>
                </a:lnTo>
                <a:lnTo>
                  <a:pt x="32" y="0"/>
                </a:lnTo>
                <a:lnTo>
                  <a:pt x="36" y="4"/>
                </a:lnTo>
                <a:lnTo>
                  <a:pt x="43" y="4"/>
                </a:lnTo>
                <a:lnTo>
                  <a:pt x="46" y="4"/>
                </a:lnTo>
                <a:lnTo>
                  <a:pt x="50" y="4"/>
                </a:lnTo>
                <a:lnTo>
                  <a:pt x="57" y="4"/>
                </a:lnTo>
                <a:lnTo>
                  <a:pt x="60" y="7"/>
                </a:lnTo>
                <a:lnTo>
                  <a:pt x="64" y="7"/>
                </a:lnTo>
                <a:lnTo>
                  <a:pt x="71" y="7"/>
                </a:lnTo>
                <a:lnTo>
                  <a:pt x="74" y="10"/>
                </a:lnTo>
                <a:lnTo>
                  <a:pt x="78" y="10"/>
                </a:lnTo>
                <a:lnTo>
                  <a:pt x="85" y="14"/>
                </a:lnTo>
                <a:lnTo>
                  <a:pt x="88" y="14"/>
                </a:lnTo>
                <a:lnTo>
                  <a:pt x="92" y="14"/>
                </a:lnTo>
                <a:lnTo>
                  <a:pt x="95" y="17"/>
                </a:lnTo>
                <a:lnTo>
                  <a:pt x="102" y="17"/>
                </a:lnTo>
                <a:lnTo>
                  <a:pt x="106" y="21"/>
                </a:lnTo>
                <a:lnTo>
                  <a:pt x="109" y="21"/>
                </a:lnTo>
                <a:lnTo>
                  <a:pt x="113" y="24"/>
                </a:lnTo>
                <a:lnTo>
                  <a:pt x="120" y="27"/>
                </a:lnTo>
                <a:lnTo>
                  <a:pt x="124" y="27"/>
                </a:lnTo>
                <a:lnTo>
                  <a:pt x="127" y="31"/>
                </a:lnTo>
                <a:lnTo>
                  <a:pt x="131" y="31"/>
                </a:lnTo>
                <a:lnTo>
                  <a:pt x="134" y="34"/>
                </a:lnTo>
                <a:lnTo>
                  <a:pt x="138" y="38"/>
                </a:lnTo>
                <a:lnTo>
                  <a:pt x="145" y="41"/>
                </a:lnTo>
                <a:lnTo>
                  <a:pt x="148" y="41"/>
                </a:lnTo>
                <a:lnTo>
                  <a:pt x="152" y="44"/>
                </a:lnTo>
                <a:lnTo>
                  <a:pt x="155" y="48"/>
                </a:lnTo>
                <a:lnTo>
                  <a:pt x="159" y="51"/>
                </a:lnTo>
                <a:lnTo>
                  <a:pt x="162" y="51"/>
                </a:lnTo>
                <a:lnTo>
                  <a:pt x="166" y="55"/>
                </a:lnTo>
                <a:lnTo>
                  <a:pt x="169" y="58"/>
                </a:lnTo>
                <a:lnTo>
                  <a:pt x="173" y="61"/>
                </a:lnTo>
                <a:lnTo>
                  <a:pt x="176" y="65"/>
                </a:lnTo>
                <a:lnTo>
                  <a:pt x="180" y="68"/>
                </a:lnTo>
                <a:lnTo>
                  <a:pt x="183" y="72"/>
                </a:lnTo>
                <a:lnTo>
                  <a:pt x="187" y="75"/>
                </a:lnTo>
                <a:lnTo>
                  <a:pt x="190" y="75"/>
                </a:lnTo>
                <a:lnTo>
                  <a:pt x="194" y="78"/>
                </a:lnTo>
                <a:lnTo>
                  <a:pt x="197" y="82"/>
                </a:lnTo>
                <a:lnTo>
                  <a:pt x="201" y="85"/>
                </a:lnTo>
                <a:lnTo>
                  <a:pt x="205" y="89"/>
                </a:lnTo>
                <a:lnTo>
                  <a:pt x="208" y="92"/>
                </a:lnTo>
                <a:lnTo>
                  <a:pt x="212" y="95"/>
                </a:lnTo>
                <a:lnTo>
                  <a:pt x="212" y="102"/>
                </a:lnTo>
                <a:lnTo>
                  <a:pt x="215" y="106"/>
                </a:lnTo>
                <a:lnTo>
                  <a:pt x="219" y="109"/>
                </a:lnTo>
                <a:lnTo>
                  <a:pt x="222" y="113"/>
                </a:lnTo>
                <a:lnTo>
                  <a:pt x="226" y="116"/>
                </a:lnTo>
                <a:lnTo>
                  <a:pt x="226" y="119"/>
                </a:lnTo>
                <a:lnTo>
                  <a:pt x="229" y="123"/>
                </a:lnTo>
                <a:lnTo>
                  <a:pt x="233" y="126"/>
                </a:lnTo>
                <a:lnTo>
                  <a:pt x="233" y="130"/>
                </a:lnTo>
                <a:lnTo>
                  <a:pt x="236" y="136"/>
                </a:lnTo>
                <a:lnTo>
                  <a:pt x="240" y="140"/>
                </a:lnTo>
                <a:lnTo>
                  <a:pt x="240" y="143"/>
                </a:lnTo>
                <a:lnTo>
                  <a:pt x="243" y="147"/>
                </a:lnTo>
                <a:lnTo>
                  <a:pt x="247" y="150"/>
                </a:lnTo>
                <a:lnTo>
                  <a:pt x="247" y="157"/>
                </a:lnTo>
                <a:lnTo>
                  <a:pt x="250" y="160"/>
                </a:lnTo>
                <a:lnTo>
                  <a:pt x="250" y="164"/>
                </a:lnTo>
                <a:lnTo>
                  <a:pt x="254" y="167"/>
                </a:lnTo>
                <a:lnTo>
                  <a:pt x="254" y="174"/>
                </a:lnTo>
                <a:lnTo>
                  <a:pt x="257" y="177"/>
                </a:lnTo>
                <a:lnTo>
                  <a:pt x="257" y="181"/>
                </a:lnTo>
                <a:lnTo>
                  <a:pt x="257" y="187"/>
                </a:lnTo>
                <a:lnTo>
                  <a:pt x="261" y="191"/>
                </a:lnTo>
                <a:lnTo>
                  <a:pt x="261" y="194"/>
                </a:lnTo>
                <a:lnTo>
                  <a:pt x="261" y="201"/>
                </a:lnTo>
                <a:lnTo>
                  <a:pt x="264" y="204"/>
                </a:lnTo>
                <a:lnTo>
                  <a:pt x="264" y="208"/>
                </a:lnTo>
                <a:lnTo>
                  <a:pt x="264" y="211"/>
                </a:lnTo>
                <a:lnTo>
                  <a:pt x="268" y="218"/>
                </a:lnTo>
                <a:lnTo>
                  <a:pt x="268" y="221"/>
                </a:lnTo>
                <a:lnTo>
                  <a:pt x="268" y="225"/>
                </a:lnTo>
                <a:lnTo>
                  <a:pt x="268" y="232"/>
                </a:lnTo>
                <a:lnTo>
                  <a:pt x="268" y="235"/>
                </a:lnTo>
                <a:lnTo>
                  <a:pt x="268" y="239"/>
                </a:lnTo>
                <a:lnTo>
                  <a:pt x="271" y="245"/>
                </a:lnTo>
                <a:lnTo>
                  <a:pt x="271" y="249"/>
                </a:lnTo>
                <a:lnTo>
                  <a:pt x="271" y="256"/>
                </a:lnTo>
                <a:lnTo>
                  <a:pt x="271" y="259"/>
                </a:lnTo>
                <a:lnTo>
                  <a:pt x="271" y="262"/>
                </a:lnTo>
                <a:lnTo>
                  <a:pt x="109" y="262"/>
                </a:lnTo>
                <a:lnTo>
                  <a:pt x="109" y="262"/>
                </a:lnTo>
                <a:lnTo>
                  <a:pt x="109" y="259"/>
                </a:lnTo>
                <a:lnTo>
                  <a:pt x="109" y="259"/>
                </a:lnTo>
                <a:lnTo>
                  <a:pt x="109" y="256"/>
                </a:lnTo>
                <a:lnTo>
                  <a:pt x="109" y="256"/>
                </a:lnTo>
                <a:lnTo>
                  <a:pt x="109" y="252"/>
                </a:lnTo>
                <a:lnTo>
                  <a:pt x="109" y="252"/>
                </a:lnTo>
                <a:lnTo>
                  <a:pt x="106" y="249"/>
                </a:lnTo>
                <a:lnTo>
                  <a:pt x="106" y="245"/>
                </a:lnTo>
                <a:lnTo>
                  <a:pt x="106" y="245"/>
                </a:lnTo>
                <a:lnTo>
                  <a:pt x="106" y="242"/>
                </a:lnTo>
                <a:lnTo>
                  <a:pt x="106" y="242"/>
                </a:lnTo>
                <a:lnTo>
                  <a:pt x="106" y="239"/>
                </a:lnTo>
                <a:lnTo>
                  <a:pt x="106" y="239"/>
                </a:lnTo>
                <a:lnTo>
                  <a:pt x="106" y="235"/>
                </a:lnTo>
                <a:lnTo>
                  <a:pt x="106" y="235"/>
                </a:lnTo>
                <a:lnTo>
                  <a:pt x="102" y="232"/>
                </a:lnTo>
                <a:lnTo>
                  <a:pt x="102" y="232"/>
                </a:lnTo>
                <a:lnTo>
                  <a:pt x="102" y="228"/>
                </a:lnTo>
                <a:lnTo>
                  <a:pt x="102" y="228"/>
                </a:lnTo>
                <a:lnTo>
                  <a:pt x="102" y="225"/>
                </a:lnTo>
                <a:lnTo>
                  <a:pt x="99" y="225"/>
                </a:lnTo>
                <a:lnTo>
                  <a:pt x="99" y="221"/>
                </a:lnTo>
                <a:lnTo>
                  <a:pt x="99" y="221"/>
                </a:lnTo>
                <a:lnTo>
                  <a:pt x="99" y="218"/>
                </a:lnTo>
                <a:lnTo>
                  <a:pt x="99" y="218"/>
                </a:lnTo>
                <a:lnTo>
                  <a:pt x="95" y="215"/>
                </a:lnTo>
                <a:lnTo>
                  <a:pt x="95" y="215"/>
                </a:lnTo>
                <a:lnTo>
                  <a:pt x="95" y="211"/>
                </a:lnTo>
                <a:lnTo>
                  <a:pt x="95" y="211"/>
                </a:lnTo>
                <a:lnTo>
                  <a:pt x="92" y="211"/>
                </a:lnTo>
                <a:lnTo>
                  <a:pt x="92" y="208"/>
                </a:lnTo>
                <a:lnTo>
                  <a:pt x="92" y="208"/>
                </a:lnTo>
                <a:lnTo>
                  <a:pt x="88" y="204"/>
                </a:lnTo>
                <a:lnTo>
                  <a:pt x="88" y="204"/>
                </a:lnTo>
                <a:lnTo>
                  <a:pt x="88" y="201"/>
                </a:lnTo>
                <a:lnTo>
                  <a:pt x="88" y="201"/>
                </a:lnTo>
                <a:lnTo>
                  <a:pt x="85" y="198"/>
                </a:lnTo>
                <a:lnTo>
                  <a:pt x="85" y="198"/>
                </a:lnTo>
                <a:lnTo>
                  <a:pt x="81" y="198"/>
                </a:lnTo>
                <a:lnTo>
                  <a:pt x="81" y="194"/>
                </a:lnTo>
                <a:lnTo>
                  <a:pt x="81" y="194"/>
                </a:lnTo>
                <a:lnTo>
                  <a:pt x="78" y="191"/>
                </a:lnTo>
                <a:lnTo>
                  <a:pt x="78" y="191"/>
                </a:lnTo>
                <a:lnTo>
                  <a:pt x="78" y="191"/>
                </a:lnTo>
                <a:lnTo>
                  <a:pt x="74" y="187"/>
                </a:lnTo>
                <a:lnTo>
                  <a:pt x="74" y="187"/>
                </a:lnTo>
                <a:lnTo>
                  <a:pt x="71" y="187"/>
                </a:lnTo>
                <a:lnTo>
                  <a:pt x="71" y="184"/>
                </a:lnTo>
                <a:lnTo>
                  <a:pt x="71" y="184"/>
                </a:lnTo>
                <a:lnTo>
                  <a:pt x="67" y="184"/>
                </a:lnTo>
                <a:lnTo>
                  <a:pt x="67" y="181"/>
                </a:lnTo>
                <a:lnTo>
                  <a:pt x="64" y="181"/>
                </a:lnTo>
                <a:lnTo>
                  <a:pt x="64" y="181"/>
                </a:lnTo>
                <a:lnTo>
                  <a:pt x="64" y="177"/>
                </a:lnTo>
                <a:lnTo>
                  <a:pt x="60" y="177"/>
                </a:lnTo>
                <a:lnTo>
                  <a:pt x="60" y="177"/>
                </a:lnTo>
                <a:lnTo>
                  <a:pt x="57" y="174"/>
                </a:lnTo>
                <a:lnTo>
                  <a:pt x="57" y="174"/>
                </a:lnTo>
                <a:lnTo>
                  <a:pt x="53" y="174"/>
                </a:lnTo>
                <a:lnTo>
                  <a:pt x="53" y="174"/>
                </a:lnTo>
                <a:lnTo>
                  <a:pt x="50" y="170"/>
                </a:lnTo>
                <a:lnTo>
                  <a:pt x="50" y="170"/>
                </a:lnTo>
                <a:lnTo>
                  <a:pt x="46" y="170"/>
                </a:lnTo>
                <a:lnTo>
                  <a:pt x="46" y="170"/>
                </a:lnTo>
                <a:lnTo>
                  <a:pt x="43" y="167"/>
                </a:lnTo>
                <a:lnTo>
                  <a:pt x="43" y="167"/>
                </a:lnTo>
                <a:lnTo>
                  <a:pt x="39" y="167"/>
                </a:lnTo>
                <a:lnTo>
                  <a:pt x="39" y="167"/>
                </a:lnTo>
                <a:lnTo>
                  <a:pt x="36" y="167"/>
                </a:lnTo>
                <a:lnTo>
                  <a:pt x="36" y="164"/>
                </a:lnTo>
                <a:lnTo>
                  <a:pt x="32" y="164"/>
                </a:lnTo>
                <a:lnTo>
                  <a:pt x="32" y="164"/>
                </a:lnTo>
                <a:lnTo>
                  <a:pt x="28" y="164"/>
                </a:lnTo>
                <a:lnTo>
                  <a:pt x="28" y="164"/>
                </a:lnTo>
                <a:lnTo>
                  <a:pt x="25" y="164"/>
                </a:lnTo>
                <a:lnTo>
                  <a:pt x="25" y="164"/>
                </a:lnTo>
                <a:lnTo>
                  <a:pt x="21" y="160"/>
                </a:lnTo>
                <a:lnTo>
                  <a:pt x="21" y="160"/>
                </a:lnTo>
                <a:lnTo>
                  <a:pt x="18" y="160"/>
                </a:lnTo>
                <a:lnTo>
                  <a:pt x="18" y="160"/>
                </a:lnTo>
                <a:lnTo>
                  <a:pt x="14" y="160"/>
                </a:lnTo>
                <a:lnTo>
                  <a:pt x="14" y="160"/>
                </a:lnTo>
                <a:lnTo>
                  <a:pt x="11" y="160"/>
                </a:lnTo>
                <a:lnTo>
                  <a:pt x="7" y="160"/>
                </a:lnTo>
                <a:lnTo>
                  <a:pt x="7" y="160"/>
                </a:lnTo>
                <a:lnTo>
                  <a:pt x="4" y="160"/>
                </a:lnTo>
                <a:lnTo>
                  <a:pt x="4" y="160"/>
                </a:lnTo>
                <a:lnTo>
                  <a:pt x="0" y="160"/>
                </a:lnTo>
                <a:lnTo>
                  <a:pt x="0" y="160"/>
                </a:lnTo>
                <a:lnTo>
                  <a:pt x="0" y="0"/>
                </a:lnTo>
                <a:close/>
              </a:path>
            </a:pathLst>
          </a:custGeom>
          <a:noFill/>
          <a:ln w="1111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25714" name="Freeform 18"/>
          <p:cNvSpPr>
            <a:spLocks/>
          </p:cNvSpPr>
          <p:nvPr/>
        </p:nvSpPr>
        <p:spPr bwMode="auto">
          <a:xfrm>
            <a:off x="3275013" y="5883275"/>
            <a:ext cx="430212" cy="422275"/>
          </a:xfrm>
          <a:custGeom>
            <a:avLst/>
            <a:gdLst>
              <a:gd name="T0" fmla="*/ 271 w 271"/>
              <a:gd name="T1" fmla="*/ 11 h 266"/>
              <a:gd name="T2" fmla="*/ 268 w 271"/>
              <a:gd name="T3" fmla="*/ 24 h 266"/>
              <a:gd name="T4" fmla="*/ 268 w 271"/>
              <a:gd name="T5" fmla="*/ 38 h 266"/>
              <a:gd name="T6" fmla="*/ 264 w 271"/>
              <a:gd name="T7" fmla="*/ 51 h 266"/>
              <a:gd name="T8" fmla="*/ 261 w 271"/>
              <a:gd name="T9" fmla="*/ 65 h 266"/>
              <a:gd name="T10" fmla="*/ 257 w 271"/>
              <a:gd name="T11" fmla="*/ 79 h 266"/>
              <a:gd name="T12" fmla="*/ 254 w 271"/>
              <a:gd name="T13" fmla="*/ 92 h 266"/>
              <a:gd name="T14" fmla="*/ 250 w 271"/>
              <a:gd name="T15" fmla="*/ 106 h 266"/>
              <a:gd name="T16" fmla="*/ 243 w 271"/>
              <a:gd name="T17" fmla="*/ 116 h 266"/>
              <a:gd name="T18" fmla="*/ 236 w 271"/>
              <a:gd name="T19" fmla="*/ 130 h 266"/>
              <a:gd name="T20" fmla="*/ 229 w 271"/>
              <a:gd name="T21" fmla="*/ 140 h 266"/>
              <a:gd name="T22" fmla="*/ 222 w 271"/>
              <a:gd name="T23" fmla="*/ 154 h 266"/>
              <a:gd name="T24" fmla="*/ 212 w 271"/>
              <a:gd name="T25" fmla="*/ 164 h 266"/>
              <a:gd name="T26" fmla="*/ 205 w 271"/>
              <a:gd name="T27" fmla="*/ 174 h 266"/>
              <a:gd name="T28" fmla="*/ 194 w 271"/>
              <a:gd name="T29" fmla="*/ 184 h 266"/>
              <a:gd name="T30" fmla="*/ 183 w 271"/>
              <a:gd name="T31" fmla="*/ 194 h 266"/>
              <a:gd name="T32" fmla="*/ 173 w 271"/>
              <a:gd name="T33" fmla="*/ 205 h 266"/>
              <a:gd name="T34" fmla="*/ 162 w 271"/>
              <a:gd name="T35" fmla="*/ 211 h 266"/>
              <a:gd name="T36" fmla="*/ 152 w 271"/>
              <a:gd name="T37" fmla="*/ 222 h 266"/>
              <a:gd name="T38" fmla="*/ 138 w 271"/>
              <a:gd name="T39" fmla="*/ 228 h 266"/>
              <a:gd name="T40" fmla="*/ 127 w 271"/>
              <a:gd name="T41" fmla="*/ 235 h 266"/>
              <a:gd name="T42" fmla="*/ 113 w 271"/>
              <a:gd name="T43" fmla="*/ 239 h 266"/>
              <a:gd name="T44" fmla="*/ 102 w 271"/>
              <a:gd name="T45" fmla="*/ 246 h 266"/>
              <a:gd name="T46" fmla="*/ 88 w 271"/>
              <a:gd name="T47" fmla="*/ 252 h 266"/>
              <a:gd name="T48" fmla="*/ 74 w 271"/>
              <a:gd name="T49" fmla="*/ 256 h 266"/>
              <a:gd name="T50" fmla="*/ 60 w 271"/>
              <a:gd name="T51" fmla="*/ 259 h 266"/>
              <a:gd name="T52" fmla="*/ 46 w 271"/>
              <a:gd name="T53" fmla="*/ 263 h 266"/>
              <a:gd name="T54" fmla="*/ 32 w 271"/>
              <a:gd name="T55" fmla="*/ 263 h 266"/>
              <a:gd name="T56" fmla="*/ 18 w 271"/>
              <a:gd name="T57" fmla="*/ 266 h 266"/>
              <a:gd name="T58" fmla="*/ 4 w 271"/>
              <a:gd name="T59" fmla="*/ 266 h 266"/>
              <a:gd name="T60" fmla="*/ 0 w 271"/>
              <a:gd name="T61" fmla="*/ 106 h 266"/>
              <a:gd name="T62" fmla="*/ 7 w 271"/>
              <a:gd name="T63" fmla="*/ 106 h 266"/>
              <a:gd name="T64" fmla="*/ 14 w 271"/>
              <a:gd name="T65" fmla="*/ 106 h 266"/>
              <a:gd name="T66" fmla="*/ 18 w 271"/>
              <a:gd name="T67" fmla="*/ 102 h 266"/>
              <a:gd name="T68" fmla="*/ 25 w 271"/>
              <a:gd name="T69" fmla="*/ 102 h 266"/>
              <a:gd name="T70" fmla="*/ 28 w 271"/>
              <a:gd name="T71" fmla="*/ 102 h 266"/>
              <a:gd name="T72" fmla="*/ 36 w 271"/>
              <a:gd name="T73" fmla="*/ 99 h 266"/>
              <a:gd name="T74" fmla="*/ 39 w 271"/>
              <a:gd name="T75" fmla="*/ 99 h 266"/>
              <a:gd name="T76" fmla="*/ 46 w 271"/>
              <a:gd name="T77" fmla="*/ 96 h 266"/>
              <a:gd name="T78" fmla="*/ 50 w 271"/>
              <a:gd name="T79" fmla="*/ 92 h 266"/>
              <a:gd name="T80" fmla="*/ 57 w 271"/>
              <a:gd name="T81" fmla="*/ 89 h 266"/>
              <a:gd name="T82" fmla="*/ 60 w 271"/>
              <a:gd name="T83" fmla="*/ 89 h 266"/>
              <a:gd name="T84" fmla="*/ 64 w 271"/>
              <a:gd name="T85" fmla="*/ 85 h 266"/>
              <a:gd name="T86" fmla="*/ 71 w 271"/>
              <a:gd name="T87" fmla="*/ 82 h 266"/>
              <a:gd name="T88" fmla="*/ 74 w 271"/>
              <a:gd name="T89" fmla="*/ 79 h 266"/>
              <a:gd name="T90" fmla="*/ 78 w 271"/>
              <a:gd name="T91" fmla="*/ 72 h 266"/>
              <a:gd name="T92" fmla="*/ 81 w 271"/>
              <a:gd name="T93" fmla="*/ 68 h 266"/>
              <a:gd name="T94" fmla="*/ 85 w 271"/>
              <a:gd name="T95" fmla="*/ 65 h 266"/>
              <a:gd name="T96" fmla="*/ 88 w 271"/>
              <a:gd name="T97" fmla="*/ 62 h 266"/>
              <a:gd name="T98" fmla="*/ 92 w 271"/>
              <a:gd name="T99" fmla="*/ 55 h 266"/>
              <a:gd name="T100" fmla="*/ 95 w 271"/>
              <a:gd name="T101" fmla="*/ 51 h 266"/>
              <a:gd name="T102" fmla="*/ 99 w 271"/>
              <a:gd name="T103" fmla="*/ 48 h 266"/>
              <a:gd name="T104" fmla="*/ 99 w 271"/>
              <a:gd name="T105" fmla="*/ 41 h 266"/>
              <a:gd name="T106" fmla="*/ 102 w 271"/>
              <a:gd name="T107" fmla="*/ 38 h 266"/>
              <a:gd name="T108" fmla="*/ 102 w 271"/>
              <a:gd name="T109" fmla="*/ 31 h 266"/>
              <a:gd name="T110" fmla="*/ 106 w 271"/>
              <a:gd name="T111" fmla="*/ 28 h 266"/>
              <a:gd name="T112" fmla="*/ 106 w 271"/>
              <a:gd name="T113" fmla="*/ 21 h 266"/>
              <a:gd name="T114" fmla="*/ 106 w 271"/>
              <a:gd name="T115" fmla="*/ 14 h 266"/>
              <a:gd name="T116" fmla="*/ 109 w 271"/>
              <a:gd name="T117" fmla="*/ 11 h 266"/>
              <a:gd name="T118" fmla="*/ 109 w 271"/>
              <a:gd name="T119" fmla="*/ 4 h 266"/>
              <a:gd name="T120" fmla="*/ 271 w 271"/>
              <a:gd name="T1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1" h="266">
                <a:moveTo>
                  <a:pt x="271" y="0"/>
                </a:moveTo>
                <a:lnTo>
                  <a:pt x="271" y="7"/>
                </a:lnTo>
                <a:lnTo>
                  <a:pt x="271" y="11"/>
                </a:lnTo>
                <a:lnTo>
                  <a:pt x="271" y="14"/>
                </a:lnTo>
                <a:lnTo>
                  <a:pt x="271" y="21"/>
                </a:lnTo>
                <a:lnTo>
                  <a:pt x="268" y="24"/>
                </a:lnTo>
                <a:lnTo>
                  <a:pt x="268" y="28"/>
                </a:lnTo>
                <a:lnTo>
                  <a:pt x="268" y="34"/>
                </a:lnTo>
                <a:lnTo>
                  <a:pt x="268" y="38"/>
                </a:lnTo>
                <a:lnTo>
                  <a:pt x="268" y="41"/>
                </a:lnTo>
                <a:lnTo>
                  <a:pt x="268" y="48"/>
                </a:lnTo>
                <a:lnTo>
                  <a:pt x="264" y="51"/>
                </a:lnTo>
                <a:lnTo>
                  <a:pt x="264" y="55"/>
                </a:lnTo>
                <a:lnTo>
                  <a:pt x="264" y="62"/>
                </a:lnTo>
                <a:lnTo>
                  <a:pt x="261" y="65"/>
                </a:lnTo>
                <a:lnTo>
                  <a:pt x="261" y="68"/>
                </a:lnTo>
                <a:lnTo>
                  <a:pt x="261" y="75"/>
                </a:lnTo>
                <a:lnTo>
                  <a:pt x="257" y="79"/>
                </a:lnTo>
                <a:lnTo>
                  <a:pt x="257" y="82"/>
                </a:lnTo>
                <a:lnTo>
                  <a:pt x="257" y="85"/>
                </a:lnTo>
                <a:lnTo>
                  <a:pt x="254" y="92"/>
                </a:lnTo>
                <a:lnTo>
                  <a:pt x="254" y="96"/>
                </a:lnTo>
                <a:lnTo>
                  <a:pt x="250" y="99"/>
                </a:lnTo>
                <a:lnTo>
                  <a:pt x="250" y="106"/>
                </a:lnTo>
                <a:lnTo>
                  <a:pt x="247" y="109"/>
                </a:lnTo>
                <a:lnTo>
                  <a:pt x="247" y="113"/>
                </a:lnTo>
                <a:lnTo>
                  <a:pt x="243" y="116"/>
                </a:lnTo>
                <a:lnTo>
                  <a:pt x="240" y="120"/>
                </a:lnTo>
                <a:lnTo>
                  <a:pt x="240" y="126"/>
                </a:lnTo>
                <a:lnTo>
                  <a:pt x="236" y="130"/>
                </a:lnTo>
                <a:lnTo>
                  <a:pt x="233" y="133"/>
                </a:lnTo>
                <a:lnTo>
                  <a:pt x="233" y="137"/>
                </a:lnTo>
                <a:lnTo>
                  <a:pt x="229" y="140"/>
                </a:lnTo>
                <a:lnTo>
                  <a:pt x="226" y="143"/>
                </a:lnTo>
                <a:lnTo>
                  <a:pt x="226" y="150"/>
                </a:lnTo>
                <a:lnTo>
                  <a:pt x="222" y="154"/>
                </a:lnTo>
                <a:lnTo>
                  <a:pt x="219" y="157"/>
                </a:lnTo>
                <a:lnTo>
                  <a:pt x="215" y="160"/>
                </a:lnTo>
                <a:lnTo>
                  <a:pt x="212" y="164"/>
                </a:lnTo>
                <a:lnTo>
                  <a:pt x="212" y="167"/>
                </a:lnTo>
                <a:lnTo>
                  <a:pt x="208" y="171"/>
                </a:lnTo>
                <a:lnTo>
                  <a:pt x="205" y="174"/>
                </a:lnTo>
                <a:lnTo>
                  <a:pt x="201" y="177"/>
                </a:lnTo>
                <a:lnTo>
                  <a:pt x="197" y="181"/>
                </a:lnTo>
                <a:lnTo>
                  <a:pt x="194" y="184"/>
                </a:lnTo>
                <a:lnTo>
                  <a:pt x="190" y="188"/>
                </a:lnTo>
                <a:lnTo>
                  <a:pt x="187" y="191"/>
                </a:lnTo>
                <a:lnTo>
                  <a:pt x="183" y="194"/>
                </a:lnTo>
                <a:lnTo>
                  <a:pt x="180" y="198"/>
                </a:lnTo>
                <a:lnTo>
                  <a:pt x="176" y="201"/>
                </a:lnTo>
                <a:lnTo>
                  <a:pt x="173" y="205"/>
                </a:lnTo>
                <a:lnTo>
                  <a:pt x="169" y="205"/>
                </a:lnTo>
                <a:lnTo>
                  <a:pt x="166" y="208"/>
                </a:lnTo>
                <a:lnTo>
                  <a:pt x="162" y="211"/>
                </a:lnTo>
                <a:lnTo>
                  <a:pt x="159" y="215"/>
                </a:lnTo>
                <a:lnTo>
                  <a:pt x="155" y="218"/>
                </a:lnTo>
                <a:lnTo>
                  <a:pt x="152" y="222"/>
                </a:lnTo>
                <a:lnTo>
                  <a:pt x="148" y="222"/>
                </a:lnTo>
                <a:lnTo>
                  <a:pt x="145" y="225"/>
                </a:lnTo>
                <a:lnTo>
                  <a:pt x="138" y="228"/>
                </a:lnTo>
                <a:lnTo>
                  <a:pt x="134" y="228"/>
                </a:lnTo>
                <a:lnTo>
                  <a:pt x="131" y="232"/>
                </a:lnTo>
                <a:lnTo>
                  <a:pt x="127" y="235"/>
                </a:lnTo>
                <a:lnTo>
                  <a:pt x="124" y="235"/>
                </a:lnTo>
                <a:lnTo>
                  <a:pt x="120" y="239"/>
                </a:lnTo>
                <a:lnTo>
                  <a:pt x="113" y="239"/>
                </a:lnTo>
                <a:lnTo>
                  <a:pt x="109" y="242"/>
                </a:lnTo>
                <a:lnTo>
                  <a:pt x="106" y="246"/>
                </a:lnTo>
                <a:lnTo>
                  <a:pt x="102" y="246"/>
                </a:lnTo>
                <a:lnTo>
                  <a:pt x="95" y="249"/>
                </a:lnTo>
                <a:lnTo>
                  <a:pt x="92" y="249"/>
                </a:lnTo>
                <a:lnTo>
                  <a:pt x="88" y="252"/>
                </a:lnTo>
                <a:lnTo>
                  <a:pt x="85" y="252"/>
                </a:lnTo>
                <a:lnTo>
                  <a:pt x="78" y="252"/>
                </a:lnTo>
                <a:lnTo>
                  <a:pt x="74" y="256"/>
                </a:lnTo>
                <a:lnTo>
                  <a:pt x="71" y="256"/>
                </a:lnTo>
                <a:lnTo>
                  <a:pt x="64" y="256"/>
                </a:lnTo>
                <a:lnTo>
                  <a:pt x="60" y="259"/>
                </a:lnTo>
                <a:lnTo>
                  <a:pt x="57" y="259"/>
                </a:lnTo>
                <a:lnTo>
                  <a:pt x="50" y="259"/>
                </a:lnTo>
                <a:lnTo>
                  <a:pt x="46" y="263"/>
                </a:lnTo>
                <a:lnTo>
                  <a:pt x="43" y="263"/>
                </a:lnTo>
                <a:lnTo>
                  <a:pt x="36" y="263"/>
                </a:lnTo>
                <a:lnTo>
                  <a:pt x="32" y="263"/>
                </a:lnTo>
                <a:lnTo>
                  <a:pt x="28" y="263"/>
                </a:lnTo>
                <a:lnTo>
                  <a:pt x="21" y="263"/>
                </a:lnTo>
                <a:lnTo>
                  <a:pt x="18" y="266"/>
                </a:lnTo>
                <a:lnTo>
                  <a:pt x="14" y="266"/>
                </a:lnTo>
                <a:lnTo>
                  <a:pt x="7" y="266"/>
                </a:lnTo>
                <a:lnTo>
                  <a:pt x="4" y="266"/>
                </a:lnTo>
                <a:lnTo>
                  <a:pt x="0" y="266"/>
                </a:lnTo>
                <a:lnTo>
                  <a:pt x="0" y="106"/>
                </a:lnTo>
                <a:lnTo>
                  <a:pt x="0" y="106"/>
                </a:lnTo>
                <a:lnTo>
                  <a:pt x="4" y="106"/>
                </a:lnTo>
                <a:lnTo>
                  <a:pt x="4" y="106"/>
                </a:lnTo>
                <a:lnTo>
                  <a:pt x="7" y="106"/>
                </a:lnTo>
                <a:lnTo>
                  <a:pt x="7" y="106"/>
                </a:lnTo>
                <a:lnTo>
                  <a:pt x="11" y="106"/>
                </a:lnTo>
                <a:lnTo>
                  <a:pt x="14" y="106"/>
                </a:lnTo>
                <a:lnTo>
                  <a:pt x="14" y="102"/>
                </a:lnTo>
                <a:lnTo>
                  <a:pt x="18" y="102"/>
                </a:lnTo>
                <a:lnTo>
                  <a:pt x="18" y="102"/>
                </a:lnTo>
                <a:lnTo>
                  <a:pt x="21" y="102"/>
                </a:lnTo>
                <a:lnTo>
                  <a:pt x="21" y="102"/>
                </a:lnTo>
                <a:lnTo>
                  <a:pt x="25" y="102"/>
                </a:lnTo>
                <a:lnTo>
                  <a:pt x="25" y="102"/>
                </a:lnTo>
                <a:lnTo>
                  <a:pt x="28" y="102"/>
                </a:lnTo>
                <a:lnTo>
                  <a:pt x="28" y="102"/>
                </a:lnTo>
                <a:lnTo>
                  <a:pt x="32" y="99"/>
                </a:lnTo>
                <a:lnTo>
                  <a:pt x="32" y="99"/>
                </a:lnTo>
                <a:lnTo>
                  <a:pt x="36" y="99"/>
                </a:lnTo>
                <a:lnTo>
                  <a:pt x="36" y="99"/>
                </a:lnTo>
                <a:lnTo>
                  <a:pt x="39" y="99"/>
                </a:lnTo>
                <a:lnTo>
                  <a:pt x="39" y="99"/>
                </a:lnTo>
                <a:lnTo>
                  <a:pt x="43" y="96"/>
                </a:lnTo>
                <a:lnTo>
                  <a:pt x="43" y="96"/>
                </a:lnTo>
                <a:lnTo>
                  <a:pt x="46" y="96"/>
                </a:lnTo>
                <a:lnTo>
                  <a:pt x="46" y="96"/>
                </a:lnTo>
                <a:lnTo>
                  <a:pt x="50" y="92"/>
                </a:lnTo>
                <a:lnTo>
                  <a:pt x="50" y="92"/>
                </a:lnTo>
                <a:lnTo>
                  <a:pt x="53" y="92"/>
                </a:lnTo>
                <a:lnTo>
                  <a:pt x="53" y="92"/>
                </a:lnTo>
                <a:lnTo>
                  <a:pt x="57" y="89"/>
                </a:lnTo>
                <a:lnTo>
                  <a:pt x="57" y="89"/>
                </a:lnTo>
                <a:lnTo>
                  <a:pt x="60" y="89"/>
                </a:lnTo>
                <a:lnTo>
                  <a:pt x="60" y="89"/>
                </a:lnTo>
                <a:lnTo>
                  <a:pt x="64" y="85"/>
                </a:lnTo>
                <a:lnTo>
                  <a:pt x="64" y="85"/>
                </a:lnTo>
                <a:lnTo>
                  <a:pt x="64" y="85"/>
                </a:lnTo>
                <a:lnTo>
                  <a:pt x="67" y="82"/>
                </a:lnTo>
                <a:lnTo>
                  <a:pt x="67" y="82"/>
                </a:lnTo>
                <a:lnTo>
                  <a:pt x="71" y="82"/>
                </a:lnTo>
                <a:lnTo>
                  <a:pt x="71" y="79"/>
                </a:lnTo>
                <a:lnTo>
                  <a:pt x="71" y="79"/>
                </a:lnTo>
                <a:lnTo>
                  <a:pt x="74" y="79"/>
                </a:lnTo>
                <a:lnTo>
                  <a:pt x="74" y="75"/>
                </a:lnTo>
                <a:lnTo>
                  <a:pt x="78" y="75"/>
                </a:lnTo>
                <a:lnTo>
                  <a:pt x="78" y="72"/>
                </a:lnTo>
                <a:lnTo>
                  <a:pt x="78" y="72"/>
                </a:lnTo>
                <a:lnTo>
                  <a:pt x="81" y="72"/>
                </a:lnTo>
                <a:lnTo>
                  <a:pt x="81" y="68"/>
                </a:lnTo>
                <a:lnTo>
                  <a:pt x="81" y="68"/>
                </a:lnTo>
                <a:lnTo>
                  <a:pt x="85" y="65"/>
                </a:lnTo>
                <a:lnTo>
                  <a:pt x="85" y="65"/>
                </a:lnTo>
                <a:lnTo>
                  <a:pt x="88" y="65"/>
                </a:lnTo>
                <a:lnTo>
                  <a:pt x="88" y="62"/>
                </a:lnTo>
                <a:lnTo>
                  <a:pt x="88" y="62"/>
                </a:lnTo>
                <a:lnTo>
                  <a:pt x="88" y="58"/>
                </a:lnTo>
                <a:lnTo>
                  <a:pt x="92" y="58"/>
                </a:lnTo>
                <a:lnTo>
                  <a:pt x="92" y="55"/>
                </a:lnTo>
                <a:lnTo>
                  <a:pt x="92" y="55"/>
                </a:lnTo>
                <a:lnTo>
                  <a:pt x="95" y="55"/>
                </a:lnTo>
                <a:lnTo>
                  <a:pt x="95" y="51"/>
                </a:lnTo>
                <a:lnTo>
                  <a:pt x="95" y="51"/>
                </a:lnTo>
                <a:lnTo>
                  <a:pt x="95" y="48"/>
                </a:lnTo>
                <a:lnTo>
                  <a:pt x="99" y="48"/>
                </a:lnTo>
                <a:lnTo>
                  <a:pt x="99" y="45"/>
                </a:lnTo>
                <a:lnTo>
                  <a:pt x="99" y="45"/>
                </a:lnTo>
                <a:lnTo>
                  <a:pt x="99" y="41"/>
                </a:lnTo>
                <a:lnTo>
                  <a:pt x="99" y="41"/>
                </a:lnTo>
                <a:lnTo>
                  <a:pt x="102" y="38"/>
                </a:lnTo>
                <a:lnTo>
                  <a:pt x="102" y="38"/>
                </a:lnTo>
                <a:lnTo>
                  <a:pt x="102" y="34"/>
                </a:lnTo>
                <a:lnTo>
                  <a:pt x="102" y="34"/>
                </a:lnTo>
                <a:lnTo>
                  <a:pt x="102" y="31"/>
                </a:lnTo>
                <a:lnTo>
                  <a:pt x="106" y="31"/>
                </a:lnTo>
                <a:lnTo>
                  <a:pt x="106" y="28"/>
                </a:lnTo>
                <a:lnTo>
                  <a:pt x="106" y="28"/>
                </a:lnTo>
                <a:lnTo>
                  <a:pt x="106" y="24"/>
                </a:lnTo>
                <a:lnTo>
                  <a:pt x="106" y="24"/>
                </a:lnTo>
                <a:lnTo>
                  <a:pt x="106" y="21"/>
                </a:lnTo>
                <a:lnTo>
                  <a:pt x="106" y="21"/>
                </a:lnTo>
                <a:lnTo>
                  <a:pt x="106" y="17"/>
                </a:lnTo>
                <a:lnTo>
                  <a:pt x="106" y="14"/>
                </a:lnTo>
                <a:lnTo>
                  <a:pt x="109" y="14"/>
                </a:lnTo>
                <a:lnTo>
                  <a:pt x="109" y="11"/>
                </a:lnTo>
                <a:lnTo>
                  <a:pt x="109" y="11"/>
                </a:lnTo>
                <a:lnTo>
                  <a:pt x="109" y="7"/>
                </a:lnTo>
                <a:lnTo>
                  <a:pt x="109" y="7"/>
                </a:lnTo>
                <a:lnTo>
                  <a:pt x="109" y="4"/>
                </a:lnTo>
                <a:lnTo>
                  <a:pt x="109" y="4"/>
                </a:lnTo>
                <a:lnTo>
                  <a:pt x="109" y="0"/>
                </a:lnTo>
                <a:lnTo>
                  <a:pt x="271" y="0"/>
                </a:lnTo>
                <a:close/>
              </a:path>
            </a:pathLst>
          </a:custGeom>
          <a:noFill/>
          <a:ln w="1111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25715" name="Freeform 19"/>
          <p:cNvSpPr>
            <a:spLocks/>
          </p:cNvSpPr>
          <p:nvPr/>
        </p:nvSpPr>
        <p:spPr bwMode="auto">
          <a:xfrm>
            <a:off x="2844800" y="5883275"/>
            <a:ext cx="430213" cy="422275"/>
          </a:xfrm>
          <a:custGeom>
            <a:avLst/>
            <a:gdLst>
              <a:gd name="T0" fmla="*/ 261 w 271"/>
              <a:gd name="T1" fmla="*/ 266 h 266"/>
              <a:gd name="T2" fmla="*/ 247 w 271"/>
              <a:gd name="T3" fmla="*/ 263 h 266"/>
              <a:gd name="T4" fmla="*/ 233 w 271"/>
              <a:gd name="T5" fmla="*/ 263 h 266"/>
              <a:gd name="T6" fmla="*/ 218 w 271"/>
              <a:gd name="T7" fmla="*/ 259 h 266"/>
              <a:gd name="T8" fmla="*/ 204 w 271"/>
              <a:gd name="T9" fmla="*/ 256 h 266"/>
              <a:gd name="T10" fmla="*/ 190 w 271"/>
              <a:gd name="T11" fmla="*/ 252 h 266"/>
              <a:gd name="T12" fmla="*/ 176 w 271"/>
              <a:gd name="T13" fmla="*/ 249 h 266"/>
              <a:gd name="T14" fmla="*/ 166 w 271"/>
              <a:gd name="T15" fmla="*/ 246 h 266"/>
              <a:gd name="T16" fmla="*/ 152 w 271"/>
              <a:gd name="T17" fmla="*/ 239 h 266"/>
              <a:gd name="T18" fmla="*/ 137 w 271"/>
              <a:gd name="T19" fmla="*/ 232 h 266"/>
              <a:gd name="T20" fmla="*/ 127 w 271"/>
              <a:gd name="T21" fmla="*/ 225 h 266"/>
              <a:gd name="T22" fmla="*/ 116 w 271"/>
              <a:gd name="T23" fmla="*/ 218 h 266"/>
              <a:gd name="T24" fmla="*/ 102 w 271"/>
              <a:gd name="T25" fmla="*/ 208 h 266"/>
              <a:gd name="T26" fmla="*/ 92 w 271"/>
              <a:gd name="T27" fmla="*/ 201 h 266"/>
              <a:gd name="T28" fmla="*/ 81 w 271"/>
              <a:gd name="T29" fmla="*/ 191 h 266"/>
              <a:gd name="T30" fmla="*/ 71 w 271"/>
              <a:gd name="T31" fmla="*/ 181 h 266"/>
              <a:gd name="T32" fmla="*/ 64 w 271"/>
              <a:gd name="T33" fmla="*/ 171 h 266"/>
              <a:gd name="T34" fmla="*/ 53 w 271"/>
              <a:gd name="T35" fmla="*/ 160 h 266"/>
              <a:gd name="T36" fmla="*/ 46 w 271"/>
              <a:gd name="T37" fmla="*/ 150 h 266"/>
              <a:gd name="T38" fmla="*/ 39 w 271"/>
              <a:gd name="T39" fmla="*/ 137 h 266"/>
              <a:gd name="T40" fmla="*/ 32 w 271"/>
              <a:gd name="T41" fmla="*/ 126 h 266"/>
              <a:gd name="T42" fmla="*/ 25 w 271"/>
              <a:gd name="T43" fmla="*/ 113 h 266"/>
              <a:gd name="T44" fmla="*/ 18 w 271"/>
              <a:gd name="T45" fmla="*/ 99 h 266"/>
              <a:gd name="T46" fmla="*/ 14 w 271"/>
              <a:gd name="T47" fmla="*/ 85 h 266"/>
              <a:gd name="T48" fmla="*/ 11 w 271"/>
              <a:gd name="T49" fmla="*/ 75 h 266"/>
              <a:gd name="T50" fmla="*/ 7 w 271"/>
              <a:gd name="T51" fmla="*/ 62 h 266"/>
              <a:gd name="T52" fmla="*/ 4 w 271"/>
              <a:gd name="T53" fmla="*/ 48 h 266"/>
              <a:gd name="T54" fmla="*/ 0 w 271"/>
              <a:gd name="T55" fmla="*/ 34 h 266"/>
              <a:gd name="T56" fmla="*/ 0 w 271"/>
              <a:gd name="T57" fmla="*/ 21 h 266"/>
              <a:gd name="T58" fmla="*/ 0 w 271"/>
              <a:gd name="T59" fmla="*/ 7 h 266"/>
              <a:gd name="T60" fmla="*/ 162 w 271"/>
              <a:gd name="T61" fmla="*/ 4 h 266"/>
              <a:gd name="T62" fmla="*/ 162 w 271"/>
              <a:gd name="T63" fmla="*/ 7 h 266"/>
              <a:gd name="T64" fmla="*/ 162 w 271"/>
              <a:gd name="T65" fmla="*/ 14 h 266"/>
              <a:gd name="T66" fmla="*/ 162 w 271"/>
              <a:gd name="T67" fmla="*/ 21 h 266"/>
              <a:gd name="T68" fmla="*/ 166 w 271"/>
              <a:gd name="T69" fmla="*/ 24 h 266"/>
              <a:gd name="T70" fmla="*/ 166 w 271"/>
              <a:gd name="T71" fmla="*/ 31 h 266"/>
              <a:gd name="T72" fmla="*/ 166 w 271"/>
              <a:gd name="T73" fmla="*/ 34 h 266"/>
              <a:gd name="T74" fmla="*/ 169 w 271"/>
              <a:gd name="T75" fmla="*/ 41 h 266"/>
              <a:gd name="T76" fmla="*/ 173 w 271"/>
              <a:gd name="T77" fmla="*/ 45 h 266"/>
              <a:gd name="T78" fmla="*/ 173 w 271"/>
              <a:gd name="T79" fmla="*/ 51 h 266"/>
              <a:gd name="T80" fmla="*/ 176 w 271"/>
              <a:gd name="T81" fmla="*/ 55 h 266"/>
              <a:gd name="T82" fmla="*/ 180 w 271"/>
              <a:gd name="T83" fmla="*/ 58 h 266"/>
              <a:gd name="T84" fmla="*/ 183 w 271"/>
              <a:gd name="T85" fmla="*/ 65 h 266"/>
              <a:gd name="T86" fmla="*/ 187 w 271"/>
              <a:gd name="T87" fmla="*/ 68 h 266"/>
              <a:gd name="T88" fmla="*/ 190 w 271"/>
              <a:gd name="T89" fmla="*/ 72 h 266"/>
              <a:gd name="T90" fmla="*/ 194 w 271"/>
              <a:gd name="T91" fmla="*/ 75 h 266"/>
              <a:gd name="T92" fmla="*/ 197 w 271"/>
              <a:gd name="T93" fmla="*/ 79 h 266"/>
              <a:gd name="T94" fmla="*/ 204 w 271"/>
              <a:gd name="T95" fmla="*/ 82 h 266"/>
              <a:gd name="T96" fmla="*/ 208 w 271"/>
              <a:gd name="T97" fmla="*/ 85 h 266"/>
              <a:gd name="T98" fmla="*/ 211 w 271"/>
              <a:gd name="T99" fmla="*/ 89 h 266"/>
              <a:gd name="T100" fmla="*/ 218 w 271"/>
              <a:gd name="T101" fmla="*/ 92 h 266"/>
              <a:gd name="T102" fmla="*/ 222 w 271"/>
              <a:gd name="T103" fmla="*/ 96 h 266"/>
              <a:gd name="T104" fmla="*/ 229 w 271"/>
              <a:gd name="T105" fmla="*/ 96 h 266"/>
              <a:gd name="T106" fmla="*/ 233 w 271"/>
              <a:gd name="T107" fmla="*/ 99 h 266"/>
              <a:gd name="T108" fmla="*/ 240 w 271"/>
              <a:gd name="T109" fmla="*/ 99 h 266"/>
              <a:gd name="T110" fmla="*/ 243 w 271"/>
              <a:gd name="T111" fmla="*/ 102 h 266"/>
              <a:gd name="T112" fmla="*/ 250 w 271"/>
              <a:gd name="T113" fmla="*/ 102 h 266"/>
              <a:gd name="T114" fmla="*/ 254 w 271"/>
              <a:gd name="T115" fmla="*/ 102 h 266"/>
              <a:gd name="T116" fmla="*/ 261 w 271"/>
              <a:gd name="T117" fmla="*/ 106 h 266"/>
              <a:gd name="T118" fmla="*/ 268 w 271"/>
              <a:gd name="T119" fmla="*/ 106 h 266"/>
              <a:gd name="T120" fmla="*/ 271 w 271"/>
              <a:gd name="T121" fmla="*/ 26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1" h="266">
                <a:moveTo>
                  <a:pt x="271" y="266"/>
                </a:moveTo>
                <a:lnTo>
                  <a:pt x="264" y="266"/>
                </a:lnTo>
                <a:lnTo>
                  <a:pt x="261" y="266"/>
                </a:lnTo>
                <a:lnTo>
                  <a:pt x="257" y="266"/>
                </a:lnTo>
                <a:lnTo>
                  <a:pt x="250" y="266"/>
                </a:lnTo>
                <a:lnTo>
                  <a:pt x="247" y="263"/>
                </a:lnTo>
                <a:lnTo>
                  <a:pt x="243" y="263"/>
                </a:lnTo>
                <a:lnTo>
                  <a:pt x="236" y="263"/>
                </a:lnTo>
                <a:lnTo>
                  <a:pt x="233" y="263"/>
                </a:lnTo>
                <a:lnTo>
                  <a:pt x="229" y="263"/>
                </a:lnTo>
                <a:lnTo>
                  <a:pt x="222" y="263"/>
                </a:lnTo>
                <a:lnTo>
                  <a:pt x="218" y="259"/>
                </a:lnTo>
                <a:lnTo>
                  <a:pt x="215" y="259"/>
                </a:lnTo>
                <a:lnTo>
                  <a:pt x="208" y="259"/>
                </a:lnTo>
                <a:lnTo>
                  <a:pt x="204" y="256"/>
                </a:lnTo>
                <a:lnTo>
                  <a:pt x="201" y="256"/>
                </a:lnTo>
                <a:lnTo>
                  <a:pt x="197" y="256"/>
                </a:lnTo>
                <a:lnTo>
                  <a:pt x="190" y="252"/>
                </a:lnTo>
                <a:lnTo>
                  <a:pt x="187" y="252"/>
                </a:lnTo>
                <a:lnTo>
                  <a:pt x="183" y="252"/>
                </a:lnTo>
                <a:lnTo>
                  <a:pt x="176" y="249"/>
                </a:lnTo>
                <a:lnTo>
                  <a:pt x="173" y="249"/>
                </a:lnTo>
                <a:lnTo>
                  <a:pt x="169" y="246"/>
                </a:lnTo>
                <a:lnTo>
                  <a:pt x="166" y="246"/>
                </a:lnTo>
                <a:lnTo>
                  <a:pt x="159" y="242"/>
                </a:lnTo>
                <a:lnTo>
                  <a:pt x="155" y="239"/>
                </a:lnTo>
                <a:lnTo>
                  <a:pt x="152" y="239"/>
                </a:lnTo>
                <a:lnTo>
                  <a:pt x="148" y="235"/>
                </a:lnTo>
                <a:lnTo>
                  <a:pt x="145" y="235"/>
                </a:lnTo>
                <a:lnTo>
                  <a:pt x="137" y="232"/>
                </a:lnTo>
                <a:lnTo>
                  <a:pt x="134" y="228"/>
                </a:lnTo>
                <a:lnTo>
                  <a:pt x="130" y="228"/>
                </a:lnTo>
                <a:lnTo>
                  <a:pt x="127" y="225"/>
                </a:lnTo>
                <a:lnTo>
                  <a:pt x="123" y="222"/>
                </a:lnTo>
                <a:lnTo>
                  <a:pt x="120" y="222"/>
                </a:lnTo>
                <a:lnTo>
                  <a:pt x="116" y="218"/>
                </a:lnTo>
                <a:lnTo>
                  <a:pt x="109" y="215"/>
                </a:lnTo>
                <a:lnTo>
                  <a:pt x="106" y="211"/>
                </a:lnTo>
                <a:lnTo>
                  <a:pt x="102" y="208"/>
                </a:lnTo>
                <a:lnTo>
                  <a:pt x="99" y="205"/>
                </a:lnTo>
                <a:lnTo>
                  <a:pt x="95" y="205"/>
                </a:lnTo>
                <a:lnTo>
                  <a:pt x="92" y="201"/>
                </a:lnTo>
                <a:lnTo>
                  <a:pt x="88" y="198"/>
                </a:lnTo>
                <a:lnTo>
                  <a:pt x="85" y="194"/>
                </a:lnTo>
                <a:lnTo>
                  <a:pt x="81" y="191"/>
                </a:lnTo>
                <a:lnTo>
                  <a:pt x="78" y="188"/>
                </a:lnTo>
                <a:lnTo>
                  <a:pt x="74" y="184"/>
                </a:lnTo>
                <a:lnTo>
                  <a:pt x="71" y="181"/>
                </a:lnTo>
                <a:lnTo>
                  <a:pt x="71" y="177"/>
                </a:lnTo>
                <a:lnTo>
                  <a:pt x="67" y="174"/>
                </a:lnTo>
                <a:lnTo>
                  <a:pt x="64" y="171"/>
                </a:lnTo>
                <a:lnTo>
                  <a:pt x="60" y="167"/>
                </a:lnTo>
                <a:lnTo>
                  <a:pt x="56" y="164"/>
                </a:lnTo>
                <a:lnTo>
                  <a:pt x="53" y="160"/>
                </a:lnTo>
                <a:lnTo>
                  <a:pt x="49" y="157"/>
                </a:lnTo>
                <a:lnTo>
                  <a:pt x="49" y="154"/>
                </a:lnTo>
                <a:lnTo>
                  <a:pt x="46" y="150"/>
                </a:lnTo>
                <a:lnTo>
                  <a:pt x="42" y="143"/>
                </a:lnTo>
                <a:lnTo>
                  <a:pt x="39" y="140"/>
                </a:lnTo>
                <a:lnTo>
                  <a:pt x="39" y="137"/>
                </a:lnTo>
                <a:lnTo>
                  <a:pt x="35" y="133"/>
                </a:lnTo>
                <a:lnTo>
                  <a:pt x="32" y="130"/>
                </a:lnTo>
                <a:lnTo>
                  <a:pt x="32" y="126"/>
                </a:lnTo>
                <a:lnTo>
                  <a:pt x="28" y="120"/>
                </a:lnTo>
                <a:lnTo>
                  <a:pt x="28" y="116"/>
                </a:lnTo>
                <a:lnTo>
                  <a:pt x="25" y="113"/>
                </a:lnTo>
                <a:lnTo>
                  <a:pt x="21" y="109"/>
                </a:lnTo>
                <a:lnTo>
                  <a:pt x="21" y="106"/>
                </a:lnTo>
                <a:lnTo>
                  <a:pt x="18" y="99"/>
                </a:lnTo>
                <a:lnTo>
                  <a:pt x="18" y="96"/>
                </a:lnTo>
                <a:lnTo>
                  <a:pt x="14" y="92"/>
                </a:lnTo>
                <a:lnTo>
                  <a:pt x="14" y="85"/>
                </a:lnTo>
                <a:lnTo>
                  <a:pt x="14" y="82"/>
                </a:lnTo>
                <a:lnTo>
                  <a:pt x="11" y="79"/>
                </a:lnTo>
                <a:lnTo>
                  <a:pt x="11" y="75"/>
                </a:lnTo>
                <a:lnTo>
                  <a:pt x="7" y="68"/>
                </a:lnTo>
                <a:lnTo>
                  <a:pt x="7" y="65"/>
                </a:lnTo>
                <a:lnTo>
                  <a:pt x="7" y="62"/>
                </a:lnTo>
                <a:lnTo>
                  <a:pt x="4" y="55"/>
                </a:lnTo>
                <a:lnTo>
                  <a:pt x="4" y="51"/>
                </a:lnTo>
                <a:lnTo>
                  <a:pt x="4" y="48"/>
                </a:lnTo>
                <a:lnTo>
                  <a:pt x="4" y="41"/>
                </a:lnTo>
                <a:lnTo>
                  <a:pt x="0" y="38"/>
                </a:lnTo>
                <a:lnTo>
                  <a:pt x="0" y="34"/>
                </a:lnTo>
                <a:lnTo>
                  <a:pt x="0" y="28"/>
                </a:lnTo>
                <a:lnTo>
                  <a:pt x="0" y="24"/>
                </a:lnTo>
                <a:lnTo>
                  <a:pt x="0" y="21"/>
                </a:lnTo>
                <a:lnTo>
                  <a:pt x="0" y="14"/>
                </a:lnTo>
                <a:lnTo>
                  <a:pt x="0" y="11"/>
                </a:lnTo>
                <a:lnTo>
                  <a:pt x="0" y="7"/>
                </a:lnTo>
                <a:lnTo>
                  <a:pt x="0" y="0"/>
                </a:lnTo>
                <a:lnTo>
                  <a:pt x="162" y="0"/>
                </a:lnTo>
                <a:lnTo>
                  <a:pt x="162" y="4"/>
                </a:lnTo>
                <a:lnTo>
                  <a:pt x="162" y="4"/>
                </a:lnTo>
                <a:lnTo>
                  <a:pt x="162" y="7"/>
                </a:lnTo>
                <a:lnTo>
                  <a:pt x="162" y="7"/>
                </a:lnTo>
                <a:lnTo>
                  <a:pt x="162" y="11"/>
                </a:lnTo>
                <a:lnTo>
                  <a:pt x="162" y="11"/>
                </a:lnTo>
                <a:lnTo>
                  <a:pt x="162" y="14"/>
                </a:lnTo>
                <a:lnTo>
                  <a:pt x="162" y="14"/>
                </a:lnTo>
                <a:lnTo>
                  <a:pt x="162" y="17"/>
                </a:lnTo>
                <a:lnTo>
                  <a:pt x="162" y="21"/>
                </a:lnTo>
                <a:lnTo>
                  <a:pt x="162" y="21"/>
                </a:lnTo>
                <a:lnTo>
                  <a:pt x="162" y="24"/>
                </a:lnTo>
                <a:lnTo>
                  <a:pt x="166" y="24"/>
                </a:lnTo>
                <a:lnTo>
                  <a:pt x="166" y="28"/>
                </a:lnTo>
                <a:lnTo>
                  <a:pt x="166" y="28"/>
                </a:lnTo>
                <a:lnTo>
                  <a:pt x="166" y="31"/>
                </a:lnTo>
                <a:lnTo>
                  <a:pt x="166" y="31"/>
                </a:lnTo>
                <a:lnTo>
                  <a:pt x="166" y="34"/>
                </a:lnTo>
                <a:lnTo>
                  <a:pt x="166" y="34"/>
                </a:lnTo>
                <a:lnTo>
                  <a:pt x="169" y="38"/>
                </a:lnTo>
                <a:lnTo>
                  <a:pt x="169" y="38"/>
                </a:lnTo>
                <a:lnTo>
                  <a:pt x="169" y="41"/>
                </a:lnTo>
                <a:lnTo>
                  <a:pt x="169" y="41"/>
                </a:lnTo>
                <a:lnTo>
                  <a:pt x="169" y="45"/>
                </a:lnTo>
                <a:lnTo>
                  <a:pt x="173" y="45"/>
                </a:lnTo>
                <a:lnTo>
                  <a:pt x="173" y="48"/>
                </a:lnTo>
                <a:lnTo>
                  <a:pt x="173" y="48"/>
                </a:lnTo>
                <a:lnTo>
                  <a:pt x="173" y="51"/>
                </a:lnTo>
                <a:lnTo>
                  <a:pt x="176" y="51"/>
                </a:lnTo>
                <a:lnTo>
                  <a:pt x="176" y="55"/>
                </a:lnTo>
                <a:lnTo>
                  <a:pt x="176" y="55"/>
                </a:lnTo>
                <a:lnTo>
                  <a:pt x="176" y="55"/>
                </a:lnTo>
                <a:lnTo>
                  <a:pt x="180" y="58"/>
                </a:lnTo>
                <a:lnTo>
                  <a:pt x="180" y="58"/>
                </a:lnTo>
                <a:lnTo>
                  <a:pt x="180" y="62"/>
                </a:lnTo>
                <a:lnTo>
                  <a:pt x="183" y="62"/>
                </a:lnTo>
                <a:lnTo>
                  <a:pt x="183" y="65"/>
                </a:lnTo>
                <a:lnTo>
                  <a:pt x="183" y="65"/>
                </a:lnTo>
                <a:lnTo>
                  <a:pt x="187" y="65"/>
                </a:lnTo>
                <a:lnTo>
                  <a:pt x="187" y="68"/>
                </a:lnTo>
                <a:lnTo>
                  <a:pt x="187" y="68"/>
                </a:lnTo>
                <a:lnTo>
                  <a:pt x="190" y="72"/>
                </a:lnTo>
                <a:lnTo>
                  <a:pt x="190" y="72"/>
                </a:lnTo>
                <a:lnTo>
                  <a:pt x="190" y="72"/>
                </a:lnTo>
                <a:lnTo>
                  <a:pt x="194" y="75"/>
                </a:lnTo>
                <a:lnTo>
                  <a:pt x="194" y="75"/>
                </a:lnTo>
                <a:lnTo>
                  <a:pt x="197" y="79"/>
                </a:lnTo>
                <a:lnTo>
                  <a:pt x="197" y="79"/>
                </a:lnTo>
                <a:lnTo>
                  <a:pt x="197" y="79"/>
                </a:lnTo>
                <a:lnTo>
                  <a:pt x="201" y="82"/>
                </a:lnTo>
                <a:lnTo>
                  <a:pt x="201" y="82"/>
                </a:lnTo>
                <a:lnTo>
                  <a:pt x="204" y="82"/>
                </a:lnTo>
                <a:lnTo>
                  <a:pt x="204" y="85"/>
                </a:lnTo>
                <a:lnTo>
                  <a:pt x="208" y="85"/>
                </a:lnTo>
                <a:lnTo>
                  <a:pt x="208" y="85"/>
                </a:lnTo>
                <a:lnTo>
                  <a:pt x="208" y="89"/>
                </a:lnTo>
                <a:lnTo>
                  <a:pt x="211" y="89"/>
                </a:lnTo>
                <a:lnTo>
                  <a:pt x="211" y="89"/>
                </a:lnTo>
                <a:lnTo>
                  <a:pt x="215" y="89"/>
                </a:lnTo>
                <a:lnTo>
                  <a:pt x="215" y="92"/>
                </a:lnTo>
                <a:lnTo>
                  <a:pt x="218" y="92"/>
                </a:lnTo>
                <a:lnTo>
                  <a:pt x="218" y="92"/>
                </a:lnTo>
                <a:lnTo>
                  <a:pt x="222" y="92"/>
                </a:lnTo>
                <a:lnTo>
                  <a:pt x="222" y="96"/>
                </a:lnTo>
                <a:lnTo>
                  <a:pt x="226" y="96"/>
                </a:lnTo>
                <a:lnTo>
                  <a:pt x="226" y="96"/>
                </a:lnTo>
                <a:lnTo>
                  <a:pt x="229" y="96"/>
                </a:lnTo>
                <a:lnTo>
                  <a:pt x="229" y="99"/>
                </a:lnTo>
                <a:lnTo>
                  <a:pt x="233" y="99"/>
                </a:lnTo>
                <a:lnTo>
                  <a:pt x="233" y="99"/>
                </a:lnTo>
                <a:lnTo>
                  <a:pt x="236" y="99"/>
                </a:lnTo>
                <a:lnTo>
                  <a:pt x="236" y="99"/>
                </a:lnTo>
                <a:lnTo>
                  <a:pt x="240" y="99"/>
                </a:lnTo>
                <a:lnTo>
                  <a:pt x="240" y="102"/>
                </a:lnTo>
                <a:lnTo>
                  <a:pt x="243" y="102"/>
                </a:lnTo>
                <a:lnTo>
                  <a:pt x="243" y="102"/>
                </a:lnTo>
                <a:lnTo>
                  <a:pt x="247" y="102"/>
                </a:lnTo>
                <a:lnTo>
                  <a:pt x="247" y="102"/>
                </a:lnTo>
                <a:lnTo>
                  <a:pt x="250" y="102"/>
                </a:lnTo>
                <a:lnTo>
                  <a:pt x="250" y="102"/>
                </a:lnTo>
                <a:lnTo>
                  <a:pt x="254" y="102"/>
                </a:lnTo>
                <a:lnTo>
                  <a:pt x="254" y="102"/>
                </a:lnTo>
                <a:lnTo>
                  <a:pt x="257" y="106"/>
                </a:lnTo>
                <a:lnTo>
                  <a:pt x="261" y="106"/>
                </a:lnTo>
                <a:lnTo>
                  <a:pt x="261" y="106"/>
                </a:lnTo>
                <a:lnTo>
                  <a:pt x="264" y="106"/>
                </a:lnTo>
                <a:lnTo>
                  <a:pt x="264" y="106"/>
                </a:lnTo>
                <a:lnTo>
                  <a:pt x="268" y="106"/>
                </a:lnTo>
                <a:lnTo>
                  <a:pt x="268" y="106"/>
                </a:lnTo>
                <a:lnTo>
                  <a:pt x="271" y="106"/>
                </a:lnTo>
                <a:lnTo>
                  <a:pt x="271" y="266"/>
                </a:lnTo>
                <a:close/>
              </a:path>
            </a:pathLst>
          </a:custGeom>
          <a:noFill/>
          <a:ln w="1111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25716" name="Freeform 20"/>
          <p:cNvSpPr>
            <a:spLocks/>
          </p:cNvSpPr>
          <p:nvPr/>
        </p:nvSpPr>
        <p:spPr bwMode="auto">
          <a:xfrm>
            <a:off x="2844800" y="5467350"/>
            <a:ext cx="430213" cy="415925"/>
          </a:xfrm>
          <a:custGeom>
            <a:avLst/>
            <a:gdLst>
              <a:gd name="T0" fmla="*/ 0 w 271"/>
              <a:gd name="T1" fmla="*/ 256 h 262"/>
              <a:gd name="T2" fmla="*/ 0 w 271"/>
              <a:gd name="T3" fmla="*/ 239 h 262"/>
              <a:gd name="T4" fmla="*/ 0 w 271"/>
              <a:gd name="T5" fmla="*/ 225 h 262"/>
              <a:gd name="T6" fmla="*/ 4 w 271"/>
              <a:gd name="T7" fmla="*/ 211 h 262"/>
              <a:gd name="T8" fmla="*/ 7 w 271"/>
              <a:gd name="T9" fmla="*/ 201 h 262"/>
              <a:gd name="T10" fmla="*/ 11 w 271"/>
              <a:gd name="T11" fmla="*/ 187 h 262"/>
              <a:gd name="T12" fmla="*/ 14 w 271"/>
              <a:gd name="T13" fmla="*/ 174 h 262"/>
              <a:gd name="T14" fmla="*/ 21 w 271"/>
              <a:gd name="T15" fmla="*/ 160 h 262"/>
              <a:gd name="T16" fmla="*/ 28 w 271"/>
              <a:gd name="T17" fmla="*/ 147 h 262"/>
              <a:gd name="T18" fmla="*/ 32 w 271"/>
              <a:gd name="T19" fmla="*/ 136 h 262"/>
              <a:gd name="T20" fmla="*/ 39 w 271"/>
              <a:gd name="T21" fmla="*/ 123 h 262"/>
              <a:gd name="T22" fmla="*/ 49 w 271"/>
              <a:gd name="T23" fmla="*/ 113 h 262"/>
              <a:gd name="T24" fmla="*/ 56 w 271"/>
              <a:gd name="T25" fmla="*/ 102 h 262"/>
              <a:gd name="T26" fmla="*/ 67 w 271"/>
              <a:gd name="T27" fmla="*/ 89 h 262"/>
              <a:gd name="T28" fmla="*/ 74 w 271"/>
              <a:gd name="T29" fmla="*/ 78 h 262"/>
              <a:gd name="T30" fmla="*/ 85 w 271"/>
              <a:gd name="T31" fmla="*/ 72 h 262"/>
              <a:gd name="T32" fmla="*/ 95 w 271"/>
              <a:gd name="T33" fmla="*/ 61 h 262"/>
              <a:gd name="T34" fmla="*/ 106 w 271"/>
              <a:gd name="T35" fmla="*/ 51 h 262"/>
              <a:gd name="T36" fmla="*/ 120 w 271"/>
              <a:gd name="T37" fmla="*/ 44 h 262"/>
              <a:gd name="T38" fmla="*/ 130 w 271"/>
              <a:gd name="T39" fmla="*/ 38 h 262"/>
              <a:gd name="T40" fmla="*/ 145 w 271"/>
              <a:gd name="T41" fmla="*/ 31 h 262"/>
              <a:gd name="T42" fmla="*/ 155 w 271"/>
              <a:gd name="T43" fmla="*/ 24 h 262"/>
              <a:gd name="T44" fmla="*/ 169 w 271"/>
              <a:gd name="T45" fmla="*/ 17 h 262"/>
              <a:gd name="T46" fmla="*/ 183 w 271"/>
              <a:gd name="T47" fmla="*/ 14 h 262"/>
              <a:gd name="T48" fmla="*/ 197 w 271"/>
              <a:gd name="T49" fmla="*/ 10 h 262"/>
              <a:gd name="T50" fmla="*/ 208 w 271"/>
              <a:gd name="T51" fmla="*/ 7 h 262"/>
              <a:gd name="T52" fmla="*/ 222 w 271"/>
              <a:gd name="T53" fmla="*/ 4 h 262"/>
              <a:gd name="T54" fmla="*/ 236 w 271"/>
              <a:gd name="T55" fmla="*/ 0 h 262"/>
              <a:gd name="T56" fmla="*/ 250 w 271"/>
              <a:gd name="T57" fmla="*/ 0 h 262"/>
              <a:gd name="T58" fmla="*/ 264 w 271"/>
              <a:gd name="T59" fmla="*/ 0 h 262"/>
              <a:gd name="T60" fmla="*/ 268 w 271"/>
              <a:gd name="T61" fmla="*/ 160 h 262"/>
              <a:gd name="T62" fmla="*/ 264 w 271"/>
              <a:gd name="T63" fmla="*/ 160 h 262"/>
              <a:gd name="T64" fmla="*/ 257 w 271"/>
              <a:gd name="T65" fmla="*/ 160 h 262"/>
              <a:gd name="T66" fmla="*/ 250 w 271"/>
              <a:gd name="T67" fmla="*/ 160 h 262"/>
              <a:gd name="T68" fmla="*/ 247 w 271"/>
              <a:gd name="T69" fmla="*/ 164 h 262"/>
              <a:gd name="T70" fmla="*/ 240 w 271"/>
              <a:gd name="T71" fmla="*/ 164 h 262"/>
              <a:gd name="T72" fmla="*/ 236 w 271"/>
              <a:gd name="T73" fmla="*/ 164 h 262"/>
              <a:gd name="T74" fmla="*/ 229 w 271"/>
              <a:gd name="T75" fmla="*/ 167 h 262"/>
              <a:gd name="T76" fmla="*/ 226 w 271"/>
              <a:gd name="T77" fmla="*/ 170 h 262"/>
              <a:gd name="T78" fmla="*/ 218 w 271"/>
              <a:gd name="T79" fmla="*/ 170 h 262"/>
              <a:gd name="T80" fmla="*/ 215 w 271"/>
              <a:gd name="T81" fmla="*/ 174 h 262"/>
              <a:gd name="T82" fmla="*/ 208 w 271"/>
              <a:gd name="T83" fmla="*/ 177 h 262"/>
              <a:gd name="T84" fmla="*/ 204 w 271"/>
              <a:gd name="T85" fmla="*/ 181 h 262"/>
              <a:gd name="T86" fmla="*/ 201 w 271"/>
              <a:gd name="T87" fmla="*/ 184 h 262"/>
              <a:gd name="T88" fmla="*/ 197 w 271"/>
              <a:gd name="T89" fmla="*/ 187 h 262"/>
              <a:gd name="T90" fmla="*/ 190 w 271"/>
              <a:gd name="T91" fmla="*/ 191 h 262"/>
              <a:gd name="T92" fmla="*/ 187 w 271"/>
              <a:gd name="T93" fmla="*/ 194 h 262"/>
              <a:gd name="T94" fmla="*/ 183 w 271"/>
              <a:gd name="T95" fmla="*/ 198 h 262"/>
              <a:gd name="T96" fmla="*/ 180 w 271"/>
              <a:gd name="T97" fmla="*/ 204 h 262"/>
              <a:gd name="T98" fmla="*/ 176 w 271"/>
              <a:gd name="T99" fmla="*/ 208 h 262"/>
              <a:gd name="T100" fmla="*/ 176 w 271"/>
              <a:gd name="T101" fmla="*/ 211 h 262"/>
              <a:gd name="T102" fmla="*/ 173 w 271"/>
              <a:gd name="T103" fmla="*/ 218 h 262"/>
              <a:gd name="T104" fmla="*/ 169 w 271"/>
              <a:gd name="T105" fmla="*/ 221 h 262"/>
              <a:gd name="T106" fmla="*/ 169 w 271"/>
              <a:gd name="T107" fmla="*/ 228 h 262"/>
              <a:gd name="T108" fmla="*/ 166 w 271"/>
              <a:gd name="T109" fmla="*/ 232 h 262"/>
              <a:gd name="T110" fmla="*/ 166 w 271"/>
              <a:gd name="T111" fmla="*/ 239 h 262"/>
              <a:gd name="T112" fmla="*/ 162 w 271"/>
              <a:gd name="T113" fmla="*/ 242 h 262"/>
              <a:gd name="T114" fmla="*/ 162 w 271"/>
              <a:gd name="T115" fmla="*/ 249 h 262"/>
              <a:gd name="T116" fmla="*/ 162 w 271"/>
              <a:gd name="T117" fmla="*/ 256 h 262"/>
              <a:gd name="T118" fmla="*/ 162 w 271"/>
              <a:gd name="T119" fmla="*/ 259 h 262"/>
              <a:gd name="T120" fmla="*/ 0 w 271"/>
              <a:gd name="T121"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1" h="262">
                <a:moveTo>
                  <a:pt x="0" y="262"/>
                </a:moveTo>
                <a:lnTo>
                  <a:pt x="0" y="259"/>
                </a:lnTo>
                <a:lnTo>
                  <a:pt x="0" y="256"/>
                </a:lnTo>
                <a:lnTo>
                  <a:pt x="0" y="249"/>
                </a:lnTo>
                <a:lnTo>
                  <a:pt x="0" y="245"/>
                </a:lnTo>
                <a:lnTo>
                  <a:pt x="0" y="239"/>
                </a:lnTo>
                <a:lnTo>
                  <a:pt x="0" y="235"/>
                </a:lnTo>
                <a:lnTo>
                  <a:pt x="0" y="232"/>
                </a:lnTo>
                <a:lnTo>
                  <a:pt x="0" y="225"/>
                </a:lnTo>
                <a:lnTo>
                  <a:pt x="4" y="221"/>
                </a:lnTo>
                <a:lnTo>
                  <a:pt x="4" y="218"/>
                </a:lnTo>
                <a:lnTo>
                  <a:pt x="4" y="211"/>
                </a:lnTo>
                <a:lnTo>
                  <a:pt x="4" y="208"/>
                </a:lnTo>
                <a:lnTo>
                  <a:pt x="7" y="204"/>
                </a:lnTo>
                <a:lnTo>
                  <a:pt x="7" y="201"/>
                </a:lnTo>
                <a:lnTo>
                  <a:pt x="7" y="194"/>
                </a:lnTo>
                <a:lnTo>
                  <a:pt x="11" y="191"/>
                </a:lnTo>
                <a:lnTo>
                  <a:pt x="11" y="187"/>
                </a:lnTo>
                <a:lnTo>
                  <a:pt x="14" y="181"/>
                </a:lnTo>
                <a:lnTo>
                  <a:pt x="14" y="177"/>
                </a:lnTo>
                <a:lnTo>
                  <a:pt x="14" y="174"/>
                </a:lnTo>
                <a:lnTo>
                  <a:pt x="18" y="167"/>
                </a:lnTo>
                <a:lnTo>
                  <a:pt x="18" y="164"/>
                </a:lnTo>
                <a:lnTo>
                  <a:pt x="21" y="160"/>
                </a:lnTo>
                <a:lnTo>
                  <a:pt x="21" y="157"/>
                </a:lnTo>
                <a:lnTo>
                  <a:pt x="25" y="150"/>
                </a:lnTo>
                <a:lnTo>
                  <a:pt x="28" y="147"/>
                </a:lnTo>
                <a:lnTo>
                  <a:pt x="28" y="143"/>
                </a:lnTo>
                <a:lnTo>
                  <a:pt x="32" y="140"/>
                </a:lnTo>
                <a:lnTo>
                  <a:pt x="32" y="136"/>
                </a:lnTo>
                <a:lnTo>
                  <a:pt x="35" y="130"/>
                </a:lnTo>
                <a:lnTo>
                  <a:pt x="39" y="126"/>
                </a:lnTo>
                <a:lnTo>
                  <a:pt x="39" y="123"/>
                </a:lnTo>
                <a:lnTo>
                  <a:pt x="42" y="119"/>
                </a:lnTo>
                <a:lnTo>
                  <a:pt x="46" y="116"/>
                </a:lnTo>
                <a:lnTo>
                  <a:pt x="49" y="113"/>
                </a:lnTo>
                <a:lnTo>
                  <a:pt x="49" y="109"/>
                </a:lnTo>
                <a:lnTo>
                  <a:pt x="53" y="106"/>
                </a:lnTo>
                <a:lnTo>
                  <a:pt x="56" y="102"/>
                </a:lnTo>
                <a:lnTo>
                  <a:pt x="60" y="95"/>
                </a:lnTo>
                <a:lnTo>
                  <a:pt x="64" y="92"/>
                </a:lnTo>
                <a:lnTo>
                  <a:pt x="67" y="89"/>
                </a:lnTo>
                <a:lnTo>
                  <a:pt x="71" y="85"/>
                </a:lnTo>
                <a:lnTo>
                  <a:pt x="71" y="82"/>
                </a:lnTo>
                <a:lnTo>
                  <a:pt x="74" y="78"/>
                </a:lnTo>
                <a:lnTo>
                  <a:pt x="78" y="75"/>
                </a:lnTo>
                <a:lnTo>
                  <a:pt x="81" y="75"/>
                </a:lnTo>
                <a:lnTo>
                  <a:pt x="85" y="72"/>
                </a:lnTo>
                <a:lnTo>
                  <a:pt x="88" y="68"/>
                </a:lnTo>
                <a:lnTo>
                  <a:pt x="92" y="65"/>
                </a:lnTo>
                <a:lnTo>
                  <a:pt x="95" y="61"/>
                </a:lnTo>
                <a:lnTo>
                  <a:pt x="99" y="58"/>
                </a:lnTo>
                <a:lnTo>
                  <a:pt x="102" y="55"/>
                </a:lnTo>
                <a:lnTo>
                  <a:pt x="106" y="51"/>
                </a:lnTo>
                <a:lnTo>
                  <a:pt x="109" y="51"/>
                </a:lnTo>
                <a:lnTo>
                  <a:pt x="116" y="48"/>
                </a:lnTo>
                <a:lnTo>
                  <a:pt x="120" y="44"/>
                </a:lnTo>
                <a:lnTo>
                  <a:pt x="123" y="41"/>
                </a:lnTo>
                <a:lnTo>
                  <a:pt x="127" y="41"/>
                </a:lnTo>
                <a:lnTo>
                  <a:pt x="130" y="38"/>
                </a:lnTo>
                <a:lnTo>
                  <a:pt x="134" y="34"/>
                </a:lnTo>
                <a:lnTo>
                  <a:pt x="137" y="31"/>
                </a:lnTo>
                <a:lnTo>
                  <a:pt x="145" y="31"/>
                </a:lnTo>
                <a:lnTo>
                  <a:pt x="148" y="27"/>
                </a:lnTo>
                <a:lnTo>
                  <a:pt x="152" y="27"/>
                </a:lnTo>
                <a:lnTo>
                  <a:pt x="155" y="24"/>
                </a:lnTo>
                <a:lnTo>
                  <a:pt x="159" y="21"/>
                </a:lnTo>
                <a:lnTo>
                  <a:pt x="166" y="21"/>
                </a:lnTo>
                <a:lnTo>
                  <a:pt x="169" y="17"/>
                </a:lnTo>
                <a:lnTo>
                  <a:pt x="173" y="17"/>
                </a:lnTo>
                <a:lnTo>
                  <a:pt x="176" y="14"/>
                </a:lnTo>
                <a:lnTo>
                  <a:pt x="183" y="14"/>
                </a:lnTo>
                <a:lnTo>
                  <a:pt x="187" y="14"/>
                </a:lnTo>
                <a:lnTo>
                  <a:pt x="190" y="10"/>
                </a:lnTo>
                <a:lnTo>
                  <a:pt x="197" y="10"/>
                </a:lnTo>
                <a:lnTo>
                  <a:pt x="201" y="7"/>
                </a:lnTo>
                <a:lnTo>
                  <a:pt x="204" y="7"/>
                </a:lnTo>
                <a:lnTo>
                  <a:pt x="208" y="7"/>
                </a:lnTo>
                <a:lnTo>
                  <a:pt x="215" y="4"/>
                </a:lnTo>
                <a:lnTo>
                  <a:pt x="218" y="4"/>
                </a:lnTo>
                <a:lnTo>
                  <a:pt x="222" y="4"/>
                </a:lnTo>
                <a:lnTo>
                  <a:pt x="229" y="4"/>
                </a:lnTo>
                <a:lnTo>
                  <a:pt x="233" y="4"/>
                </a:lnTo>
                <a:lnTo>
                  <a:pt x="236" y="0"/>
                </a:lnTo>
                <a:lnTo>
                  <a:pt x="243" y="0"/>
                </a:lnTo>
                <a:lnTo>
                  <a:pt x="247" y="0"/>
                </a:lnTo>
                <a:lnTo>
                  <a:pt x="250" y="0"/>
                </a:lnTo>
                <a:lnTo>
                  <a:pt x="257" y="0"/>
                </a:lnTo>
                <a:lnTo>
                  <a:pt x="261" y="0"/>
                </a:lnTo>
                <a:lnTo>
                  <a:pt x="264" y="0"/>
                </a:lnTo>
                <a:lnTo>
                  <a:pt x="271" y="0"/>
                </a:lnTo>
                <a:lnTo>
                  <a:pt x="271" y="160"/>
                </a:lnTo>
                <a:lnTo>
                  <a:pt x="268" y="160"/>
                </a:lnTo>
                <a:lnTo>
                  <a:pt x="268" y="160"/>
                </a:lnTo>
                <a:lnTo>
                  <a:pt x="264" y="160"/>
                </a:lnTo>
                <a:lnTo>
                  <a:pt x="264" y="160"/>
                </a:lnTo>
                <a:lnTo>
                  <a:pt x="261" y="160"/>
                </a:lnTo>
                <a:lnTo>
                  <a:pt x="261" y="160"/>
                </a:lnTo>
                <a:lnTo>
                  <a:pt x="257" y="160"/>
                </a:lnTo>
                <a:lnTo>
                  <a:pt x="254" y="160"/>
                </a:lnTo>
                <a:lnTo>
                  <a:pt x="254" y="160"/>
                </a:lnTo>
                <a:lnTo>
                  <a:pt x="250" y="160"/>
                </a:lnTo>
                <a:lnTo>
                  <a:pt x="250" y="160"/>
                </a:lnTo>
                <a:lnTo>
                  <a:pt x="247" y="160"/>
                </a:lnTo>
                <a:lnTo>
                  <a:pt x="247" y="164"/>
                </a:lnTo>
                <a:lnTo>
                  <a:pt x="243" y="164"/>
                </a:lnTo>
                <a:lnTo>
                  <a:pt x="243" y="164"/>
                </a:lnTo>
                <a:lnTo>
                  <a:pt x="240" y="164"/>
                </a:lnTo>
                <a:lnTo>
                  <a:pt x="240" y="164"/>
                </a:lnTo>
                <a:lnTo>
                  <a:pt x="236" y="164"/>
                </a:lnTo>
                <a:lnTo>
                  <a:pt x="236" y="164"/>
                </a:lnTo>
                <a:lnTo>
                  <a:pt x="233" y="167"/>
                </a:lnTo>
                <a:lnTo>
                  <a:pt x="233" y="167"/>
                </a:lnTo>
                <a:lnTo>
                  <a:pt x="229" y="167"/>
                </a:lnTo>
                <a:lnTo>
                  <a:pt x="229" y="167"/>
                </a:lnTo>
                <a:lnTo>
                  <a:pt x="226" y="167"/>
                </a:lnTo>
                <a:lnTo>
                  <a:pt x="226" y="170"/>
                </a:lnTo>
                <a:lnTo>
                  <a:pt x="222" y="170"/>
                </a:lnTo>
                <a:lnTo>
                  <a:pt x="222" y="170"/>
                </a:lnTo>
                <a:lnTo>
                  <a:pt x="218" y="170"/>
                </a:lnTo>
                <a:lnTo>
                  <a:pt x="218" y="174"/>
                </a:lnTo>
                <a:lnTo>
                  <a:pt x="215" y="174"/>
                </a:lnTo>
                <a:lnTo>
                  <a:pt x="215" y="174"/>
                </a:lnTo>
                <a:lnTo>
                  <a:pt x="211" y="174"/>
                </a:lnTo>
                <a:lnTo>
                  <a:pt x="211" y="177"/>
                </a:lnTo>
                <a:lnTo>
                  <a:pt x="208" y="177"/>
                </a:lnTo>
                <a:lnTo>
                  <a:pt x="208" y="177"/>
                </a:lnTo>
                <a:lnTo>
                  <a:pt x="208" y="181"/>
                </a:lnTo>
                <a:lnTo>
                  <a:pt x="204" y="181"/>
                </a:lnTo>
                <a:lnTo>
                  <a:pt x="204" y="181"/>
                </a:lnTo>
                <a:lnTo>
                  <a:pt x="201" y="184"/>
                </a:lnTo>
                <a:lnTo>
                  <a:pt x="201" y="184"/>
                </a:lnTo>
                <a:lnTo>
                  <a:pt x="197" y="184"/>
                </a:lnTo>
                <a:lnTo>
                  <a:pt x="197" y="187"/>
                </a:lnTo>
                <a:lnTo>
                  <a:pt x="197" y="187"/>
                </a:lnTo>
                <a:lnTo>
                  <a:pt x="194" y="187"/>
                </a:lnTo>
                <a:lnTo>
                  <a:pt x="194" y="191"/>
                </a:lnTo>
                <a:lnTo>
                  <a:pt x="190" y="191"/>
                </a:lnTo>
                <a:lnTo>
                  <a:pt x="190" y="191"/>
                </a:lnTo>
                <a:lnTo>
                  <a:pt x="190" y="194"/>
                </a:lnTo>
                <a:lnTo>
                  <a:pt x="187" y="194"/>
                </a:lnTo>
                <a:lnTo>
                  <a:pt x="187" y="198"/>
                </a:lnTo>
                <a:lnTo>
                  <a:pt x="187" y="198"/>
                </a:lnTo>
                <a:lnTo>
                  <a:pt x="183" y="198"/>
                </a:lnTo>
                <a:lnTo>
                  <a:pt x="183" y="201"/>
                </a:lnTo>
                <a:lnTo>
                  <a:pt x="183" y="201"/>
                </a:lnTo>
                <a:lnTo>
                  <a:pt x="180" y="204"/>
                </a:lnTo>
                <a:lnTo>
                  <a:pt x="180" y="204"/>
                </a:lnTo>
                <a:lnTo>
                  <a:pt x="180" y="208"/>
                </a:lnTo>
                <a:lnTo>
                  <a:pt x="176" y="208"/>
                </a:lnTo>
                <a:lnTo>
                  <a:pt x="176" y="211"/>
                </a:lnTo>
                <a:lnTo>
                  <a:pt x="176" y="211"/>
                </a:lnTo>
                <a:lnTo>
                  <a:pt x="176" y="211"/>
                </a:lnTo>
                <a:lnTo>
                  <a:pt x="173" y="215"/>
                </a:lnTo>
                <a:lnTo>
                  <a:pt x="173" y="215"/>
                </a:lnTo>
                <a:lnTo>
                  <a:pt x="173" y="218"/>
                </a:lnTo>
                <a:lnTo>
                  <a:pt x="173" y="218"/>
                </a:lnTo>
                <a:lnTo>
                  <a:pt x="169" y="221"/>
                </a:lnTo>
                <a:lnTo>
                  <a:pt x="169" y="221"/>
                </a:lnTo>
                <a:lnTo>
                  <a:pt x="169" y="225"/>
                </a:lnTo>
                <a:lnTo>
                  <a:pt x="169" y="225"/>
                </a:lnTo>
                <a:lnTo>
                  <a:pt x="169" y="228"/>
                </a:lnTo>
                <a:lnTo>
                  <a:pt x="166" y="228"/>
                </a:lnTo>
                <a:lnTo>
                  <a:pt x="166" y="232"/>
                </a:lnTo>
                <a:lnTo>
                  <a:pt x="166" y="232"/>
                </a:lnTo>
                <a:lnTo>
                  <a:pt x="166" y="235"/>
                </a:lnTo>
                <a:lnTo>
                  <a:pt x="166" y="235"/>
                </a:lnTo>
                <a:lnTo>
                  <a:pt x="166" y="239"/>
                </a:lnTo>
                <a:lnTo>
                  <a:pt x="166" y="239"/>
                </a:lnTo>
                <a:lnTo>
                  <a:pt x="162" y="242"/>
                </a:lnTo>
                <a:lnTo>
                  <a:pt x="162" y="242"/>
                </a:lnTo>
                <a:lnTo>
                  <a:pt x="162" y="245"/>
                </a:lnTo>
                <a:lnTo>
                  <a:pt x="162" y="245"/>
                </a:lnTo>
                <a:lnTo>
                  <a:pt x="162" y="249"/>
                </a:lnTo>
                <a:lnTo>
                  <a:pt x="162" y="252"/>
                </a:lnTo>
                <a:lnTo>
                  <a:pt x="162" y="252"/>
                </a:lnTo>
                <a:lnTo>
                  <a:pt x="162" y="256"/>
                </a:lnTo>
                <a:lnTo>
                  <a:pt x="162" y="256"/>
                </a:lnTo>
                <a:lnTo>
                  <a:pt x="162" y="259"/>
                </a:lnTo>
                <a:lnTo>
                  <a:pt x="162" y="259"/>
                </a:lnTo>
                <a:lnTo>
                  <a:pt x="162" y="262"/>
                </a:lnTo>
                <a:lnTo>
                  <a:pt x="162" y="262"/>
                </a:lnTo>
                <a:lnTo>
                  <a:pt x="0" y="262"/>
                </a:lnTo>
                <a:close/>
              </a:path>
            </a:pathLst>
          </a:custGeom>
          <a:noFill/>
          <a:ln w="1111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25717" name="Rectangle 21"/>
          <p:cNvSpPr>
            <a:spLocks noChangeArrowheads="1"/>
          </p:cNvSpPr>
          <p:nvPr/>
        </p:nvSpPr>
        <p:spPr bwMode="auto">
          <a:xfrm>
            <a:off x="3475038" y="5629275"/>
            <a:ext cx="80962"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spcBef>
                <a:spcPct val="50000"/>
              </a:spcBef>
            </a:pPr>
            <a:r>
              <a:rPr lang="en-US" altLang="ja-JP" sz="900" b="1">
                <a:solidFill>
                  <a:srgbClr val="000000"/>
                </a:solidFill>
                <a:latin typeface="HG丸ｺﾞｼｯｸM-PRO" pitchFamily="50" charset="-128"/>
                <a:ea typeface="HG丸ｺﾞｼｯｸM-PRO" pitchFamily="50" charset="-128"/>
              </a:rPr>
              <a:t>P</a:t>
            </a:r>
            <a:endParaRPr lang="en-US" altLang="ja-JP">
              <a:solidFill>
                <a:srgbClr val="D60093"/>
              </a:solidFill>
              <a:ea typeface="HGｺﾞｼｯｸE" pitchFamily="49" charset="-128"/>
            </a:endParaRPr>
          </a:p>
        </p:txBody>
      </p:sp>
      <p:sp>
        <p:nvSpPr>
          <p:cNvPr id="925718" name="Rectangle 22"/>
          <p:cNvSpPr>
            <a:spLocks noChangeArrowheads="1"/>
          </p:cNvSpPr>
          <p:nvPr/>
        </p:nvSpPr>
        <p:spPr bwMode="auto">
          <a:xfrm>
            <a:off x="3468688" y="6040438"/>
            <a:ext cx="92075"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spcBef>
                <a:spcPct val="50000"/>
              </a:spcBef>
            </a:pPr>
            <a:r>
              <a:rPr lang="en-US" altLang="ja-JP" sz="900" b="1">
                <a:solidFill>
                  <a:srgbClr val="000000"/>
                </a:solidFill>
                <a:latin typeface="HG丸ｺﾞｼｯｸM-PRO" pitchFamily="50" charset="-128"/>
                <a:ea typeface="HG丸ｺﾞｼｯｸM-PRO" pitchFamily="50" charset="-128"/>
              </a:rPr>
              <a:t>D</a:t>
            </a:r>
            <a:endParaRPr lang="en-US" altLang="ja-JP">
              <a:solidFill>
                <a:srgbClr val="D60093"/>
              </a:solidFill>
              <a:ea typeface="HGｺﾞｼｯｸE" pitchFamily="49" charset="-128"/>
            </a:endParaRPr>
          </a:p>
        </p:txBody>
      </p:sp>
      <p:sp>
        <p:nvSpPr>
          <p:cNvPr id="925719" name="Rectangle 23"/>
          <p:cNvSpPr>
            <a:spLocks noChangeArrowheads="1"/>
          </p:cNvSpPr>
          <p:nvPr/>
        </p:nvSpPr>
        <p:spPr bwMode="auto">
          <a:xfrm>
            <a:off x="3051175" y="6040438"/>
            <a:ext cx="90488"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spcBef>
                <a:spcPct val="50000"/>
              </a:spcBef>
            </a:pPr>
            <a:r>
              <a:rPr lang="en-US" altLang="ja-JP" sz="900" b="1">
                <a:solidFill>
                  <a:srgbClr val="000000"/>
                </a:solidFill>
                <a:latin typeface="HG丸ｺﾞｼｯｸM-PRO" pitchFamily="50" charset="-128"/>
                <a:ea typeface="HG丸ｺﾞｼｯｸM-PRO" pitchFamily="50" charset="-128"/>
              </a:rPr>
              <a:t>C</a:t>
            </a:r>
            <a:endParaRPr lang="en-US" altLang="ja-JP">
              <a:solidFill>
                <a:srgbClr val="D60093"/>
              </a:solidFill>
              <a:ea typeface="HGｺﾞｼｯｸE" pitchFamily="49" charset="-128"/>
            </a:endParaRPr>
          </a:p>
        </p:txBody>
      </p:sp>
      <p:sp>
        <p:nvSpPr>
          <p:cNvPr id="925720" name="Rectangle 24"/>
          <p:cNvSpPr>
            <a:spLocks noChangeArrowheads="1"/>
          </p:cNvSpPr>
          <p:nvPr/>
        </p:nvSpPr>
        <p:spPr bwMode="auto">
          <a:xfrm>
            <a:off x="3044825" y="5629275"/>
            <a:ext cx="93663"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spcBef>
                <a:spcPct val="50000"/>
              </a:spcBef>
            </a:pPr>
            <a:r>
              <a:rPr lang="en-US" altLang="ja-JP" sz="900" b="1">
                <a:solidFill>
                  <a:srgbClr val="000000"/>
                </a:solidFill>
                <a:latin typeface="HG丸ｺﾞｼｯｸM-PRO" pitchFamily="50" charset="-128"/>
                <a:ea typeface="HG丸ｺﾞｼｯｸM-PRO" pitchFamily="50" charset="-128"/>
              </a:rPr>
              <a:t>A</a:t>
            </a:r>
            <a:endParaRPr lang="en-US" altLang="ja-JP">
              <a:solidFill>
                <a:srgbClr val="D60093"/>
              </a:solidFill>
              <a:ea typeface="HGｺﾞｼｯｸE" pitchFamily="49" charset="-128"/>
            </a:endParaRPr>
          </a:p>
        </p:txBody>
      </p:sp>
      <p:sp>
        <p:nvSpPr>
          <p:cNvPr id="925721" name="Freeform 25"/>
          <p:cNvSpPr>
            <a:spLocks/>
          </p:cNvSpPr>
          <p:nvPr/>
        </p:nvSpPr>
        <p:spPr bwMode="auto">
          <a:xfrm>
            <a:off x="5391150" y="5048250"/>
            <a:ext cx="430213" cy="414338"/>
          </a:xfrm>
          <a:custGeom>
            <a:avLst/>
            <a:gdLst>
              <a:gd name="T0" fmla="*/ 10 w 271"/>
              <a:gd name="T1" fmla="*/ 0 h 261"/>
              <a:gd name="T2" fmla="*/ 24 w 271"/>
              <a:gd name="T3" fmla="*/ 0 h 261"/>
              <a:gd name="T4" fmla="*/ 39 w 271"/>
              <a:gd name="T5" fmla="*/ 0 h 261"/>
              <a:gd name="T6" fmla="*/ 53 w 271"/>
              <a:gd name="T7" fmla="*/ 3 h 261"/>
              <a:gd name="T8" fmla="*/ 67 w 271"/>
              <a:gd name="T9" fmla="*/ 7 h 261"/>
              <a:gd name="T10" fmla="*/ 81 w 271"/>
              <a:gd name="T11" fmla="*/ 10 h 261"/>
              <a:gd name="T12" fmla="*/ 91 w 271"/>
              <a:gd name="T13" fmla="*/ 14 h 261"/>
              <a:gd name="T14" fmla="*/ 105 w 271"/>
              <a:gd name="T15" fmla="*/ 20 h 261"/>
              <a:gd name="T16" fmla="*/ 119 w 271"/>
              <a:gd name="T17" fmla="*/ 27 h 261"/>
              <a:gd name="T18" fmla="*/ 130 w 271"/>
              <a:gd name="T19" fmla="*/ 30 h 261"/>
              <a:gd name="T20" fmla="*/ 144 w 271"/>
              <a:gd name="T21" fmla="*/ 37 h 261"/>
              <a:gd name="T22" fmla="*/ 155 w 271"/>
              <a:gd name="T23" fmla="*/ 47 h 261"/>
              <a:gd name="T24" fmla="*/ 165 w 271"/>
              <a:gd name="T25" fmla="*/ 54 h 261"/>
              <a:gd name="T26" fmla="*/ 176 w 271"/>
              <a:gd name="T27" fmla="*/ 64 h 261"/>
              <a:gd name="T28" fmla="*/ 186 w 271"/>
              <a:gd name="T29" fmla="*/ 71 h 261"/>
              <a:gd name="T30" fmla="*/ 197 w 271"/>
              <a:gd name="T31" fmla="*/ 81 h 261"/>
              <a:gd name="T32" fmla="*/ 208 w 271"/>
              <a:gd name="T33" fmla="*/ 91 h 261"/>
              <a:gd name="T34" fmla="*/ 215 w 271"/>
              <a:gd name="T35" fmla="*/ 101 h 261"/>
              <a:gd name="T36" fmla="*/ 225 w 271"/>
              <a:gd name="T37" fmla="*/ 115 h 261"/>
              <a:gd name="T38" fmla="*/ 232 w 271"/>
              <a:gd name="T39" fmla="*/ 125 h 261"/>
              <a:gd name="T40" fmla="*/ 239 w 271"/>
              <a:gd name="T41" fmla="*/ 139 h 261"/>
              <a:gd name="T42" fmla="*/ 246 w 271"/>
              <a:gd name="T43" fmla="*/ 149 h 261"/>
              <a:gd name="T44" fmla="*/ 250 w 271"/>
              <a:gd name="T45" fmla="*/ 162 h 261"/>
              <a:gd name="T46" fmla="*/ 257 w 271"/>
              <a:gd name="T47" fmla="*/ 176 h 261"/>
              <a:gd name="T48" fmla="*/ 260 w 271"/>
              <a:gd name="T49" fmla="*/ 189 h 261"/>
              <a:gd name="T50" fmla="*/ 264 w 271"/>
              <a:gd name="T51" fmla="*/ 200 h 261"/>
              <a:gd name="T52" fmla="*/ 267 w 271"/>
              <a:gd name="T53" fmla="*/ 213 h 261"/>
              <a:gd name="T54" fmla="*/ 267 w 271"/>
              <a:gd name="T55" fmla="*/ 227 h 261"/>
              <a:gd name="T56" fmla="*/ 271 w 271"/>
              <a:gd name="T57" fmla="*/ 240 h 261"/>
              <a:gd name="T58" fmla="*/ 271 w 271"/>
              <a:gd name="T59" fmla="*/ 254 h 261"/>
              <a:gd name="T60" fmla="*/ 109 w 271"/>
              <a:gd name="T61" fmla="*/ 257 h 261"/>
              <a:gd name="T62" fmla="*/ 109 w 271"/>
              <a:gd name="T63" fmla="*/ 254 h 261"/>
              <a:gd name="T64" fmla="*/ 109 w 271"/>
              <a:gd name="T65" fmla="*/ 247 h 261"/>
              <a:gd name="T66" fmla="*/ 105 w 271"/>
              <a:gd name="T67" fmla="*/ 240 h 261"/>
              <a:gd name="T68" fmla="*/ 105 w 271"/>
              <a:gd name="T69" fmla="*/ 237 h 261"/>
              <a:gd name="T70" fmla="*/ 105 w 271"/>
              <a:gd name="T71" fmla="*/ 230 h 261"/>
              <a:gd name="T72" fmla="*/ 102 w 271"/>
              <a:gd name="T73" fmla="*/ 227 h 261"/>
              <a:gd name="T74" fmla="*/ 102 w 271"/>
              <a:gd name="T75" fmla="*/ 220 h 261"/>
              <a:gd name="T76" fmla="*/ 98 w 271"/>
              <a:gd name="T77" fmla="*/ 217 h 261"/>
              <a:gd name="T78" fmla="*/ 95 w 271"/>
              <a:gd name="T79" fmla="*/ 210 h 261"/>
              <a:gd name="T80" fmla="*/ 91 w 271"/>
              <a:gd name="T81" fmla="*/ 206 h 261"/>
              <a:gd name="T82" fmla="*/ 91 w 271"/>
              <a:gd name="T83" fmla="*/ 200 h 261"/>
              <a:gd name="T84" fmla="*/ 88 w 271"/>
              <a:gd name="T85" fmla="*/ 196 h 261"/>
              <a:gd name="T86" fmla="*/ 84 w 271"/>
              <a:gd name="T87" fmla="*/ 193 h 261"/>
              <a:gd name="T88" fmla="*/ 81 w 271"/>
              <a:gd name="T89" fmla="*/ 189 h 261"/>
              <a:gd name="T90" fmla="*/ 74 w 271"/>
              <a:gd name="T91" fmla="*/ 183 h 261"/>
              <a:gd name="T92" fmla="*/ 70 w 271"/>
              <a:gd name="T93" fmla="*/ 179 h 261"/>
              <a:gd name="T94" fmla="*/ 67 w 271"/>
              <a:gd name="T95" fmla="*/ 176 h 261"/>
              <a:gd name="T96" fmla="*/ 63 w 271"/>
              <a:gd name="T97" fmla="*/ 173 h 261"/>
              <a:gd name="T98" fmla="*/ 56 w 271"/>
              <a:gd name="T99" fmla="*/ 169 h 261"/>
              <a:gd name="T100" fmla="*/ 53 w 271"/>
              <a:gd name="T101" fmla="*/ 169 h 261"/>
              <a:gd name="T102" fmla="*/ 49 w 271"/>
              <a:gd name="T103" fmla="*/ 166 h 261"/>
              <a:gd name="T104" fmla="*/ 42 w 271"/>
              <a:gd name="T105" fmla="*/ 162 h 261"/>
              <a:gd name="T106" fmla="*/ 39 w 271"/>
              <a:gd name="T107" fmla="*/ 162 h 261"/>
              <a:gd name="T108" fmla="*/ 31 w 271"/>
              <a:gd name="T109" fmla="*/ 159 h 261"/>
              <a:gd name="T110" fmla="*/ 28 w 271"/>
              <a:gd name="T111" fmla="*/ 159 h 261"/>
              <a:gd name="T112" fmla="*/ 21 w 271"/>
              <a:gd name="T113" fmla="*/ 156 h 261"/>
              <a:gd name="T114" fmla="*/ 14 w 271"/>
              <a:gd name="T115" fmla="*/ 156 h 261"/>
              <a:gd name="T116" fmla="*/ 10 w 271"/>
              <a:gd name="T117" fmla="*/ 156 h 261"/>
              <a:gd name="T118" fmla="*/ 3 w 271"/>
              <a:gd name="T119" fmla="*/ 156 h 261"/>
              <a:gd name="T120" fmla="*/ 0 w 271"/>
              <a:gd name="T121" fmla="*/ 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1" h="261">
                <a:moveTo>
                  <a:pt x="0" y="0"/>
                </a:moveTo>
                <a:lnTo>
                  <a:pt x="7" y="0"/>
                </a:lnTo>
                <a:lnTo>
                  <a:pt x="10" y="0"/>
                </a:lnTo>
                <a:lnTo>
                  <a:pt x="14" y="0"/>
                </a:lnTo>
                <a:lnTo>
                  <a:pt x="21" y="0"/>
                </a:lnTo>
                <a:lnTo>
                  <a:pt x="24" y="0"/>
                </a:lnTo>
                <a:lnTo>
                  <a:pt x="28" y="0"/>
                </a:lnTo>
                <a:lnTo>
                  <a:pt x="35" y="0"/>
                </a:lnTo>
                <a:lnTo>
                  <a:pt x="39" y="0"/>
                </a:lnTo>
                <a:lnTo>
                  <a:pt x="42" y="3"/>
                </a:lnTo>
                <a:lnTo>
                  <a:pt x="49" y="3"/>
                </a:lnTo>
                <a:lnTo>
                  <a:pt x="53" y="3"/>
                </a:lnTo>
                <a:lnTo>
                  <a:pt x="56" y="3"/>
                </a:lnTo>
                <a:lnTo>
                  <a:pt x="60" y="7"/>
                </a:lnTo>
                <a:lnTo>
                  <a:pt x="67" y="7"/>
                </a:lnTo>
                <a:lnTo>
                  <a:pt x="70" y="7"/>
                </a:lnTo>
                <a:lnTo>
                  <a:pt x="74" y="10"/>
                </a:lnTo>
                <a:lnTo>
                  <a:pt x="81" y="10"/>
                </a:lnTo>
                <a:lnTo>
                  <a:pt x="84" y="14"/>
                </a:lnTo>
                <a:lnTo>
                  <a:pt x="88" y="14"/>
                </a:lnTo>
                <a:lnTo>
                  <a:pt x="91" y="14"/>
                </a:lnTo>
                <a:lnTo>
                  <a:pt x="98" y="17"/>
                </a:lnTo>
                <a:lnTo>
                  <a:pt x="102" y="17"/>
                </a:lnTo>
                <a:lnTo>
                  <a:pt x="105" y="20"/>
                </a:lnTo>
                <a:lnTo>
                  <a:pt x="109" y="20"/>
                </a:lnTo>
                <a:lnTo>
                  <a:pt x="116" y="24"/>
                </a:lnTo>
                <a:lnTo>
                  <a:pt x="119" y="27"/>
                </a:lnTo>
                <a:lnTo>
                  <a:pt x="123" y="27"/>
                </a:lnTo>
                <a:lnTo>
                  <a:pt x="127" y="30"/>
                </a:lnTo>
                <a:lnTo>
                  <a:pt x="130" y="30"/>
                </a:lnTo>
                <a:lnTo>
                  <a:pt x="137" y="34"/>
                </a:lnTo>
                <a:lnTo>
                  <a:pt x="141" y="37"/>
                </a:lnTo>
                <a:lnTo>
                  <a:pt x="144" y="37"/>
                </a:lnTo>
                <a:lnTo>
                  <a:pt x="148" y="41"/>
                </a:lnTo>
                <a:lnTo>
                  <a:pt x="151" y="44"/>
                </a:lnTo>
                <a:lnTo>
                  <a:pt x="155" y="47"/>
                </a:lnTo>
                <a:lnTo>
                  <a:pt x="158" y="47"/>
                </a:lnTo>
                <a:lnTo>
                  <a:pt x="162" y="51"/>
                </a:lnTo>
                <a:lnTo>
                  <a:pt x="165" y="54"/>
                </a:lnTo>
                <a:lnTo>
                  <a:pt x="169" y="58"/>
                </a:lnTo>
                <a:lnTo>
                  <a:pt x="172" y="61"/>
                </a:lnTo>
                <a:lnTo>
                  <a:pt x="176" y="64"/>
                </a:lnTo>
                <a:lnTo>
                  <a:pt x="179" y="68"/>
                </a:lnTo>
                <a:lnTo>
                  <a:pt x="183" y="68"/>
                </a:lnTo>
                <a:lnTo>
                  <a:pt x="186" y="71"/>
                </a:lnTo>
                <a:lnTo>
                  <a:pt x="190" y="74"/>
                </a:lnTo>
                <a:lnTo>
                  <a:pt x="193" y="78"/>
                </a:lnTo>
                <a:lnTo>
                  <a:pt x="197" y="81"/>
                </a:lnTo>
                <a:lnTo>
                  <a:pt x="200" y="85"/>
                </a:lnTo>
                <a:lnTo>
                  <a:pt x="204" y="88"/>
                </a:lnTo>
                <a:lnTo>
                  <a:pt x="208" y="91"/>
                </a:lnTo>
                <a:lnTo>
                  <a:pt x="211" y="95"/>
                </a:lnTo>
                <a:lnTo>
                  <a:pt x="215" y="98"/>
                </a:lnTo>
                <a:lnTo>
                  <a:pt x="215" y="101"/>
                </a:lnTo>
                <a:lnTo>
                  <a:pt x="218" y="105"/>
                </a:lnTo>
                <a:lnTo>
                  <a:pt x="222" y="112"/>
                </a:lnTo>
                <a:lnTo>
                  <a:pt x="225" y="115"/>
                </a:lnTo>
                <a:lnTo>
                  <a:pt x="225" y="118"/>
                </a:lnTo>
                <a:lnTo>
                  <a:pt x="229" y="122"/>
                </a:lnTo>
                <a:lnTo>
                  <a:pt x="232" y="125"/>
                </a:lnTo>
                <a:lnTo>
                  <a:pt x="236" y="129"/>
                </a:lnTo>
                <a:lnTo>
                  <a:pt x="236" y="132"/>
                </a:lnTo>
                <a:lnTo>
                  <a:pt x="239" y="139"/>
                </a:lnTo>
                <a:lnTo>
                  <a:pt x="239" y="142"/>
                </a:lnTo>
                <a:lnTo>
                  <a:pt x="243" y="145"/>
                </a:lnTo>
                <a:lnTo>
                  <a:pt x="246" y="149"/>
                </a:lnTo>
                <a:lnTo>
                  <a:pt x="246" y="152"/>
                </a:lnTo>
                <a:lnTo>
                  <a:pt x="250" y="159"/>
                </a:lnTo>
                <a:lnTo>
                  <a:pt x="250" y="162"/>
                </a:lnTo>
                <a:lnTo>
                  <a:pt x="253" y="166"/>
                </a:lnTo>
                <a:lnTo>
                  <a:pt x="253" y="169"/>
                </a:lnTo>
                <a:lnTo>
                  <a:pt x="257" y="176"/>
                </a:lnTo>
                <a:lnTo>
                  <a:pt x="257" y="179"/>
                </a:lnTo>
                <a:lnTo>
                  <a:pt x="257" y="183"/>
                </a:lnTo>
                <a:lnTo>
                  <a:pt x="260" y="189"/>
                </a:lnTo>
                <a:lnTo>
                  <a:pt x="260" y="193"/>
                </a:lnTo>
                <a:lnTo>
                  <a:pt x="260" y="196"/>
                </a:lnTo>
                <a:lnTo>
                  <a:pt x="264" y="200"/>
                </a:lnTo>
                <a:lnTo>
                  <a:pt x="264" y="206"/>
                </a:lnTo>
                <a:lnTo>
                  <a:pt x="264" y="210"/>
                </a:lnTo>
                <a:lnTo>
                  <a:pt x="267" y="213"/>
                </a:lnTo>
                <a:lnTo>
                  <a:pt x="267" y="220"/>
                </a:lnTo>
                <a:lnTo>
                  <a:pt x="267" y="223"/>
                </a:lnTo>
                <a:lnTo>
                  <a:pt x="267" y="227"/>
                </a:lnTo>
                <a:lnTo>
                  <a:pt x="267" y="233"/>
                </a:lnTo>
                <a:lnTo>
                  <a:pt x="267" y="237"/>
                </a:lnTo>
                <a:lnTo>
                  <a:pt x="271" y="240"/>
                </a:lnTo>
                <a:lnTo>
                  <a:pt x="271" y="247"/>
                </a:lnTo>
                <a:lnTo>
                  <a:pt x="271" y="250"/>
                </a:lnTo>
                <a:lnTo>
                  <a:pt x="271" y="254"/>
                </a:lnTo>
                <a:lnTo>
                  <a:pt x="271" y="261"/>
                </a:lnTo>
                <a:lnTo>
                  <a:pt x="109" y="261"/>
                </a:lnTo>
                <a:lnTo>
                  <a:pt x="109" y="257"/>
                </a:lnTo>
                <a:lnTo>
                  <a:pt x="109" y="257"/>
                </a:lnTo>
                <a:lnTo>
                  <a:pt x="109" y="254"/>
                </a:lnTo>
                <a:lnTo>
                  <a:pt x="109" y="254"/>
                </a:lnTo>
                <a:lnTo>
                  <a:pt x="109" y="250"/>
                </a:lnTo>
                <a:lnTo>
                  <a:pt x="109" y="250"/>
                </a:lnTo>
                <a:lnTo>
                  <a:pt x="109" y="247"/>
                </a:lnTo>
                <a:lnTo>
                  <a:pt x="105" y="244"/>
                </a:lnTo>
                <a:lnTo>
                  <a:pt x="105" y="244"/>
                </a:lnTo>
                <a:lnTo>
                  <a:pt x="105" y="240"/>
                </a:lnTo>
                <a:lnTo>
                  <a:pt x="105" y="240"/>
                </a:lnTo>
                <a:lnTo>
                  <a:pt x="105" y="237"/>
                </a:lnTo>
                <a:lnTo>
                  <a:pt x="105" y="237"/>
                </a:lnTo>
                <a:lnTo>
                  <a:pt x="105" y="233"/>
                </a:lnTo>
                <a:lnTo>
                  <a:pt x="105" y="233"/>
                </a:lnTo>
                <a:lnTo>
                  <a:pt x="105" y="230"/>
                </a:lnTo>
                <a:lnTo>
                  <a:pt x="102" y="230"/>
                </a:lnTo>
                <a:lnTo>
                  <a:pt x="102" y="227"/>
                </a:lnTo>
                <a:lnTo>
                  <a:pt x="102" y="227"/>
                </a:lnTo>
                <a:lnTo>
                  <a:pt x="102" y="223"/>
                </a:lnTo>
                <a:lnTo>
                  <a:pt x="102" y="223"/>
                </a:lnTo>
                <a:lnTo>
                  <a:pt x="102" y="220"/>
                </a:lnTo>
                <a:lnTo>
                  <a:pt x="98" y="220"/>
                </a:lnTo>
                <a:lnTo>
                  <a:pt x="98" y="217"/>
                </a:lnTo>
                <a:lnTo>
                  <a:pt x="98" y="217"/>
                </a:lnTo>
                <a:lnTo>
                  <a:pt x="98" y="213"/>
                </a:lnTo>
                <a:lnTo>
                  <a:pt x="95" y="213"/>
                </a:lnTo>
                <a:lnTo>
                  <a:pt x="95" y="210"/>
                </a:lnTo>
                <a:lnTo>
                  <a:pt x="95" y="210"/>
                </a:lnTo>
                <a:lnTo>
                  <a:pt x="95" y="206"/>
                </a:lnTo>
                <a:lnTo>
                  <a:pt x="91" y="206"/>
                </a:lnTo>
                <a:lnTo>
                  <a:pt x="91" y="203"/>
                </a:lnTo>
                <a:lnTo>
                  <a:pt x="91" y="203"/>
                </a:lnTo>
                <a:lnTo>
                  <a:pt x="91" y="200"/>
                </a:lnTo>
                <a:lnTo>
                  <a:pt x="88" y="200"/>
                </a:lnTo>
                <a:lnTo>
                  <a:pt x="88" y="200"/>
                </a:lnTo>
                <a:lnTo>
                  <a:pt x="88" y="196"/>
                </a:lnTo>
                <a:lnTo>
                  <a:pt x="84" y="196"/>
                </a:lnTo>
                <a:lnTo>
                  <a:pt x="84" y="193"/>
                </a:lnTo>
                <a:lnTo>
                  <a:pt x="84" y="193"/>
                </a:lnTo>
                <a:lnTo>
                  <a:pt x="81" y="189"/>
                </a:lnTo>
                <a:lnTo>
                  <a:pt x="81" y="189"/>
                </a:lnTo>
                <a:lnTo>
                  <a:pt x="81" y="189"/>
                </a:lnTo>
                <a:lnTo>
                  <a:pt x="77" y="186"/>
                </a:lnTo>
                <a:lnTo>
                  <a:pt x="77" y="186"/>
                </a:lnTo>
                <a:lnTo>
                  <a:pt x="74" y="183"/>
                </a:lnTo>
                <a:lnTo>
                  <a:pt x="74" y="183"/>
                </a:lnTo>
                <a:lnTo>
                  <a:pt x="74" y="183"/>
                </a:lnTo>
                <a:lnTo>
                  <a:pt x="70" y="179"/>
                </a:lnTo>
                <a:lnTo>
                  <a:pt x="70" y="179"/>
                </a:lnTo>
                <a:lnTo>
                  <a:pt x="67" y="179"/>
                </a:lnTo>
                <a:lnTo>
                  <a:pt x="67" y="176"/>
                </a:lnTo>
                <a:lnTo>
                  <a:pt x="67" y="176"/>
                </a:lnTo>
                <a:lnTo>
                  <a:pt x="63" y="176"/>
                </a:lnTo>
                <a:lnTo>
                  <a:pt x="63" y="173"/>
                </a:lnTo>
                <a:lnTo>
                  <a:pt x="60" y="173"/>
                </a:lnTo>
                <a:lnTo>
                  <a:pt x="60" y="173"/>
                </a:lnTo>
                <a:lnTo>
                  <a:pt x="56" y="169"/>
                </a:lnTo>
                <a:lnTo>
                  <a:pt x="56" y="169"/>
                </a:lnTo>
                <a:lnTo>
                  <a:pt x="56" y="169"/>
                </a:lnTo>
                <a:lnTo>
                  <a:pt x="53" y="169"/>
                </a:lnTo>
                <a:lnTo>
                  <a:pt x="53" y="166"/>
                </a:lnTo>
                <a:lnTo>
                  <a:pt x="49" y="166"/>
                </a:lnTo>
                <a:lnTo>
                  <a:pt x="49" y="166"/>
                </a:lnTo>
                <a:lnTo>
                  <a:pt x="46" y="166"/>
                </a:lnTo>
                <a:lnTo>
                  <a:pt x="46" y="162"/>
                </a:lnTo>
                <a:lnTo>
                  <a:pt x="42" y="162"/>
                </a:lnTo>
                <a:lnTo>
                  <a:pt x="42" y="162"/>
                </a:lnTo>
                <a:lnTo>
                  <a:pt x="39" y="162"/>
                </a:lnTo>
                <a:lnTo>
                  <a:pt x="39" y="162"/>
                </a:lnTo>
                <a:lnTo>
                  <a:pt x="35" y="159"/>
                </a:lnTo>
                <a:lnTo>
                  <a:pt x="35" y="159"/>
                </a:lnTo>
                <a:lnTo>
                  <a:pt x="31" y="159"/>
                </a:lnTo>
                <a:lnTo>
                  <a:pt x="31" y="159"/>
                </a:lnTo>
                <a:lnTo>
                  <a:pt x="28" y="159"/>
                </a:lnTo>
                <a:lnTo>
                  <a:pt x="28" y="159"/>
                </a:lnTo>
                <a:lnTo>
                  <a:pt x="24" y="159"/>
                </a:lnTo>
                <a:lnTo>
                  <a:pt x="24" y="156"/>
                </a:lnTo>
                <a:lnTo>
                  <a:pt x="21" y="156"/>
                </a:lnTo>
                <a:lnTo>
                  <a:pt x="21" y="156"/>
                </a:lnTo>
                <a:lnTo>
                  <a:pt x="17" y="156"/>
                </a:lnTo>
                <a:lnTo>
                  <a:pt x="14" y="156"/>
                </a:lnTo>
                <a:lnTo>
                  <a:pt x="14" y="156"/>
                </a:lnTo>
                <a:lnTo>
                  <a:pt x="10" y="156"/>
                </a:lnTo>
                <a:lnTo>
                  <a:pt x="10" y="156"/>
                </a:lnTo>
                <a:lnTo>
                  <a:pt x="7" y="156"/>
                </a:lnTo>
                <a:lnTo>
                  <a:pt x="7" y="156"/>
                </a:lnTo>
                <a:lnTo>
                  <a:pt x="3" y="156"/>
                </a:lnTo>
                <a:lnTo>
                  <a:pt x="3" y="156"/>
                </a:lnTo>
                <a:lnTo>
                  <a:pt x="0" y="156"/>
                </a:lnTo>
                <a:lnTo>
                  <a:pt x="0" y="0"/>
                </a:lnTo>
                <a:close/>
              </a:path>
            </a:pathLst>
          </a:custGeom>
          <a:noFill/>
          <a:ln w="1111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25722" name="Freeform 26"/>
          <p:cNvSpPr>
            <a:spLocks/>
          </p:cNvSpPr>
          <p:nvPr/>
        </p:nvSpPr>
        <p:spPr bwMode="auto">
          <a:xfrm>
            <a:off x="5391150" y="5462588"/>
            <a:ext cx="430213" cy="412750"/>
          </a:xfrm>
          <a:custGeom>
            <a:avLst/>
            <a:gdLst>
              <a:gd name="T0" fmla="*/ 271 w 271"/>
              <a:gd name="T1" fmla="*/ 6 h 260"/>
              <a:gd name="T2" fmla="*/ 267 w 271"/>
              <a:gd name="T3" fmla="*/ 20 h 260"/>
              <a:gd name="T4" fmla="*/ 267 w 271"/>
              <a:gd name="T5" fmla="*/ 33 h 260"/>
              <a:gd name="T6" fmla="*/ 264 w 271"/>
              <a:gd name="T7" fmla="*/ 47 h 260"/>
              <a:gd name="T8" fmla="*/ 260 w 271"/>
              <a:gd name="T9" fmla="*/ 60 h 260"/>
              <a:gd name="T10" fmla="*/ 257 w 271"/>
              <a:gd name="T11" fmla="*/ 74 h 260"/>
              <a:gd name="T12" fmla="*/ 253 w 271"/>
              <a:gd name="T13" fmla="*/ 87 h 260"/>
              <a:gd name="T14" fmla="*/ 250 w 271"/>
              <a:gd name="T15" fmla="*/ 101 h 260"/>
              <a:gd name="T16" fmla="*/ 243 w 271"/>
              <a:gd name="T17" fmla="*/ 115 h 260"/>
              <a:gd name="T18" fmla="*/ 236 w 271"/>
              <a:gd name="T19" fmla="*/ 125 h 260"/>
              <a:gd name="T20" fmla="*/ 229 w 271"/>
              <a:gd name="T21" fmla="*/ 138 h 260"/>
              <a:gd name="T22" fmla="*/ 222 w 271"/>
              <a:gd name="T23" fmla="*/ 148 h 260"/>
              <a:gd name="T24" fmla="*/ 215 w 271"/>
              <a:gd name="T25" fmla="*/ 159 h 260"/>
              <a:gd name="T26" fmla="*/ 204 w 271"/>
              <a:gd name="T27" fmla="*/ 169 h 260"/>
              <a:gd name="T28" fmla="*/ 193 w 271"/>
              <a:gd name="T29" fmla="*/ 179 h 260"/>
              <a:gd name="T30" fmla="*/ 183 w 271"/>
              <a:gd name="T31" fmla="*/ 189 h 260"/>
              <a:gd name="T32" fmla="*/ 172 w 271"/>
              <a:gd name="T33" fmla="*/ 199 h 260"/>
              <a:gd name="T34" fmla="*/ 162 w 271"/>
              <a:gd name="T35" fmla="*/ 206 h 260"/>
              <a:gd name="T36" fmla="*/ 151 w 271"/>
              <a:gd name="T37" fmla="*/ 216 h 260"/>
              <a:gd name="T38" fmla="*/ 141 w 271"/>
              <a:gd name="T39" fmla="*/ 223 h 260"/>
              <a:gd name="T40" fmla="*/ 127 w 271"/>
              <a:gd name="T41" fmla="*/ 230 h 260"/>
              <a:gd name="T42" fmla="*/ 116 w 271"/>
              <a:gd name="T43" fmla="*/ 236 h 260"/>
              <a:gd name="T44" fmla="*/ 102 w 271"/>
              <a:gd name="T45" fmla="*/ 240 h 260"/>
              <a:gd name="T46" fmla="*/ 88 w 271"/>
              <a:gd name="T47" fmla="*/ 246 h 260"/>
              <a:gd name="T48" fmla="*/ 74 w 271"/>
              <a:gd name="T49" fmla="*/ 250 h 260"/>
              <a:gd name="T50" fmla="*/ 60 w 271"/>
              <a:gd name="T51" fmla="*/ 253 h 260"/>
              <a:gd name="T52" fmla="*/ 49 w 271"/>
              <a:gd name="T53" fmla="*/ 257 h 260"/>
              <a:gd name="T54" fmla="*/ 35 w 271"/>
              <a:gd name="T55" fmla="*/ 257 h 260"/>
              <a:gd name="T56" fmla="*/ 21 w 271"/>
              <a:gd name="T57" fmla="*/ 260 h 260"/>
              <a:gd name="T58" fmla="*/ 7 w 271"/>
              <a:gd name="T59" fmla="*/ 260 h 260"/>
              <a:gd name="T60" fmla="*/ 3 w 271"/>
              <a:gd name="T61" fmla="*/ 104 h 260"/>
              <a:gd name="T62" fmla="*/ 7 w 271"/>
              <a:gd name="T63" fmla="*/ 104 h 260"/>
              <a:gd name="T64" fmla="*/ 14 w 271"/>
              <a:gd name="T65" fmla="*/ 104 h 260"/>
              <a:gd name="T66" fmla="*/ 21 w 271"/>
              <a:gd name="T67" fmla="*/ 101 h 260"/>
              <a:gd name="T68" fmla="*/ 24 w 271"/>
              <a:gd name="T69" fmla="*/ 101 h 260"/>
              <a:gd name="T70" fmla="*/ 31 w 271"/>
              <a:gd name="T71" fmla="*/ 101 h 260"/>
              <a:gd name="T72" fmla="*/ 35 w 271"/>
              <a:gd name="T73" fmla="*/ 98 h 260"/>
              <a:gd name="T74" fmla="*/ 42 w 271"/>
              <a:gd name="T75" fmla="*/ 94 h 260"/>
              <a:gd name="T76" fmla="*/ 46 w 271"/>
              <a:gd name="T77" fmla="*/ 94 h 260"/>
              <a:gd name="T78" fmla="*/ 53 w 271"/>
              <a:gd name="T79" fmla="*/ 91 h 260"/>
              <a:gd name="T80" fmla="*/ 56 w 271"/>
              <a:gd name="T81" fmla="*/ 87 h 260"/>
              <a:gd name="T82" fmla="*/ 60 w 271"/>
              <a:gd name="T83" fmla="*/ 84 h 260"/>
              <a:gd name="T84" fmla="*/ 67 w 271"/>
              <a:gd name="T85" fmla="*/ 84 h 260"/>
              <a:gd name="T86" fmla="*/ 70 w 271"/>
              <a:gd name="T87" fmla="*/ 77 h 260"/>
              <a:gd name="T88" fmla="*/ 74 w 271"/>
              <a:gd name="T89" fmla="*/ 74 h 260"/>
              <a:gd name="T90" fmla="*/ 77 w 271"/>
              <a:gd name="T91" fmla="*/ 71 h 260"/>
              <a:gd name="T92" fmla="*/ 81 w 271"/>
              <a:gd name="T93" fmla="*/ 67 h 260"/>
              <a:gd name="T94" fmla="*/ 84 w 271"/>
              <a:gd name="T95" fmla="*/ 64 h 260"/>
              <a:gd name="T96" fmla="*/ 88 w 271"/>
              <a:gd name="T97" fmla="*/ 60 h 260"/>
              <a:gd name="T98" fmla="*/ 91 w 271"/>
              <a:gd name="T99" fmla="*/ 54 h 260"/>
              <a:gd name="T100" fmla="*/ 95 w 271"/>
              <a:gd name="T101" fmla="*/ 50 h 260"/>
              <a:gd name="T102" fmla="*/ 98 w 271"/>
              <a:gd name="T103" fmla="*/ 43 h 260"/>
              <a:gd name="T104" fmla="*/ 98 w 271"/>
              <a:gd name="T105" fmla="*/ 40 h 260"/>
              <a:gd name="T106" fmla="*/ 102 w 271"/>
              <a:gd name="T107" fmla="*/ 33 h 260"/>
              <a:gd name="T108" fmla="*/ 102 w 271"/>
              <a:gd name="T109" fmla="*/ 30 h 260"/>
              <a:gd name="T110" fmla="*/ 105 w 271"/>
              <a:gd name="T111" fmla="*/ 23 h 260"/>
              <a:gd name="T112" fmla="*/ 105 w 271"/>
              <a:gd name="T113" fmla="*/ 20 h 260"/>
              <a:gd name="T114" fmla="*/ 105 w 271"/>
              <a:gd name="T115" fmla="*/ 13 h 260"/>
              <a:gd name="T116" fmla="*/ 109 w 271"/>
              <a:gd name="T117" fmla="*/ 6 h 260"/>
              <a:gd name="T118" fmla="*/ 109 w 271"/>
              <a:gd name="T119" fmla="*/ 3 h 260"/>
              <a:gd name="T120" fmla="*/ 271 w 271"/>
              <a:gd name="T121" fmla="*/ 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1" h="260">
                <a:moveTo>
                  <a:pt x="271" y="0"/>
                </a:moveTo>
                <a:lnTo>
                  <a:pt x="271" y="3"/>
                </a:lnTo>
                <a:lnTo>
                  <a:pt x="271" y="6"/>
                </a:lnTo>
                <a:lnTo>
                  <a:pt x="271" y="13"/>
                </a:lnTo>
                <a:lnTo>
                  <a:pt x="271" y="16"/>
                </a:lnTo>
                <a:lnTo>
                  <a:pt x="267" y="20"/>
                </a:lnTo>
                <a:lnTo>
                  <a:pt x="267" y="27"/>
                </a:lnTo>
                <a:lnTo>
                  <a:pt x="267" y="30"/>
                </a:lnTo>
                <a:lnTo>
                  <a:pt x="267" y="33"/>
                </a:lnTo>
                <a:lnTo>
                  <a:pt x="267" y="40"/>
                </a:lnTo>
                <a:lnTo>
                  <a:pt x="267" y="43"/>
                </a:lnTo>
                <a:lnTo>
                  <a:pt x="264" y="47"/>
                </a:lnTo>
                <a:lnTo>
                  <a:pt x="264" y="54"/>
                </a:lnTo>
                <a:lnTo>
                  <a:pt x="264" y="57"/>
                </a:lnTo>
                <a:lnTo>
                  <a:pt x="260" y="60"/>
                </a:lnTo>
                <a:lnTo>
                  <a:pt x="260" y="67"/>
                </a:lnTo>
                <a:lnTo>
                  <a:pt x="260" y="71"/>
                </a:lnTo>
                <a:lnTo>
                  <a:pt x="257" y="74"/>
                </a:lnTo>
                <a:lnTo>
                  <a:pt x="257" y="81"/>
                </a:lnTo>
                <a:lnTo>
                  <a:pt x="257" y="84"/>
                </a:lnTo>
                <a:lnTo>
                  <a:pt x="253" y="87"/>
                </a:lnTo>
                <a:lnTo>
                  <a:pt x="253" y="91"/>
                </a:lnTo>
                <a:lnTo>
                  <a:pt x="250" y="98"/>
                </a:lnTo>
                <a:lnTo>
                  <a:pt x="250" y="101"/>
                </a:lnTo>
                <a:lnTo>
                  <a:pt x="246" y="104"/>
                </a:lnTo>
                <a:lnTo>
                  <a:pt x="246" y="108"/>
                </a:lnTo>
                <a:lnTo>
                  <a:pt x="243" y="115"/>
                </a:lnTo>
                <a:lnTo>
                  <a:pt x="239" y="118"/>
                </a:lnTo>
                <a:lnTo>
                  <a:pt x="239" y="121"/>
                </a:lnTo>
                <a:lnTo>
                  <a:pt x="236" y="125"/>
                </a:lnTo>
                <a:lnTo>
                  <a:pt x="236" y="128"/>
                </a:lnTo>
                <a:lnTo>
                  <a:pt x="232" y="131"/>
                </a:lnTo>
                <a:lnTo>
                  <a:pt x="229" y="138"/>
                </a:lnTo>
                <a:lnTo>
                  <a:pt x="225" y="142"/>
                </a:lnTo>
                <a:lnTo>
                  <a:pt x="225" y="145"/>
                </a:lnTo>
                <a:lnTo>
                  <a:pt x="222" y="148"/>
                </a:lnTo>
                <a:lnTo>
                  <a:pt x="218" y="152"/>
                </a:lnTo>
                <a:lnTo>
                  <a:pt x="215" y="155"/>
                </a:lnTo>
                <a:lnTo>
                  <a:pt x="215" y="159"/>
                </a:lnTo>
                <a:lnTo>
                  <a:pt x="211" y="162"/>
                </a:lnTo>
                <a:lnTo>
                  <a:pt x="208" y="165"/>
                </a:lnTo>
                <a:lnTo>
                  <a:pt x="204" y="169"/>
                </a:lnTo>
                <a:lnTo>
                  <a:pt x="200" y="172"/>
                </a:lnTo>
                <a:lnTo>
                  <a:pt x="197" y="175"/>
                </a:lnTo>
                <a:lnTo>
                  <a:pt x="193" y="179"/>
                </a:lnTo>
                <a:lnTo>
                  <a:pt x="190" y="182"/>
                </a:lnTo>
                <a:lnTo>
                  <a:pt x="186" y="186"/>
                </a:lnTo>
                <a:lnTo>
                  <a:pt x="183" y="189"/>
                </a:lnTo>
                <a:lnTo>
                  <a:pt x="179" y="192"/>
                </a:lnTo>
                <a:lnTo>
                  <a:pt x="176" y="196"/>
                </a:lnTo>
                <a:lnTo>
                  <a:pt x="172" y="199"/>
                </a:lnTo>
                <a:lnTo>
                  <a:pt x="169" y="202"/>
                </a:lnTo>
                <a:lnTo>
                  <a:pt x="165" y="202"/>
                </a:lnTo>
                <a:lnTo>
                  <a:pt x="162" y="206"/>
                </a:lnTo>
                <a:lnTo>
                  <a:pt x="158" y="209"/>
                </a:lnTo>
                <a:lnTo>
                  <a:pt x="155" y="213"/>
                </a:lnTo>
                <a:lnTo>
                  <a:pt x="151" y="216"/>
                </a:lnTo>
                <a:lnTo>
                  <a:pt x="148" y="216"/>
                </a:lnTo>
                <a:lnTo>
                  <a:pt x="144" y="219"/>
                </a:lnTo>
                <a:lnTo>
                  <a:pt x="141" y="223"/>
                </a:lnTo>
                <a:lnTo>
                  <a:pt x="137" y="223"/>
                </a:lnTo>
                <a:lnTo>
                  <a:pt x="130" y="226"/>
                </a:lnTo>
                <a:lnTo>
                  <a:pt x="127" y="230"/>
                </a:lnTo>
                <a:lnTo>
                  <a:pt x="123" y="230"/>
                </a:lnTo>
                <a:lnTo>
                  <a:pt x="119" y="233"/>
                </a:lnTo>
                <a:lnTo>
                  <a:pt x="116" y="236"/>
                </a:lnTo>
                <a:lnTo>
                  <a:pt x="109" y="236"/>
                </a:lnTo>
                <a:lnTo>
                  <a:pt x="105" y="240"/>
                </a:lnTo>
                <a:lnTo>
                  <a:pt x="102" y="240"/>
                </a:lnTo>
                <a:lnTo>
                  <a:pt x="98" y="243"/>
                </a:lnTo>
                <a:lnTo>
                  <a:pt x="91" y="243"/>
                </a:lnTo>
                <a:lnTo>
                  <a:pt x="88" y="246"/>
                </a:lnTo>
                <a:lnTo>
                  <a:pt x="84" y="246"/>
                </a:lnTo>
                <a:lnTo>
                  <a:pt x="81" y="246"/>
                </a:lnTo>
                <a:lnTo>
                  <a:pt x="74" y="250"/>
                </a:lnTo>
                <a:lnTo>
                  <a:pt x="70" y="250"/>
                </a:lnTo>
                <a:lnTo>
                  <a:pt x="67" y="250"/>
                </a:lnTo>
                <a:lnTo>
                  <a:pt x="60" y="253"/>
                </a:lnTo>
                <a:lnTo>
                  <a:pt x="56" y="253"/>
                </a:lnTo>
                <a:lnTo>
                  <a:pt x="53" y="253"/>
                </a:lnTo>
                <a:lnTo>
                  <a:pt x="49" y="257"/>
                </a:lnTo>
                <a:lnTo>
                  <a:pt x="42" y="257"/>
                </a:lnTo>
                <a:lnTo>
                  <a:pt x="39" y="257"/>
                </a:lnTo>
                <a:lnTo>
                  <a:pt x="35" y="257"/>
                </a:lnTo>
                <a:lnTo>
                  <a:pt x="28" y="257"/>
                </a:lnTo>
                <a:lnTo>
                  <a:pt x="24" y="257"/>
                </a:lnTo>
                <a:lnTo>
                  <a:pt x="21" y="260"/>
                </a:lnTo>
                <a:lnTo>
                  <a:pt x="14" y="260"/>
                </a:lnTo>
                <a:lnTo>
                  <a:pt x="10" y="260"/>
                </a:lnTo>
                <a:lnTo>
                  <a:pt x="7" y="260"/>
                </a:lnTo>
                <a:lnTo>
                  <a:pt x="0" y="260"/>
                </a:lnTo>
                <a:lnTo>
                  <a:pt x="0" y="104"/>
                </a:lnTo>
                <a:lnTo>
                  <a:pt x="3" y="104"/>
                </a:lnTo>
                <a:lnTo>
                  <a:pt x="3" y="104"/>
                </a:lnTo>
                <a:lnTo>
                  <a:pt x="7" y="104"/>
                </a:lnTo>
                <a:lnTo>
                  <a:pt x="7" y="104"/>
                </a:lnTo>
                <a:lnTo>
                  <a:pt x="10" y="104"/>
                </a:lnTo>
                <a:lnTo>
                  <a:pt x="10" y="104"/>
                </a:lnTo>
                <a:lnTo>
                  <a:pt x="14" y="104"/>
                </a:lnTo>
                <a:lnTo>
                  <a:pt x="14" y="101"/>
                </a:lnTo>
                <a:lnTo>
                  <a:pt x="17" y="101"/>
                </a:lnTo>
                <a:lnTo>
                  <a:pt x="21" y="101"/>
                </a:lnTo>
                <a:lnTo>
                  <a:pt x="21" y="101"/>
                </a:lnTo>
                <a:lnTo>
                  <a:pt x="24" y="101"/>
                </a:lnTo>
                <a:lnTo>
                  <a:pt x="24" y="101"/>
                </a:lnTo>
                <a:lnTo>
                  <a:pt x="28" y="101"/>
                </a:lnTo>
                <a:lnTo>
                  <a:pt x="28" y="101"/>
                </a:lnTo>
                <a:lnTo>
                  <a:pt x="31" y="101"/>
                </a:lnTo>
                <a:lnTo>
                  <a:pt x="31" y="98"/>
                </a:lnTo>
                <a:lnTo>
                  <a:pt x="35" y="98"/>
                </a:lnTo>
                <a:lnTo>
                  <a:pt x="35" y="98"/>
                </a:lnTo>
                <a:lnTo>
                  <a:pt x="39" y="98"/>
                </a:lnTo>
                <a:lnTo>
                  <a:pt x="39" y="98"/>
                </a:lnTo>
                <a:lnTo>
                  <a:pt x="42" y="94"/>
                </a:lnTo>
                <a:lnTo>
                  <a:pt x="42" y="94"/>
                </a:lnTo>
                <a:lnTo>
                  <a:pt x="46" y="94"/>
                </a:lnTo>
                <a:lnTo>
                  <a:pt x="46" y="94"/>
                </a:lnTo>
                <a:lnTo>
                  <a:pt x="49" y="94"/>
                </a:lnTo>
                <a:lnTo>
                  <a:pt x="49" y="91"/>
                </a:lnTo>
                <a:lnTo>
                  <a:pt x="53" y="91"/>
                </a:lnTo>
                <a:lnTo>
                  <a:pt x="53" y="91"/>
                </a:lnTo>
                <a:lnTo>
                  <a:pt x="56" y="91"/>
                </a:lnTo>
                <a:lnTo>
                  <a:pt x="56" y="87"/>
                </a:lnTo>
                <a:lnTo>
                  <a:pt x="56" y="87"/>
                </a:lnTo>
                <a:lnTo>
                  <a:pt x="60" y="87"/>
                </a:lnTo>
                <a:lnTo>
                  <a:pt x="60" y="84"/>
                </a:lnTo>
                <a:lnTo>
                  <a:pt x="63" y="84"/>
                </a:lnTo>
                <a:lnTo>
                  <a:pt x="63" y="84"/>
                </a:lnTo>
                <a:lnTo>
                  <a:pt x="67" y="84"/>
                </a:lnTo>
                <a:lnTo>
                  <a:pt x="67" y="81"/>
                </a:lnTo>
                <a:lnTo>
                  <a:pt x="67" y="81"/>
                </a:lnTo>
                <a:lnTo>
                  <a:pt x="70" y="77"/>
                </a:lnTo>
                <a:lnTo>
                  <a:pt x="70" y="77"/>
                </a:lnTo>
                <a:lnTo>
                  <a:pt x="74" y="77"/>
                </a:lnTo>
                <a:lnTo>
                  <a:pt x="74" y="74"/>
                </a:lnTo>
                <a:lnTo>
                  <a:pt x="74" y="74"/>
                </a:lnTo>
                <a:lnTo>
                  <a:pt x="77" y="74"/>
                </a:lnTo>
                <a:lnTo>
                  <a:pt x="77" y="71"/>
                </a:lnTo>
                <a:lnTo>
                  <a:pt x="81" y="71"/>
                </a:lnTo>
                <a:lnTo>
                  <a:pt x="81" y="67"/>
                </a:lnTo>
                <a:lnTo>
                  <a:pt x="81" y="67"/>
                </a:lnTo>
                <a:lnTo>
                  <a:pt x="84" y="67"/>
                </a:lnTo>
                <a:lnTo>
                  <a:pt x="84" y="64"/>
                </a:lnTo>
                <a:lnTo>
                  <a:pt x="84" y="64"/>
                </a:lnTo>
                <a:lnTo>
                  <a:pt x="88" y="60"/>
                </a:lnTo>
                <a:lnTo>
                  <a:pt x="88" y="60"/>
                </a:lnTo>
                <a:lnTo>
                  <a:pt x="88" y="60"/>
                </a:lnTo>
                <a:lnTo>
                  <a:pt x="91" y="57"/>
                </a:lnTo>
                <a:lnTo>
                  <a:pt x="91" y="57"/>
                </a:lnTo>
                <a:lnTo>
                  <a:pt x="91" y="54"/>
                </a:lnTo>
                <a:lnTo>
                  <a:pt x="91" y="54"/>
                </a:lnTo>
                <a:lnTo>
                  <a:pt x="95" y="50"/>
                </a:lnTo>
                <a:lnTo>
                  <a:pt x="95" y="50"/>
                </a:lnTo>
                <a:lnTo>
                  <a:pt x="95" y="47"/>
                </a:lnTo>
                <a:lnTo>
                  <a:pt x="95" y="47"/>
                </a:lnTo>
                <a:lnTo>
                  <a:pt x="98" y="43"/>
                </a:lnTo>
                <a:lnTo>
                  <a:pt x="98" y="43"/>
                </a:lnTo>
                <a:lnTo>
                  <a:pt x="98" y="40"/>
                </a:lnTo>
                <a:lnTo>
                  <a:pt x="98" y="40"/>
                </a:lnTo>
                <a:lnTo>
                  <a:pt x="102" y="37"/>
                </a:lnTo>
                <a:lnTo>
                  <a:pt x="102" y="37"/>
                </a:lnTo>
                <a:lnTo>
                  <a:pt x="102" y="33"/>
                </a:lnTo>
                <a:lnTo>
                  <a:pt x="102" y="33"/>
                </a:lnTo>
                <a:lnTo>
                  <a:pt x="102" y="30"/>
                </a:lnTo>
                <a:lnTo>
                  <a:pt x="102" y="30"/>
                </a:lnTo>
                <a:lnTo>
                  <a:pt x="105" y="27"/>
                </a:lnTo>
                <a:lnTo>
                  <a:pt x="105" y="27"/>
                </a:lnTo>
                <a:lnTo>
                  <a:pt x="105" y="23"/>
                </a:lnTo>
                <a:lnTo>
                  <a:pt x="105" y="23"/>
                </a:lnTo>
                <a:lnTo>
                  <a:pt x="105" y="20"/>
                </a:lnTo>
                <a:lnTo>
                  <a:pt x="105" y="20"/>
                </a:lnTo>
                <a:lnTo>
                  <a:pt x="105" y="16"/>
                </a:lnTo>
                <a:lnTo>
                  <a:pt x="105" y="16"/>
                </a:lnTo>
                <a:lnTo>
                  <a:pt x="105" y="13"/>
                </a:lnTo>
                <a:lnTo>
                  <a:pt x="109" y="13"/>
                </a:lnTo>
                <a:lnTo>
                  <a:pt x="109" y="10"/>
                </a:lnTo>
                <a:lnTo>
                  <a:pt x="109" y="6"/>
                </a:lnTo>
                <a:lnTo>
                  <a:pt x="109" y="6"/>
                </a:lnTo>
                <a:lnTo>
                  <a:pt x="109" y="3"/>
                </a:lnTo>
                <a:lnTo>
                  <a:pt x="109" y="3"/>
                </a:lnTo>
                <a:lnTo>
                  <a:pt x="109" y="0"/>
                </a:lnTo>
                <a:lnTo>
                  <a:pt x="109" y="0"/>
                </a:lnTo>
                <a:lnTo>
                  <a:pt x="271" y="0"/>
                </a:lnTo>
                <a:close/>
              </a:path>
            </a:pathLst>
          </a:custGeom>
          <a:noFill/>
          <a:ln w="1111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25723" name="Freeform 27"/>
          <p:cNvSpPr>
            <a:spLocks/>
          </p:cNvSpPr>
          <p:nvPr/>
        </p:nvSpPr>
        <p:spPr bwMode="auto">
          <a:xfrm>
            <a:off x="4965700" y="5462588"/>
            <a:ext cx="425450" cy="412750"/>
          </a:xfrm>
          <a:custGeom>
            <a:avLst/>
            <a:gdLst>
              <a:gd name="T0" fmla="*/ 261 w 268"/>
              <a:gd name="T1" fmla="*/ 260 h 260"/>
              <a:gd name="T2" fmla="*/ 247 w 268"/>
              <a:gd name="T3" fmla="*/ 257 h 260"/>
              <a:gd name="T4" fmla="*/ 233 w 268"/>
              <a:gd name="T5" fmla="*/ 257 h 260"/>
              <a:gd name="T6" fmla="*/ 218 w 268"/>
              <a:gd name="T7" fmla="*/ 253 h 260"/>
              <a:gd name="T8" fmla="*/ 204 w 268"/>
              <a:gd name="T9" fmla="*/ 250 h 260"/>
              <a:gd name="T10" fmla="*/ 190 w 268"/>
              <a:gd name="T11" fmla="*/ 246 h 260"/>
              <a:gd name="T12" fmla="*/ 176 w 268"/>
              <a:gd name="T13" fmla="*/ 243 h 260"/>
              <a:gd name="T14" fmla="*/ 162 w 268"/>
              <a:gd name="T15" fmla="*/ 240 h 260"/>
              <a:gd name="T16" fmla="*/ 152 w 268"/>
              <a:gd name="T17" fmla="*/ 233 h 260"/>
              <a:gd name="T18" fmla="*/ 137 w 268"/>
              <a:gd name="T19" fmla="*/ 226 h 260"/>
              <a:gd name="T20" fmla="*/ 127 w 268"/>
              <a:gd name="T21" fmla="*/ 219 h 260"/>
              <a:gd name="T22" fmla="*/ 113 w 268"/>
              <a:gd name="T23" fmla="*/ 213 h 260"/>
              <a:gd name="T24" fmla="*/ 102 w 268"/>
              <a:gd name="T25" fmla="*/ 202 h 260"/>
              <a:gd name="T26" fmla="*/ 92 w 268"/>
              <a:gd name="T27" fmla="*/ 196 h 260"/>
              <a:gd name="T28" fmla="*/ 81 w 268"/>
              <a:gd name="T29" fmla="*/ 186 h 260"/>
              <a:gd name="T30" fmla="*/ 71 w 268"/>
              <a:gd name="T31" fmla="*/ 175 h 260"/>
              <a:gd name="T32" fmla="*/ 64 w 268"/>
              <a:gd name="T33" fmla="*/ 165 h 260"/>
              <a:gd name="T34" fmla="*/ 53 w 268"/>
              <a:gd name="T35" fmla="*/ 155 h 260"/>
              <a:gd name="T36" fmla="*/ 46 w 268"/>
              <a:gd name="T37" fmla="*/ 145 h 260"/>
              <a:gd name="T38" fmla="*/ 39 w 268"/>
              <a:gd name="T39" fmla="*/ 131 h 260"/>
              <a:gd name="T40" fmla="*/ 32 w 268"/>
              <a:gd name="T41" fmla="*/ 121 h 260"/>
              <a:gd name="T42" fmla="*/ 25 w 268"/>
              <a:gd name="T43" fmla="*/ 108 h 260"/>
              <a:gd name="T44" fmla="*/ 18 w 268"/>
              <a:gd name="T45" fmla="*/ 98 h 260"/>
              <a:gd name="T46" fmla="*/ 14 w 268"/>
              <a:gd name="T47" fmla="*/ 84 h 260"/>
              <a:gd name="T48" fmla="*/ 11 w 268"/>
              <a:gd name="T49" fmla="*/ 71 h 260"/>
              <a:gd name="T50" fmla="*/ 7 w 268"/>
              <a:gd name="T51" fmla="*/ 57 h 260"/>
              <a:gd name="T52" fmla="*/ 4 w 268"/>
              <a:gd name="T53" fmla="*/ 43 h 260"/>
              <a:gd name="T54" fmla="*/ 0 w 268"/>
              <a:gd name="T55" fmla="*/ 30 h 260"/>
              <a:gd name="T56" fmla="*/ 0 w 268"/>
              <a:gd name="T57" fmla="*/ 16 h 260"/>
              <a:gd name="T58" fmla="*/ 0 w 268"/>
              <a:gd name="T59" fmla="*/ 3 h 260"/>
              <a:gd name="T60" fmla="*/ 162 w 268"/>
              <a:gd name="T61" fmla="*/ 0 h 260"/>
              <a:gd name="T62" fmla="*/ 162 w 268"/>
              <a:gd name="T63" fmla="*/ 6 h 260"/>
              <a:gd name="T64" fmla="*/ 162 w 268"/>
              <a:gd name="T65" fmla="*/ 13 h 260"/>
              <a:gd name="T66" fmla="*/ 162 w 268"/>
              <a:gd name="T67" fmla="*/ 16 h 260"/>
              <a:gd name="T68" fmla="*/ 166 w 268"/>
              <a:gd name="T69" fmla="*/ 23 h 260"/>
              <a:gd name="T70" fmla="*/ 166 w 268"/>
              <a:gd name="T71" fmla="*/ 27 h 260"/>
              <a:gd name="T72" fmla="*/ 166 w 268"/>
              <a:gd name="T73" fmla="*/ 33 h 260"/>
              <a:gd name="T74" fmla="*/ 169 w 268"/>
              <a:gd name="T75" fmla="*/ 37 h 260"/>
              <a:gd name="T76" fmla="*/ 173 w 268"/>
              <a:gd name="T77" fmla="*/ 43 h 260"/>
              <a:gd name="T78" fmla="*/ 173 w 268"/>
              <a:gd name="T79" fmla="*/ 47 h 260"/>
              <a:gd name="T80" fmla="*/ 176 w 268"/>
              <a:gd name="T81" fmla="*/ 54 h 260"/>
              <a:gd name="T82" fmla="*/ 180 w 268"/>
              <a:gd name="T83" fmla="*/ 57 h 260"/>
              <a:gd name="T84" fmla="*/ 183 w 268"/>
              <a:gd name="T85" fmla="*/ 60 h 260"/>
              <a:gd name="T86" fmla="*/ 187 w 268"/>
              <a:gd name="T87" fmla="*/ 67 h 260"/>
              <a:gd name="T88" fmla="*/ 190 w 268"/>
              <a:gd name="T89" fmla="*/ 71 h 260"/>
              <a:gd name="T90" fmla="*/ 194 w 268"/>
              <a:gd name="T91" fmla="*/ 74 h 260"/>
              <a:gd name="T92" fmla="*/ 197 w 268"/>
              <a:gd name="T93" fmla="*/ 77 h 260"/>
              <a:gd name="T94" fmla="*/ 201 w 268"/>
              <a:gd name="T95" fmla="*/ 81 h 260"/>
              <a:gd name="T96" fmla="*/ 208 w 268"/>
              <a:gd name="T97" fmla="*/ 84 h 260"/>
              <a:gd name="T98" fmla="*/ 211 w 268"/>
              <a:gd name="T99" fmla="*/ 87 h 260"/>
              <a:gd name="T100" fmla="*/ 215 w 268"/>
              <a:gd name="T101" fmla="*/ 91 h 260"/>
              <a:gd name="T102" fmla="*/ 222 w 268"/>
              <a:gd name="T103" fmla="*/ 94 h 260"/>
              <a:gd name="T104" fmla="*/ 226 w 268"/>
              <a:gd name="T105" fmla="*/ 94 h 260"/>
              <a:gd name="T106" fmla="*/ 233 w 268"/>
              <a:gd name="T107" fmla="*/ 98 h 260"/>
              <a:gd name="T108" fmla="*/ 236 w 268"/>
              <a:gd name="T109" fmla="*/ 98 h 260"/>
              <a:gd name="T110" fmla="*/ 243 w 268"/>
              <a:gd name="T111" fmla="*/ 101 h 260"/>
              <a:gd name="T112" fmla="*/ 247 w 268"/>
              <a:gd name="T113" fmla="*/ 101 h 260"/>
              <a:gd name="T114" fmla="*/ 254 w 268"/>
              <a:gd name="T115" fmla="*/ 101 h 260"/>
              <a:gd name="T116" fmla="*/ 261 w 268"/>
              <a:gd name="T117" fmla="*/ 104 h 260"/>
              <a:gd name="T118" fmla="*/ 264 w 268"/>
              <a:gd name="T119" fmla="*/ 104 h 260"/>
              <a:gd name="T120" fmla="*/ 268 w 268"/>
              <a:gd name="T121" fmla="*/ 26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260">
                <a:moveTo>
                  <a:pt x="268" y="260"/>
                </a:moveTo>
                <a:lnTo>
                  <a:pt x="264" y="260"/>
                </a:lnTo>
                <a:lnTo>
                  <a:pt x="261" y="260"/>
                </a:lnTo>
                <a:lnTo>
                  <a:pt x="254" y="260"/>
                </a:lnTo>
                <a:lnTo>
                  <a:pt x="250" y="260"/>
                </a:lnTo>
                <a:lnTo>
                  <a:pt x="247" y="257"/>
                </a:lnTo>
                <a:lnTo>
                  <a:pt x="240" y="257"/>
                </a:lnTo>
                <a:lnTo>
                  <a:pt x="236" y="257"/>
                </a:lnTo>
                <a:lnTo>
                  <a:pt x="233" y="257"/>
                </a:lnTo>
                <a:lnTo>
                  <a:pt x="226" y="257"/>
                </a:lnTo>
                <a:lnTo>
                  <a:pt x="222" y="257"/>
                </a:lnTo>
                <a:lnTo>
                  <a:pt x="218" y="253"/>
                </a:lnTo>
                <a:lnTo>
                  <a:pt x="211" y="253"/>
                </a:lnTo>
                <a:lnTo>
                  <a:pt x="208" y="253"/>
                </a:lnTo>
                <a:lnTo>
                  <a:pt x="204" y="250"/>
                </a:lnTo>
                <a:lnTo>
                  <a:pt x="197" y="250"/>
                </a:lnTo>
                <a:lnTo>
                  <a:pt x="194" y="250"/>
                </a:lnTo>
                <a:lnTo>
                  <a:pt x="190" y="246"/>
                </a:lnTo>
                <a:lnTo>
                  <a:pt x="187" y="246"/>
                </a:lnTo>
                <a:lnTo>
                  <a:pt x="180" y="246"/>
                </a:lnTo>
                <a:lnTo>
                  <a:pt x="176" y="243"/>
                </a:lnTo>
                <a:lnTo>
                  <a:pt x="173" y="243"/>
                </a:lnTo>
                <a:lnTo>
                  <a:pt x="169" y="240"/>
                </a:lnTo>
                <a:lnTo>
                  <a:pt x="162" y="240"/>
                </a:lnTo>
                <a:lnTo>
                  <a:pt x="159" y="236"/>
                </a:lnTo>
                <a:lnTo>
                  <a:pt x="155" y="236"/>
                </a:lnTo>
                <a:lnTo>
                  <a:pt x="152" y="233"/>
                </a:lnTo>
                <a:lnTo>
                  <a:pt x="148" y="230"/>
                </a:lnTo>
                <a:lnTo>
                  <a:pt x="141" y="230"/>
                </a:lnTo>
                <a:lnTo>
                  <a:pt x="137" y="226"/>
                </a:lnTo>
                <a:lnTo>
                  <a:pt x="134" y="223"/>
                </a:lnTo>
                <a:lnTo>
                  <a:pt x="130" y="223"/>
                </a:lnTo>
                <a:lnTo>
                  <a:pt x="127" y="219"/>
                </a:lnTo>
                <a:lnTo>
                  <a:pt x="123" y="216"/>
                </a:lnTo>
                <a:lnTo>
                  <a:pt x="116" y="216"/>
                </a:lnTo>
                <a:lnTo>
                  <a:pt x="113" y="213"/>
                </a:lnTo>
                <a:lnTo>
                  <a:pt x="109" y="209"/>
                </a:lnTo>
                <a:lnTo>
                  <a:pt x="106" y="206"/>
                </a:lnTo>
                <a:lnTo>
                  <a:pt x="102" y="202"/>
                </a:lnTo>
                <a:lnTo>
                  <a:pt x="99" y="202"/>
                </a:lnTo>
                <a:lnTo>
                  <a:pt x="95" y="199"/>
                </a:lnTo>
                <a:lnTo>
                  <a:pt x="92" y="196"/>
                </a:lnTo>
                <a:lnTo>
                  <a:pt x="88" y="192"/>
                </a:lnTo>
                <a:lnTo>
                  <a:pt x="85" y="189"/>
                </a:lnTo>
                <a:lnTo>
                  <a:pt x="81" y="186"/>
                </a:lnTo>
                <a:lnTo>
                  <a:pt x="78" y="182"/>
                </a:lnTo>
                <a:lnTo>
                  <a:pt x="74" y="179"/>
                </a:lnTo>
                <a:lnTo>
                  <a:pt x="71" y="175"/>
                </a:lnTo>
                <a:lnTo>
                  <a:pt x="67" y="172"/>
                </a:lnTo>
                <a:lnTo>
                  <a:pt x="67" y="169"/>
                </a:lnTo>
                <a:lnTo>
                  <a:pt x="64" y="165"/>
                </a:lnTo>
                <a:lnTo>
                  <a:pt x="60" y="162"/>
                </a:lnTo>
                <a:lnTo>
                  <a:pt x="56" y="159"/>
                </a:lnTo>
                <a:lnTo>
                  <a:pt x="53" y="155"/>
                </a:lnTo>
                <a:lnTo>
                  <a:pt x="49" y="152"/>
                </a:lnTo>
                <a:lnTo>
                  <a:pt x="49" y="148"/>
                </a:lnTo>
                <a:lnTo>
                  <a:pt x="46" y="145"/>
                </a:lnTo>
                <a:lnTo>
                  <a:pt x="42" y="142"/>
                </a:lnTo>
                <a:lnTo>
                  <a:pt x="39" y="138"/>
                </a:lnTo>
                <a:lnTo>
                  <a:pt x="39" y="131"/>
                </a:lnTo>
                <a:lnTo>
                  <a:pt x="35" y="128"/>
                </a:lnTo>
                <a:lnTo>
                  <a:pt x="32" y="125"/>
                </a:lnTo>
                <a:lnTo>
                  <a:pt x="32" y="121"/>
                </a:lnTo>
                <a:lnTo>
                  <a:pt x="28" y="118"/>
                </a:lnTo>
                <a:lnTo>
                  <a:pt x="25" y="115"/>
                </a:lnTo>
                <a:lnTo>
                  <a:pt x="25" y="108"/>
                </a:lnTo>
                <a:lnTo>
                  <a:pt x="21" y="104"/>
                </a:lnTo>
                <a:lnTo>
                  <a:pt x="21" y="101"/>
                </a:lnTo>
                <a:lnTo>
                  <a:pt x="18" y="98"/>
                </a:lnTo>
                <a:lnTo>
                  <a:pt x="18" y="91"/>
                </a:lnTo>
                <a:lnTo>
                  <a:pt x="14" y="87"/>
                </a:lnTo>
                <a:lnTo>
                  <a:pt x="14" y="84"/>
                </a:lnTo>
                <a:lnTo>
                  <a:pt x="11" y="81"/>
                </a:lnTo>
                <a:lnTo>
                  <a:pt x="11" y="74"/>
                </a:lnTo>
                <a:lnTo>
                  <a:pt x="11" y="71"/>
                </a:lnTo>
                <a:lnTo>
                  <a:pt x="7" y="67"/>
                </a:lnTo>
                <a:lnTo>
                  <a:pt x="7" y="60"/>
                </a:lnTo>
                <a:lnTo>
                  <a:pt x="7" y="57"/>
                </a:lnTo>
                <a:lnTo>
                  <a:pt x="4" y="54"/>
                </a:lnTo>
                <a:lnTo>
                  <a:pt x="4" y="47"/>
                </a:lnTo>
                <a:lnTo>
                  <a:pt x="4" y="43"/>
                </a:lnTo>
                <a:lnTo>
                  <a:pt x="4" y="40"/>
                </a:lnTo>
                <a:lnTo>
                  <a:pt x="0" y="33"/>
                </a:lnTo>
                <a:lnTo>
                  <a:pt x="0" y="30"/>
                </a:lnTo>
                <a:lnTo>
                  <a:pt x="0" y="27"/>
                </a:lnTo>
                <a:lnTo>
                  <a:pt x="0" y="20"/>
                </a:lnTo>
                <a:lnTo>
                  <a:pt x="0" y="16"/>
                </a:lnTo>
                <a:lnTo>
                  <a:pt x="0" y="13"/>
                </a:lnTo>
                <a:lnTo>
                  <a:pt x="0" y="6"/>
                </a:lnTo>
                <a:lnTo>
                  <a:pt x="0" y="3"/>
                </a:lnTo>
                <a:lnTo>
                  <a:pt x="0" y="0"/>
                </a:lnTo>
                <a:lnTo>
                  <a:pt x="162" y="0"/>
                </a:lnTo>
                <a:lnTo>
                  <a:pt x="162" y="0"/>
                </a:lnTo>
                <a:lnTo>
                  <a:pt x="162" y="3"/>
                </a:lnTo>
                <a:lnTo>
                  <a:pt x="162" y="3"/>
                </a:lnTo>
                <a:lnTo>
                  <a:pt x="162" y="6"/>
                </a:lnTo>
                <a:lnTo>
                  <a:pt x="162" y="6"/>
                </a:lnTo>
                <a:lnTo>
                  <a:pt x="162" y="10"/>
                </a:lnTo>
                <a:lnTo>
                  <a:pt x="162" y="13"/>
                </a:lnTo>
                <a:lnTo>
                  <a:pt x="162" y="13"/>
                </a:lnTo>
                <a:lnTo>
                  <a:pt x="162" y="16"/>
                </a:lnTo>
                <a:lnTo>
                  <a:pt x="162" y="16"/>
                </a:lnTo>
                <a:lnTo>
                  <a:pt x="162" y="20"/>
                </a:lnTo>
                <a:lnTo>
                  <a:pt x="162" y="20"/>
                </a:lnTo>
                <a:lnTo>
                  <a:pt x="166" y="23"/>
                </a:lnTo>
                <a:lnTo>
                  <a:pt x="166" y="23"/>
                </a:lnTo>
                <a:lnTo>
                  <a:pt x="166" y="27"/>
                </a:lnTo>
                <a:lnTo>
                  <a:pt x="166" y="27"/>
                </a:lnTo>
                <a:lnTo>
                  <a:pt x="166" y="30"/>
                </a:lnTo>
                <a:lnTo>
                  <a:pt x="166" y="30"/>
                </a:lnTo>
                <a:lnTo>
                  <a:pt x="166" y="33"/>
                </a:lnTo>
                <a:lnTo>
                  <a:pt x="169" y="33"/>
                </a:lnTo>
                <a:lnTo>
                  <a:pt x="169" y="37"/>
                </a:lnTo>
                <a:lnTo>
                  <a:pt x="169" y="37"/>
                </a:lnTo>
                <a:lnTo>
                  <a:pt x="169" y="40"/>
                </a:lnTo>
                <a:lnTo>
                  <a:pt x="169" y="40"/>
                </a:lnTo>
                <a:lnTo>
                  <a:pt x="173" y="43"/>
                </a:lnTo>
                <a:lnTo>
                  <a:pt x="173" y="43"/>
                </a:lnTo>
                <a:lnTo>
                  <a:pt x="173" y="47"/>
                </a:lnTo>
                <a:lnTo>
                  <a:pt x="173" y="47"/>
                </a:lnTo>
                <a:lnTo>
                  <a:pt x="176" y="50"/>
                </a:lnTo>
                <a:lnTo>
                  <a:pt x="176" y="50"/>
                </a:lnTo>
                <a:lnTo>
                  <a:pt x="176" y="54"/>
                </a:lnTo>
                <a:lnTo>
                  <a:pt x="176" y="54"/>
                </a:lnTo>
                <a:lnTo>
                  <a:pt x="180" y="57"/>
                </a:lnTo>
                <a:lnTo>
                  <a:pt x="180" y="57"/>
                </a:lnTo>
                <a:lnTo>
                  <a:pt x="180" y="60"/>
                </a:lnTo>
                <a:lnTo>
                  <a:pt x="183" y="60"/>
                </a:lnTo>
                <a:lnTo>
                  <a:pt x="183" y="60"/>
                </a:lnTo>
                <a:lnTo>
                  <a:pt x="183" y="64"/>
                </a:lnTo>
                <a:lnTo>
                  <a:pt x="187" y="64"/>
                </a:lnTo>
                <a:lnTo>
                  <a:pt x="187" y="67"/>
                </a:lnTo>
                <a:lnTo>
                  <a:pt x="187" y="67"/>
                </a:lnTo>
                <a:lnTo>
                  <a:pt x="190" y="67"/>
                </a:lnTo>
                <a:lnTo>
                  <a:pt x="190" y="71"/>
                </a:lnTo>
                <a:lnTo>
                  <a:pt x="190" y="71"/>
                </a:lnTo>
                <a:lnTo>
                  <a:pt x="194" y="74"/>
                </a:lnTo>
                <a:lnTo>
                  <a:pt x="194" y="74"/>
                </a:lnTo>
                <a:lnTo>
                  <a:pt x="194" y="74"/>
                </a:lnTo>
                <a:lnTo>
                  <a:pt x="197" y="77"/>
                </a:lnTo>
                <a:lnTo>
                  <a:pt x="197" y="77"/>
                </a:lnTo>
                <a:lnTo>
                  <a:pt x="201" y="77"/>
                </a:lnTo>
                <a:lnTo>
                  <a:pt x="201" y="81"/>
                </a:lnTo>
                <a:lnTo>
                  <a:pt x="201" y="81"/>
                </a:lnTo>
                <a:lnTo>
                  <a:pt x="204" y="84"/>
                </a:lnTo>
                <a:lnTo>
                  <a:pt x="204" y="84"/>
                </a:lnTo>
                <a:lnTo>
                  <a:pt x="208" y="84"/>
                </a:lnTo>
                <a:lnTo>
                  <a:pt x="208" y="84"/>
                </a:lnTo>
                <a:lnTo>
                  <a:pt x="211" y="87"/>
                </a:lnTo>
                <a:lnTo>
                  <a:pt x="211" y="87"/>
                </a:lnTo>
                <a:lnTo>
                  <a:pt x="215" y="87"/>
                </a:lnTo>
                <a:lnTo>
                  <a:pt x="215" y="91"/>
                </a:lnTo>
                <a:lnTo>
                  <a:pt x="215" y="91"/>
                </a:lnTo>
                <a:lnTo>
                  <a:pt x="218" y="91"/>
                </a:lnTo>
                <a:lnTo>
                  <a:pt x="218" y="91"/>
                </a:lnTo>
                <a:lnTo>
                  <a:pt x="222" y="94"/>
                </a:lnTo>
                <a:lnTo>
                  <a:pt x="222" y="94"/>
                </a:lnTo>
                <a:lnTo>
                  <a:pt x="226" y="94"/>
                </a:lnTo>
                <a:lnTo>
                  <a:pt x="226" y="94"/>
                </a:lnTo>
                <a:lnTo>
                  <a:pt x="229" y="94"/>
                </a:lnTo>
                <a:lnTo>
                  <a:pt x="229" y="98"/>
                </a:lnTo>
                <a:lnTo>
                  <a:pt x="233" y="98"/>
                </a:lnTo>
                <a:lnTo>
                  <a:pt x="233" y="98"/>
                </a:lnTo>
                <a:lnTo>
                  <a:pt x="236" y="98"/>
                </a:lnTo>
                <a:lnTo>
                  <a:pt x="236" y="98"/>
                </a:lnTo>
                <a:lnTo>
                  <a:pt x="240" y="101"/>
                </a:lnTo>
                <a:lnTo>
                  <a:pt x="240" y="101"/>
                </a:lnTo>
                <a:lnTo>
                  <a:pt x="243" y="101"/>
                </a:lnTo>
                <a:lnTo>
                  <a:pt x="243" y="101"/>
                </a:lnTo>
                <a:lnTo>
                  <a:pt x="247" y="101"/>
                </a:lnTo>
                <a:lnTo>
                  <a:pt x="247" y="101"/>
                </a:lnTo>
                <a:lnTo>
                  <a:pt x="250" y="101"/>
                </a:lnTo>
                <a:lnTo>
                  <a:pt x="250" y="101"/>
                </a:lnTo>
                <a:lnTo>
                  <a:pt x="254" y="101"/>
                </a:lnTo>
                <a:lnTo>
                  <a:pt x="257" y="104"/>
                </a:lnTo>
                <a:lnTo>
                  <a:pt x="257" y="104"/>
                </a:lnTo>
                <a:lnTo>
                  <a:pt x="261" y="104"/>
                </a:lnTo>
                <a:lnTo>
                  <a:pt x="261" y="104"/>
                </a:lnTo>
                <a:lnTo>
                  <a:pt x="264" y="104"/>
                </a:lnTo>
                <a:lnTo>
                  <a:pt x="264" y="104"/>
                </a:lnTo>
                <a:lnTo>
                  <a:pt x="268" y="104"/>
                </a:lnTo>
                <a:lnTo>
                  <a:pt x="268" y="104"/>
                </a:lnTo>
                <a:lnTo>
                  <a:pt x="268" y="260"/>
                </a:lnTo>
                <a:close/>
              </a:path>
            </a:pathLst>
          </a:custGeom>
          <a:noFill/>
          <a:ln w="1111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25724" name="Freeform 28"/>
          <p:cNvSpPr>
            <a:spLocks/>
          </p:cNvSpPr>
          <p:nvPr/>
        </p:nvSpPr>
        <p:spPr bwMode="auto">
          <a:xfrm>
            <a:off x="4965700" y="5048250"/>
            <a:ext cx="425450" cy="414338"/>
          </a:xfrm>
          <a:custGeom>
            <a:avLst/>
            <a:gdLst>
              <a:gd name="T0" fmla="*/ 0 w 268"/>
              <a:gd name="T1" fmla="*/ 250 h 261"/>
              <a:gd name="T2" fmla="*/ 0 w 268"/>
              <a:gd name="T3" fmla="*/ 237 h 261"/>
              <a:gd name="T4" fmla="*/ 0 w 268"/>
              <a:gd name="T5" fmla="*/ 223 h 261"/>
              <a:gd name="T6" fmla="*/ 4 w 268"/>
              <a:gd name="T7" fmla="*/ 210 h 261"/>
              <a:gd name="T8" fmla="*/ 7 w 268"/>
              <a:gd name="T9" fmla="*/ 196 h 261"/>
              <a:gd name="T10" fmla="*/ 11 w 268"/>
              <a:gd name="T11" fmla="*/ 183 h 261"/>
              <a:gd name="T12" fmla="*/ 14 w 268"/>
              <a:gd name="T13" fmla="*/ 169 h 261"/>
              <a:gd name="T14" fmla="*/ 21 w 268"/>
              <a:gd name="T15" fmla="*/ 159 h 261"/>
              <a:gd name="T16" fmla="*/ 25 w 268"/>
              <a:gd name="T17" fmla="*/ 145 h 261"/>
              <a:gd name="T18" fmla="*/ 32 w 268"/>
              <a:gd name="T19" fmla="*/ 132 h 261"/>
              <a:gd name="T20" fmla="*/ 39 w 268"/>
              <a:gd name="T21" fmla="*/ 122 h 261"/>
              <a:gd name="T22" fmla="*/ 49 w 268"/>
              <a:gd name="T23" fmla="*/ 112 h 261"/>
              <a:gd name="T24" fmla="*/ 56 w 268"/>
              <a:gd name="T25" fmla="*/ 98 h 261"/>
              <a:gd name="T26" fmla="*/ 67 w 268"/>
              <a:gd name="T27" fmla="*/ 88 h 261"/>
              <a:gd name="T28" fmla="*/ 74 w 268"/>
              <a:gd name="T29" fmla="*/ 78 h 261"/>
              <a:gd name="T30" fmla="*/ 85 w 268"/>
              <a:gd name="T31" fmla="*/ 68 h 261"/>
              <a:gd name="T32" fmla="*/ 95 w 268"/>
              <a:gd name="T33" fmla="*/ 61 h 261"/>
              <a:gd name="T34" fmla="*/ 106 w 268"/>
              <a:gd name="T35" fmla="*/ 51 h 261"/>
              <a:gd name="T36" fmla="*/ 116 w 268"/>
              <a:gd name="T37" fmla="*/ 44 h 261"/>
              <a:gd name="T38" fmla="*/ 130 w 268"/>
              <a:gd name="T39" fmla="*/ 37 h 261"/>
              <a:gd name="T40" fmla="*/ 141 w 268"/>
              <a:gd name="T41" fmla="*/ 30 h 261"/>
              <a:gd name="T42" fmla="*/ 155 w 268"/>
              <a:gd name="T43" fmla="*/ 24 h 261"/>
              <a:gd name="T44" fmla="*/ 169 w 268"/>
              <a:gd name="T45" fmla="*/ 17 h 261"/>
              <a:gd name="T46" fmla="*/ 180 w 268"/>
              <a:gd name="T47" fmla="*/ 14 h 261"/>
              <a:gd name="T48" fmla="*/ 194 w 268"/>
              <a:gd name="T49" fmla="*/ 10 h 261"/>
              <a:gd name="T50" fmla="*/ 208 w 268"/>
              <a:gd name="T51" fmla="*/ 7 h 261"/>
              <a:gd name="T52" fmla="*/ 222 w 268"/>
              <a:gd name="T53" fmla="*/ 3 h 261"/>
              <a:gd name="T54" fmla="*/ 236 w 268"/>
              <a:gd name="T55" fmla="*/ 0 h 261"/>
              <a:gd name="T56" fmla="*/ 250 w 268"/>
              <a:gd name="T57" fmla="*/ 0 h 261"/>
              <a:gd name="T58" fmla="*/ 264 w 268"/>
              <a:gd name="T59" fmla="*/ 0 h 261"/>
              <a:gd name="T60" fmla="*/ 268 w 268"/>
              <a:gd name="T61" fmla="*/ 156 h 261"/>
              <a:gd name="T62" fmla="*/ 261 w 268"/>
              <a:gd name="T63" fmla="*/ 156 h 261"/>
              <a:gd name="T64" fmla="*/ 257 w 268"/>
              <a:gd name="T65" fmla="*/ 156 h 261"/>
              <a:gd name="T66" fmla="*/ 250 w 268"/>
              <a:gd name="T67" fmla="*/ 156 h 261"/>
              <a:gd name="T68" fmla="*/ 243 w 268"/>
              <a:gd name="T69" fmla="*/ 159 h 261"/>
              <a:gd name="T70" fmla="*/ 240 w 268"/>
              <a:gd name="T71" fmla="*/ 159 h 261"/>
              <a:gd name="T72" fmla="*/ 233 w 268"/>
              <a:gd name="T73" fmla="*/ 159 h 261"/>
              <a:gd name="T74" fmla="*/ 229 w 268"/>
              <a:gd name="T75" fmla="*/ 162 h 261"/>
              <a:gd name="T76" fmla="*/ 222 w 268"/>
              <a:gd name="T77" fmla="*/ 166 h 261"/>
              <a:gd name="T78" fmla="*/ 218 w 268"/>
              <a:gd name="T79" fmla="*/ 166 h 261"/>
              <a:gd name="T80" fmla="*/ 215 w 268"/>
              <a:gd name="T81" fmla="*/ 169 h 261"/>
              <a:gd name="T82" fmla="*/ 208 w 268"/>
              <a:gd name="T83" fmla="*/ 173 h 261"/>
              <a:gd name="T84" fmla="*/ 204 w 268"/>
              <a:gd name="T85" fmla="*/ 176 h 261"/>
              <a:gd name="T86" fmla="*/ 201 w 268"/>
              <a:gd name="T87" fmla="*/ 179 h 261"/>
              <a:gd name="T88" fmla="*/ 194 w 268"/>
              <a:gd name="T89" fmla="*/ 183 h 261"/>
              <a:gd name="T90" fmla="*/ 190 w 268"/>
              <a:gd name="T91" fmla="*/ 186 h 261"/>
              <a:gd name="T92" fmla="*/ 187 w 268"/>
              <a:gd name="T93" fmla="*/ 189 h 261"/>
              <a:gd name="T94" fmla="*/ 183 w 268"/>
              <a:gd name="T95" fmla="*/ 196 h 261"/>
              <a:gd name="T96" fmla="*/ 180 w 268"/>
              <a:gd name="T97" fmla="*/ 200 h 261"/>
              <a:gd name="T98" fmla="*/ 176 w 268"/>
              <a:gd name="T99" fmla="*/ 203 h 261"/>
              <a:gd name="T100" fmla="*/ 176 w 268"/>
              <a:gd name="T101" fmla="*/ 210 h 261"/>
              <a:gd name="T102" fmla="*/ 173 w 268"/>
              <a:gd name="T103" fmla="*/ 213 h 261"/>
              <a:gd name="T104" fmla="*/ 169 w 268"/>
              <a:gd name="T105" fmla="*/ 220 h 261"/>
              <a:gd name="T106" fmla="*/ 169 w 268"/>
              <a:gd name="T107" fmla="*/ 223 h 261"/>
              <a:gd name="T108" fmla="*/ 166 w 268"/>
              <a:gd name="T109" fmla="*/ 230 h 261"/>
              <a:gd name="T110" fmla="*/ 166 w 268"/>
              <a:gd name="T111" fmla="*/ 233 h 261"/>
              <a:gd name="T112" fmla="*/ 162 w 268"/>
              <a:gd name="T113" fmla="*/ 240 h 261"/>
              <a:gd name="T114" fmla="*/ 162 w 268"/>
              <a:gd name="T115" fmla="*/ 244 h 261"/>
              <a:gd name="T116" fmla="*/ 162 w 268"/>
              <a:gd name="T117" fmla="*/ 250 h 261"/>
              <a:gd name="T118" fmla="*/ 162 w 268"/>
              <a:gd name="T119" fmla="*/ 257 h 261"/>
              <a:gd name="T120" fmla="*/ 0 w 268"/>
              <a:gd name="T121" fmla="*/ 261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261">
                <a:moveTo>
                  <a:pt x="0" y="261"/>
                </a:moveTo>
                <a:lnTo>
                  <a:pt x="0" y="254"/>
                </a:lnTo>
                <a:lnTo>
                  <a:pt x="0" y="250"/>
                </a:lnTo>
                <a:lnTo>
                  <a:pt x="0" y="247"/>
                </a:lnTo>
                <a:lnTo>
                  <a:pt x="0" y="240"/>
                </a:lnTo>
                <a:lnTo>
                  <a:pt x="0" y="237"/>
                </a:lnTo>
                <a:lnTo>
                  <a:pt x="0" y="233"/>
                </a:lnTo>
                <a:lnTo>
                  <a:pt x="0" y="227"/>
                </a:lnTo>
                <a:lnTo>
                  <a:pt x="0" y="223"/>
                </a:lnTo>
                <a:lnTo>
                  <a:pt x="4" y="220"/>
                </a:lnTo>
                <a:lnTo>
                  <a:pt x="4" y="213"/>
                </a:lnTo>
                <a:lnTo>
                  <a:pt x="4" y="210"/>
                </a:lnTo>
                <a:lnTo>
                  <a:pt x="4" y="206"/>
                </a:lnTo>
                <a:lnTo>
                  <a:pt x="7" y="200"/>
                </a:lnTo>
                <a:lnTo>
                  <a:pt x="7" y="196"/>
                </a:lnTo>
                <a:lnTo>
                  <a:pt x="7" y="193"/>
                </a:lnTo>
                <a:lnTo>
                  <a:pt x="11" y="189"/>
                </a:lnTo>
                <a:lnTo>
                  <a:pt x="11" y="183"/>
                </a:lnTo>
                <a:lnTo>
                  <a:pt x="11" y="179"/>
                </a:lnTo>
                <a:lnTo>
                  <a:pt x="14" y="176"/>
                </a:lnTo>
                <a:lnTo>
                  <a:pt x="14" y="169"/>
                </a:lnTo>
                <a:lnTo>
                  <a:pt x="18" y="166"/>
                </a:lnTo>
                <a:lnTo>
                  <a:pt x="18" y="162"/>
                </a:lnTo>
                <a:lnTo>
                  <a:pt x="21" y="159"/>
                </a:lnTo>
                <a:lnTo>
                  <a:pt x="21" y="152"/>
                </a:lnTo>
                <a:lnTo>
                  <a:pt x="25" y="149"/>
                </a:lnTo>
                <a:lnTo>
                  <a:pt x="25" y="145"/>
                </a:lnTo>
                <a:lnTo>
                  <a:pt x="28" y="142"/>
                </a:lnTo>
                <a:lnTo>
                  <a:pt x="32" y="139"/>
                </a:lnTo>
                <a:lnTo>
                  <a:pt x="32" y="132"/>
                </a:lnTo>
                <a:lnTo>
                  <a:pt x="35" y="129"/>
                </a:lnTo>
                <a:lnTo>
                  <a:pt x="39" y="125"/>
                </a:lnTo>
                <a:lnTo>
                  <a:pt x="39" y="122"/>
                </a:lnTo>
                <a:lnTo>
                  <a:pt x="42" y="118"/>
                </a:lnTo>
                <a:lnTo>
                  <a:pt x="46" y="115"/>
                </a:lnTo>
                <a:lnTo>
                  <a:pt x="49" y="112"/>
                </a:lnTo>
                <a:lnTo>
                  <a:pt x="49" y="105"/>
                </a:lnTo>
                <a:lnTo>
                  <a:pt x="53" y="101"/>
                </a:lnTo>
                <a:lnTo>
                  <a:pt x="56" y="98"/>
                </a:lnTo>
                <a:lnTo>
                  <a:pt x="60" y="95"/>
                </a:lnTo>
                <a:lnTo>
                  <a:pt x="64" y="91"/>
                </a:lnTo>
                <a:lnTo>
                  <a:pt x="67" y="88"/>
                </a:lnTo>
                <a:lnTo>
                  <a:pt x="67" y="85"/>
                </a:lnTo>
                <a:lnTo>
                  <a:pt x="71" y="81"/>
                </a:lnTo>
                <a:lnTo>
                  <a:pt x="74" y="78"/>
                </a:lnTo>
                <a:lnTo>
                  <a:pt x="78" y="74"/>
                </a:lnTo>
                <a:lnTo>
                  <a:pt x="81" y="71"/>
                </a:lnTo>
                <a:lnTo>
                  <a:pt x="85" y="68"/>
                </a:lnTo>
                <a:lnTo>
                  <a:pt x="88" y="68"/>
                </a:lnTo>
                <a:lnTo>
                  <a:pt x="92" y="64"/>
                </a:lnTo>
                <a:lnTo>
                  <a:pt x="95" y="61"/>
                </a:lnTo>
                <a:lnTo>
                  <a:pt x="99" y="58"/>
                </a:lnTo>
                <a:lnTo>
                  <a:pt x="102" y="54"/>
                </a:lnTo>
                <a:lnTo>
                  <a:pt x="106" y="51"/>
                </a:lnTo>
                <a:lnTo>
                  <a:pt x="109" y="47"/>
                </a:lnTo>
                <a:lnTo>
                  <a:pt x="113" y="47"/>
                </a:lnTo>
                <a:lnTo>
                  <a:pt x="116" y="44"/>
                </a:lnTo>
                <a:lnTo>
                  <a:pt x="123" y="41"/>
                </a:lnTo>
                <a:lnTo>
                  <a:pt x="127" y="37"/>
                </a:lnTo>
                <a:lnTo>
                  <a:pt x="130" y="37"/>
                </a:lnTo>
                <a:lnTo>
                  <a:pt x="134" y="34"/>
                </a:lnTo>
                <a:lnTo>
                  <a:pt x="137" y="30"/>
                </a:lnTo>
                <a:lnTo>
                  <a:pt x="141" y="30"/>
                </a:lnTo>
                <a:lnTo>
                  <a:pt x="148" y="27"/>
                </a:lnTo>
                <a:lnTo>
                  <a:pt x="152" y="27"/>
                </a:lnTo>
                <a:lnTo>
                  <a:pt x="155" y="24"/>
                </a:lnTo>
                <a:lnTo>
                  <a:pt x="159" y="20"/>
                </a:lnTo>
                <a:lnTo>
                  <a:pt x="162" y="20"/>
                </a:lnTo>
                <a:lnTo>
                  <a:pt x="169" y="17"/>
                </a:lnTo>
                <a:lnTo>
                  <a:pt x="173" y="17"/>
                </a:lnTo>
                <a:lnTo>
                  <a:pt x="176" y="14"/>
                </a:lnTo>
                <a:lnTo>
                  <a:pt x="180" y="14"/>
                </a:lnTo>
                <a:lnTo>
                  <a:pt x="187" y="14"/>
                </a:lnTo>
                <a:lnTo>
                  <a:pt x="190" y="10"/>
                </a:lnTo>
                <a:lnTo>
                  <a:pt x="194" y="10"/>
                </a:lnTo>
                <a:lnTo>
                  <a:pt x="197" y="7"/>
                </a:lnTo>
                <a:lnTo>
                  <a:pt x="204" y="7"/>
                </a:lnTo>
                <a:lnTo>
                  <a:pt x="208" y="7"/>
                </a:lnTo>
                <a:lnTo>
                  <a:pt x="211" y="3"/>
                </a:lnTo>
                <a:lnTo>
                  <a:pt x="218" y="3"/>
                </a:lnTo>
                <a:lnTo>
                  <a:pt x="222" y="3"/>
                </a:lnTo>
                <a:lnTo>
                  <a:pt x="226" y="3"/>
                </a:lnTo>
                <a:lnTo>
                  <a:pt x="233" y="0"/>
                </a:lnTo>
                <a:lnTo>
                  <a:pt x="236" y="0"/>
                </a:lnTo>
                <a:lnTo>
                  <a:pt x="240" y="0"/>
                </a:lnTo>
                <a:lnTo>
                  <a:pt x="247" y="0"/>
                </a:lnTo>
                <a:lnTo>
                  <a:pt x="250" y="0"/>
                </a:lnTo>
                <a:lnTo>
                  <a:pt x="254" y="0"/>
                </a:lnTo>
                <a:lnTo>
                  <a:pt x="261" y="0"/>
                </a:lnTo>
                <a:lnTo>
                  <a:pt x="264" y="0"/>
                </a:lnTo>
                <a:lnTo>
                  <a:pt x="268" y="0"/>
                </a:lnTo>
                <a:lnTo>
                  <a:pt x="268" y="156"/>
                </a:lnTo>
                <a:lnTo>
                  <a:pt x="268" y="156"/>
                </a:lnTo>
                <a:lnTo>
                  <a:pt x="264" y="156"/>
                </a:lnTo>
                <a:lnTo>
                  <a:pt x="264" y="156"/>
                </a:lnTo>
                <a:lnTo>
                  <a:pt x="261" y="156"/>
                </a:lnTo>
                <a:lnTo>
                  <a:pt x="261" y="156"/>
                </a:lnTo>
                <a:lnTo>
                  <a:pt x="257" y="156"/>
                </a:lnTo>
                <a:lnTo>
                  <a:pt x="257" y="156"/>
                </a:lnTo>
                <a:lnTo>
                  <a:pt x="254" y="156"/>
                </a:lnTo>
                <a:lnTo>
                  <a:pt x="250" y="156"/>
                </a:lnTo>
                <a:lnTo>
                  <a:pt x="250" y="156"/>
                </a:lnTo>
                <a:lnTo>
                  <a:pt x="247" y="156"/>
                </a:lnTo>
                <a:lnTo>
                  <a:pt x="247" y="156"/>
                </a:lnTo>
                <a:lnTo>
                  <a:pt x="243" y="159"/>
                </a:lnTo>
                <a:lnTo>
                  <a:pt x="243" y="159"/>
                </a:lnTo>
                <a:lnTo>
                  <a:pt x="240" y="159"/>
                </a:lnTo>
                <a:lnTo>
                  <a:pt x="240" y="159"/>
                </a:lnTo>
                <a:lnTo>
                  <a:pt x="236" y="159"/>
                </a:lnTo>
                <a:lnTo>
                  <a:pt x="236" y="159"/>
                </a:lnTo>
                <a:lnTo>
                  <a:pt x="233" y="159"/>
                </a:lnTo>
                <a:lnTo>
                  <a:pt x="233" y="162"/>
                </a:lnTo>
                <a:lnTo>
                  <a:pt x="229" y="162"/>
                </a:lnTo>
                <a:lnTo>
                  <a:pt x="229" y="162"/>
                </a:lnTo>
                <a:lnTo>
                  <a:pt x="226" y="162"/>
                </a:lnTo>
                <a:lnTo>
                  <a:pt x="226" y="162"/>
                </a:lnTo>
                <a:lnTo>
                  <a:pt x="222" y="166"/>
                </a:lnTo>
                <a:lnTo>
                  <a:pt x="222" y="166"/>
                </a:lnTo>
                <a:lnTo>
                  <a:pt x="218" y="166"/>
                </a:lnTo>
                <a:lnTo>
                  <a:pt x="218" y="166"/>
                </a:lnTo>
                <a:lnTo>
                  <a:pt x="215" y="169"/>
                </a:lnTo>
                <a:lnTo>
                  <a:pt x="215" y="169"/>
                </a:lnTo>
                <a:lnTo>
                  <a:pt x="215" y="169"/>
                </a:lnTo>
                <a:lnTo>
                  <a:pt x="211" y="169"/>
                </a:lnTo>
                <a:lnTo>
                  <a:pt x="211" y="173"/>
                </a:lnTo>
                <a:lnTo>
                  <a:pt x="208" y="173"/>
                </a:lnTo>
                <a:lnTo>
                  <a:pt x="208" y="173"/>
                </a:lnTo>
                <a:lnTo>
                  <a:pt x="204" y="176"/>
                </a:lnTo>
                <a:lnTo>
                  <a:pt x="204" y="176"/>
                </a:lnTo>
                <a:lnTo>
                  <a:pt x="201" y="176"/>
                </a:lnTo>
                <a:lnTo>
                  <a:pt x="201" y="179"/>
                </a:lnTo>
                <a:lnTo>
                  <a:pt x="201" y="179"/>
                </a:lnTo>
                <a:lnTo>
                  <a:pt x="197" y="179"/>
                </a:lnTo>
                <a:lnTo>
                  <a:pt x="197" y="183"/>
                </a:lnTo>
                <a:lnTo>
                  <a:pt x="194" y="183"/>
                </a:lnTo>
                <a:lnTo>
                  <a:pt x="194" y="183"/>
                </a:lnTo>
                <a:lnTo>
                  <a:pt x="194" y="186"/>
                </a:lnTo>
                <a:lnTo>
                  <a:pt x="190" y="186"/>
                </a:lnTo>
                <a:lnTo>
                  <a:pt x="190" y="189"/>
                </a:lnTo>
                <a:lnTo>
                  <a:pt x="190" y="189"/>
                </a:lnTo>
                <a:lnTo>
                  <a:pt x="187" y="189"/>
                </a:lnTo>
                <a:lnTo>
                  <a:pt x="187" y="193"/>
                </a:lnTo>
                <a:lnTo>
                  <a:pt x="187" y="193"/>
                </a:lnTo>
                <a:lnTo>
                  <a:pt x="183" y="196"/>
                </a:lnTo>
                <a:lnTo>
                  <a:pt x="183" y="196"/>
                </a:lnTo>
                <a:lnTo>
                  <a:pt x="183" y="200"/>
                </a:lnTo>
                <a:lnTo>
                  <a:pt x="180" y="200"/>
                </a:lnTo>
                <a:lnTo>
                  <a:pt x="180" y="200"/>
                </a:lnTo>
                <a:lnTo>
                  <a:pt x="180" y="203"/>
                </a:lnTo>
                <a:lnTo>
                  <a:pt x="176" y="203"/>
                </a:lnTo>
                <a:lnTo>
                  <a:pt x="176" y="206"/>
                </a:lnTo>
                <a:lnTo>
                  <a:pt x="176" y="206"/>
                </a:lnTo>
                <a:lnTo>
                  <a:pt x="176" y="210"/>
                </a:lnTo>
                <a:lnTo>
                  <a:pt x="173" y="210"/>
                </a:lnTo>
                <a:lnTo>
                  <a:pt x="173" y="213"/>
                </a:lnTo>
                <a:lnTo>
                  <a:pt x="173" y="213"/>
                </a:lnTo>
                <a:lnTo>
                  <a:pt x="173" y="217"/>
                </a:lnTo>
                <a:lnTo>
                  <a:pt x="169" y="217"/>
                </a:lnTo>
                <a:lnTo>
                  <a:pt x="169" y="220"/>
                </a:lnTo>
                <a:lnTo>
                  <a:pt x="169" y="220"/>
                </a:lnTo>
                <a:lnTo>
                  <a:pt x="169" y="223"/>
                </a:lnTo>
                <a:lnTo>
                  <a:pt x="169" y="223"/>
                </a:lnTo>
                <a:lnTo>
                  <a:pt x="166" y="227"/>
                </a:lnTo>
                <a:lnTo>
                  <a:pt x="166" y="227"/>
                </a:lnTo>
                <a:lnTo>
                  <a:pt x="166" y="230"/>
                </a:lnTo>
                <a:lnTo>
                  <a:pt x="166" y="230"/>
                </a:lnTo>
                <a:lnTo>
                  <a:pt x="166" y="233"/>
                </a:lnTo>
                <a:lnTo>
                  <a:pt x="166" y="233"/>
                </a:lnTo>
                <a:lnTo>
                  <a:pt x="166" y="237"/>
                </a:lnTo>
                <a:lnTo>
                  <a:pt x="162" y="237"/>
                </a:lnTo>
                <a:lnTo>
                  <a:pt x="162" y="240"/>
                </a:lnTo>
                <a:lnTo>
                  <a:pt x="162" y="240"/>
                </a:lnTo>
                <a:lnTo>
                  <a:pt x="162" y="244"/>
                </a:lnTo>
                <a:lnTo>
                  <a:pt x="162" y="244"/>
                </a:lnTo>
                <a:lnTo>
                  <a:pt x="162" y="247"/>
                </a:lnTo>
                <a:lnTo>
                  <a:pt x="162" y="250"/>
                </a:lnTo>
                <a:lnTo>
                  <a:pt x="162" y="250"/>
                </a:lnTo>
                <a:lnTo>
                  <a:pt x="162" y="254"/>
                </a:lnTo>
                <a:lnTo>
                  <a:pt x="162" y="254"/>
                </a:lnTo>
                <a:lnTo>
                  <a:pt x="162" y="257"/>
                </a:lnTo>
                <a:lnTo>
                  <a:pt x="162" y="257"/>
                </a:lnTo>
                <a:lnTo>
                  <a:pt x="162" y="261"/>
                </a:lnTo>
                <a:lnTo>
                  <a:pt x="0" y="261"/>
                </a:lnTo>
                <a:close/>
              </a:path>
            </a:pathLst>
          </a:custGeom>
          <a:noFill/>
          <a:ln w="1111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25725" name="Rectangle 29"/>
          <p:cNvSpPr>
            <a:spLocks noChangeArrowheads="1"/>
          </p:cNvSpPr>
          <p:nvPr/>
        </p:nvSpPr>
        <p:spPr bwMode="auto">
          <a:xfrm>
            <a:off x="5589588" y="5208588"/>
            <a:ext cx="80962"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spcBef>
                <a:spcPct val="50000"/>
              </a:spcBef>
            </a:pPr>
            <a:r>
              <a:rPr lang="en-US" altLang="ja-JP" sz="900" b="1">
                <a:solidFill>
                  <a:srgbClr val="000000"/>
                </a:solidFill>
                <a:latin typeface="HG丸ｺﾞｼｯｸM-PRO" pitchFamily="50" charset="-128"/>
                <a:ea typeface="HG丸ｺﾞｼｯｸM-PRO" pitchFamily="50" charset="-128"/>
              </a:rPr>
              <a:t>P</a:t>
            </a:r>
            <a:endParaRPr lang="en-US" altLang="ja-JP">
              <a:solidFill>
                <a:srgbClr val="D60093"/>
              </a:solidFill>
              <a:ea typeface="HGｺﾞｼｯｸE" pitchFamily="49" charset="-128"/>
            </a:endParaRPr>
          </a:p>
        </p:txBody>
      </p:sp>
      <p:sp>
        <p:nvSpPr>
          <p:cNvPr id="925726" name="Rectangle 30"/>
          <p:cNvSpPr>
            <a:spLocks noChangeArrowheads="1"/>
          </p:cNvSpPr>
          <p:nvPr/>
        </p:nvSpPr>
        <p:spPr bwMode="auto">
          <a:xfrm>
            <a:off x="5584825" y="5618163"/>
            <a:ext cx="92075"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spcBef>
                <a:spcPct val="50000"/>
              </a:spcBef>
            </a:pPr>
            <a:r>
              <a:rPr lang="en-US" altLang="ja-JP" sz="900" b="1">
                <a:solidFill>
                  <a:srgbClr val="000000"/>
                </a:solidFill>
                <a:latin typeface="HG丸ｺﾞｼｯｸM-PRO" pitchFamily="50" charset="-128"/>
                <a:ea typeface="HG丸ｺﾞｼｯｸM-PRO" pitchFamily="50" charset="-128"/>
              </a:rPr>
              <a:t>D</a:t>
            </a:r>
            <a:endParaRPr lang="en-US" altLang="ja-JP">
              <a:solidFill>
                <a:srgbClr val="D60093"/>
              </a:solidFill>
              <a:ea typeface="HGｺﾞｼｯｸE" pitchFamily="49" charset="-128"/>
            </a:endParaRPr>
          </a:p>
        </p:txBody>
      </p:sp>
      <p:sp>
        <p:nvSpPr>
          <p:cNvPr id="925727" name="Rectangle 31"/>
          <p:cNvSpPr>
            <a:spLocks noChangeArrowheads="1"/>
          </p:cNvSpPr>
          <p:nvPr/>
        </p:nvSpPr>
        <p:spPr bwMode="auto">
          <a:xfrm>
            <a:off x="5167313" y="5618163"/>
            <a:ext cx="90487"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spcBef>
                <a:spcPct val="50000"/>
              </a:spcBef>
            </a:pPr>
            <a:r>
              <a:rPr lang="en-US" altLang="ja-JP" sz="900" b="1">
                <a:solidFill>
                  <a:srgbClr val="000000"/>
                </a:solidFill>
                <a:latin typeface="HG丸ｺﾞｼｯｸM-PRO" pitchFamily="50" charset="-128"/>
                <a:ea typeface="HG丸ｺﾞｼｯｸM-PRO" pitchFamily="50" charset="-128"/>
              </a:rPr>
              <a:t>C</a:t>
            </a:r>
            <a:endParaRPr lang="en-US" altLang="ja-JP">
              <a:solidFill>
                <a:srgbClr val="D60093"/>
              </a:solidFill>
              <a:ea typeface="HGｺﾞｼｯｸE" pitchFamily="49" charset="-128"/>
            </a:endParaRPr>
          </a:p>
        </p:txBody>
      </p:sp>
      <p:sp>
        <p:nvSpPr>
          <p:cNvPr id="925728" name="Rectangle 32"/>
          <p:cNvSpPr>
            <a:spLocks noChangeArrowheads="1"/>
          </p:cNvSpPr>
          <p:nvPr/>
        </p:nvSpPr>
        <p:spPr bwMode="auto">
          <a:xfrm>
            <a:off x="5159375" y="5208588"/>
            <a:ext cx="93663"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spcBef>
                <a:spcPct val="50000"/>
              </a:spcBef>
            </a:pPr>
            <a:r>
              <a:rPr lang="en-US" altLang="ja-JP" sz="900" b="1">
                <a:solidFill>
                  <a:srgbClr val="000000"/>
                </a:solidFill>
                <a:latin typeface="HG丸ｺﾞｼｯｸM-PRO" pitchFamily="50" charset="-128"/>
                <a:ea typeface="HG丸ｺﾞｼｯｸM-PRO" pitchFamily="50" charset="-128"/>
              </a:rPr>
              <a:t>A</a:t>
            </a:r>
            <a:endParaRPr lang="en-US" altLang="ja-JP">
              <a:solidFill>
                <a:srgbClr val="D60093"/>
              </a:solidFill>
              <a:ea typeface="HGｺﾞｼｯｸE" pitchFamily="49" charset="-128"/>
            </a:endParaRPr>
          </a:p>
        </p:txBody>
      </p:sp>
      <p:sp>
        <p:nvSpPr>
          <p:cNvPr id="925729" name="Arc 33"/>
          <p:cNvSpPr>
            <a:spLocks/>
          </p:cNvSpPr>
          <p:nvPr/>
        </p:nvSpPr>
        <p:spPr bwMode="auto">
          <a:xfrm rot="-2379027">
            <a:off x="5030788" y="4916488"/>
            <a:ext cx="636587" cy="461962"/>
          </a:xfrm>
          <a:custGeom>
            <a:avLst/>
            <a:gdLst>
              <a:gd name="G0" fmla="+- 0 0 0"/>
              <a:gd name="G1" fmla="+- 20894 0 0"/>
              <a:gd name="G2" fmla="+- 21600 0 0"/>
              <a:gd name="T0" fmla="*/ 5478 w 21600"/>
              <a:gd name="T1" fmla="*/ 0 h 20894"/>
              <a:gd name="T2" fmla="*/ 21600 w 21600"/>
              <a:gd name="T3" fmla="*/ 20894 h 20894"/>
              <a:gd name="T4" fmla="*/ 0 w 21600"/>
              <a:gd name="T5" fmla="*/ 20894 h 20894"/>
            </a:gdLst>
            <a:ahLst/>
            <a:cxnLst>
              <a:cxn ang="0">
                <a:pos x="T0" y="T1"/>
              </a:cxn>
              <a:cxn ang="0">
                <a:pos x="T2" y="T3"/>
              </a:cxn>
              <a:cxn ang="0">
                <a:pos x="T4" y="T5"/>
              </a:cxn>
            </a:cxnLst>
            <a:rect l="0" t="0" r="r" b="b"/>
            <a:pathLst>
              <a:path w="21600" h="20894" fill="none" extrusionOk="0">
                <a:moveTo>
                  <a:pt x="5477" y="0"/>
                </a:moveTo>
                <a:cubicBezTo>
                  <a:pt x="14976" y="2490"/>
                  <a:pt x="21600" y="11074"/>
                  <a:pt x="21600" y="20894"/>
                </a:cubicBezTo>
              </a:path>
              <a:path w="21600" h="20894" stroke="0" extrusionOk="0">
                <a:moveTo>
                  <a:pt x="5477" y="0"/>
                </a:moveTo>
                <a:cubicBezTo>
                  <a:pt x="14976" y="2490"/>
                  <a:pt x="21600" y="11074"/>
                  <a:pt x="21600" y="20894"/>
                </a:cubicBezTo>
                <a:lnTo>
                  <a:pt x="0" y="20894"/>
                </a:lnTo>
                <a:close/>
              </a:path>
            </a:pathLst>
          </a:custGeom>
          <a:noFill/>
          <a:ln w="28575">
            <a:solidFill>
              <a:schemeClr val="tx1"/>
            </a:solidFill>
            <a:round/>
            <a:headEnd/>
            <a:tailEnd type="arrow"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925730" name="Line 34"/>
          <p:cNvSpPr>
            <a:spLocks noChangeShapeType="1"/>
          </p:cNvSpPr>
          <p:nvPr/>
        </p:nvSpPr>
        <p:spPr bwMode="auto">
          <a:xfrm>
            <a:off x="1743075" y="6538913"/>
            <a:ext cx="104933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25731" name="Line 35"/>
          <p:cNvSpPr>
            <a:spLocks noChangeShapeType="1"/>
          </p:cNvSpPr>
          <p:nvPr/>
        </p:nvSpPr>
        <p:spPr bwMode="auto">
          <a:xfrm>
            <a:off x="3840163" y="6108700"/>
            <a:ext cx="104775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25732" name="Line 36"/>
          <p:cNvSpPr>
            <a:spLocks noChangeShapeType="1"/>
          </p:cNvSpPr>
          <p:nvPr/>
        </p:nvSpPr>
        <p:spPr bwMode="auto">
          <a:xfrm>
            <a:off x="5921375" y="5689600"/>
            <a:ext cx="104775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cxnSp>
        <p:nvCxnSpPr>
          <p:cNvPr id="925733" name="AutoShape 37"/>
          <p:cNvCxnSpPr>
            <a:cxnSpLocks noChangeShapeType="1"/>
            <a:stCxn id="925730" idx="1"/>
            <a:endCxn id="925731" idx="0"/>
          </p:cNvCxnSpPr>
          <p:nvPr/>
        </p:nvCxnSpPr>
        <p:spPr bwMode="auto">
          <a:xfrm flipV="1">
            <a:off x="2792413" y="6096000"/>
            <a:ext cx="1047750" cy="455613"/>
          </a:xfrm>
          <a:prstGeom prst="straightConnector1">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25734" name="AutoShape 38"/>
          <p:cNvCxnSpPr>
            <a:cxnSpLocks noChangeShapeType="1"/>
            <a:stCxn id="925731" idx="1"/>
            <a:endCxn id="925732" idx="0"/>
          </p:cNvCxnSpPr>
          <p:nvPr/>
        </p:nvCxnSpPr>
        <p:spPr bwMode="auto">
          <a:xfrm flipV="1">
            <a:off x="4887913" y="5676900"/>
            <a:ext cx="1033462" cy="442913"/>
          </a:xfrm>
          <a:prstGeom prst="straightConnector1">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25735" name="Line 39"/>
          <p:cNvSpPr>
            <a:spLocks noChangeShapeType="1"/>
          </p:cNvSpPr>
          <p:nvPr/>
        </p:nvSpPr>
        <p:spPr bwMode="auto">
          <a:xfrm>
            <a:off x="2749550" y="6538913"/>
            <a:ext cx="1595438" cy="0"/>
          </a:xfrm>
          <a:prstGeom prst="line">
            <a:avLst/>
          </a:prstGeom>
          <a:noFill/>
          <a:ln w="9525">
            <a:solidFill>
              <a:schemeClr val="tx1"/>
            </a:solidFill>
            <a:prstDash val="lg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25736" name="Line 40"/>
          <p:cNvSpPr>
            <a:spLocks noChangeShapeType="1"/>
          </p:cNvSpPr>
          <p:nvPr/>
        </p:nvSpPr>
        <p:spPr bwMode="auto">
          <a:xfrm>
            <a:off x="4873625" y="6108700"/>
            <a:ext cx="1477963" cy="0"/>
          </a:xfrm>
          <a:prstGeom prst="line">
            <a:avLst/>
          </a:prstGeom>
          <a:noFill/>
          <a:ln w="9525">
            <a:solidFill>
              <a:schemeClr val="tx1"/>
            </a:solidFill>
            <a:prstDash val="lg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25737" name="AutoShape 41"/>
          <p:cNvSpPr>
            <a:spLocks noChangeArrowheads="1"/>
          </p:cNvSpPr>
          <p:nvPr/>
        </p:nvSpPr>
        <p:spPr bwMode="auto">
          <a:xfrm>
            <a:off x="3695700" y="6115050"/>
            <a:ext cx="1262063" cy="419100"/>
          </a:xfrm>
          <a:prstGeom prst="upArrow">
            <a:avLst>
              <a:gd name="adj1" fmla="val 50000"/>
              <a:gd name="adj2" fmla="val 25000"/>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vert="eaVert" wrap="none" anchor="ctr"/>
          <a:lstStyle/>
          <a:p>
            <a:pPr algn="ctr">
              <a:spcBef>
                <a:spcPct val="0"/>
              </a:spcBef>
            </a:pPr>
            <a:r>
              <a:rPr lang="ja-JP" altLang="en-US" sz="1000" b="1">
                <a:ea typeface="HG丸ｺﾞｼｯｸM-PRO" pitchFamily="50" charset="-128"/>
              </a:rPr>
              <a:t>レベル</a:t>
            </a:r>
          </a:p>
          <a:p>
            <a:pPr algn="ctr">
              <a:spcBef>
                <a:spcPct val="0"/>
              </a:spcBef>
            </a:pPr>
            <a:r>
              <a:rPr lang="ja-JP" altLang="en-US" sz="1000" b="1">
                <a:ea typeface="HG丸ｺﾞｼｯｸM-PRO" pitchFamily="50" charset="-128"/>
              </a:rPr>
              <a:t>アップ</a:t>
            </a:r>
          </a:p>
        </p:txBody>
      </p:sp>
      <p:sp>
        <p:nvSpPr>
          <p:cNvPr id="925738" name="AutoShape 42"/>
          <p:cNvSpPr>
            <a:spLocks noChangeArrowheads="1"/>
          </p:cNvSpPr>
          <p:nvPr/>
        </p:nvSpPr>
        <p:spPr bwMode="auto">
          <a:xfrm>
            <a:off x="5808663" y="5683250"/>
            <a:ext cx="1260475" cy="420688"/>
          </a:xfrm>
          <a:prstGeom prst="upArrow">
            <a:avLst>
              <a:gd name="adj1" fmla="val 50000"/>
              <a:gd name="adj2" fmla="val 25000"/>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53882" dir="2700000" algn="ctr" rotWithShape="0">
                    <a:schemeClr val="bg2"/>
                  </a:outerShdw>
                </a:effectLst>
              </a14:hiddenEffects>
            </a:ext>
          </a:extLst>
        </p:spPr>
        <p:txBody>
          <a:bodyPr vert="eaVert" wrap="none" anchor="ctr"/>
          <a:lstStyle/>
          <a:p>
            <a:pPr algn="ctr">
              <a:spcBef>
                <a:spcPct val="0"/>
              </a:spcBef>
            </a:pPr>
            <a:r>
              <a:rPr lang="ja-JP" altLang="en-US" sz="1000" b="1">
                <a:ea typeface="HG丸ｺﾞｼｯｸM-PRO" pitchFamily="50" charset="-128"/>
              </a:rPr>
              <a:t>レベル</a:t>
            </a:r>
          </a:p>
          <a:p>
            <a:pPr algn="ctr">
              <a:spcBef>
                <a:spcPct val="0"/>
              </a:spcBef>
            </a:pPr>
            <a:r>
              <a:rPr lang="ja-JP" altLang="en-US" sz="1000" b="1">
                <a:ea typeface="HG丸ｺﾞｼｯｸM-PRO" pitchFamily="50" charset="-128"/>
              </a:rPr>
              <a:t>アップ</a:t>
            </a:r>
          </a:p>
        </p:txBody>
      </p:sp>
      <p:sp>
        <p:nvSpPr>
          <p:cNvPr id="925739" name="Line 43"/>
          <p:cNvSpPr>
            <a:spLocks noChangeShapeType="1"/>
          </p:cNvSpPr>
          <p:nvPr/>
        </p:nvSpPr>
        <p:spPr bwMode="auto">
          <a:xfrm>
            <a:off x="1743075" y="6769100"/>
            <a:ext cx="523240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37372" dir="3378596" algn="ctr" rotWithShape="0">
                    <a:schemeClr val="bg2"/>
                  </a:outerShdw>
                </a:effectLst>
              </a14:hiddenEffects>
            </a:ext>
          </a:extLst>
        </p:spPr>
        <p:txBody>
          <a:bodyPr/>
          <a:lstStyle/>
          <a:p>
            <a:endParaRPr lang="ja-JP" altLang="en-US"/>
          </a:p>
        </p:txBody>
      </p:sp>
      <p:cxnSp>
        <p:nvCxnSpPr>
          <p:cNvPr id="925740" name="AutoShape 44"/>
          <p:cNvCxnSpPr>
            <a:cxnSpLocks noChangeShapeType="1"/>
            <a:stCxn id="925732" idx="1"/>
            <a:endCxn id="925739" idx="1"/>
          </p:cNvCxnSpPr>
          <p:nvPr/>
        </p:nvCxnSpPr>
        <p:spPr bwMode="auto">
          <a:xfrm>
            <a:off x="6969125" y="5702300"/>
            <a:ext cx="6350" cy="1079500"/>
          </a:xfrm>
          <a:prstGeom prst="straightConnector1">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25741" name="AutoShape 45"/>
          <p:cNvCxnSpPr>
            <a:cxnSpLocks noChangeShapeType="1"/>
            <a:stCxn id="925730" idx="0"/>
            <a:endCxn id="925739" idx="0"/>
          </p:cNvCxnSpPr>
          <p:nvPr/>
        </p:nvCxnSpPr>
        <p:spPr bwMode="auto">
          <a:xfrm>
            <a:off x="1743075" y="6526213"/>
            <a:ext cx="0" cy="231775"/>
          </a:xfrm>
          <a:prstGeom prst="straightConnector1">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25742" name="Oval 46"/>
          <p:cNvSpPr>
            <a:spLocks noChangeArrowheads="1"/>
          </p:cNvSpPr>
          <p:nvPr/>
        </p:nvSpPr>
        <p:spPr bwMode="auto">
          <a:xfrm>
            <a:off x="3090863" y="5718175"/>
            <a:ext cx="357187" cy="344488"/>
          </a:xfrm>
          <a:prstGeom prst="ellipse">
            <a:avLst/>
          </a:prstGeom>
          <a:solidFill>
            <a:srgbClr val="FF99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pPr>
            <a:r>
              <a:rPr lang="ja-JP" altLang="en-US" sz="1400">
                <a:ea typeface="HGS創英角ｺﾞｼｯｸUB" pitchFamily="50" charset="-128"/>
              </a:rPr>
              <a:t>改善</a:t>
            </a:r>
          </a:p>
        </p:txBody>
      </p:sp>
      <p:sp>
        <p:nvSpPr>
          <p:cNvPr id="925743" name="Oval 47"/>
          <p:cNvSpPr>
            <a:spLocks noChangeArrowheads="1"/>
          </p:cNvSpPr>
          <p:nvPr/>
        </p:nvSpPr>
        <p:spPr bwMode="auto">
          <a:xfrm>
            <a:off x="5214938" y="5292725"/>
            <a:ext cx="357187" cy="344488"/>
          </a:xfrm>
          <a:prstGeom prst="ellipse">
            <a:avLst/>
          </a:prstGeom>
          <a:solidFill>
            <a:srgbClr val="FF99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pPr>
            <a:r>
              <a:rPr lang="ja-JP" altLang="en-US" sz="1400">
                <a:ea typeface="HGS創英角ｺﾞｼｯｸUB" pitchFamily="50" charset="-128"/>
              </a:rPr>
              <a:t>改善</a:t>
            </a:r>
          </a:p>
        </p:txBody>
      </p:sp>
      <p:grpSp>
        <p:nvGrpSpPr>
          <p:cNvPr id="925744" name="Group 48"/>
          <p:cNvGrpSpPr>
            <a:grpSpLocks/>
          </p:cNvGrpSpPr>
          <p:nvPr/>
        </p:nvGrpSpPr>
        <p:grpSpPr bwMode="auto">
          <a:xfrm>
            <a:off x="179388" y="179388"/>
            <a:ext cx="8812212" cy="641350"/>
            <a:chOff x="113" y="201"/>
            <a:chExt cx="5551" cy="404"/>
          </a:xfrm>
        </p:grpSpPr>
        <p:sp>
          <p:nvSpPr>
            <p:cNvPr id="925745" name="Rectangle 49"/>
            <p:cNvSpPr>
              <a:spLocks noChangeArrowheads="1"/>
            </p:cNvSpPr>
            <p:nvPr/>
          </p:nvSpPr>
          <p:spPr bwMode="auto">
            <a:xfrm>
              <a:off x="288" y="201"/>
              <a:ext cx="5184" cy="404"/>
            </a:xfrm>
            <a:prstGeom prst="rect">
              <a:avLst/>
            </a:prstGeom>
            <a:noFill/>
            <a:ln>
              <a:noFill/>
            </a:ln>
            <a:effectLst/>
            <a:extLst>
              <a:ext uri="{909E8E84-426E-40DD-AFC4-6F175D3DCCD1}">
                <a14:hiddenFill xmlns:a14="http://schemas.microsoft.com/office/drawing/2010/main">
                  <a:gradFill rotWithShape="0">
                    <a:gsLst>
                      <a:gs pos="0">
                        <a:srgbClr val="99CC00"/>
                      </a:gs>
                      <a:gs pos="50000">
                        <a:srgbClr val="99CC00">
                          <a:gamma/>
                          <a:tint val="0"/>
                          <a:invGamma/>
                        </a:srgbClr>
                      </a:gs>
                      <a:gs pos="100000">
                        <a:srgbClr val="99CC00"/>
                      </a:gs>
                    </a:gsLst>
                    <a:lin ang="5400000" scaled="1"/>
                  </a:gra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kumimoji="0" lang="ja-JP" altLang="en-US" sz="3600">
                  <a:solidFill>
                    <a:srgbClr val="000000"/>
                  </a:solidFill>
                  <a:ea typeface="HGP創英角ﾎﾟｯﾌﾟ体" pitchFamily="50" charset="-128"/>
                </a:rPr>
                <a:t>管理のサイクル</a:t>
              </a:r>
              <a:r>
                <a:rPr lang="ja-JP" altLang="en-US" sz="3600">
                  <a:ea typeface="HGP創英角ﾎﾟｯﾌﾟ体" pitchFamily="50" charset="-128"/>
                </a:rPr>
                <a:t>（ＰＤＣＡ）</a:t>
              </a:r>
            </a:p>
          </p:txBody>
        </p:sp>
        <p:sp>
          <p:nvSpPr>
            <p:cNvPr id="925746" name="Line 50"/>
            <p:cNvSpPr>
              <a:spLocks noChangeShapeType="1"/>
            </p:cNvSpPr>
            <p:nvPr/>
          </p:nvSpPr>
          <p:spPr bwMode="auto">
            <a:xfrm>
              <a:off x="113" y="572"/>
              <a:ext cx="5551" cy="0"/>
            </a:xfrm>
            <a:prstGeom prst="line">
              <a:avLst/>
            </a:prstGeom>
            <a:noFill/>
            <a:ln w="88900" cmpd="thinThick">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tx1"/>
                    </a:outerShdw>
                  </a:effectLst>
                </a14:hiddenEffects>
              </a:ext>
            </a:extLst>
          </p:spPr>
          <p:txBody>
            <a:bodyPr lIns="92075" tIns="46038" rIns="92075" bIns="46038"/>
            <a:lstStyle/>
            <a:p>
              <a:endParaRPr lang="ja-JP" altLang="en-US"/>
            </a:p>
          </p:txBody>
        </p:sp>
      </p:grpSp>
    </p:spTree>
  </p:cSld>
  <p:clrMapOvr>
    <a:masterClrMapping/>
  </p:clrMapOvr>
  <p:transition>
    <p:cover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スライド番号プレースホルダー 2"/>
          <p:cNvSpPr>
            <a:spLocks noGrp="1"/>
          </p:cNvSpPr>
          <p:nvPr>
            <p:ph type="sldNum" sz="quarter" idx="11"/>
          </p:nvPr>
        </p:nvSpPr>
        <p:spPr/>
        <p:txBody>
          <a:bodyPr/>
          <a:lstStyle/>
          <a:p>
            <a:fld id="{DF4C0AED-DAE4-4541-B834-C82E19ED4094}" type="slidenum">
              <a:rPr lang="en-US" altLang="ja-JP"/>
              <a:pPr/>
              <a:t>15</a:t>
            </a:fld>
            <a:r>
              <a:rPr lang="en-US" altLang="ja-JP"/>
              <a:t>/35</a:t>
            </a:r>
          </a:p>
        </p:txBody>
      </p:sp>
      <p:grpSp>
        <p:nvGrpSpPr>
          <p:cNvPr id="880642" name="Group 2"/>
          <p:cNvGrpSpPr>
            <a:grpSpLocks/>
          </p:cNvGrpSpPr>
          <p:nvPr/>
        </p:nvGrpSpPr>
        <p:grpSpPr bwMode="auto">
          <a:xfrm>
            <a:off x="179388" y="319088"/>
            <a:ext cx="8812212" cy="641350"/>
            <a:chOff x="113" y="201"/>
            <a:chExt cx="5551" cy="404"/>
          </a:xfrm>
        </p:grpSpPr>
        <p:sp>
          <p:nvSpPr>
            <p:cNvPr id="880643" name="Rectangle 3"/>
            <p:cNvSpPr>
              <a:spLocks noChangeArrowheads="1"/>
            </p:cNvSpPr>
            <p:nvPr/>
          </p:nvSpPr>
          <p:spPr bwMode="auto">
            <a:xfrm>
              <a:off x="288" y="201"/>
              <a:ext cx="5184" cy="404"/>
            </a:xfrm>
            <a:prstGeom prst="rect">
              <a:avLst/>
            </a:prstGeom>
            <a:noFill/>
            <a:ln>
              <a:noFill/>
            </a:ln>
            <a:effectLst/>
            <a:extLst>
              <a:ext uri="{909E8E84-426E-40DD-AFC4-6F175D3DCCD1}">
                <a14:hiddenFill xmlns:a14="http://schemas.microsoft.com/office/drawing/2010/main">
                  <a:gradFill rotWithShape="0">
                    <a:gsLst>
                      <a:gs pos="0">
                        <a:srgbClr val="99CC00"/>
                      </a:gs>
                      <a:gs pos="50000">
                        <a:srgbClr val="99CC00">
                          <a:gamma/>
                          <a:tint val="0"/>
                          <a:invGamma/>
                        </a:srgbClr>
                      </a:gs>
                      <a:gs pos="100000">
                        <a:srgbClr val="99CC00"/>
                      </a:gs>
                    </a:gsLst>
                    <a:lin ang="5400000" scaled="1"/>
                  </a:gra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lang="ja-JP" altLang="en-US" sz="3600">
                  <a:ea typeface="HGP創英角ﾎﾟｯﾌﾟ体" pitchFamily="50" charset="-128"/>
                </a:rPr>
                <a:t>ＱＣサークル活動とは</a:t>
              </a:r>
            </a:p>
          </p:txBody>
        </p:sp>
        <p:sp>
          <p:nvSpPr>
            <p:cNvPr id="880644" name="Line 4"/>
            <p:cNvSpPr>
              <a:spLocks noChangeShapeType="1"/>
            </p:cNvSpPr>
            <p:nvPr/>
          </p:nvSpPr>
          <p:spPr bwMode="auto">
            <a:xfrm>
              <a:off x="113" y="572"/>
              <a:ext cx="5551" cy="0"/>
            </a:xfrm>
            <a:prstGeom prst="line">
              <a:avLst/>
            </a:prstGeom>
            <a:noFill/>
            <a:ln w="88900" cmpd="thinThick">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tx1"/>
                    </a:outerShdw>
                  </a:effectLst>
                </a14:hiddenEffects>
              </a:ext>
            </a:extLst>
          </p:spPr>
          <p:txBody>
            <a:bodyPr lIns="92075" tIns="46038" rIns="92075" bIns="46038"/>
            <a:lstStyle/>
            <a:p>
              <a:endParaRPr lang="ja-JP" altLang="en-US"/>
            </a:p>
          </p:txBody>
        </p:sp>
      </p:grpSp>
      <p:sp>
        <p:nvSpPr>
          <p:cNvPr id="880645" name="Rectangle 5"/>
          <p:cNvSpPr>
            <a:spLocks noChangeArrowheads="1"/>
          </p:cNvSpPr>
          <p:nvPr/>
        </p:nvSpPr>
        <p:spPr bwMode="auto">
          <a:xfrm>
            <a:off x="381000" y="1143000"/>
            <a:ext cx="8424863" cy="5472113"/>
          </a:xfrm>
          <a:prstGeom prst="rect">
            <a:avLst/>
          </a:prstGeom>
          <a:solidFill>
            <a:srgbClr val="CCFFFF"/>
          </a:solidFill>
          <a:ln w="25400">
            <a:solidFill>
              <a:srgbClr val="0000FF"/>
            </a:solidFill>
            <a:miter lim="800000"/>
            <a:headEnd/>
            <a:tailEnd/>
          </a:ln>
          <a:effectLst>
            <a:outerShdw dist="125724" dir="2700000" algn="ctr" rotWithShape="0">
              <a:srgbClr val="4D4D4D"/>
            </a:outerShdw>
          </a:effectLst>
        </p:spPr>
        <p:txBody>
          <a:bodyPr wrap="none" lIns="92075" tIns="46038" rIns="92075" bIns="46038" anchor="ctr"/>
          <a:lstStyle/>
          <a:p>
            <a:endParaRPr lang="ja-JP" altLang="en-US"/>
          </a:p>
        </p:txBody>
      </p:sp>
      <p:grpSp>
        <p:nvGrpSpPr>
          <p:cNvPr id="880646" name="Group 6"/>
          <p:cNvGrpSpPr>
            <a:grpSpLocks/>
          </p:cNvGrpSpPr>
          <p:nvPr/>
        </p:nvGrpSpPr>
        <p:grpSpPr bwMode="auto">
          <a:xfrm>
            <a:off x="762000" y="3657600"/>
            <a:ext cx="8029575" cy="2895600"/>
            <a:chOff x="480" y="2304"/>
            <a:chExt cx="5058" cy="1824"/>
          </a:xfrm>
        </p:grpSpPr>
        <p:sp>
          <p:nvSpPr>
            <p:cNvPr id="880647" name="Text Box 7"/>
            <p:cNvSpPr txBox="1">
              <a:spLocks noChangeArrowheads="1"/>
            </p:cNvSpPr>
            <p:nvPr/>
          </p:nvSpPr>
          <p:spPr bwMode="auto">
            <a:xfrm>
              <a:off x="480" y="2304"/>
              <a:ext cx="4624" cy="1726"/>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120000"/>
                </a:lnSpc>
                <a:spcBef>
                  <a:spcPct val="50000"/>
                </a:spcBef>
              </a:pPr>
              <a:r>
                <a:rPr lang="ja-JP" altLang="en-US" sz="2800" b="1">
                  <a:ea typeface="HG丸ｺﾞｼｯｸM-PRO" pitchFamily="50" charset="-128"/>
                </a:rPr>
                <a:t>この小グループは</a:t>
              </a:r>
            </a:p>
            <a:p>
              <a:pPr>
                <a:spcBef>
                  <a:spcPct val="0"/>
                </a:spcBef>
              </a:pPr>
              <a:r>
                <a:rPr lang="ja-JP" altLang="en-US" sz="2800" b="1">
                  <a:ea typeface="HG丸ｺﾞｼｯｸM-PRO" pitchFamily="50" charset="-128"/>
                </a:rPr>
                <a:t>　　</a:t>
              </a:r>
              <a:r>
                <a:rPr lang="ja-JP" altLang="en-US" sz="2800" b="1">
                  <a:solidFill>
                    <a:srgbClr val="FF3300"/>
                  </a:solidFill>
                  <a:ea typeface="HG丸ｺﾞｼｯｸM-PRO" pitchFamily="50" charset="-128"/>
                </a:rPr>
                <a:t>運営を自主的に</a:t>
              </a:r>
              <a:r>
                <a:rPr lang="ja-JP" altLang="en-US" sz="2800" b="1">
                  <a:ea typeface="HG丸ｺﾞｼｯｸM-PRO" pitchFamily="50" charset="-128"/>
                </a:rPr>
                <a:t>行い</a:t>
              </a:r>
            </a:p>
            <a:p>
              <a:pPr>
                <a:spcBef>
                  <a:spcPct val="0"/>
                </a:spcBef>
              </a:pPr>
              <a:r>
                <a:rPr lang="ja-JP" altLang="en-US" sz="2800" b="1">
                  <a:ea typeface="HG丸ｺﾞｼｯｸM-PRO" pitchFamily="50" charset="-128"/>
                </a:rPr>
                <a:t>　　ＱＣの考え方・手法などを活用し</a:t>
              </a:r>
            </a:p>
            <a:p>
              <a:pPr>
                <a:spcBef>
                  <a:spcPct val="0"/>
                </a:spcBef>
              </a:pPr>
              <a:r>
                <a:rPr lang="ja-JP" altLang="en-US" sz="2800" b="1">
                  <a:ea typeface="HG丸ｺﾞｼｯｸM-PRO" pitchFamily="50" charset="-128"/>
                </a:rPr>
                <a:t>　　創造性を発揮し</a:t>
              </a:r>
            </a:p>
            <a:p>
              <a:pPr>
                <a:spcBef>
                  <a:spcPct val="0"/>
                </a:spcBef>
              </a:pPr>
              <a:r>
                <a:rPr lang="ja-JP" altLang="en-US" sz="2800" b="1">
                  <a:ea typeface="HG丸ｺﾞｼｯｸM-PRO" pitchFamily="50" charset="-128"/>
                </a:rPr>
                <a:t>　　自己啓発・相互啓発をはかり</a:t>
              </a:r>
            </a:p>
            <a:p>
              <a:pPr>
                <a:spcBef>
                  <a:spcPct val="0"/>
                </a:spcBef>
              </a:pPr>
              <a:r>
                <a:rPr lang="ja-JP" altLang="en-US" sz="2800" b="1">
                  <a:ea typeface="HG丸ｺﾞｼｯｸM-PRO" pitchFamily="50" charset="-128"/>
                </a:rPr>
                <a:t>活動を進める。</a:t>
              </a:r>
            </a:p>
          </p:txBody>
        </p:sp>
        <p:graphicFrame>
          <p:nvGraphicFramePr>
            <p:cNvPr id="880648" name="Object 8"/>
            <p:cNvGraphicFramePr>
              <a:graphicFrameLocks noChangeAspect="1"/>
            </p:cNvGraphicFramePr>
            <p:nvPr/>
          </p:nvGraphicFramePr>
          <p:xfrm>
            <a:off x="3888" y="3205"/>
            <a:ext cx="1650" cy="923"/>
          </p:xfrm>
          <a:graphic>
            <a:graphicData uri="http://schemas.openxmlformats.org/presentationml/2006/ole">
              <mc:AlternateContent xmlns:mc="http://schemas.openxmlformats.org/markup-compatibility/2006">
                <mc:Choice xmlns:v="urn:schemas-microsoft-com:vml" Requires="v">
                  <p:oleObj spid="_x0000_s880652" name="ビットマップ イメージ" r:id="rId4" imgW="4142857" imgH="2200582" progId="Paint.Picture">
                    <p:embed/>
                  </p:oleObj>
                </mc:Choice>
                <mc:Fallback>
                  <p:oleObj name="ビットマップ イメージ" r:id="rId4" imgW="4142857" imgH="2200582" progId="Paint.Picture">
                    <p:embed/>
                    <p:pic>
                      <p:nvPicPr>
                        <p:cNvPr id="0"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88" y="3205"/>
                          <a:ext cx="1650" cy="923"/>
                        </a:xfrm>
                        <a:prstGeom prst="rect">
                          <a:avLst/>
                        </a:prstGeom>
                        <a:noFill/>
                        <a:ln>
                          <a:noFill/>
                        </a:ln>
                        <a:effectLst/>
                        <a:extLst>
                          <a:ext uri="{909E8E84-426E-40DD-AFC4-6F175D3DCCD1}">
                            <a14:hiddenFill xmlns:a14="http://schemas.microsoft.com/office/drawing/2010/main">
                              <a:solidFill>
                                <a:srgbClr val="CCFFFF"/>
                              </a:solidFill>
                            </a14:hiddenFill>
                          </a:ext>
                          <a:ext uri="{91240B29-F687-4F45-9708-019B960494DF}">
                            <a14:hiddenLine xmlns:a14="http://schemas.microsoft.com/office/drawing/2010/main" w="31750">
                              <a:solidFill>
                                <a:srgbClr val="00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880649" name="Group 9"/>
          <p:cNvGrpSpPr>
            <a:grpSpLocks/>
          </p:cNvGrpSpPr>
          <p:nvPr/>
        </p:nvGrpSpPr>
        <p:grpSpPr bwMode="auto">
          <a:xfrm>
            <a:off x="762000" y="1295400"/>
            <a:ext cx="7772400" cy="2927350"/>
            <a:chOff x="480" y="816"/>
            <a:chExt cx="4896" cy="1844"/>
          </a:xfrm>
        </p:grpSpPr>
        <p:sp>
          <p:nvSpPr>
            <p:cNvPr id="880650" name="Text Box 10"/>
            <p:cNvSpPr txBox="1">
              <a:spLocks noChangeArrowheads="1"/>
            </p:cNvSpPr>
            <p:nvPr/>
          </p:nvSpPr>
          <p:spPr bwMode="auto">
            <a:xfrm>
              <a:off x="480" y="816"/>
              <a:ext cx="4896" cy="145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120000"/>
                </a:lnSpc>
                <a:spcBef>
                  <a:spcPct val="50000"/>
                </a:spcBef>
              </a:pPr>
              <a:r>
                <a:rPr lang="ja-JP" altLang="en-US" sz="2800" b="1">
                  <a:ea typeface="HG丸ｺﾞｼｯｸM-PRO" pitchFamily="50" charset="-128"/>
                </a:rPr>
                <a:t>ＱＣサークルとは</a:t>
              </a:r>
            </a:p>
            <a:p>
              <a:pPr>
                <a:spcBef>
                  <a:spcPct val="0"/>
                </a:spcBef>
              </a:pPr>
              <a:r>
                <a:rPr lang="ja-JP" altLang="en-US" sz="2800" b="1">
                  <a:ea typeface="HG丸ｺﾞｼｯｸM-PRO" pitchFamily="50" charset="-128"/>
                </a:rPr>
                <a:t>　　第一線の職場で働く人々が</a:t>
              </a:r>
            </a:p>
            <a:p>
              <a:pPr>
                <a:spcBef>
                  <a:spcPct val="0"/>
                </a:spcBef>
              </a:pPr>
              <a:r>
                <a:rPr lang="ja-JP" altLang="en-US" sz="2800" b="1">
                  <a:ea typeface="HG丸ｺﾞｼｯｸM-PRO" pitchFamily="50" charset="-128"/>
                </a:rPr>
                <a:t>　　</a:t>
              </a:r>
              <a:r>
                <a:rPr lang="ja-JP" altLang="en-US" sz="2800" b="1">
                  <a:solidFill>
                    <a:srgbClr val="FF3300"/>
                  </a:solidFill>
                  <a:ea typeface="HG丸ｺﾞｼｯｸM-PRO" pitchFamily="50" charset="-128"/>
                </a:rPr>
                <a:t>継続的に</a:t>
              </a:r>
              <a:r>
                <a:rPr lang="ja-JP" altLang="en-US" sz="2800" b="1">
                  <a:ea typeface="HG丸ｺﾞｼｯｸM-PRO" pitchFamily="50" charset="-128"/>
                </a:rPr>
                <a:t>製品・サービス・仕事などの</a:t>
              </a:r>
            </a:p>
            <a:p>
              <a:pPr>
                <a:spcBef>
                  <a:spcPct val="0"/>
                </a:spcBef>
              </a:pPr>
              <a:r>
                <a:rPr lang="ja-JP" altLang="en-US" sz="2800" b="1">
                  <a:ea typeface="HG丸ｺﾞｼｯｸM-PRO" pitchFamily="50" charset="-128"/>
                </a:rPr>
                <a:t>　　質の管理・改善を行う</a:t>
              </a:r>
            </a:p>
            <a:p>
              <a:pPr>
                <a:spcBef>
                  <a:spcPct val="0"/>
                </a:spcBef>
              </a:pPr>
              <a:r>
                <a:rPr lang="ja-JP" altLang="en-US" sz="2800" b="1">
                  <a:ea typeface="HG丸ｺﾞｼｯｸM-PRO" pitchFamily="50" charset="-128"/>
                </a:rPr>
                <a:t>小グループである。</a:t>
              </a:r>
            </a:p>
          </p:txBody>
        </p:sp>
        <p:pic>
          <p:nvPicPr>
            <p:cNvPr id="880651" name="Picture 11" descr="1-0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12" y="1728"/>
              <a:ext cx="1104" cy="932"/>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transition>
    <p:cover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272" fill="hold" nodeType="clickEffect">
                                  <p:stCondLst>
                                    <p:cond delay="0"/>
                                  </p:stCondLst>
                                  <p:childTnLst>
                                    <p:set>
                                      <p:cBhvr>
                                        <p:cTn id="6" dur="1" fill="hold">
                                          <p:stCondLst>
                                            <p:cond delay="0"/>
                                          </p:stCondLst>
                                        </p:cTn>
                                        <p:tgtEl>
                                          <p:spTgt spid="880649"/>
                                        </p:tgtEl>
                                        <p:attrNameLst>
                                          <p:attrName>style.visibility</p:attrName>
                                        </p:attrNameLst>
                                      </p:cBhvr>
                                      <p:to>
                                        <p:strVal val="visible"/>
                                      </p:to>
                                    </p:set>
                                    <p:anim calcmode="lin" valueType="num">
                                      <p:cBhvr>
                                        <p:cTn id="7" dur="500" fill="hold"/>
                                        <p:tgtEl>
                                          <p:spTgt spid="880649"/>
                                        </p:tgtEl>
                                        <p:attrNameLst>
                                          <p:attrName>ppt_w</p:attrName>
                                        </p:attrNameLst>
                                      </p:cBhvr>
                                      <p:tavLst>
                                        <p:tav tm="0">
                                          <p:val>
                                            <p:strVal val="2/3*#ppt_w"/>
                                          </p:val>
                                        </p:tav>
                                        <p:tav tm="100000">
                                          <p:val>
                                            <p:strVal val="#ppt_w"/>
                                          </p:val>
                                        </p:tav>
                                      </p:tavLst>
                                    </p:anim>
                                    <p:anim calcmode="lin" valueType="num">
                                      <p:cBhvr>
                                        <p:cTn id="8" dur="500" fill="hold"/>
                                        <p:tgtEl>
                                          <p:spTgt spid="880649"/>
                                        </p:tgtEl>
                                        <p:attrNameLst>
                                          <p:attrName>ppt_h</p:attrName>
                                        </p:attrNameLst>
                                      </p:cBhvr>
                                      <p:tavLst>
                                        <p:tav tm="0">
                                          <p:val>
                                            <p:strVal val="2/3*#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272" fill="hold" nodeType="clickEffect">
                                  <p:stCondLst>
                                    <p:cond delay="0"/>
                                  </p:stCondLst>
                                  <p:childTnLst>
                                    <p:set>
                                      <p:cBhvr>
                                        <p:cTn id="12" dur="1" fill="hold">
                                          <p:stCondLst>
                                            <p:cond delay="0"/>
                                          </p:stCondLst>
                                        </p:cTn>
                                        <p:tgtEl>
                                          <p:spTgt spid="880646"/>
                                        </p:tgtEl>
                                        <p:attrNameLst>
                                          <p:attrName>style.visibility</p:attrName>
                                        </p:attrNameLst>
                                      </p:cBhvr>
                                      <p:to>
                                        <p:strVal val="visible"/>
                                      </p:to>
                                    </p:set>
                                    <p:anim calcmode="lin" valueType="num">
                                      <p:cBhvr>
                                        <p:cTn id="13" dur="500" fill="hold"/>
                                        <p:tgtEl>
                                          <p:spTgt spid="880646"/>
                                        </p:tgtEl>
                                        <p:attrNameLst>
                                          <p:attrName>ppt_w</p:attrName>
                                        </p:attrNameLst>
                                      </p:cBhvr>
                                      <p:tavLst>
                                        <p:tav tm="0">
                                          <p:val>
                                            <p:strVal val="2/3*#ppt_w"/>
                                          </p:val>
                                        </p:tav>
                                        <p:tav tm="100000">
                                          <p:val>
                                            <p:strVal val="#ppt_w"/>
                                          </p:val>
                                        </p:tav>
                                      </p:tavLst>
                                    </p:anim>
                                    <p:anim calcmode="lin" valueType="num">
                                      <p:cBhvr>
                                        <p:cTn id="14" dur="500" fill="hold"/>
                                        <p:tgtEl>
                                          <p:spTgt spid="880646"/>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スライド番号プレースホルダー 2"/>
          <p:cNvSpPr>
            <a:spLocks noGrp="1"/>
          </p:cNvSpPr>
          <p:nvPr>
            <p:ph type="sldNum" sz="quarter" idx="11"/>
          </p:nvPr>
        </p:nvSpPr>
        <p:spPr/>
        <p:txBody>
          <a:bodyPr/>
          <a:lstStyle/>
          <a:p>
            <a:fld id="{4C291E48-1593-447F-ABE8-EAD9DC961C5F}" type="slidenum">
              <a:rPr lang="en-US" altLang="ja-JP"/>
              <a:pPr/>
              <a:t>16</a:t>
            </a:fld>
            <a:r>
              <a:rPr lang="en-US" altLang="ja-JP"/>
              <a:t>/35</a:t>
            </a:r>
          </a:p>
        </p:txBody>
      </p:sp>
      <p:sp>
        <p:nvSpPr>
          <p:cNvPr id="882690" name="Rectangle 2"/>
          <p:cNvSpPr>
            <a:spLocks noChangeArrowheads="1"/>
          </p:cNvSpPr>
          <p:nvPr/>
        </p:nvSpPr>
        <p:spPr bwMode="auto">
          <a:xfrm>
            <a:off x="304800" y="533400"/>
            <a:ext cx="8610600" cy="6134100"/>
          </a:xfrm>
          <a:prstGeom prst="rect">
            <a:avLst/>
          </a:prstGeom>
          <a:solidFill>
            <a:srgbClr val="CCFFFF"/>
          </a:solidFill>
          <a:ln w="25400">
            <a:solidFill>
              <a:srgbClr val="0000FF"/>
            </a:solidFill>
            <a:miter lim="800000"/>
            <a:headEnd/>
            <a:tailEnd/>
          </a:ln>
          <a:effectLst>
            <a:outerShdw dist="125724" dir="2700000" algn="ctr" rotWithShape="0">
              <a:srgbClr val="4D4D4D"/>
            </a:outerShdw>
          </a:effectLst>
        </p:spPr>
        <p:txBody>
          <a:bodyPr wrap="none" lIns="92075" tIns="46038" rIns="92075" bIns="46038" anchor="ctr"/>
          <a:lstStyle/>
          <a:p>
            <a:endParaRPr lang="ja-JP" altLang="en-US"/>
          </a:p>
        </p:txBody>
      </p:sp>
      <p:grpSp>
        <p:nvGrpSpPr>
          <p:cNvPr id="882697" name="Group 9"/>
          <p:cNvGrpSpPr>
            <a:grpSpLocks/>
          </p:cNvGrpSpPr>
          <p:nvPr/>
        </p:nvGrpSpPr>
        <p:grpSpPr bwMode="auto">
          <a:xfrm>
            <a:off x="304800" y="533400"/>
            <a:ext cx="8534400" cy="3298825"/>
            <a:chOff x="192" y="336"/>
            <a:chExt cx="5376" cy="2078"/>
          </a:xfrm>
        </p:grpSpPr>
        <p:sp>
          <p:nvSpPr>
            <p:cNvPr id="882692" name="Text Box 4"/>
            <p:cNvSpPr txBox="1">
              <a:spLocks noChangeArrowheads="1"/>
            </p:cNvSpPr>
            <p:nvPr/>
          </p:nvSpPr>
          <p:spPr bwMode="auto">
            <a:xfrm>
              <a:off x="192" y="336"/>
              <a:ext cx="5376" cy="163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120000"/>
                </a:lnSpc>
                <a:spcBef>
                  <a:spcPct val="50000"/>
                </a:spcBef>
              </a:pPr>
              <a:r>
                <a:rPr lang="ja-JP" altLang="en-US" sz="2800" b="1">
                  <a:latin typeface="ＭＳ ゴシック" pitchFamily="49" charset="-128"/>
                  <a:ea typeface="HG丸ｺﾞｼｯｸM-PRO" pitchFamily="50" charset="-128"/>
                </a:rPr>
                <a:t>この活動は、</a:t>
              </a:r>
            </a:p>
            <a:p>
              <a:pPr>
                <a:spcBef>
                  <a:spcPct val="0"/>
                </a:spcBef>
              </a:pPr>
              <a:r>
                <a:rPr lang="ja-JP" altLang="en-US" sz="2600" b="1">
                  <a:ea typeface="HG丸ｺﾞｼｯｸM-PRO" pitchFamily="50" charset="-128"/>
                </a:rPr>
                <a:t>　・</a:t>
              </a:r>
              <a:r>
                <a:rPr lang="ja-JP" altLang="en-US" sz="2600" b="1">
                  <a:latin typeface="ＭＳ ゴシック" pitchFamily="49" charset="-128"/>
                  <a:ea typeface="HG丸ｺﾞｼｯｸM-PRO" pitchFamily="50" charset="-128"/>
                </a:rPr>
                <a:t>ＱＣサークル</a:t>
              </a:r>
              <a:r>
                <a:rPr lang="ja-JP" altLang="en-US" sz="2600" b="1">
                  <a:solidFill>
                    <a:srgbClr val="FF0000"/>
                  </a:solidFill>
                  <a:latin typeface="ＭＳ ゴシック" pitchFamily="49" charset="-128"/>
                  <a:ea typeface="HG丸ｺﾞｼｯｸM-PRO" pitchFamily="50" charset="-128"/>
                </a:rPr>
                <a:t>メンバーの能力向上</a:t>
              </a:r>
            </a:p>
            <a:p>
              <a:pPr>
                <a:spcBef>
                  <a:spcPct val="0"/>
                </a:spcBef>
              </a:pPr>
              <a:r>
                <a:rPr lang="ja-JP" altLang="en-US" sz="2600" b="1">
                  <a:latin typeface="ＭＳ ゴシック" pitchFamily="49" charset="-128"/>
                  <a:ea typeface="HG丸ｺﾞｼｯｸM-PRO" pitchFamily="50" charset="-128"/>
                </a:rPr>
                <a:t>　・自己実現</a:t>
              </a:r>
            </a:p>
            <a:p>
              <a:pPr>
                <a:spcBef>
                  <a:spcPct val="0"/>
                </a:spcBef>
              </a:pPr>
              <a:r>
                <a:rPr lang="ja-JP" altLang="en-US" sz="2600" b="1">
                  <a:latin typeface="ＭＳ ゴシック" pitchFamily="49" charset="-128"/>
                  <a:ea typeface="HG丸ｺﾞｼｯｸM-PRO" pitchFamily="50" charset="-128"/>
                </a:rPr>
                <a:t>　・明るく活力に満ちた</a:t>
              </a:r>
              <a:r>
                <a:rPr lang="ja-JP" altLang="en-US" sz="2600" b="1">
                  <a:solidFill>
                    <a:srgbClr val="FF0000"/>
                  </a:solidFill>
                  <a:latin typeface="ＭＳ ゴシック" pitchFamily="49" charset="-128"/>
                  <a:ea typeface="HG丸ｺﾞｼｯｸM-PRO" pitchFamily="50" charset="-128"/>
                </a:rPr>
                <a:t>生きがいのある職場</a:t>
              </a:r>
              <a:r>
                <a:rPr lang="ja-JP" altLang="en-US" sz="2600" b="1">
                  <a:latin typeface="ＭＳ ゴシック" pitchFamily="49" charset="-128"/>
                  <a:ea typeface="HG丸ｺﾞｼｯｸM-PRO" pitchFamily="50" charset="-128"/>
                </a:rPr>
                <a:t>づくり</a:t>
              </a:r>
              <a:endParaRPr lang="ja-JP" altLang="en-US" sz="2600" b="1">
                <a:ea typeface="HG丸ｺﾞｼｯｸM-PRO" pitchFamily="50" charset="-128"/>
              </a:endParaRPr>
            </a:p>
            <a:p>
              <a:pPr>
                <a:spcBef>
                  <a:spcPct val="0"/>
                </a:spcBef>
              </a:pPr>
              <a:r>
                <a:rPr lang="ja-JP" altLang="en-US" sz="2600" b="1">
                  <a:latin typeface="HG丸ｺﾞｼｯｸM-PRO" pitchFamily="50" charset="-128"/>
                  <a:ea typeface="HG丸ｺﾞｼｯｸM-PRO" pitchFamily="50" charset="-128"/>
                </a:rPr>
                <a:t>　・</a:t>
              </a:r>
              <a:r>
                <a:rPr lang="ja-JP" altLang="en-US" sz="2600" b="1">
                  <a:solidFill>
                    <a:srgbClr val="FF0000"/>
                  </a:solidFill>
                  <a:latin typeface="HG丸ｺﾞｼｯｸM-PRO" pitchFamily="50" charset="-128"/>
                  <a:ea typeface="HG丸ｺﾞｼｯｸM-PRO" pitchFamily="50" charset="-128"/>
                </a:rPr>
                <a:t>お客様満足の向上</a:t>
              </a:r>
              <a:r>
                <a:rPr lang="ja-JP" altLang="en-US" sz="2600" b="1">
                  <a:latin typeface="HG丸ｺﾞｼｯｸM-PRO" pitchFamily="50" charset="-128"/>
                  <a:ea typeface="HG丸ｺﾞｼｯｸM-PRO" pitchFamily="50" charset="-128"/>
                </a:rPr>
                <a:t>および</a:t>
              </a:r>
              <a:r>
                <a:rPr lang="ja-JP" altLang="en-US" sz="2600" b="1">
                  <a:solidFill>
                    <a:srgbClr val="FF0000"/>
                  </a:solidFill>
                  <a:latin typeface="HG丸ｺﾞｼｯｸM-PRO" pitchFamily="50" charset="-128"/>
                  <a:ea typeface="HG丸ｺﾞｼｯｸM-PRO" pitchFamily="50" charset="-128"/>
                </a:rPr>
                <a:t>社会への貢献</a:t>
              </a:r>
            </a:p>
            <a:p>
              <a:pPr>
                <a:spcBef>
                  <a:spcPct val="0"/>
                </a:spcBef>
              </a:pPr>
              <a:r>
                <a:rPr lang="ja-JP" altLang="en-US" sz="2600" b="1">
                  <a:latin typeface="HG丸ｺﾞｼｯｸM-PRO" pitchFamily="50" charset="-128"/>
                  <a:ea typeface="HG丸ｺﾞｼｯｸM-PRO" pitchFamily="50" charset="-128"/>
                </a:rPr>
                <a:t>　をめざす。</a:t>
              </a:r>
              <a:r>
                <a:rPr lang="ja-JP" altLang="en-US" sz="2600" b="1">
                  <a:ea typeface="HG丸ｺﾞｼｯｸM-PRO" pitchFamily="50" charset="-128"/>
                </a:rPr>
                <a:t>　　</a:t>
              </a:r>
            </a:p>
          </p:txBody>
        </p:sp>
        <p:pic>
          <p:nvPicPr>
            <p:cNvPr id="882693" name="Picture 5" descr="2-F-0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6" y="1312"/>
              <a:ext cx="1019" cy="110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82694" name="Group 6"/>
          <p:cNvGrpSpPr>
            <a:grpSpLocks/>
          </p:cNvGrpSpPr>
          <p:nvPr/>
        </p:nvGrpSpPr>
        <p:grpSpPr bwMode="auto">
          <a:xfrm>
            <a:off x="381000" y="3327400"/>
            <a:ext cx="8534400" cy="3275013"/>
            <a:chOff x="240" y="1968"/>
            <a:chExt cx="5376" cy="2063"/>
          </a:xfrm>
        </p:grpSpPr>
        <p:sp>
          <p:nvSpPr>
            <p:cNvPr id="882695" name="Text Box 7"/>
            <p:cNvSpPr txBox="1">
              <a:spLocks noChangeArrowheads="1"/>
            </p:cNvSpPr>
            <p:nvPr/>
          </p:nvSpPr>
          <p:spPr bwMode="auto">
            <a:xfrm>
              <a:off x="240" y="1968"/>
              <a:ext cx="5376" cy="157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spcBef>
                  <a:spcPct val="0"/>
                </a:spcBef>
              </a:pPr>
              <a:r>
                <a:rPr lang="ja-JP" altLang="en-US" sz="2800" b="1">
                  <a:solidFill>
                    <a:srgbClr val="FF0000"/>
                  </a:solidFill>
                  <a:latin typeface="HG丸ｺﾞｼｯｸM-PRO" pitchFamily="50" charset="-128"/>
                  <a:ea typeface="HG丸ｺﾞｼｯｸM-PRO" pitchFamily="50" charset="-128"/>
                </a:rPr>
                <a:t>経営者・管理者</a:t>
              </a:r>
              <a:r>
                <a:rPr lang="ja-JP" altLang="en-US" sz="2800" b="1">
                  <a:latin typeface="HG丸ｺﾞｼｯｸM-PRO" pitchFamily="50" charset="-128"/>
                  <a:ea typeface="HG丸ｺﾞｼｯｸM-PRO" pitchFamily="50" charset="-128"/>
                </a:rPr>
                <a:t>は、</a:t>
              </a:r>
            </a:p>
            <a:p>
              <a:pPr>
                <a:spcBef>
                  <a:spcPct val="0"/>
                </a:spcBef>
              </a:pPr>
              <a:r>
                <a:rPr lang="ja-JP" altLang="en-US" sz="2600" b="1">
                  <a:ea typeface="HG丸ｺﾞｼｯｸM-PRO" pitchFamily="50" charset="-128"/>
                </a:rPr>
                <a:t>　</a:t>
              </a:r>
              <a:r>
                <a:rPr lang="ja-JP" altLang="en-US" sz="2600" b="1">
                  <a:latin typeface="ＭＳ ゴシック" pitchFamily="49" charset="-128"/>
                  <a:ea typeface="HG丸ｺﾞｼｯｸM-PRO" pitchFamily="50" charset="-128"/>
                </a:rPr>
                <a:t>この活動を企業の体質改善・発展に寄与させるために</a:t>
              </a:r>
            </a:p>
            <a:p>
              <a:pPr>
                <a:spcBef>
                  <a:spcPct val="0"/>
                </a:spcBef>
              </a:pPr>
              <a:r>
                <a:rPr lang="ja-JP" altLang="en-US" sz="2600" b="1">
                  <a:latin typeface="ＭＳ ゴシック" pitchFamily="49" charset="-128"/>
                  <a:ea typeface="HG丸ｺﾞｼｯｸM-PRO" pitchFamily="50" charset="-128"/>
                </a:rPr>
                <a:t>　</a:t>
              </a:r>
              <a:r>
                <a:rPr lang="ja-JP" altLang="en-US" sz="2600" b="1">
                  <a:solidFill>
                    <a:srgbClr val="FF0000"/>
                  </a:solidFill>
                  <a:latin typeface="ＭＳ ゴシック" pitchFamily="49" charset="-128"/>
                  <a:ea typeface="HG丸ｺﾞｼｯｸM-PRO" pitchFamily="50" charset="-128"/>
                </a:rPr>
                <a:t>人材育成・職場活性化</a:t>
              </a:r>
              <a:r>
                <a:rPr lang="ja-JP" altLang="en-US" sz="2600" b="1">
                  <a:latin typeface="ＭＳ ゴシック" pitchFamily="49" charset="-128"/>
                  <a:ea typeface="HG丸ｺﾞｼｯｸM-PRO" pitchFamily="50" charset="-128"/>
                </a:rPr>
                <a:t>の重要な活動として位置づけ、</a:t>
              </a:r>
              <a:endParaRPr lang="ja-JP" altLang="en-US" sz="2600" b="1">
                <a:ea typeface="HG丸ｺﾞｼｯｸM-PRO" pitchFamily="50" charset="-128"/>
              </a:endParaRPr>
            </a:p>
            <a:p>
              <a:pPr>
                <a:spcBef>
                  <a:spcPct val="0"/>
                </a:spcBef>
              </a:pPr>
              <a:r>
                <a:rPr lang="ja-JP" altLang="en-US" sz="2600" b="1">
                  <a:latin typeface="HG丸ｺﾞｼｯｸM-PRO" pitchFamily="50" charset="-128"/>
                  <a:ea typeface="HG丸ｺﾞｼｯｸM-PRO" pitchFamily="50" charset="-128"/>
                </a:rPr>
                <a:t>　</a:t>
              </a:r>
              <a:r>
                <a:rPr lang="ja-JP" altLang="en-US" sz="2600" b="1">
                  <a:latin typeface="ＭＳ ゴシック" pitchFamily="49" charset="-128"/>
                  <a:ea typeface="HG丸ｺﾞｼｯｸM-PRO" pitchFamily="50" charset="-128"/>
                </a:rPr>
                <a:t>自らＴＱＭなどの全社的活動を実践する</a:t>
              </a:r>
            </a:p>
            <a:p>
              <a:pPr>
                <a:spcBef>
                  <a:spcPct val="0"/>
                </a:spcBef>
              </a:pPr>
              <a:r>
                <a:rPr lang="ja-JP" altLang="en-US" sz="2600" b="1">
                  <a:latin typeface="ＭＳ ゴシック" pitchFamily="49" charset="-128"/>
                  <a:ea typeface="HG丸ｺﾞｼｯｸM-PRO" pitchFamily="50" charset="-128"/>
                </a:rPr>
                <a:t>　とともに人間性を尊重し全員参加を</a:t>
              </a:r>
            </a:p>
            <a:p>
              <a:pPr>
                <a:spcBef>
                  <a:spcPct val="0"/>
                </a:spcBef>
              </a:pPr>
              <a:r>
                <a:rPr lang="ja-JP" altLang="en-US" sz="2600" b="1">
                  <a:latin typeface="ＭＳ ゴシック" pitchFamily="49" charset="-128"/>
                  <a:ea typeface="HG丸ｺﾞｼｯｸM-PRO" pitchFamily="50" charset="-128"/>
                </a:rPr>
                <a:t>　めざした</a:t>
              </a:r>
              <a:r>
                <a:rPr lang="ja-JP" altLang="en-US" sz="2600" b="1">
                  <a:solidFill>
                    <a:srgbClr val="FF0000"/>
                  </a:solidFill>
                  <a:latin typeface="ＭＳ ゴシック" pitchFamily="49" charset="-128"/>
                  <a:ea typeface="HG丸ｺﾞｼｯｸM-PRO" pitchFamily="50" charset="-128"/>
                </a:rPr>
                <a:t>指導・支援</a:t>
              </a:r>
              <a:r>
                <a:rPr lang="ja-JP" altLang="en-US" sz="2600" b="1">
                  <a:latin typeface="ＭＳ ゴシック" pitchFamily="49" charset="-128"/>
                  <a:ea typeface="HG丸ｺﾞｼｯｸM-PRO" pitchFamily="50" charset="-128"/>
                </a:rPr>
                <a:t>を行う。</a:t>
              </a:r>
              <a:endParaRPr lang="ja-JP" altLang="en-US" sz="2600" b="1">
                <a:ea typeface="HG丸ｺﾞｼｯｸM-PRO" pitchFamily="50" charset="-128"/>
              </a:endParaRPr>
            </a:p>
          </p:txBody>
        </p:sp>
        <p:pic>
          <p:nvPicPr>
            <p:cNvPr id="882696" name="Picture 8" descr="B-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28" y="2736"/>
              <a:ext cx="1440" cy="1295"/>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transition>
    <p:cover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882694"/>
                                        </p:tgtEl>
                                        <p:attrNameLst>
                                          <p:attrName>style.visibility</p:attrName>
                                        </p:attrNameLst>
                                      </p:cBhvr>
                                      <p:to>
                                        <p:strVal val="visible"/>
                                      </p:to>
                                    </p:set>
                                    <p:anim calcmode="lin" valueType="num">
                                      <p:cBhvr additive="base">
                                        <p:cTn id="7" dur="500" fill="hold"/>
                                        <p:tgtEl>
                                          <p:spTgt spid="882694"/>
                                        </p:tgtEl>
                                        <p:attrNameLst>
                                          <p:attrName>ppt_x</p:attrName>
                                        </p:attrNameLst>
                                      </p:cBhvr>
                                      <p:tavLst>
                                        <p:tav tm="0">
                                          <p:val>
                                            <p:strVal val="#ppt_x"/>
                                          </p:val>
                                        </p:tav>
                                        <p:tav tm="100000">
                                          <p:val>
                                            <p:strVal val="#ppt_x"/>
                                          </p:val>
                                        </p:tav>
                                      </p:tavLst>
                                    </p:anim>
                                    <p:anim calcmode="lin" valueType="num">
                                      <p:cBhvr additive="base">
                                        <p:cTn id="8" dur="500" fill="hold"/>
                                        <p:tgtEl>
                                          <p:spTgt spid="8826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スライド番号プレースホルダー 4"/>
          <p:cNvSpPr>
            <a:spLocks noGrp="1"/>
          </p:cNvSpPr>
          <p:nvPr>
            <p:ph type="sldNum" sz="quarter" idx="11"/>
          </p:nvPr>
        </p:nvSpPr>
        <p:spPr/>
        <p:txBody>
          <a:bodyPr/>
          <a:lstStyle/>
          <a:p>
            <a:fld id="{0D9E7AB2-09ED-43EB-AA90-AA582A2E3A6C}" type="slidenum">
              <a:rPr lang="en-US" altLang="ja-JP"/>
              <a:pPr/>
              <a:t>17</a:t>
            </a:fld>
            <a:r>
              <a:rPr lang="en-US" altLang="ja-JP"/>
              <a:t>/35</a:t>
            </a:r>
          </a:p>
        </p:txBody>
      </p:sp>
      <p:sp>
        <p:nvSpPr>
          <p:cNvPr id="884738" name="Rectangle 2"/>
          <p:cNvSpPr>
            <a:spLocks noChangeArrowheads="1"/>
          </p:cNvSpPr>
          <p:nvPr/>
        </p:nvSpPr>
        <p:spPr bwMode="auto">
          <a:xfrm>
            <a:off x="1295400" y="4191000"/>
            <a:ext cx="6858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884739" name="Rectangle 3"/>
          <p:cNvSpPr>
            <a:spLocks noChangeArrowheads="1"/>
          </p:cNvSpPr>
          <p:nvPr/>
        </p:nvSpPr>
        <p:spPr bwMode="auto">
          <a:xfrm>
            <a:off x="2057400" y="2209800"/>
            <a:ext cx="4572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884740" name="Rectangle 4"/>
          <p:cNvSpPr>
            <a:spLocks noChangeArrowheads="1"/>
          </p:cNvSpPr>
          <p:nvPr/>
        </p:nvSpPr>
        <p:spPr bwMode="auto">
          <a:xfrm>
            <a:off x="1524000" y="5715000"/>
            <a:ext cx="60198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pPr>
            <a:endParaRPr lang="ja-JP" altLang="ja-JP"/>
          </a:p>
        </p:txBody>
      </p:sp>
      <p:grpSp>
        <p:nvGrpSpPr>
          <p:cNvPr id="884741" name="Group 5"/>
          <p:cNvGrpSpPr>
            <a:grpSpLocks/>
          </p:cNvGrpSpPr>
          <p:nvPr/>
        </p:nvGrpSpPr>
        <p:grpSpPr bwMode="auto">
          <a:xfrm>
            <a:off x="179388" y="319088"/>
            <a:ext cx="8812212" cy="641350"/>
            <a:chOff x="113" y="201"/>
            <a:chExt cx="5551" cy="404"/>
          </a:xfrm>
        </p:grpSpPr>
        <p:sp>
          <p:nvSpPr>
            <p:cNvPr id="884742" name="Rectangle 6"/>
            <p:cNvSpPr>
              <a:spLocks noChangeArrowheads="1"/>
            </p:cNvSpPr>
            <p:nvPr/>
          </p:nvSpPr>
          <p:spPr bwMode="auto">
            <a:xfrm>
              <a:off x="288" y="201"/>
              <a:ext cx="5184" cy="404"/>
            </a:xfrm>
            <a:prstGeom prst="rect">
              <a:avLst/>
            </a:prstGeom>
            <a:noFill/>
            <a:ln>
              <a:noFill/>
            </a:ln>
            <a:effectLst/>
            <a:extLst>
              <a:ext uri="{909E8E84-426E-40DD-AFC4-6F175D3DCCD1}">
                <a14:hiddenFill xmlns:a14="http://schemas.microsoft.com/office/drawing/2010/main">
                  <a:gradFill rotWithShape="0">
                    <a:gsLst>
                      <a:gs pos="0">
                        <a:srgbClr val="99CC00"/>
                      </a:gs>
                      <a:gs pos="50000">
                        <a:srgbClr val="99CC00">
                          <a:gamma/>
                          <a:tint val="0"/>
                          <a:invGamma/>
                        </a:srgbClr>
                      </a:gs>
                      <a:gs pos="100000">
                        <a:srgbClr val="99CC00"/>
                      </a:gs>
                    </a:gsLst>
                    <a:lin ang="5400000" scaled="1"/>
                  </a:gra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lang="ja-JP" altLang="en-US" sz="3600">
                  <a:ea typeface="HGP創英角ﾎﾟｯﾌﾟ体" pitchFamily="50" charset="-128"/>
                </a:rPr>
                <a:t>ＱＣサークル活動の位置付け</a:t>
              </a:r>
            </a:p>
          </p:txBody>
        </p:sp>
        <p:sp>
          <p:nvSpPr>
            <p:cNvPr id="884743" name="Line 7"/>
            <p:cNvSpPr>
              <a:spLocks noChangeShapeType="1"/>
            </p:cNvSpPr>
            <p:nvPr/>
          </p:nvSpPr>
          <p:spPr bwMode="auto">
            <a:xfrm>
              <a:off x="113" y="572"/>
              <a:ext cx="5551" cy="0"/>
            </a:xfrm>
            <a:prstGeom prst="line">
              <a:avLst/>
            </a:prstGeom>
            <a:noFill/>
            <a:ln w="88900" cmpd="thinThick">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tx1"/>
                    </a:outerShdw>
                  </a:effectLst>
                </a14:hiddenEffects>
              </a:ext>
            </a:extLst>
          </p:spPr>
          <p:txBody>
            <a:bodyPr lIns="92075" tIns="46038" rIns="92075" bIns="46038"/>
            <a:lstStyle/>
            <a:p>
              <a:endParaRPr lang="ja-JP" altLang="en-US"/>
            </a:p>
          </p:txBody>
        </p:sp>
      </p:grpSp>
      <p:sp>
        <p:nvSpPr>
          <p:cNvPr id="884744" name="Rectangle 8"/>
          <p:cNvSpPr>
            <a:spLocks noChangeArrowheads="1"/>
          </p:cNvSpPr>
          <p:nvPr/>
        </p:nvSpPr>
        <p:spPr bwMode="auto">
          <a:xfrm>
            <a:off x="533400" y="5943600"/>
            <a:ext cx="61722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ja-JP" altLang="en-US" sz="3200" b="1">
                <a:ea typeface="HG丸ｺﾞｼｯｸM-PRO" pitchFamily="50" charset="-128"/>
              </a:rPr>
              <a:t>ＱＣサークル活動 </a:t>
            </a:r>
            <a:r>
              <a:rPr lang="en-US" altLang="ja-JP" sz="3200" b="1">
                <a:ea typeface="HG丸ｺﾞｼｯｸM-PRO" pitchFamily="50" charset="-128"/>
              </a:rPr>
              <a:t>『</a:t>
            </a:r>
            <a:r>
              <a:rPr lang="ja-JP" altLang="en-US" sz="3200" b="1">
                <a:ea typeface="HG丸ｺﾞｼｯｸM-PRO" pitchFamily="50" charset="-128"/>
              </a:rPr>
              <a:t>を</a:t>
            </a:r>
            <a:r>
              <a:rPr lang="en-US" altLang="ja-JP" sz="3200" b="1">
                <a:ea typeface="HG丸ｺﾞｼｯｸM-PRO" pitchFamily="50" charset="-128"/>
              </a:rPr>
              <a:t>』 </a:t>
            </a:r>
            <a:r>
              <a:rPr lang="ja-JP" altLang="en-US" sz="3200" b="1">
                <a:ea typeface="HG丸ｺﾞｼｯｸM-PRO" pitchFamily="50" charset="-128"/>
              </a:rPr>
              <a:t>やる。</a:t>
            </a:r>
          </a:p>
        </p:txBody>
      </p:sp>
      <p:grpSp>
        <p:nvGrpSpPr>
          <p:cNvPr id="884745" name="Group 9"/>
          <p:cNvGrpSpPr>
            <a:grpSpLocks/>
          </p:cNvGrpSpPr>
          <p:nvPr/>
        </p:nvGrpSpPr>
        <p:grpSpPr bwMode="auto">
          <a:xfrm>
            <a:off x="558800" y="6146800"/>
            <a:ext cx="5842000" cy="152400"/>
            <a:chOff x="1073" y="3840"/>
            <a:chExt cx="3408" cy="144"/>
          </a:xfrm>
        </p:grpSpPr>
        <p:sp>
          <p:nvSpPr>
            <p:cNvPr id="884746" name="Line 10"/>
            <p:cNvSpPr>
              <a:spLocks noChangeShapeType="1"/>
            </p:cNvSpPr>
            <p:nvPr/>
          </p:nvSpPr>
          <p:spPr bwMode="auto">
            <a:xfrm flipV="1">
              <a:off x="1073" y="3840"/>
              <a:ext cx="3408" cy="144"/>
            </a:xfrm>
            <a:prstGeom prst="line">
              <a:avLst/>
            </a:prstGeom>
            <a:noFill/>
            <a:ln w="349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endParaRPr lang="ja-JP" altLang="en-US"/>
            </a:p>
          </p:txBody>
        </p:sp>
        <p:sp>
          <p:nvSpPr>
            <p:cNvPr id="884747" name="Line 11"/>
            <p:cNvSpPr>
              <a:spLocks noChangeShapeType="1"/>
            </p:cNvSpPr>
            <p:nvPr/>
          </p:nvSpPr>
          <p:spPr bwMode="auto">
            <a:xfrm>
              <a:off x="1073" y="3888"/>
              <a:ext cx="3408" cy="96"/>
            </a:xfrm>
            <a:prstGeom prst="line">
              <a:avLst/>
            </a:prstGeom>
            <a:noFill/>
            <a:ln w="349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endParaRPr lang="ja-JP" altLang="en-US"/>
            </a:p>
          </p:txBody>
        </p:sp>
      </p:grpSp>
      <p:grpSp>
        <p:nvGrpSpPr>
          <p:cNvPr id="884748" name="Group 12"/>
          <p:cNvGrpSpPr>
            <a:grpSpLocks/>
          </p:cNvGrpSpPr>
          <p:nvPr/>
        </p:nvGrpSpPr>
        <p:grpSpPr bwMode="auto">
          <a:xfrm>
            <a:off x="914400" y="1143000"/>
            <a:ext cx="6985000" cy="3924300"/>
            <a:chOff x="720" y="864"/>
            <a:chExt cx="4400" cy="2472"/>
          </a:xfrm>
        </p:grpSpPr>
        <p:grpSp>
          <p:nvGrpSpPr>
            <p:cNvPr id="884749" name="Group 13"/>
            <p:cNvGrpSpPr>
              <a:grpSpLocks/>
            </p:cNvGrpSpPr>
            <p:nvPr/>
          </p:nvGrpSpPr>
          <p:grpSpPr bwMode="auto">
            <a:xfrm>
              <a:off x="1361" y="1542"/>
              <a:ext cx="192" cy="276"/>
              <a:chOff x="1344" y="1536"/>
              <a:chExt cx="192" cy="240"/>
            </a:xfrm>
          </p:grpSpPr>
          <p:sp>
            <p:nvSpPr>
              <p:cNvPr id="884750" name="Line 14"/>
              <p:cNvSpPr>
                <a:spLocks noChangeShapeType="1"/>
              </p:cNvSpPr>
              <p:nvPr/>
            </p:nvSpPr>
            <p:spPr bwMode="auto">
              <a:xfrm>
                <a:off x="1344" y="1632"/>
                <a:ext cx="192"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84751" name="Line 15"/>
              <p:cNvSpPr>
                <a:spLocks noChangeShapeType="1"/>
              </p:cNvSpPr>
              <p:nvPr/>
            </p:nvSpPr>
            <p:spPr bwMode="auto">
              <a:xfrm>
                <a:off x="1440" y="1536"/>
                <a:ext cx="0" cy="24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grpSp>
        <p:sp>
          <p:nvSpPr>
            <p:cNvPr id="884752" name="Text Box 16"/>
            <p:cNvSpPr txBox="1">
              <a:spLocks noChangeArrowheads="1"/>
            </p:cNvSpPr>
            <p:nvPr/>
          </p:nvSpPr>
          <p:spPr bwMode="auto">
            <a:xfrm>
              <a:off x="2638" y="864"/>
              <a:ext cx="524" cy="1680"/>
            </a:xfrm>
            <a:prstGeom prst="rect">
              <a:avLst/>
            </a:prstGeom>
            <a:solidFill>
              <a:srgbClr val="CCFFFF"/>
            </a:solidFill>
            <a:ln w="254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lIns="201600" tIns="46038" rIns="92075" bIns="46038" anchor="ctr">
              <a:spAutoFit/>
            </a:bodyPr>
            <a:lstStyle/>
            <a:p>
              <a:pPr algn="dist">
                <a:lnSpc>
                  <a:spcPct val="120000"/>
                </a:lnSpc>
                <a:spcBef>
                  <a:spcPct val="50000"/>
                </a:spcBef>
              </a:pPr>
              <a:r>
                <a:rPr lang="ja-JP" altLang="en-US" sz="2800" b="1">
                  <a:ea typeface="HG丸ｺﾞｼｯｸM-PRO" pitchFamily="50" charset="-128"/>
                </a:rPr>
                <a:t>生産性向上活動</a:t>
              </a:r>
            </a:p>
          </p:txBody>
        </p:sp>
        <p:sp>
          <p:nvSpPr>
            <p:cNvPr id="884753" name="Text Box 17"/>
            <p:cNvSpPr txBox="1">
              <a:spLocks noChangeArrowheads="1"/>
            </p:cNvSpPr>
            <p:nvPr/>
          </p:nvSpPr>
          <p:spPr bwMode="auto">
            <a:xfrm>
              <a:off x="1706" y="864"/>
              <a:ext cx="524" cy="1680"/>
            </a:xfrm>
            <a:prstGeom prst="rect">
              <a:avLst/>
            </a:prstGeom>
            <a:solidFill>
              <a:srgbClr val="CCFFFF"/>
            </a:solidFill>
            <a:ln w="254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lIns="201600" tIns="46038" rIns="92075" bIns="46038" anchor="ctr">
              <a:spAutoFit/>
            </a:bodyPr>
            <a:lstStyle/>
            <a:p>
              <a:pPr algn="dist">
                <a:lnSpc>
                  <a:spcPct val="120000"/>
                </a:lnSpc>
                <a:spcBef>
                  <a:spcPct val="50000"/>
                </a:spcBef>
              </a:pPr>
              <a:r>
                <a:rPr lang="ja-JP" altLang="en-US" sz="2800" b="1">
                  <a:ea typeface="HG丸ｺﾞｼｯｸM-PRO" pitchFamily="50" charset="-128"/>
                </a:rPr>
                <a:t>原価低減活動</a:t>
              </a:r>
            </a:p>
          </p:txBody>
        </p:sp>
        <p:sp>
          <p:nvSpPr>
            <p:cNvPr id="884754" name="Text Box 18"/>
            <p:cNvSpPr txBox="1">
              <a:spLocks noChangeArrowheads="1"/>
            </p:cNvSpPr>
            <p:nvPr/>
          </p:nvSpPr>
          <p:spPr bwMode="auto">
            <a:xfrm>
              <a:off x="4538" y="864"/>
              <a:ext cx="524" cy="1680"/>
            </a:xfrm>
            <a:prstGeom prst="rect">
              <a:avLst/>
            </a:prstGeom>
            <a:solidFill>
              <a:srgbClr val="CCFFFF"/>
            </a:solidFill>
            <a:ln w="254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lIns="201600" tIns="46038" rIns="92075" bIns="46038" anchor="ctr">
              <a:spAutoFit/>
            </a:bodyPr>
            <a:lstStyle/>
            <a:p>
              <a:pPr algn="dist">
                <a:lnSpc>
                  <a:spcPct val="120000"/>
                </a:lnSpc>
                <a:spcBef>
                  <a:spcPct val="50000"/>
                </a:spcBef>
              </a:pPr>
              <a:r>
                <a:rPr lang="ja-JP" altLang="en-US" sz="2800" b="1">
                  <a:ea typeface="HG丸ｺﾞｼｯｸM-PRO" pitchFamily="50" charset="-128"/>
                </a:rPr>
                <a:t>その他の活動</a:t>
              </a:r>
            </a:p>
          </p:txBody>
        </p:sp>
        <p:sp>
          <p:nvSpPr>
            <p:cNvPr id="884755" name="Text Box 19"/>
            <p:cNvSpPr txBox="1">
              <a:spLocks noChangeArrowheads="1"/>
            </p:cNvSpPr>
            <p:nvPr/>
          </p:nvSpPr>
          <p:spPr bwMode="auto">
            <a:xfrm>
              <a:off x="732" y="864"/>
              <a:ext cx="524" cy="1680"/>
            </a:xfrm>
            <a:prstGeom prst="rect">
              <a:avLst/>
            </a:prstGeom>
            <a:solidFill>
              <a:srgbClr val="CCFFFF"/>
            </a:solidFill>
            <a:ln w="254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lIns="201600" tIns="46038" rIns="92075" bIns="46038" anchor="ctr">
              <a:spAutoFit/>
            </a:bodyPr>
            <a:lstStyle/>
            <a:p>
              <a:pPr algn="dist">
                <a:lnSpc>
                  <a:spcPct val="120000"/>
                </a:lnSpc>
                <a:spcBef>
                  <a:spcPct val="50000"/>
                </a:spcBef>
              </a:pPr>
              <a:r>
                <a:rPr lang="ja-JP" altLang="en-US" sz="2800" b="1">
                  <a:ea typeface="HG丸ｺﾞｼｯｸM-PRO" pitchFamily="50" charset="-128"/>
                </a:rPr>
                <a:t>品質向上活動</a:t>
              </a:r>
            </a:p>
          </p:txBody>
        </p:sp>
        <p:sp>
          <p:nvSpPr>
            <p:cNvPr id="884756" name="Text Box 20"/>
            <p:cNvSpPr txBox="1">
              <a:spLocks noChangeArrowheads="1"/>
            </p:cNvSpPr>
            <p:nvPr/>
          </p:nvSpPr>
          <p:spPr bwMode="auto">
            <a:xfrm>
              <a:off x="3564" y="864"/>
              <a:ext cx="524" cy="1680"/>
            </a:xfrm>
            <a:prstGeom prst="rect">
              <a:avLst/>
            </a:prstGeom>
            <a:solidFill>
              <a:srgbClr val="CCFFFF"/>
            </a:solidFill>
            <a:ln w="254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lIns="201600" tIns="46038" rIns="92075" bIns="46038" anchor="ctr">
              <a:spAutoFit/>
            </a:bodyPr>
            <a:lstStyle/>
            <a:p>
              <a:pPr algn="dist">
                <a:lnSpc>
                  <a:spcPct val="120000"/>
                </a:lnSpc>
                <a:spcBef>
                  <a:spcPct val="50000"/>
                </a:spcBef>
              </a:pPr>
              <a:r>
                <a:rPr lang="ja-JP" altLang="en-US" sz="2800" b="1">
                  <a:ea typeface="HG丸ｺﾞｼｯｸM-PRO" pitchFamily="50" charset="-128"/>
                </a:rPr>
                <a:t>安全活動</a:t>
              </a:r>
            </a:p>
          </p:txBody>
        </p:sp>
        <p:grpSp>
          <p:nvGrpSpPr>
            <p:cNvPr id="884757" name="Group 21"/>
            <p:cNvGrpSpPr>
              <a:grpSpLocks/>
            </p:cNvGrpSpPr>
            <p:nvPr/>
          </p:nvGrpSpPr>
          <p:grpSpPr bwMode="auto">
            <a:xfrm>
              <a:off x="2321" y="1542"/>
              <a:ext cx="192" cy="276"/>
              <a:chOff x="1344" y="1536"/>
              <a:chExt cx="192" cy="240"/>
            </a:xfrm>
          </p:grpSpPr>
          <p:sp>
            <p:nvSpPr>
              <p:cNvPr id="884758" name="Line 22"/>
              <p:cNvSpPr>
                <a:spLocks noChangeShapeType="1"/>
              </p:cNvSpPr>
              <p:nvPr/>
            </p:nvSpPr>
            <p:spPr bwMode="auto">
              <a:xfrm>
                <a:off x="1344" y="1632"/>
                <a:ext cx="192"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84759" name="Line 23"/>
              <p:cNvSpPr>
                <a:spLocks noChangeShapeType="1"/>
              </p:cNvSpPr>
              <p:nvPr/>
            </p:nvSpPr>
            <p:spPr bwMode="auto">
              <a:xfrm>
                <a:off x="1440" y="1536"/>
                <a:ext cx="0" cy="24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grpSp>
        <p:grpSp>
          <p:nvGrpSpPr>
            <p:cNvPr id="884760" name="Group 24"/>
            <p:cNvGrpSpPr>
              <a:grpSpLocks/>
            </p:cNvGrpSpPr>
            <p:nvPr/>
          </p:nvGrpSpPr>
          <p:grpSpPr bwMode="auto">
            <a:xfrm>
              <a:off x="3281" y="1542"/>
              <a:ext cx="192" cy="276"/>
              <a:chOff x="1344" y="1536"/>
              <a:chExt cx="192" cy="240"/>
            </a:xfrm>
          </p:grpSpPr>
          <p:sp>
            <p:nvSpPr>
              <p:cNvPr id="884761" name="Line 25"/>
              <p:cNvSpPr>
                <a:spLocks noChangeShapeType="1"/>
              </p:cNvSpPr>
              <p:nvPr/>
            </p:nvSpPr>
            <p:spPr bwMode="auto">
              <a:xfrm>
                <a:off x="1344" y="1632"/>
                <a:ext cx="192"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84762" name="Line 26"/>
              <p:cNvSpPr>
                <a:spLocks noChangeShapeType="1"/>
              </p:cNvSpPr>
              <p:nvPr/>
            </p:nvSpPr>
            <p:spPr bwMode="auto">
              <a:xfrm>
                <a:off x="1440" y="1536"/>
                <a:ext cx="0" cy="24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grpSp>
        <p:grpSp>
          <p:nvGrpSpPr>
            <p:cNvPr id="884763" name="Group 27"/>
            <p:cNvGrpSpPr>
              <a:grpSpLocks/>
            </p:cNvGrpSpPr>
            <p:nvPr/>
          </p:nvGrpSpPr>
          <p:grpSpPr bwMode="auto">
            <a:xfrm>
              <a:off x="4241" y="1542"/>
              <a:ext cx="192" cy="276"/>
              <a:chOff x="1344" y="1536"/>
              <a:chExt cx="192" cy="240"/>
            </a:xfrm>
          </p:grpSpPr>
          <p:sp>
            <p:nvSpPr>
              <p:cNvPr id="884764" name="Line 28"/>
              <p:cNvSpPr>
                <a:spLocks noChangeShapeType="1"/>
              </p:cNvSpPr>
              <p:nvPr/>
            </p:nvSpPr>
            <p:spPr bwMode="auto">
              <a:xfrm>
                <a:off x="1344" y="1632"/>
                <a:ext cx="192"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84765" name="Line 29"/>
              <p:cNvSpPr>
                <a:spLocks noChangeShapeType="1"/>
              </p:cNvSpPr>
              <p:nvPr/>
            </p:nvSpPr>
            <p:spPr bwMode="auto">
              <a:xfrm>
                <a:off x="1440" y="1536"/>
                <a:ext cx="0" cy="24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grpSp>
        <p:grpSp>
          <p:nvGrpSpPr>
            <p:cNvPr id="884766" name="Group 30"/>
            <p:cNvGrpSpPr>
              <a:grpSpLocks/>
            </p:cNvGrpSpPr>
            <p:nvPr/>
          </p:nvGrpSpPr>
          <p:grpSpPr bwMode="auto">
            <a:xfrm>
              <a:off x="737" y="2640"/>
              <a:ext cx="4320" cy="240"/>
              <a:chOff x="737" y="2640"/>
              <a:chExt cx="4320" cy="240"/>
            </a:xfrm>
          </p:grpSpPr>
          <p:sp>
            <p:nvSpPr>
              <p:cNvPr id="884767" name="AutoShape 31"/>
              <p:cNvSpPr>
                <a:spLocks noChangeArrowheads="1"/>
              </p:cNvSpPr>
              <p:nvPr/>
            </p:nvSpPr>
            <p:spPr bwMode="auto">
              <a:xfrm>
                <a:off x="1697" y="2640"/>
                <a:ext cx="528" cy="240"/>
              </a:xfrm>
              <a:prstGeom prst="upArrow">
                <a:avLst>
                  <a:gd name="adj1" fmla="val 50000"/>
                  <a:gd name="adj2" fmla="val 43750"/>
                </a:avLst>
              </a:prstGeom>
              <a:gradFill rotWithShape="1">
                <a:gsLst>
                  <a:gs pos="0">
                    <a:srgbClr val="4D4D4D"/>
                  </a:gs>
                  <a:gs pos="100000">
                    <a:srgbClr val="4D4D4D">
                      <a:gamma/>
                      <a:tint val="39216"/>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endParaRPr lang="ja-JP" altLang="en-US"/>
              </a:p>
            </p:txBody>
          </p:sp>
          <p:sp>
            <p:nvSpPr>
              <p:cNvPr id="884768" name="AutoShape 32"/>
              <p:cNvSpPr>
                <a:spLocks noChangeArrowheads="1"/>
              </p:cNvSpPr>
              <p:nvPr/>
            </p:nvSpPr>
            <p:spPr bwMode="auto">
              <a:xfrm>
                <a:off x="737" y="2640"/>
                <a:ext cx="528" cy="240"/>
              </a:xfrm>
              <a:prstGeom prst="upArrow">
                <a:avLst>
                  <a:gd name="adj1" fmla="val 50000"/>
                  <a:gd name="adj2" fmla="val 43750"/>
                </a:avLst>
              </a:prstGeom>
              <a:gradFill rotWithShape="1">
                <a:gsLst>
                  <a:gs pos="0">
                    <a:srgbClr val="4D4D4D"/>
                  </a:gs>
                  <a:gs pos="100000">
                    <a:srgbClr val="4D4D4D">
                      <a:gamma/>
                      <a:tint val="39216"/>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endParaRPr lang="ja-JP" altLang="en-US"/>
              </a:p>
            </p:txBody>
          </p:sp>
          <p:sp>
            <p:nvSpPr>
              <p:cNvPr id="884769" name="AutoShape 33"/>
              <p:cNvSpPr>
                <a:spLocks noChangeArrowheads="1"/>
              </p:cNvSpPr>
              <p:nvPr/>
            </p:nvSpPr>
            <p:spPr bwMode="auto">
              <a:xfrm>
                <a:off x="2657" y="2640"/>
                <a:ext cx="528" cy="240"/>
              </a:xfrm>
              <a:prstGeom prst="upArrow">
                <a:avLst>
                  <a:gd name="adj1" fmla="val 50000"/>
                  <a:gd name="adj2" fmla="val 43750"/>
                </a:avLst>
              </a:prstGeom>
              <a:gradFill rotWithShape="1">
                <a:gsLst>
                  <a:gs pos="0">
                    <a:srgbClr val="4D4D4D"/>
                  </a:gs>
                  <a:gs pos="100000">
                    <a:srgbClr val="4D4D4D">
                      <a:gamma/>
                      <a:tint val="39216"/>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endParaRPr lang="ja-JP" altLang="en-US"/>
              </a:p>
            </p:txBody>
          </p:sp>
          <p:sp>
            <p:nvSpPr>
              <p:cNvPr id="884770" name="AutoShape 34"/>
              <p:cNvSpPr>
                <a:spLocks noChangeArrowheads="1"/>
              </p:cNvSpPr>
              <p:nvPr/>
            </p:nvSpPr>
            <p:spPr bwMode="auto">
              <a:xfrm>
                <a:off x="3569" y="2640"/>
                <a:ext cx="528" cy="240"/>
              </a:xfrm>
              <a:prstGeom prst="upArrow">
                <a:avLst>
                  <a:gd name="adj1" fmla="val 50000"/>
                  <a:gd name="adj2" fmla="val 43750"/>
                </a:avLst>
              </a:prstGeom>
              <a:gradFill rotWithShape="1">
                <a:gsLst>
                  <a:gs pos="0">
                    <a:srgbClr val="4D4D4D"/>
                  </a:gs>
                  <a:gs pos="100000">
                    <a:srgbClr val="4D4D4D">
                      <a:gamma/>
                      <a:tint val="39216"/>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endParaRPr lang="ja-JP" altLang="en-US"/>
              </a:p>
            </p:txBody>
          </p:sp>
          <p:sp>
            <p:nvSpPr>
              <p:cNvPr id="884771" name="AutoShape 35"/>
              <p:cNvSpPr>
                <a:spLocks noChangeArrowheads="1"/>
              </p:cNvSpPr>
              <p:nvPr/>
            </p:nvSpPr>
            <p:spPr bwMode="auto">
              <a:xfrm>
                <a:off x="4529" y="2640"/>
                <a:ext cx="528" cy="240"/>
              </a:xfrm>
              <a:prstGeom prst="upArrow">
                <a:avLst>
                  <a:gd name="adj1" fmla="val 50000"/>
                  <a:gd name="adj2" fmla="val 43750"/>
                </a:avLst>
              </a:prstGeom>
              <a:gradFill rotWithShape="1">
                <a:gsLst>
                  <a:gs pos="0">
                    <a:srgbClr val="4D4D4D"/>
                  </a:gs>
                  <a:gs pos="100000">
                    <a:srgbClr val="4D4D4D">
                      <a:gamma/>
                      <a:tint val="39216"/>
                      <a:invGamma/>
                    </a:srgb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endParaRPr lang="ja-JP" altLang="en-US"/>
              </a:p>
            </p:txBody>
          </p:sp>
        </p:grpSp>
        <p:sp>
          <p:nvSpPr>
            <p:cNvPr id="884772" name="AutoShape 36"/>
            <p:cNvSpPr>
              <a:spLocks noChangeArrowheads="1"/>
            </p:cNvSpPr>
            <p:nvPr/>
          </p:nvSpPr>
          <p:spPr bwMode="auto">
            <a:xfrm>
              <a:off x="720" y="2928"/>
              <a:ext cx="4400" cy="408"/>
            </a:xfrm>
            <a:prstGeom prst="bevel">
              <a:avLst>
                <a:gd name="adj" fmla="val 6130"/>
              </a:avLst>
            </a:prstGeom>
            <a:gradFill rotWithShape="1">
              <a:gsLst>
                <a:gs pos="0">
                  <a:srgbClr val="FFFF99">
                    <a:gamma/>
                    <a:tint val="0"/>
                    <a:invGamma/>
                  </a:srgbClr>
                </a:gs>
                <a:gs pos="100000">
                  <a:srgbClr val="FFFF99"/>
                </a:gs>
              </a:gsLst>
              <a:path path="rect">
                <a:fillToRect l="50000" t="50000" r="50000" b="50000"/>
              </a:path>
            </a:gra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97200" anchor="ctr"/>
            <a:lstStyle>
              <a:lvl1pPr marL="342900" indent="-342900">
                <a:spcBef>
                  <a:spcPct val="0"/>
                </a:spcBef>
                <a:defRPr kumimoji="1" sz="2400">
                  <a:solidFill>
                    <a:schemeClr val="tx1"/>
                  </a:solidFill>
                  <a:latin typeface="Times New Roman" pitchFamily="18" charset="0"/>
                  <a:ea typeface="ＭＳ Ｐゴシック" pitchFamily="50" charset="-128"/>
                </a:defRPr>
              </a:lvl1pPr>
              <a:lvl2pPr>
                <a:spcBef>
                  <a:spcPct val="0"/>
                </a:spcBef>
                <a:defRPr kumimoji="1" sz="2400">
                  <a:solidFill>
                    <a:schemeClr val="tx1"/>
                  </a:solidFill>
                  <a:latin typeface="Times New Roman" pitchFamily="18" charset="0"/>
                  <a:ea typeface="ＭＳ Ｐゴシック" pitchFamily="50" charset="-128"/>
                </a:defRPr>
              </a:lvl2pPr>
              <a:lvl3pPr>
                <a:spcBef>
                  <a:spcPct val="0"/>
                </a:spcBef>
                <a:defRPr kumimoji="1" sz="2400">
                  <a:solidFill>
                    <a:schemeClr val="tx1"/>
                  </a:solidFill>
                  <a:latin typeface="Times New Roman" pitchFamily="18" charset="0"/>
                  <a:ea typeface="ＭＳ Ｐゴシック" pitchFamily="50" charset="-128"/>
                </a:defRPr>
              </a:lvl3pPr>
              <a:lvl4pPr>
                <a:spcBef>
                  <a:spcPct val="0"/>
                </a:spcBef>
                <a:defRPr kumimoji="1" sz="2400">
                  <a:solidFill>
                    <a:schemeClr val="tx1"/>
                  </a:solidFill>
                  <a:latin typeface="Times New Roman" pitchFamily="18" charset="0"/>
                  <a:ea typeface="ＭＳ Ｐゴシック" pitchFamily="50" charset="-128"/>
                </a:defRPr>
              </a:lvl4pPr>
              <a:lvl5pPr>
                <a:spcBef>
                  <a:spcPct val="0"/>
                </a:spcBef>
                <a:defRPr kumimoji="1" sz="2400">
                  <a:solidFill>
                    <a:schemeClr val="tx1"/>
                  </a:solidFill>
                  <a:latin typeface="Times New Roman" pitchFamily="18" charset="0"/>
                  <a:ea typeface="ＭＳ Ｐゴシック" pitchFamily="50" charset="-128"/>
                </a:defRPr>
              </a:lvl5pPr>
              <a:lvl6pPr fontAlgn="base">
                <a:spcBef>
                  <a:spcPct val="0"/>
                </a:spcBef>
                <a:spcAft>
                  <a:spcPct val="0"/>
                </a:spcAft>
                <a:defRPr kumimoji="1" sz="2400">
                  <a:solidFill>
                    <a:schemeClr val="tx1"/>
                  </a:solidFill>
                  <a:latin typeface="Times New Roman" pitchFamily="18" charset="0"/>
                  <a:ea typeface="ＭＳ Ｐゴシック" pitchFamily="50" charset="-128"/>
                </a:defRPr>
              </a:lvl6pPr>
              <a:lvl7pPr fontAlgn="base">
                <a:spcBef>
                  <a:spcPct val="0"/>
                </a:spcBef>
                <a:spcAft>
                  <a:spcPct val="0"/>
                </a:spcAft>
                <a:defRPr kumimoji="1" sz="2400">
                  <a:solidFill>
                    <a:schemeClr val="tx1"/>
                  </a:solidFill>
                  <a:latin typeface="Times New Roman" pitchFamily="18" charset="0"/>
                  <a:ea typeface="ＭＳ Ｐゴシック" pitchFamily="50" charset="-128"/>
                </a:defRPr>
              </a:lvl7pPr>
              <a:lvl8pPr fontAlgn="base">
                <a:spcBef>
                  <a:spcPct val="0"/>
                </a:spcBef>
                <a:spcAft>
                  <a:spcPct val="0"/>
                </a:spcAft>
                <a:defRPr kumimoji="1" sz="2400">
                  <a:solidFill>
                    <a:schemeClr val="tx1"/>
                  </a:solidFill>
                  <a:latin typeface="Times New Roman" pitchFamily="18" charset="0"/>
                  <a:ea typeface="ＭＳ Ｐゴシック" pitchFamily="50" charset="-128"/>
                </a:defRPr>
              </a:lvl8pPr>
              <a:lvl9pPr fontAlgn="base">
                <a:spcBef>
                  <a:spcPct val="0"/>
                </a:spcBef>
                <a:spcAft>
                  <a:spcPct val="0"/>
                </a:spcAft>
                <a:defRPr kumimoji="1" sz="2400">
                  <a:solidFill>
                    <a:schemeClr val="tx1"/>
                  </a:solidFill>
                  <a:latin typeface="Times New Roman" pitchFamily="18" charset="0"/>
                  <a:ea typeface="ＭＳ Ｐゴシック" pitchFamily="50" charset="-128"/>
                </a:defRPr>
              </a:lvl9pPr>
            </a:lstStyle>
            <a:p>
              <a:pPr algn="ctr">
                <a:lnSpc>
                  <a:spcPct val="120000"/>
                </a:lnSpc>
                <a:spcBef>
                  <a:spcPct val="20000"/>
                </a:spcBef>
              </a:pPr>
              <a:r>
                <a:rPr lang="ja-JP" altLang="en-US" sz="2800" b="1">
                  <a:ea typeface="HG丸ｺﾞｼｯｸM-PRO" pitchFamily="50" charset="-128"/>
                </a:rPr>
                <a:t>Ｑ　Ｃ　サ　ー　ク　ル　活　動 </a:t>
              </a:r>
            </a:p>
          </p:txBody>
        </p:sp>
      </p:grpSp>
      <p:grpSp>
        <p:nvGrpSpPr>
          <p:cNvPr id="884773" name="Group 37"/>
          <p:cNvGrpSpPr>
            <a:grpSpLocks/>
          </p:cNvGrpSpPr>
          <p:nvPr/>
        </p:nvGrpSpPr>
        <p:grpSpPr bwMode="auto">
          <a:xfrm>
            <a:off x="584200" y="4953000"/>
            <a:ext cx="8264525" cy="1724025"/>
            <a:chOff x="432" y="3120"/>
            <a:chExt cx="5206" cy="1086"/>
          </a:xfrm>
        </p:grpSpPr>
        <p:sp>
          <p:nvSpPr>
            <p:cNvPr id="884774" name="Rectangle 38"/>
            <p:cNvSpPr>
              <a:spLocks noChangeArrowheads="1"/>
            </p:cNvSpPr>
            <p:nvPr/>
          </p:nvSpPr>
          <p:spPr bwMode="auto">
            <a:xfrm>
              <a:off x="432" y="3360"/>
              <a:ext cx="3792"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ja-JP" altLang="en-US" sz="3200" b="1">
                  <a:ea typeface="HG丸ｺﾞｼｯｸM-PRO" pitchFamily="50" charset="-128"/>
                </a:rPr>
                <a:t>ＱＣサークル活動 </a:t>
              </a:r>
              <a:r>
                <a:rPr lang="en-US" altLang="ja-JP" sz="3200" b="1">
                  <a:ea typeface="HG丸ｺﾞｼｯｸM-PRO" pitchFamily="50" charset="-128"/>
                </a:rPr>
                <a:t>『</a:t>
              </a:r>
              <a:r>
                <a:rPr lang="ja-JP" altLang="en-US" sz="3200" b="1">
                  <a:ea typeface="HG丸ｺﾞｼｯｸM-PRO" pitchFamily="50" charset="-128"/>
                </a:rPr>
                <a:t>で</a:t>
              </a:r>
              <a:r>
                <a:rPr lang="en-US" altLang="ja-JP" sz="3200" b="1">
                  <a:ea typeface="HG丸ｺﾞｼｯｸM-PRO" pitchFamily="50" charset="-128"/>
                </a:rPr>
                <a:t>』 </a:t>
              </a:r>
              <a:r>
                <a:rPr lang="ja-JP" altLang="en-US" sz="3200" b="1">
                  <a:ea typeface="HG丸ｺﾞｼｯｸM-PRO" pitchFamily="50" charset="-128"/>
                </a:rPr>
                <a:t>やる。</a:t>
              </a:r>
            </a:p>
          </p:txBody>
        </p:sp>
        <p:pic>
          <p:nvPicPr>
            <p:cNvPr id="884775" name="Picture 39" descr="1-04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72" y="3120"/>
              <a:ext cx="1366" cy="108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transition>
    <p:cover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84744"/>
                                        </p:tgtEl>
                                        <p:attrNameLst>
                                          <p:attrName>style.visibility</p:attrName>
                                        </p:attrNameLst>
                                      </p:cBhvr>
                                      <p:to>
                                        <p:strVal val="visible"/>
                                      </p:to>
                                    </p:set>
                                    <p:anim calcmode="lin" valueType="num">
                                      <p:cBhvr additive="base">
                                        <p:cTn id="7" dur="500" fill="hold"/>
                                        <p:tgtEl>
                                          <p:spTgt spid="884744"/>
                                        </p:tgtEl>
                                        <p:attrNameLst>
                                          <p:attrName>ppt_x</p:attrName>
                                        </p:attrNameLst>
                                      </p:cBhvr>
                                      <p:tavLst>
                                        <p:tav tm="0">
                                          <p:val>
                                            <p:strVal val="0-#ppt_w/2"/>
                                          </p:val>
                                        </p:tav>
                                        <p:tav tm="100000">
                                          <p:val>
                                            <p:strVal val="#ppt_x"/>
                                          </p:val>
                                        </p:tav>
                                      </p:tavLst>
                                    </p:anim>
                                    <p:anim calcmode="lin" valueType="num">
                                      <p:cBhvr additive="base">
                                        <p:cTn id="8" dur="500" fill="hold"/>
                                        <p:tgtEl>
                                          <p:spTgt spid="884744"/>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9" presetClass="entr" presetSubtype="0" fill="hold" nodeType="afterEffect">
                                  <p:stCondLst>
                                    <p:cond delay="3000"/>
                                  </p:stCondLst>
                                  <p:childTnLst>
                                    <p:set>
                                      <p:cBhvr>
                                        <p:cTn id="11" dur="1" fill="hold">
                                          <p:stCondLst>
                                            <p:cond delay="0"/>
                                          </p:stCondLst>
                                        </p:cTn>
                                        <p:tgtEl>
                                          <p:spTgt spid="884745"/>
                                        </p:tgtEl>
                                        <p:attrNameLst>
                                          <p:attrName>style.visibility</p:attrName>
                                        </p:attrNameLst>
                                      </p:cBhvr>
                                      <p:to>
                                        <p:strVal val="visible"/>
                                      </p:to>
                                    </p:set>
                                    <p:animEffect transition="in" filter="dissolve">
                                      <p:cBhvr>
                                        <p:cTn id="12" dur="500"/>
                                        <p:tgtEl>
                                          <p:spTgt spid="88474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884773"/>
                                        </p:tgtEl>
                                        <p:attrNameLst>
                                          <p:attrName>style.visibility</p:attrName>
                                        </p:attrNameLst>
                                      </p:cBhvr>
                                      <p:to>
                                        <p:strVal val="visible"/>
                                      </p:to>
                                    </p:set>
                                    <p:anim calcmode="lin" valueType="num">
                                      <p:cBhvr additive="base">
                                        <p:cTn id="17" dur="500" fill="hold"/>
                                        <p:tgtEl>
                                          <p:spTgt spid="884773"/>
                                        </p:tgtEl>
                                        <p:attrNameLst>
                                          <p:attrName>ppt_x</p:attrName>
                                        </p:attrNameLst>
                                      </p:cBhvr>
                                      <p:tavLst>
                                        <p:tav tm="0">
                                          <p:val>
                                            <p:strVal val="#ppt_x"/>
                                          </p:val>
                                        </p:tav>
                                        <p:tav tm="100000">
                                          <p:val>
                                            <p:strVal val="#ppt_x"/>
                                          </p:val>
                                        </p:tav>
                                      </p:tavLst>
                                    </p:anim>
                                    <p:anim calcmode="lin" valueType="num">
                                      <p:cBhvr additive="base">
                                        <p:cTn id="18" dur="500" fill="hold"/>
                                        <p:tgtEl>
                                          <p:spTgt spid="8847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4744"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スライド番号プレースホルダー 2"/>
          <p:cNvSpPr>
            <a:spLocks noGrp="1"/>
          </p:cNvSpPr>
          <p:nvPr>
            <p:ph type="sldNum" sz="quarter" idx="11"/>
          </p:nvPr>
        </p:nvSpPr>
        <p:spPr/>
        <p:txBody>
          <a:bodyPr/>
          <a:lstStyle/>
          <a:p>
            <a:fld id="{83C2901D-0F16-41E0-B312-28C6C2E0F354}" type="slidenum">
              <a:rPr lang="en-US" altLang="ja-JP"/>
              <a:pPr/>
              <a:t>18</a:t>
            </a:fld>
            <a:r>
              <a:rPr lang="en-US" altLang="ja-JP"/>
              <a:t>/35</a:t>
            </a:r>
          </a:p>
        </p:txBody>
      </p:sp>
      <p:grpSp>
        <p:nvGrpSpPr>
          <p:cNvPr id="886786" name="Group 2"/>
          <p:cNvGrpSpPr>
            <a:grpSpLocks/>
          </p:cNvGrpSpPr>
          <p:nvPr/>
        </p:nvGrpSpPr>
        <p:grpSpPr bwMode="auto">
          <a:xfrm>
            <a:off x="331788" y="228600"/>
            <a:ext cx="8583612" cy="641350"/>
            <a:chOff x="113" y="201"/>
            <a:chExt cx="5551" cy="404"/>
          </a:xfrm>
        </p:grpSpPr>
        <p:sp>
          <p:nvSpPr>
            <p:cNvPr id="886787" name="Rectangle 3"/>
            <p:cNvSpPr>
              <a:spLocks noChangeArrowheads="1"/>
            </p:cNvSpPr>
            <p:nvPr/>
          </p:nvSpPr>
          <p:spPr bwMode="auto">
            <a:xfrm>
              <a:off x="288" y="201"/>
              <a:ext cx="5184" cy="404"/>
            </a:xfrm>
            <a:prstGeom prst="rect">
              <a:avLst/>
            </a:prstGeom>
            <a:noFill/>
            <a:ln>
              <a:noFill/>
            </a:ln>
            <a:effectLst/>
            <a:extLst>
              <a:ext uri="{909E8E84-426E-40DD-AFC4-6F175D3DCCD1}">
                <a14:hiddenFill xmlns:a14="http://schemas.microsoft.com/office/drawing/2010/main">
                  <a:gradFill rotWithShape="0">
                    <a:gsLst>
                      <a:gs pos="0">
                        <a:srgbClr val="99CC00"/>
                      </a:gs>
                      <a:gs pos="50000">
                        <a:srgbClr val="99CC00">
                          <a:gamma/>
                          <a:tint val="0"/>
                          <a:invGamma/>
                        </a:srgbClr>
                      </a:gs>
                      <a:gs pos="100000">
                        <a:srgbClr val="99CC00"/>
                      </a:gs>
                    </a:gsLst>
                    <a:lin ang="5400000" scaled="1"/>
                  </a:gra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lang="ja-JP" altLang="en-US" sz="3600">
                  <a:ea typeface="HGP創英角ﾎﾟｯﾌﾟ体" pitchFamily="50" charset="-128"/>
                </a:rPr>
                <a:t>ＱＣサークルの活動内容</a:t>
              </a:r>
            </a:p>
          </p:txBody>
        </p:sp>
        <p:sp>
          <p:nvSpPr>
            <p:cNvPr id="886788" name="Line 4"/>
            <p:cNvSpPr>
              <a:spLocks noChangeShapeType="1"/>
            </p:cNvSpPr>
            <p:nvPr/>
          </p:nvSpPr>
          <p:spPr bwMode="auto">
            <a:xfrm>
              <a:off x="113" y="572"/>
              <a:ext cx="5551" cy="0"/>
            </a:xfrm>
            <a:prstGeom prst="line">
              <a:avLst/>
            </a:prstGeom>
            <a:noFill/>
            <a:ln w="88900" cmpd="thinThick">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tx1"/>
                    </a:outerShdw>
                  </a:effectLst>
                </a14:hiddenEffects>
              </a:ext>
            </a:extLst>
          </p:spPr>
          <p:txBody>
            <a:bodyPr lIns="92075" tIns="46038" rIns="92075" bIns="46038"/>
            <a:lstStyle/>
            <a:p>
              <a:endParaRPr lang="ja-JP" altLang="en-US"/>
            </a:p>
          </p:txBody>
        </p:sp>
      </p:grpSp>
      <p:sp>
        <p:nvSpPr>
          <p:cNvPr id="886789" name="Rectangle 5"/>
          <p:cNvSpPr>
            <a:spLocks noChangeArrowheads="1"/>
          </p:cNvSpPr>
          <p:nvPr/>
        </p:nvSpPr>
        <p:spPr bwMode="auto">
          <a:xfrm>
            <a:off x="468313" y="990600"/>
            <a:ext cx="8280400" cy="5607050"/>
          </a:xfrm>
          <a:prstGeom prst="rect">
            <a:avLst/>
          </a:prstGeom>
          <a:solidFill>
            <a:srgbClr val="CCFFFF"/>
          </a:solidFill>
          <a:ln w="25400">
            <a:solidFill>
              <a:srgbClr val="0000FF"/>
            </a:solidFill>
            <a:miter lim="800000"/>
            <a:headEnd/>
            <a:tailEnd/>
          </a:ln>
          <a:effectLst>
            <a:outerShdw dist="107763" dir="2700000" algn="ctr" rotWithShape="0">
              <a:srgbClr val="4D4D4D"/>
            </a:outerShdw>
          </a:effectLst>
        </p:spPr>
        <p:txBody>
          <a:bodyPr wrap="none" lIns="92075" tIns="46038" rIns="92075" bIns="46038" anchor="ctr"/>
          <a:lstStyle/>
          <a:p>
            <a:endParaRPr lang="ja-JP" altLang="en-US"/>
          </a:p>
        </p:txBody>
      </p:sp>
      <p:sp>
        <p:nvSpPr>
          <p:cNvPr id="886790" name="Text Box 6"/>
          <p:cNvSpPr txBox="1">
            <a:spLocks noChangeArrowheads="1"/>
          </p:cNvSpPr>
          <p:nvPr/>
        </p:nvSpPr>
        <p:spPr bwMode="auto">
          <a:xfrm>
            <a:off x="533400" y="1066800"/>
            <a:ext cx="7696200"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120000"/>
              </a:lnSpc>
              <a:spcBef>
                <a:spcPct val="50000"/>
              </a:spcBef>
            </a:pPr>
            <a:r>
              <a:rPr lang="ja-JP" altLang="en-US" sz="2800" b="1">
                <a:solidFill>
                  <a:srgbClr val="FF0000"/>
                </a:solidFill>
                <a:ea typeface="HG丸ｺﾞｼｯｸM-PRO" pitchFamily="50" charset="-128"/>
              </a:rPr>
              <a:t>１．ＱＣサークルで勉強する</a:t>
            </a:r>
          </a:p>
        </p:txBody>
      </p:sp>
      <p:sp>
        <p:nvSpPr>
          <p:cNvPr id="886791" name="Text Box 7"/>
          <p:cNvSpPr txBox="1">
            <a:spLocks noChangeArrowheads="1"/>
          </p:cNvSpPr>
          <p:nvPr/>
        </p:nvSpPr>
        <p:spPr bwMode="auto">
          <a:xfrm>
            <a:off x="584200" y="3546475"/>
            <a:ext cx="7696200"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120000"/>
              </a:lnSpc>
              <a:spcBef>
                <a:spcPct val="50000"/>
              </a:spcBef>
            </a:pPr>
            <a:r>
              <a:rPr lang="ja-JP" altLang="en-US" sz="2800" b="1">
                <a:solidFill>
                  <a:srgbClr val="FF0000"/>
                </a:solidFill>
                <a:ea typeface="HG丸ｺﾞｼｯｸM-PRO" pitchFamily="50" charset="-128"/>
              </a:rPr>
              <a:t>２．職場の管理を実施する</a:t>
            </a:r>
          </a:p>
        </p:txBody>
      </p:sp>
      <p:sp>
        <p:nvSpPr>
          <p:cNvPr id="886792" name="Text Box 8"/>
          <p:cNvSpPr txBox="1">
            <a:spLocks noChangeArrowheads="1"/>
          </p:cNvSpPr>
          <p:nvPr/>
        </p:nvSpPr>
        <p:spPr bwMode="auto">
          <a:xfrm>
            <a:off x="609600" y="5603875"/>
            <a:ext cx="6553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82800" rIns="92075" bIns="46038">
            <a:spAutoFit/>
          </a:bodyPr>
          <a:lstStyle/>
          <a:p>
            <a:pPr>
              <a:lnSpc>
                <a:spcPct val="120000"/>
              </a:lnSpc>
              <a:spcBef>
                <a:spcPct val="50000"/>
              </a:spcBef>
            </a:pPr>
            <a:r>
              <a:rPr lang="ja-JP" altLang="en-US" sz="2800" b="1">
                <a:solidFill>
                  <a:srgbClr val="FF0000"/>
                </a:solidFill>
                <a:ea typeface="HG丸ｺﾞｼｯｸM-PRO" pitchFamily="50" charset="-128"/>
              </a:rPr>
              <a:t>３．職場の問題を解決する</a:t>
            </a:r>
          </a:p>
        </p:txBody>
      </p:sp>
      <p:grpSp>
        <p:nvGrpSpPr>
          <p:cNvPr id="886793" name="Group 9"/>
          <p:cNvGrpSpPr>
            <a:grpSpLocks/>
          </p:cNvGrpSpPr>
          <p:nvPr/>
        </p:nvGrpSpPr>
        <p:grpSpPr bwMode="auto">
          <a:xfrm>
            <a:off x="673100" y="3810000"/>
            <a:ext cx="7696200" cy="2290763"/>
            <a:chOff x="432" y="2400"/>
            <a:chExt cx="4848" cy="1443"/>
          </a:xfrm>
        </p:grpSpPr>
        <p:sp>
          <p:nvSpPr>
            <p:cNvPr id="886794" name="Text Box 10"/>
            <p:cNvSpPr txBox="1">
              <a:spLocks noChangeArrowheads="1"/>
            </p:cNvSpPr>
            <p:nvPr/>
          </p:nvSpPr>
          <p:spPr bwMode="auto">
            <a:xfrm>
              <a:off x="432" y="2544"/>
              <a:ext cx="4848" cy="9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120000"/>
                </a:lnSpc>
                <a:spcBef>
                  <a:spcPct val="50000"/>
                </a:spcBef>
              </a:pPr>
              <a:r>
                <a:rPr lang="ja-JP" altLang="en-US" sz="2800" b="1">
                  <a:ea typeface="HG丸ｺﾞｼｯｸM-PRO" pitchFamily="50" charset="-128"/>
                </a:rPr>
                <a:t>　　①職場のルールをつくる</a:t>
              </a:r>
            </a:p>
            <a:p>
              <a:pPr>
                <a:lnSpc>
                  <a:spcPct val="110000"/>
                </a:lnSpc>
                <a:spcBef>
                  <a:spcPct val="0"/>
                </a:spcBef>
              </a:pPr>
              <a:r>
                <a:rPr lang="ja-JP" altLang="en-US" sz="2800" b="1">
                  <a:ea typeface="HG丸ｺﾞｼｯｸM-PRO" pitchFamily="50" charset="-128"/>
                </a:rPr>
                <a:t>　　②標準類の遵守</a:t>
              </a:r>
            </a:p>
            <a:p>
              <a:pPr>
                <a:lnSpc>
                  <a:spcPct val="110000"/>
                </a:lnSpc>
                <a:spcBef>
                  <a:spcPct val="0"/>
                </a:spcBef>
              </a:pPr>
              <a:r>
                <a:rPr lang="ja-JP" altLang="en-US" sz="2800" b="1">
                  <a:ea typeface="HG丸ｺﾞｼｯｸM-PRO" pitchFamily="50" charset="-128"/>
                </a:rPr>
                <a:t>　　③職場環境の改善</a:t>
              </a:r>
            </a:p>
          </p:txBody>
        </p:sp>
        <p:pic>
          <p:nvPicPr>
            <p:cNvPr id="886795" name="Picture 11" descr="2-H-0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92" y="2400"/>
              <a:ext cx="1335" cy="144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86796" name="Group 12"/>
          <p:cNvGrpSpPr>
            <a:grpSpLocks/>
          </p:cNvGrpSpPr>
          <p:nvPr/>
        </p:nvGrpSpPr>
        <p:grpSpPr bwMode="auto">
          <a:xfrm>
            <a:off x="685800" y="1295400"/>
            <a:ext cx="7724775" cy="2319338"/>
            <a:chOff x="432" y="816"/>
            <a:chExt cx="4866" cy="1461"/>
          </a:xfrm>
        </p:grpSpPr>
        <p:sp>
          <p:nvSpPr>
            <p:cNvPr id="886797" name="Text Box 13"/>
            <p:cNvSpPr txBox="1">
              <a:spLocks noChangeArrowheads="1"/>
            </p:cNvSpPr>
            <p:nvPr/>
          </p:nvSpPr>
          <p:spPr bwMode="auto">
            <a:xfrm>
              <a:off x="432" y="1008"/>
              <a:ext cx="4848" cy="1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120000"/>
                </a:lnSpc>
                <a:spcBef>
                  <a:spcPct val="50000"/>
                </a:spcBef>
              </a:pPr>
              <a:r>
                <a:rPr lang="ja-JP" altLang="en-US" sz="2800" b="1">
                  <a:ea typeface="HG丸ｺﾞｼｯｸM-PRO" pitchFamily="50" charset="-128"/>
                </a:rPr>
                <a:t>　　①ＱＣサークルの意義、基本</a:t>
              </a:r>
            </a:p>
            <a:p>
              <a:pPr>
                <a:lnSpc>
                  <a:spcPct val="110000"/>
                </a:lnSpc>
                <a:spcBef>
                  <a:spcPct val="0"/>
                </a:spcBef>
              </a:pPr>
              <a:r>
                <a:rPr lang="ja-JP" altLang="en-US" sz="2800" b="1">
                  <a:ea typeface="HG丸ｺﾞｼｯｸM-PRO" pitchFamily="50" charset="-128"/>
                </a:rPr>
                <a:t>　　②ＱＣの考え方、問題解決の</a:t>
              </a:r>
            </a:p>
            <a:p>
              <a:pPr>
                <a:lnSpc>
                  <a:spcPct val="110000"/>
                </a:lnSpc>
                <a:spcBef>
                  <a:spcPct val="0"/>
                </a:spcBef>
              </a:pPr>
              <a:r>
                <a:rPr lang="ja-JP" altLang="en-US" sz="2800" b="1">
                  <a:ea typeface="HG丸ｺﾞｼｯｸM-PRO" pitchFamily="50" charset="-128"/>
                </a:rPr>
                <a:t>　　　手順、手法</a:t>
              </a:r>
            </a:p>
            <a:p>
              <a:pPr>
                <a:lnSpc>
                  <a:spcPct val="110000"/>
                </a:lnSpc>
                <a:spcBef>
                  <a:spcPct val="0"/>
                </a:spcBef>
              </a:pPr>
              <a:r>
                <a:rPr lang="ja-JP" altLang="en-US" sz="2800" b="1">
                  <a:ea typeface="HG丸ｺﾞｼｯｸM-PRO" pitchFamily="50" charset="-128"/>
                </a:rPr>
                <a:t>　　③仕事をうまく進めていくための勉強</a:t>
              </a:r>
            </a:p>
          </p:txBody>
        </p:sp>
        <p:graphicFrame>
          <p:nvGraphicFramePr>
            <p:cNvPr id="886798" name="Object 14"/>
            <p:cNvGraphicFramePr>
              <a:graphicFrameLocks noChangeAspect="1"/>
            </p:cNvGraphicFramePr>
            <p:nvPr/>
          </p:nvGraphicFramePr>
          <p:xfrm>
            <a:off x="3888" y="816"/>
            <a:ext cx="1410" cy="1169"/>
          </p:xfrm>
          <a:graphic>
            <a:graphicData uri="http://schemas.openxmlformats.org/presentationml/2006/ole">
              <mc:AlternateContent xmlns:mc="http://schemas.openxmlformats.org/markup-compatibility/2006">
                <mc:Choice xmlns:v="urn:schemas-microsoft-com:vml" Requires="v">
                  <p:oleObj spid="_x0000_s886799" name="ビットマップ イメージ" r:id="rId5" imgW="3561905" imgH="2952381" progId="Paint.Picture">
                    <p:embed/>
                  </p:oleObj>
                </mc:Choice>
                <mc:Fallback>
                  <p:oleObj name="ビットマップ イメージ" r:id="rId5" imgW="3561905" imgH="2952381" progId="Paint.Picture">
                    <p:embed/>
                    <p:pic>
                      <p:nvPicPr>
                        <p:cNvPr id="0" name="Object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88" y="816"/>
                          <a:ext cx="1410" cy="1169"/>
                        </a:xfrm>
                        <a:prstGeom prst="rect">
                          <a:avLst/>
                        </a:prstGeom>
                        <a:noFill/>
                        <a:ln>
                          <a:noFill/>
                        </a:ln>
                        <a:effectLst/>
                        <a:extLst>
                          <a:ext uri="{909E8E84-426E-40DD-AFC4-6F175D3DCCD1}">
                            <a14:hiddenFill xmlns:a14="http://schemas.microsoft.com/office/drawing/2010/main">
                              <a:solidFill>
                                <a:srgbClr val="CCFFFF"/>
                              </a:solidFill>
                            </a14:hiddenFill>
                          </a:ext>
                          <a:ext uri="{91240B29-F687-4F45-9708-019B960494DF}">
                            <a14:hiddenLine xmlns:a14="http://schemas.microsoft.com/office/drawing/2010/main" w="31750">
                              <a:solidFill>
                                <a:srgbClr val="00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Tree>
  </p:cSld>
  <p:clrMapOvr>
    <a:masterClrMapping/>
  </p:clrMapOvr>
  <p:transition>
    <p:cover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86790"/>
                                        </p:tgtEl>
                                        <p:attrNameLst>
                                          <p:attrName>style.visibility</p:attrName>
                                        </p:attrNameLst>
                                      </p:cBhvr>
                                      <p:to>
                                        <p:strVal val="visible"/>
                                      </p:to>
                                    </p:set>
                                    <p:anim calcmode="lin" valueType="num">
                                      <p:cBhvr additive="base">
                                        <p:cTn id="7" dur="500" fill="hold"/>
                                        <p:tgtEl>
                                          <p:spTgt spid="886790"/>
                                        </p:tgtEl>
                                        <p:attrNameLst>
                                          <p:attrName>ppt_x</p:attrName>
                                        </p:attrNameLst>
                                      </p:cBhvr>
                                      <p:tavLst>
                                        <p:tav tm="0">
                                          <p:val>
                                            <p:strVal val="1+#ppt_w/2"/>
                                          </p:val>
                                        </p:tav>
                                        <p:tav tm="100000">
                                          <p:val>
                                            <p:strVal val="#ppt_x"/>
                                          </p:val>
                                        </p:tav>
                                      </p:tavLst>
                                    </p:anim>
                                    <p:anim calcmode="lin" valueType="num">
                                      <p:cBhvr additive="base">
                                        <p:cTn id="8" dur="500" fill="hold"/>
                                        <p:tgtEl>
                                          <p:spTgt spid="88679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nodeType="clickEffect">
                                  <p:stCondLst>
                                    <p:cond delay="0"/>
                                  </p:stCondLst>
                                  <p:childTnLst>
                                    <p:set>
                                      <p:cBhvr>
                                        <p:cTn id="12" dur="1" fill="hold">
                                          <p:stCondLst>
                                            <p:cond delay="0"/>
                                          </p:stCondLst>
                                        </p:cTn>
                                        <p:tgtEl>
                                          <p:spTgt spid="886796"/>
                                        </p:tgtEl>
                                        <p:attrNameLst>
                                          <p:attrName>style.visibility</p:attrName>
                                        </p:attrNameLst>
                                      </p:cBhvr>
                                      <p:to>
                                        <p:strVal val="visible"/>
                                      </p:to>
                                    </p:set>
                                    <p:anim calcmode="lin" valueType="num">
                                      <p:cBhvr additive="base">
                                        <p:cTn id="13" dur="500" fill="hold"/>
                                        <p:tgtEl>
                                          <p:spTgt spid="886796"/>
                                        </p:tgtEl>
                                        <p:attrNameLst>
                                          <p:attrName>ppt_x</p:attrName>
                                        </p:attrNameLst>
                                      </p:cBhvr>
                                      <p:tavLst>
                                        <p:tav tm="0">
                                          <p:val>
                                            <p:strVal val="1+#ppt_w/2"/>
                                          </p:val>
                                        </p:tav>
                                        <p:tav tm="100000">
                                          <p:val>
                                            <p:strVal val="#ppt_x"/>
                                          </p:val>
                                        </p:tav>
                                      </p:tavLst>
                                    </p:anim>
                                    <p:anim calcmode="lin" valueType="num">
                                      <p:cBhvr additive="base">
                                        <p:cTn id="14" dur="500" fill="hold"/>
                                        <p:tgtEl>
                                          <p:spTgt spid="886796"/>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886791"/>
                                        </p:tgtEl>
                                        <p:attrNameLst>
                                          <p:attrName>style.visibility</p:attrName>
                                        </p:attrNameLst>
                                      </p:cBhvr>
                                      <p:to>
                                        <p:strVal val="visible"/>
                                      </p:to>
                                    </p:set>
                                    <p:anim calcmode="lin" valueType="num">
                                      <p:cBhvr additive="base">
                                        <p:cTn id="19" dur="500" fill="hold"/>
                                        <p:tgtEl>
                                          <p:spTgt spid="886791"/>
                                        </p:tgtEl>
                                        <p:attrNameLst>
                                          <p:attrName>ppt_x</p:attrName>
                                        </p:attrNameLst>
                                      </p:cBhvr>
                                      <p:tavLst>
                                        <p:tav tm="0">
                                          <p:val>
                                            <p:strVal val="1+#ppt_w/2"/>
                                          </p:val>
                                        </p:tav>
                                        <p:tav tm="100000">
                                          <p:val>
                                            <p:strVal val="#ppt_x"/>
                                          </p:val>
                                        </p:tav>
                                      </p:tavLst>
                                    </p:anim>
                                    <p:anim calcmode="lin" valueType="num">
                                      <p:cBhvr additive="base">
                                        <p:cTn id="20" dur="500" fill="hold"/>
                                        <p:tgtEl>
                                          <p:spTgt spid="886791"/>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2" fill="hold" nodeType="clickEffect">
                                  <p:stCondLst>
                                    <p:cond delay="0"/>
                                  </p:stCondLst>
                                  <p:childTnLst>
                                    <p:set>
                                      <p:cBhvr>
                                        <p:cTn id="24" dur="1" fill="hold">
                                          <p:stCondLst>
                                            <p:cond delay="0"/>
                                          </p:stCondLst>
                                        </p:cTn>
                                        <p:tgtEl>
                                          <p:spTgt spid="886793"/>
                                        </p:tgtEl>
                                        <p:attrNameLst>
                                          <p:attrName>style.visibility</p:attrName>
                                        </p:attrNameLst>
                                      </p:cBhvr>
                                      <p:to>
                                        <p:strVal val="visible"/>
                                      </p:to>
                                    </p:set>
                                    <p:anim calcmode="lin" valueType="num">
                                      <p:cBhvr additive="base">
                                        <p:cTn id="25" dur="500" fill="hold"/>
                                        <p:tgtEl>
                                          <p:spTgt spid="886793"/>
                                        </p:tgtEl>
                                        <p:attrNameLst>
                                          <p:attrName>ppt_x</p:attrName>
                                        </p:attrNameLst>
                                      </p:cBhvr>
                                      <p:tavLst>
                                        <p:tav tm="0">
                                          <p:val>
                                            <p:strVal val="1+#ppt_w/2"/>
                                          </p:val>
                                        </p:tav>
                                        <p:tav tm="100000">
                                          <p:val>
                                            <p:strVal val="#ppt_x"/>
                                          </p:val>
                                        </p:tav>
                                      </p:tavLst>
                                    </p:anim>
                                    <p:anim calcmode="lin" valueType="num">
                                      <p:cBhvr additive="base">
                                        <p:cTn id="26" dur="500" fill="hold"/>
                                        <p:tgtEl>
                                          <p:spTgt spid="886793"/>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886792"/>
                                        </p:tgtEl>
                                        <p:attrNameLst>
                                          <p:attrName>style.visibility</p:attrName>
                                        </p:attrNameLst>
                                      </p:cBhvr>
                                      <p:to>
                                        <p:strVal val="visible"/>
                                      </p:to>
                                    </p:set>
                                    <p:anim calcmode="lin" valueType="num">
                                      <p:cBhvr additive="base">
                                        <p:cTn id="31" dur="500" fill="hold"/>
                                        <p:tgtEl>
                                          <p:spTgt spid="886792"/>
                                        </p:tgtEl>
                                        <p:attrNameLst>
                                          <p:attrName>ppt_x</p:attrName>
                                        </p:attrNameLst>
                                      </p:cBhvr>
                                      <p:tavLst>
                                        <p:tav tm="0">
                                          <p:val>
                                            <p:strVal val="1+#ppt_w/2"/>
                                          </p:val>
                                        </p:tav>
                                        <p:tav tm="100000">
                                          <p:val>
                                            <p:strVal val="#ppt_x"/>
                                          </p:val>
                                        </p:tav>
                                      </p:tavLst>
                                    </p:anim>
                                    <p:anim calcmode="lin" valueType="num">
                                      <p:cBhvr additive="base">
                                        <p:cTn id="32" dur="500" fill="hold"/>
                                        <p:tgtEl>
                                          <p:spTgt spid="8867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6790" grpId="0" autoUpdateAnimBg="0"/>
      <p:bldP spid="886791" grpId="0" autoUpdateAnimBg="0"/>
      <p:bldP spid="886792"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スライド番号プレースホルダー 2"/>
          <p:cNvSpPr>
            <a:spLocks noGrp="1"/>
          </p:cNvSpPr>
          <p:nvPr>
            <p:ph type="sldNum" sz="quarter" idx="11"/>
          </p:nvPr>
        </p:nvSpPr>
        <p:spPr/>
        <p:txBody>
          <a:bodyPr/>
          <a:lstStyle/>
          <a:p>
            <a:fld id="{33974952-0EFC-483B-B392-64A41C1DA220}" type="slidenum">
              <a:rPr lang="en-US" altLang="ja-JP"/>
              <a:pPr/>
              <a:t>19</a:t>
            </a:fld>
            <a:r>
              <a:rPr lang="en-US" altLang="ja-JP"/>
              <a:t>/35</a:t>
            </a:r>
          </a:p>
        </p:txBody>
      </p:sp>
      <p:graphicFrame>
        <p:nvGraphicFramePr>
          <p:cNvPr id="888863" name="Object 31"/>
          <p:cNvGraphicFramePr>
            <a:graphicFrameLocks noChangeAspect="1"/>
          </p:cNvGraphicFramePr>
          <p:nvPr/>
        </p:nvGraphicFramePr>
        <p:xfrm>
          <a:off x="6324600" y="3048000"/>
          <a:ext cx="2773363" cy="2971800"/>
        </p:xfrm>
        <a:graphic>
          <a:graphicData uri="http://schemas.openxmlformats.org/presentationml/2006/ole">
            <mc:AlternateContent xmlns:mc="http://schemas.openxmlformats.org/markup-compatibility/2006">
              <mc:Choice xmlns:v="urn:schemas-microsoft-com:vml" Requires="v">
                <p:oleObj spid="_x0000_s888864" name="ビットマップ イメージ" r:id="rId4" imgW="3495238" imgH="4342857" progId="Paint.Picture">
                  <p:embed/>
                </p:oleObj>
              </mc:Choice>
              <mc:Fallback>
                <p:oleObj name="ビットマップ イメージ" r:id="rId4" imgW="3495238" imgH="4342857" progId="Paint.Picture">
                  <p:embed/>
                  <p:pic>
                    <p:nvPicPr>
                      <p:cNvPr id="0" name="Object 3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24600" y="3048000"/>
                        <a:ext cx="2773363" cy="2971800"/>
                      </a:xfrm>
                      <a:prstGeom prst="rect">
                        <a:avLst/>
                      </a:prstGeom>
                      <a:noFill/>
                      <a:ln>
                        <a:noFill/>
                      </a:ln>
                      <a:effectLst/>
                      <a:extLst>
                        <a:ext uri="{909E8E84-426E-40DD-AFC4-6F175D3DCCD1}">
                          <a14:hiddenFill xmlns:a14="http://schemas.microsoft.com/office/drawing/2010/main">
                            <a:solidFill>
                              <a:srgbClr val="CCFFFF"/>
                            </a:solidFill>
                          </a14:hiddenFill>
                        </a:ext>
                        <a:ext uri="{91240B29-F687-4F45-9708-019B960494DF}">
                          <a14:hiddenLine xmlns:a14="http://schemas.microsoft.com/office/drawing/2010/main" w="31750">
                            <a:solidFill>
                              <a:srgbClr val="00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88834" name="Rectangle 2"/>
          <p:cNvSpPr>
            <a:spLocks noChangeArrowheads="1"/>
          </p:cNvSpPr>
          <p:nvPr/>
        </p:nvSpPr>
        <p:spPr bwMode="auto">
          <a:xfrm>
            <a:off x="3924300" y="5638800"/>
            <a:ext cx="685800" cy="457200"/>
          </a:xfrm>
          <a:prstGeom prst="rect">
            <a:avLst/>
          </a:prstGeom>
          <a:gradFill rotWithShape="0">
            <a:gsLst>
              <a:gs pos="0">
                <a:srgbClr val="4D4D4D">
                  <a:gamma/>
                  <a:tint val="18039"/>
                  <a:invGamma/>
                </a:srgbClr>
              </a:gs>
              <a:gs pos="100000">
                <a:srgbClr val="4D4D4D"/>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endParaRPr lang="ja-JP" altLang="en-US"/>
          </a:p>
        </p:txBody>
      </p:sp>
      <p:grpSp>
        <p:nvGrpSpPr>
          <p:cNvPr id="888835" name="Group 3"/>
          <p:cNvGrpSpPr>
            <a:grpSpLocks/>
          </p:cNvGrpSpPr>
          <p:nvPr/>
        </p:nvGrpSpPr>
        <p:grpSpPr bwMode="auto">
          <a:xfrm>
            <a:off x="152400" y="319088"/>
            <a:ext cx="8839200" cy="641350"/>
            <a:chOff x="96" y="201"/>
            <a:chExt cx="5568" cy="404"/>
          </a:xfrm>
        </p:grpSpPr>
        <p:sp>
          <p:nvSpPr>
            <p:cNvPr id="888836" name="Rectangle 4"/>
            <p:cNvSpPr>
              <a:spLocks noChangeArrowheads="1"/>
            </p:cNvSpPr>
            <p:nvPr/>
          </p:nvSpPr>
          <p:spPr bwMode="auto">
            <a:xfrm>
              <a:off x="288" y="201"/>
              <a:ext cx="5184" cy="404"/>
            </a:xfrm>
            <a:prstGeom prst="rect">
              <a:avLst/>
            </a:prstGeom>
            <a:noFill/>
            <a:ln>
              <a:noFill/>
            </a:ln>
            <a:effectLst/>
            <a:extLst>
              <a:ext uri="{909E8E84-426E-40DD-AFC4-6F175D3DCCD1}">
                <a14:hiddenFill xmlns:a14="http://schemas.microsoft.com/office/drawing/2010/main">
                  <a:gradFill rotWithShape="0">
                    <a:gsLst>
                      <a:gs pos="0">
                        <a:srgbClr val="99CC00"/>
                      </a:gs>
                      <a:gs pos="50000">
                        <a:srgbClr val="99CC00">
                          <a:gamma/>
                          <a:tint val="0"/>
                          <a:invGamma/>
                        </a:srgbClr>
                      </a:gs>
                      <a:gs pos="100000">
                        <a:srgbClr val="99CC00"/>
                      </a:gs>
                    </a:gsLst>
                    <a:lin ang="5400000" scaled="1"/>
                  </a:gra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lang="ja-JP" altLang="en-US" sz="3600" b="1">
                  <a:ea typeface="HGP創英角ﾎﾟｯﾌﾟ体" pitchFamily="50" charset="-128"/>
                </a:rPr>
                <a:t>ＱＣサークル活動の進め方の基本</a:t>
              </a:r>
            </a:p>
          </p:txBody>
        </p:sp>
        <p:sp>
          <p:nvSpPr>
            <p:cNvPr id="888837" name="Line 5"/>
            <p:cNvSpPr>
              <a:spLocks noChangeShapeType="1"/>
            </p:cNvSpPr>
            <p:nvPr/>
          </p:nvSpPr>
          <p:spPr bwMode="auto">
            <a:xfrm>
              <a:off x="96" y="576"/>
              <a:ext cx="5568" cy="0"/>
            </a:xfrm>
            <a:prstGeom prst="line">
              <a:avLst/>
            </a:prstGeom>
            <a:noFill/>
            <a:ln w="88900" cmpd="thinThick">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tx1"/>
                    </a:outerShdw>
                  </a:effectLst>
                </a14:hiddenEffects>
              </a:ext>
            </a:extLst>
          </p:spPr>
          <p:txBody>
            <a:bodyPr lIns="92075" tIns="46038" rIns="92075" bIns="46038"/>
            <a:lstStyle/>
            <a:p>
              <a:endParaRPr lang="ja-JP" altLang="en-US"/>
            </a:p>
          </p:txBody>
        </p:sp>
      </p:grpSp>
      <p:sp>
        <p:nvSpPr>
          <p:cNvPr id="888838" name="Line 6"/>
          <p:cNvSpPr>
            <a:spLocks noChangeShapeType="1"/>
          </p:cNvSpPr>
          <p:nvPr/>
        </p:nvSpPr>
        <p:spPr bwMode="auto">
          <a:xfrm flipV="1">
            <a:off x="1219200" y="2667000"/>
            <a:ext cx="0" cy="3581400"/>
          </a:xfrm>
          <a:prstGeom prst="line">
            <a:avLst/>
          </a:prstGeom>
          <a:noFill/>
          <a:ln w="63500">
            <a:solidFill>
              <a:srgbClr val="3399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endParaRPr lang="ja-JP" altLang="en-US"/>
          </a:p>
        </p:txBody>
      </p:sp>
      <p:sp>
        <p:nvSpPr>
          <p:cNvPr id="888839" name="Rectangle 7"/>
          <p:cNvSpPr>
            <a:spLocks noChangeArrowheads="1"/>
          </p:cNvSpPr>
          <p:nvPr/>
        </p:nvSpPr>
        <p:spPr bwMode="auto">
          <a:xfrm>
            <a:off x="3924300" y="2438400"/>
            <a:ext cx="685800" cy="457200"/>
          </a:xfrm>
          <a:prstGeom prst="rect">
            <a:avLst/>
          </a:prstGeom>
          <a:gradFill rotWithShape="0">
            <a:gsLst>
              <a:gs pos="0">
                <a:srgbClr val="4D4D4D">
                  <a:gamma/>
                  <a:tint val="18039"/>
                  <a:invGamma/>
                </a:srgbClr>
              </a:gs>
              <a:gs pos="100000">
                <a:srgbClr val="4D4D4D"/>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endParaRPr lang="ja-JP" altLang="en-US"/>
          </a:p>
        </p:txBody>
      </p:sp>
      <p:sp>
        <p:nvSpPr>
          <p:cNvPr id="888840" name="Rectangle 8"/>
          <p:cNvSpPr>
            <a:spLocks noChangeArrowheads="1"/>
          </p:cNvSpPr>
          <p:nvPr/>
        </p:nvSpPr>
        <p:spPr bwMode="auto">
          <a:xfrm>
            <a:off x="3924300" y="1714500"/>
            <a:ext cx="685800" cy="381000"/>
          </a:xfrm>
          <a:prstGeom prst="rect">
            <a:avLst/>
          </a:prstGeom>
          <a:gradFill rotWithShape="0">
            <a:gsLst>
              <a:gs pos="0">
                <a:srgbClr val="4D4D4D">
                  <a:gamma/>
                  <a:tint val="18039"/>
                  <a:invGamma/>
                </a:srgbClr>
              </a:gs>
              <a:gs pos="100000">
                <a:srgbClr val="4D4D4D"/>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endParaRPr lang="ja-JP" altLang="en-US"/>
          </a:p>
        </p:txBody>
      </p:sp>
      <p:sp>
        <p:nvSpPr>
          <p:cNvPr id="888841" name="Text Box 9"/>
          <p:cNvSpPr txBox="1">
            <a:spLocks noChangeArrowheads="1"/>
          </p:cNvSpPr>
          <p:nvPr/>
        </p:nvSpPr>
        <p:spPr bwMode="auto">
          <a:xfrm>
            <a:off x="6781800" y="2438400"/>
            <a:ext cx="2057400" cy="482600"/>
          </a:xfrm>
          <a:prstGeom prst="rect">
            <a:avLst/>
          </a:prstGeom>
          <a:noFill/>
          <a:ln w="25400">
            <a:solidFill>
              <a:schemeClr val="tx1"/>
            </a:solidFill>
            <a:prstDash val="dash"/>
            <a:miter lim="800000"/>
            <a:headEnd/>
            <a:tailEnd/>
          </a:ln>
          <a:effectLst/>
          <a:extLst>
            <a:ext uri="{909E8E84-426E-40DD-AFC4-6F175D3DCCD1}">
              <a14:hiddenFill xmlns:a14="http://schemas.microsoft.com/office/drawing/2010/main">
                <a:gradFill rotWithShape="1">
                  <a:gsLst>
                    <a:gs pos="0">
                      <a:srgbClr val="C0C0C0">
                        <a:gamma/>
                        <a:tint val="0"/>
                        <a:invGamma/>
                      </a:srgbClr>
                    </a:gs>
                    <a:gs pos="100000">
                      <a:srgbClr val="C0C0C0"/>
                    </a:gs>
                  </a:gsLst>
                  <a:path path="shape">
                    <a:fillToRect l="50000" t="50000" r="50000" b="50000"/>
                  </a:path>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gn="ctr">
              <a:lnSpc>
                <a:spcPct val="120000"/>
              </a:lnSpc>
              <a:spcBef>
                <a:spcPct val="50000"/>
              </a:spcBef>
            </a:pPr>
            <a:r>
              <a:rPr lang="ja-JP" altLang="en-US" sz="2000" b="1">
                <a:ea typeface="HG丸ｺﾞｼｯｸM-PRO" pitchFamily="50" charset="-128"/>
              </a:rPr>
              <a:t>推進計画の作成</a:t>
            </a:r>
          </a:p>
        </p:txBody>
      </p:sp>
      <p:sp>
        <p:nvSpPr>
          <p:cNvPr id="888842" name="Line 10"/>
          <p:cNvSpPr>
            <a:spLocks noChangeShapeType="1"/>
          </p:cNvSpPr>
          <p:nvPr/>
        </p:nvSpPr>
        <p:spPr bwMode="auto">
          <a:xfrm>
            <a:off x="4648200" y="2667000"/>
            <a:ext cx="2133600" cy="0"/>
          </a:xfrm>
          <a:prstGeom prst="line">
            <a:avLst/>
          </a:prstGeom>
          <a:noFill/>
          <a:ln w="63500">
            <a:solidFill>
              <a:srgbClr val="339966"/>
            </a:solidFill>
            <a:round/>
            <a:headEnd type="triangle" w="sm"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endParaRPr lang="ja-JP" altLang="en-US"/>
          </a:p>
        </p:txBody>
      </p:sp>
      <p:sp>
        <p:nvSpPr>
          <p:cNvPr id="888843" name="Text Box 11"/>
          <p:cNvSpPr txBox="1">
            <a:spLocks noChangeArrowheads="1"/>
          </p:cNvSpPr>
          <p:nvPr/>
        </p:nvSpPr>
        <p:spPr bwMode="auto">
          <a:xfrm>
            <a:off x="2032000" y="1258888"/>
            <a:ext cx="4476750" cy="555625"/>
          </a:xfrm>
          <a:prstGeom prst="rect">
            <a:avLst/>
          </a:prstGeom>
          <a:gradFill rotWithShape="1">
            <a:gsLst>
              <a:gs pos="0">
                <a:srgbClr val="FFFF99">
                  <a:gamma/>
                  <a:tint val="0"/>
                  <a:invGamma/>
                </a:srgbClr>
              </a:gs>
              <a:gs pos="100000">
                <a:srgbClr val="FFFF99"/>
              </a:gs>
            </a:gsLst>
            <a:path path="shape">
              <a:fillToRect l="50000" t="50000" r="50000" b="50000"/>
            </a:path>
          </a:gra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800" anchor="ctr" anchorCtr="1">
            <a:spAutoFit/>
          </a:bodyPr>
          <a:lstStyle/>
          <a:p>
            <a:pPr algn="ctr">
              <a:lnSpc>
                <a:spcPct val="120000"/>
              </a:lnSpc>
              <a:spcBef>
                <a:spcPct val="50000"/>
              </a:spcBef>
            </a:pPr>
            <a:r>
              <a:rPr lang="ja-JP" altLang="en-US" b="1">
                <a:ea typeface="HG丸ｺﾞｼｯｸM-PRO" pitchFamily="50" charset="-128"/>
              </a:rPr>
              <a:t>　ＱＣサークルの結成、登録　</a:t>
            </a:r>
          </a:p>
        </p:txBody>
      </p:sp>
      <p:sp>
        <p:nvSpPr>
          <p:cNvPr id="888844" name="Text Box 12"/>
          <p:cNvSpPr txBox="1">
            <a:spLocks noChangeArrowheads="1"/>
          </p:cNvSpPr>
          <p:nvPr/>
        </p:nvSpPr>
        <p:spPr bwMode="auto">
          <a:xfrm>
            <a:off x="2479675" y="2020888"/>
            <a:ext cx="3581400" cy="555625"/>
          </a:xfrm>
          <a:prstGeom prst="rect">
            <a:avLst/>
          </a:prstGeom>
          <a:gradFill rotWithShape="1">
            <a:gsLst>
              <a:gs pos="0">
                <a:srgbClr val="FFFF99">
                  <a:gamma/>
                  <a:tint val="0"/>
                  <a:invGamma/>
                </a:srgbClr>
              </a:gs>
              <a:gs pos="100000">
                <a:srgbClr val="FFFF99"/>
              </a:gs>
            </a:gsLst>
            <a:path path="shape">
              <a:fillToRect l="50000" t="50000" r="50000" b="50000"/>
            </a:path>
          </a:gra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800" anchor="ctr" anchorCtr="1">
            <a:spAutoFit/>
          </a:bodyPr>
          <a:lstStyle/>
          <a:p>
            <a:pPr algn="ctr">
              <a:lnSpc>
                <a:spcPct val="120000"/>
              </a:lnSpc>
              <a:spcBef>
                <a:spcPct val="50000"/>
              </a:spcBef>
            </a:pPr>
            <a:r>
              <a:rPr lang="ja-JP" altLang="en-US" b="1">
                <a:ea typeface="HG丸ｺﾞｼｯｸM-PRO" pitchFamily="50" charset="-128"/>
              </a:rPr>
              <a:t>話し合い・勉強</a:t>
            </a:r>
          </a:p>
        </p:txBody>
      </p:sp>
      <p:sp>
        <p:nvSpPr>
          <p:cNvPr id="888845" name="Text Box 13"/>
          <p:cNvSpPr txBox="1">
            <a:spLocks noChangeArrowheads="1"/>
          </p:cNvSpPr>
          <p:nvPr/>
        </p:nvSpPr>
        <p:spPr bwMode="auto">
          <a:xfrm>
            <a:off x="2514600" y="5983288"/>
            <a:ext cx="3581400" cy="555625"/>
          </a:xfrm>
          <a:prstGeom prst="rect">
            <a:avLst/>
          </a:prstGeom>
          <a:gradFill rotWithShape="1">
            <a:gsLst>
              <a:gs pos="0">
                <a:srgbClr val="FFFF99">
                  <a:gamma/>
                  <a:tint val="0"/>
                  <a:invGamma/>
                </a:srgbClr>
              </a:gs>
              <a:gs pos="100000">
                <a:srgbClr val="FFFF99"/>
              </a:gs>
            </a:gsLst>
            <a:path path="shape">
              <a:fillToRect l="50000" t="50000" r="50000" b="50000"/>
            </a:path>
          </a:gra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800" anchor="ctr" anchorCtr="1">
            <a:spAutoFit/>
          </a:bodyPr>
          <a:lstStyle/>
          <a:p>
            <a:pPr algn="ctr">
              <a:lnSpc>
                <a:spcPct val="120000"/>
              </a:lnSpc>
              <a:spcBef>
                <a:spcPct val="50000"/>
              </a:spcBef>
            </a:pPr>
            <a:r>
              <a:rPr lang="ja-JP" altLang="en-US" b="1">
                <a:ea typeface="HG丸ｺﾞｼｯｸM-PRO" pitchFamily="50" charset="-128"/>
              </a:rPr>
              <a:t>自己評価</a:t>
            </a:r>
          </a:p>
        </p:txBody>
      </p:sp>
      <p:sp>
        <p:nvSpPr>
          <p:cNvPr id="888846" name="Line 14"/>
          <p:cNvSpPr>
            <a:spLocks noChangeShapeType="1"/>
          </p:cNvSpPr>
          <p:nvPr/>
        </p:nvSpPr>
        <p:spPr bwMode="auto">
          <a:xfrm flipH="1">
            <a:off x="1219200" y="6248400"/>
            <a:ext cx="1295400" cy="0"/>
          </a:xfrm>
          <a:prstGeom prst="line">
            <a:avLst/>
          </a:prstGeom>
          <a:noFill/>
          <a:ln w="63500">
            <a:solidFill>
              <a:srgbClr val="3399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endParaRPr lang="ja-JP" altLang="en-US"/>
          </a:p>
        </p:txBody>
      </p:sp>
      <p:sp>
        <p:nvSpPr>
          <p:cNvPr id="888847" name="Rectangle 15"/>
          <p:cNvSpPr>
            <a:spLocks noChangeArrowheads="1"/>
          </p:cNvSpPr>
          <p:nvPr/>
        </p:nvSpPr>
        <p:spPr bwMode="auto">
          <a:xfrm>
            <a:off x="1905000" y="3124200"/>
            <a:ext cx="4584700" cy="2590800"/>
          </a:xfrm>
          <a:prstGeom prst="rect">
            <a:avLst/>
          </a:prstGeom>
          <a:solidFill>
            <a:srgbClr val="CCFFFF"/>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endParaRPr lang="ja-JP" altLang="en-US"/>
          </a:p>
        </p:txBody>
      </p:sp>
      <p:sp>
        <p:nvSpPr>
          <p:cNvPr id="888848" name="Line 16"/>
          <p:cNvSpPr>
            <a:spLocks noChangeShapeType="1"/>
          </p:cNvSpPr>
          <p:nvPr/>
        </p:nvSpPr>
        <p:spPr bwMode="auto">
          <a:xfrm flipH="1">
            <a:off x="1219200" y="2667000"/>
            <a:ext cx="2667000" cy="0"/>
          </a:xfrm>
          <a:prstGeom prst="line">
            <a:avLst/>
          </a:prstGeom>
          <a:noFill/>
          <a:ln w="63500">
            <a:solidFill>
              <a:srgbClr val="339966"/>
            </a:solidFill>
            <a:round/>
            <a:headEnd type="triangle" w="sm"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endParaRPr lang="ja-JP" altLang="en-US"/>
          </a:p>
        </p:txBody>
      </p:sp>
      <p:grpSp>
        <p:nvGrpSpPr>
          <p:cNvPr id="888849" name="Group 17"/>
          <p:cNvGrpSpPr>
            <a:grpSpLocks/>
          </p:cNvGrpSpPr>
          <p:nvPr/>
        </p:nvGrpSpPr>
        <p:grpSpPr bwMode="auto">
          <a:xfrm>
            <a:off x="2555875" y="3548063"/>
            <a:ext cx="609600" cy="1905000"/>
            <a:chOff x="1200" y="2208"/>
            <a:chExt cx="384" cy="1200"/>
          </a:xfrm>
        </p:grpSpPr>
        <p:sp>
          <p:nvSpPr>
            <p:cNvPr id="888850" name="Line 18"/>
            <p:cNvSpPr>
              <a:spLocks noChangeShapeType="1"/>
            </p:cNvSpPr>
            <p:nvPr/>
          </p:nvSpPr>
          <p:spPr bwMode="auto">
            <a:xfrm>
              <a:off x="1200" y="2208"/>
              <a:ext cx="0" cy="1200"/>
            </a:xfrm>
            <a:prstGeom prst="line">
              <a:avLst/>
            </a:prstGeom>
            <a:noFill/>
            <a:ln w="635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endParaRPr lang="ja-JP" altLang="en-US"/>
            </a:p>
          </p:txBody>
        </p:sp>
        <p:sp>
          <p:nvSpPr>
            <p:cNvPr id="888851" name="Line 19"/>
            <p:cNvSpPr>
              <a:spLocks noChangeShapeType="1"/>
            </p:cNvSpPr>
            <p:nvPr/>
          </p:nvSpPr>
          <p:spPr bwMode="auto">
            <a:xfrm flipH="1" flipV="1">
              <a:off x="1200" y="3408"/>
              <a:ext cx="336" cy="0"/>
            </a:xfrm>
            <a:prstGeom prst="line">
              <a:avLst/>
            </a:prstGeom>
            <a:noFill/>
            <a:ln w="635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endParaRPr lang="ja-JP" altLang="en-US"/>
            </a:p>
          </p:txBody>
        </p:sp>
        <p:sp>
          <p:nvSpPr>
            <p:cNvPr id="888852" name="Line 20"/>
            <p:cNvSpPr>
              <a:spLocks noChangeShapeType="1"/>
            </p:cNvSpPr>
            <p:nvPr/>
          </p:nvSpPr>
          <p:spPr bwMode="auto">
            <a:xfrm>
              <a:off x="1200" y="2208"/>
              <a:ext cx="384" cy="0"/>
            </a:xfrm>
            <a:prstGeom prst="line">
              <a:avLst/>
            </a:prstGeom>
            <a:noFill/>
            <a:ln w="635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endParaRPr lang="ja-JP" altLang="en-US"/>
            </a:p>
          </p:txBody>
        </p:sp>
      </p:grpSp>
      <p:sp>
        <p:nvSpPr>
          <p:cNvPr id="888853" name="Text Box 21"/>
          <p:cNvSpPr txBox="1">
            <a:spLocks noChangeArrowheads="1"/>
          </p:cNvSpPr>
          <p:nvPr/>
        </p:nvSpPr>
        <p:spPr bwMode="auto">
          <a:xfrm>
            <a:off x="2860675" y="3327400"/>
            <a:ext cx="2743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gn="ctr">
              <a:lnSpc>
                <a:spcPct val="120000"/>
              </a:lnSpc>
              <a:spcBef>
                <a:spcPct val="50000"/>
              </a:spcBef>
            </a:pPr>
            <a:r>
              <a:rPr lang="ja-JP" altLang="en-US" sz="2000" b="1">
                <a:ea typeface="HG丸ｺﾞｼｯｸM-PRO" pitchFamily="50" charset="-128"/>
              </a:rPr>
              <a:t>テーマの選択</a:t>
            </a:r>
          </a:p>
        </p:txBody>
      </p:sp>
      <p:sp>
        <p:nvSpPr>
          <p:cNvPr id="888854" name="Text Box 22"/>
          <p:cNvSpPr txBox="1">
            <a:spLocks noChangeArrowheads="1"/>
          </p:cNvSpPr>
          <p:nvPr/>
        </p:nvSpPr>
        <p:spPr bwMode="auto">
          <a:xfrm>
            <a:off x="2822575" y="3937000"/>
            <a:ext cx="2819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gn="ctr">
              <a:lnSpc>
                <a:spcPct val="120000"/>
              </a:lnSpc>
              <a:spcBef>
                <a:spcPct val="50000"/>
              </a:spcBef>
            </a:pPr>
            <a:r>
              <a:rPr lang="ja-JP" altLang="en-US" sz="2000" b="1">
                <a:ea typeface="HG丸ｺﾞｼｯｸM-PRO" pitchFamily="50" charset="-128"/>
              </a:rPr>
              <a:t>活動計画の作成</a:t>
            </a:r>
          </a:p>
        </p:txBody>
      </p:sp>
      <p:sp>
        <p:nvSpPr>
          <p:cNvPr id="888855" name="Text Box 23"/>
          <p:cNvSpPr txBox="1">
            <a:spLocks noChangeArrowheads="1"/>
          </p:cNvSpPr>
          <p:nvPr/>
        </p:nvSpPr>
        <p:spPr bwMode="auto">
          <a:xfrm>
            <a:off x="2822575" y="4579938"/>
            <a:ext cx="2819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gn="ctr">
              <a:lnSpc>
                <a:spcPct val="120000"/>
              </a:lnSpc>
              <a:spcBef>
                <a:spcPct val="50000"/>
              </a:spcBef>
            </a:pPr>
            <a:r>
              <a:rPr lang="ja-JP" altLang="en-US" sz="2000" b="1">
                <a:ea typeface="HG丸ｺﾞｼｯｸM-PRO" pitchFamily="50" charset="-128"/>
              </a:rPr>
              <a:t>管理・改善活動</a:t>
            </a:r>
          </a:p>
        </p:txBody>
      </p:sp>
      <p:sp>
        <p:nvSpPr>
          <p:cNvPr id="888856" name="Text Box 24"/>
          <p:cNvSpPr txBox="1">
            <a:spLocks noChangeArrowheads="1"/>
          </p:cNvSpPr>
          <p:nvPr/>
        </p:nvSpPr>
        <p:spPr bwMode="auto">
          <a:xfrm>
            <a:off x="2822575" y="5156200"/>
            <a:ext cx="2819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gn="ctr">
              <a:lnSpc>
                <a:spcPct val="120000"/>
              </a:lnSpc>
              <a:spcBef>
                <a:spcPct val="50000"/>
              </a:spcBef>
            </a:pPr>
            <a:r>
              <a:rPr lang="ja-JP" altLang="en-US" sz="2000" b="1">
                <a:ea typeface="HG丸ｺﾞｼｯｸM-PRO" pitchFamily="50" charset="-128"/>
              </a:rPr>
              <a:t>まとめ・発表</a:t>
            </a:r>
          </a:p>
        </p:txBody>
      </p:sp>
      <p:sp>
        <p:nvSpPr>
          <p:cNvPr id="888857" name="Line 25"/>
          <p:cNvSpPr>
            <a:spLocks noChangeShapeType="1"/>
          </p:cNvSpPr>
          <p:nvPr/>
        </p:nvSpPr>
        <p:spPr bwMode="auto">
          <a:xfrm>
            <a:off x="4232275" y="3733800"/>
            <a:ext cx="0" cy="304800"/>
          </a:xfrm>
          <a:prstGeom prst="line">
            <a:avLst/>
          </a:prstGeom>
          <a:noFill/>
          <a:ln w="76200">
            <a:solidFill>
              <a:schemeClr val="tx1"/>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endParaRPr lang="ja-JP" altLang="en-US"/>
          </a:p>
        </p:txBody>
      </p:sp>
      <p:sp>
        <p:nvSpPr>
          <p:cNvPr id="888858" name="Line 26"/>
          <p:cNvSpPr>
            <a:spLocks noChangeShapeType="1"/>
          </p:cNvSpPr>
          <p:nvPr/>
        </p:nvSpPr>
        <p:spPr bwMode="auto">
          <a:xfrm>
            <a:off x="4237038" y="4394200"/>
            <a:ext cx="0" cy="304800"/>
          </a:xfrm>
          <a:prstGeom prst="line">
            <a:avLst/>
          </a:prstGeom>
          <a:noFill/>
          <a:ln w="76200">
            <a:solidFill>
              <a:schemeClr val="tx1"/>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endParaRPr lang="ja-JP" altLang="en-US"/>
          </a:p>
        </p:txBody>
      </p:sp>
      <p:sp>
        <p:nvSpPr>
          <p:cNvPr id="888859" name="Line 27"/>
          <p:cNvSpPr>
            <a:spLocks noChangeShapeType="1"/>
          </p:cNvSpPr>
          <p:nvPr/>
        </p:nvSpPr>
        <p:spPr bwMode="auto">
          <a:xfrm>
            <a:off x="4232275" y="5003800"/>
            <a:ext cx="0" cy="304800"/>
          </a:xfrm>
          <a:prstGeom prst="line">
            <a:avLst/>
          </a:prstGeom>
          <a:noFill/>
          <a:ln w="76200">
            <a:solidFill>
              <a:schemeClr val="tx1"/>
            </a:solidFill>
            <a:round/>
            <a:headEnd/>
            <a:tailEnd type="triangle" w="med"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endParaRPr lang="ja-JP" altLang="en-US"/>
          </a:p>
        </p:txBody>
      </p:sp>
      <p:sp>
        <p:nvSpPr>
          <p:cNvPr id="888860" name="Text Box 28"/>
          <p:cNvSpPr txBox="1">
            <a:spLocks noChangeArrowheads="1"/>
          </p:cNvSpPr>
          <p:nvPr/>
        </p:nvSpPr>
        <p:spPr bwMode="auto">
          <a:xfrm>
            <a:off x="2022475" y="3708400"/>
            <a:ext cx="514350"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lIns="92075" tIns="46038" rIns="92075" bIns="46038">
            <a:spAutoFit/>
          </a:bodyPr>
          <a:lstStyle/>
          <a:p>
            <a:pPr algn="ctr">
              <a:lnSpc>
                <a:spcPct val="120000"/>
              </a:lnSpc>
              <a:spcBef>
                <a:spcPct val="50000"/>
              </a:spcBef>
            </a:pPr>
            <a:r>
              <a:rPr lang="ja-JP" altLang="en-US" sz="1800" b="1">
                <a:ea typeface="HG丸ｺﾞｼｯｸM-PRO" pitchFamily="50" charset="-128"/>
              </a:rPr>
              <a:t>次のテーマ</a:t>
            </a:r>
          </a:p>
        </p:txBody>
      </p:sp>
      <p:sp>
        <p:nvSpPr>
          <p:cNvPr id="888861" name="Text Box 29"/>
          <p:cNvSpPr txBox="1">
            <a:spLocks noChangeArrowheads="1"/>
          </p:cNvSpPr>
          <p:nvPr/>
        </p:nvSpPr>
        <p:spPr bwMode="auto">
          <a:xfrm>
            <a:off x="460375" y="3048000"/>
            <a:ext cx="622300" cy="275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lIns="92075" tIns="46038" rIns="92075" bIns="46038">
            <a:spAutoFit/>
          </a:bodyPr>
          <a:lstStyle/>
          <a:p>
            <a:pPr algn="ctr">
              <a:lnSpc>
                <a:spcPct val="120000"/>
              </a:lnSpc>
              <a:spcBef>
                <a:spcPct val="50000"/>
              </a:spcBef>
            </a:pPr>
            <a:r>
              <a:rPr lang="ja-JP" altLang="en-US" b="1">
                <a:solidFill>
                  <a:srgbClr val="FF0000"/>
                </a:solidFill>
                <a:ea typeface="HG丸ｺﾞｼｯｸM-PRO" pitchFamily="50" charset="-128"/>
              </a:rPr>
              <a:t>継続的に繰り返す　</a:t>
            </a:r>
          </a:p>
        </p:txBody>
      </p:sp>
      <p:sp>
        <p:nvSpPr>
          <p:cNvPr id="888862" name="Text Box 30"/>
          <p:cNvSpPr txBox="1">
            <a:spLocks noChangeArrowheads="1"/>
          </p:cNvSpPr>
          <p:nvPr/>
        </p:nvSpPr>
        <p:spPr bwMode="auto">
          <a:xfrm>
            <a:off x="2374900" y="2782888"/>
            <a:ext cx="3867150" cy="555625"/>
          </a:xfrm>
          <a:prstGeom prst="rect">
            <a:avLst/>
          </a:prstGeom>
          <a:gradFill rotWithShape="1">
            <a:gsLst>
              <a:gs pos="0">
                <a:srgbClr val="FFFF99">
                  <a:gamma/>
                  <a:tint val="0"/>
                  <a:invGamma/>
                </a:srgbClr>
              </a:gs>
              <a:gs pos="100000">
                <a:srgbClr val="FFFF99"/>
              </a:gs>
            </a:gsLst>
            <a:path path="shape">
              <a:fillToRect l="50000" t="50000" r="50000" b="50000"/>
            </a:path>
          </a:gra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800" anchor="ctr" anchorCtr="1">
            <a:spAutoFit/>
          </a:bodyPr>
          <a:lstStyle/>
          <a:p>
            <a:pPr algn="ctr">
              <a:lnSpc>
                <a:spcPct val="120000"/>
              </a:lnSpc>
              <a:spcBef>
                <a:spcPct val="50000"/>
              </a:spcBef>
            </a:pPr>
            <a:r>
              <a:rPr lang="ja-JP" altLang="en-US" b="1">
                <a:ea typeface="HG丸ｺﾞｼｯｸM-PRO" pitchFamily="50" charset="-128"/>
              </a:rPr>
              <a:t>　テーマ解決活動の実施　</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528" fill="hold" grpId="0" nodeType="clickEffect">
                                  <p:stCondLst>
                                    <p:cond delay="0"/>
                                  </p:stCondLst>
                                  <p:childTnLst>
                                    <p:set>
                                      <p:cBhvr>
                                        <p:cTn id="6" dur="1" fill="hold">
                                          <p:stCondLst>
                                            <p:cond delay="0"/>
                                          </p:stCondLst>
                                        </p:cTn>
                                        <p:tgtEl>
                                          <p:spTgt spid="888861"/>
                                        </p:tgtEl>
                                        <p:attrNameLst>
                                          <p:attrName>style.visibility</p:attrName>
                                        </p:attrNameLst>
                                      </p:cBhvr>
                                      <p:to>
                                        <p:strVal val="visible"/>
                                      </p:to>
                                    </p:set>
                                    <p:anim calcmode="lin" valueType="num">
                                      <p:cBhvr>
                                        <p:cTn id="7" dur="500" fill="hold"/>
                                        <p:tgtEl>
                                          <p:spTgt spid="888861"/>
                                        </p:tgtEl>
                                        <p:attrNameLst>
                                          <p:attrName>ppt_w</p:attrName>
                                        </p:attrNameLst>
                                      </p:cBhvr>
                                      <p:tavLst>
                                        <p:tav tm="0">
                                          <p:val>
                                            <p:fltVal val="0"/>
                                          </p:val>
                                        </p:tav>
                                        <p:tav tm="100000">
                                          <p:val>
                                            <p:strVal val="#ppt_w"/>
                                          </p:val>
                                        </p:tav>
                                      </p:tavLst>
                                    </p:anim>
                                    <p:anim calcmode="lin" valueType="num">
                                      <p:cBhvr>
                                        <p:cTn id="8" dur="500" fill="hold"/>
                                        <p:tgtEl>
                                          <p:spTgt spid="888861"/>
                                        </p:tgtEl>
                                        <p:attrNameLst>
                                          <p:attrName>ppt_h</p:attrName>
                                        </p:attrNameLst>
                                      </p:cBhvr>
                                      <p:tavLst>
                                        <p:tav tm="0">
                                          <p:val>
                                            <p:fltVal val="0"/>
                                          </p:val>
                                        </p:tav>
                                        <p:tav tm="100000">
                                          <p:val>
                                            <p:strVal val="#ppt_h"/>
                                          </p:val>
                                        </p:tav>
                                      </p:tavLst>
                                    </p:anim>
                                    <p:anim calcmode="lin" valueType="num">
                                      <p:cBhvr>
                                        <p:cTn id="9" dur="500" fill="hold"/>
                                        <p:tgtEl>
                                          <p:spTgt spid="888861"/>
                                        </p:tgtEl>
                                        <p:attrNameLst>
                                          <p:attrName>ppt_x</p:attrName>
                                        </p:attrNameLst>
                                      </p:cBhvr>
                                      <p:tavLst>
                                        <p:tav tm="0">
                                          <p:val>
                                            <p:fltVal val="0.5"/>
                                          </p:val>
                                        </p:tav>
                                        <p:tav tm="100000">
                                          <p:val>
                                            <p:strVal val="#ppt_x"/>
                                          </p:val>
                                        </p:tav>
                                      </p:tavLst>
                                    </p:anim>
                                    <p:anim calcmode="lin" valueType="num">
                                      <p:cBhvr>
                                        <p:cTn id="10" dur="500" fill="hold"/>
                                        <p:tgtEl>
                                          <p:spTgt spid="88886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8861"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スライド番号プレースホルダー 2"/>
          <p:cNvSpPr>
            <a:spLocks noGrp="1"/>
          </p:cNvSpPr>
          <p:nvPr>
            <p:ph type="sldNum" sz="quarter" idx="11"/>
          </p:nvPr>
        </p:nvSpPr>
        <p:spPr/>
        <p:txBody>
          <a:bodyPr/>
          <a:lstStyle/>
          <a:p>
            <a:fld id="{77DDB565-185C-40B6-A934-7AE9D03F38DC}" type="slidenum">
              <a:rPr lang="en-US" altLang="ja-JP"/>
              <a:pPr/>
              <a:t>2</a:t>
            </a:fld>
            <a:r>
              <a:rPr lang="en-US" altLang="ja-JP"/>
              <a:t>/35</a:t>
            </a:r>
          </a:p>
        </p:txBody>
      </p:sp>
      <p:pic>
        <p:nvPicPr>
          <p:cNvPr id="8222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02450" y="0"/>
            <a:ext cx="2241550"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22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3429000"/>
            <a:ext cx="2033588" cy="298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227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49975" y="2971800"/>
            <a:ext cx="2425700" cy="3392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227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03688" y="4191000"/>
            <a:ext cx="1541462" cy="1938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22279" name="AutoShape 7"/>
          <p:cNvSpPr>
            <a:spLocks noChangeArrowheads="1"/>
          </p:cNvSpPr>
          <p:nvPr/>
        </p:nvSpPr>
        <p:spPr bwMode="auto">
          <a:xfrm>
            <a:off x="152400" y="1168400"/>
            <a:ext cx="6794500" cy="1778000"/>
          </a:xfrm>
          <a:prstGeom prst="roundRect">
            <a:avLst>
              <a:gd name="adj" fmla="val 16667"/>
            </a:avLst>
          </a:prstGeom>
          <a:solidFill>
            <a:srgbClr val="FFCCCC"/>
          </a:solidFill>
          <a:ln w="9525">
            <a:solidFill>
              <a:schemeClr val="tx1"/>
            </a:solidFill>
            <a:round/>
            <a:headEnd/>
            <a:tailEnd/>
          </a:ln>
          <a:effectLst>
            <a:outerShdw dist="107763" dir="2700000" algn="ctr" rotWithShape="0">
              <a:schemeClr val="tx1"/>
            </a:outerShdw>
          </a:effectLst>
        </p:spPr>
        <p:txBody>
          <a:bodyPr wrap="none" anchor="ctr"/>
          <a:lstStyle/>
          <a:p>
            <a:pPr algn="ctr">
              <a:spcBef>
                <a:spcPct val="0"/>
              </a:spcBef>
            </a:pPr>
            <a:r>
              <a:rPr lang="ja-JP" altLang="en-US" sz="3600">
                <a:ea typeface="HG創英角ﾎﾟｯﾌﾟ体" pitchFamily="49" charset="-128"/>
              </a:rPr>
              <a:t>ＱＣサークルは</a:t>
            </a:r>
          </a:p>
          <a:p>
            <a:pPr algn="ctr">
              <a:lnSpc>
                <a:spcPct val="120000"/>
              </a:lnSpc>
              <a:spcBef>
                <a:spcPct val="0"/>
              </a:spcBef>
            </a:pPr>
            <a:r>
              <a:rPr lang="ja-JP" altLang="en-US" sz="3600">
                <a:ea typeface="HG創英角ﾎﾟｯﾌﾟ体" pitchFamily="49" charset="-128"/>
              </a:rPr>
              <a:t>どうやって生まれた？</a:t>
            </a:r>
          </a:p>
        </p:txBody>
      </p:sp>
    </p:spTree>
  </p:cSld>
  <p:clrMapOvr>
    <a:masterClrMapping/>
  </p:clrMapOvr>
  <p:transition>
    <p:cover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スライド番号プレースホルダー 2"/>
          <p:cNvSpPr>
            <a:spLocks noGrp="1"/>
          </p:cNvSpPr>
          <p:nvPr>
            <p:ph type="sldNum" sz="quarter" idx="11"/>
          </p:nvPr>
        </p:nvSpPr>
        <p:spPr/>
        <p:txBody>
          <a:bodyPr/>
          <a:lstStyle/>
          <a:p>
            <a:fld id="{3C4A6FB1-ADB4-4101-8740-AC247DCFC2CC}" type="slidenum">
              <a:rPr lang="en-US" altLang="ja-JP"/>
              <a:pPr/>
              <a:t>20</a:t>
            </a:fld>
            <a:r>
              <a:rPr lang="en-US" altLang="ja-JP"/>
              <a:t>/35</a:t>
            </a:r>
          </a:p>
        </p:txBody>
      </p:sp>
      <p:grpSp>
        <p:nvGrpSpPr>
          <p:cNvPr id="890882" name="Group 2"/>
          <p:cNvGrpSpPr>
            <a:grpSpLocks/>
          </p:cNvGrpSpPr>
          <p:nvPr/>
        </p:nvGrpSpPr>
        <p:grpSpPr bwMode="auto">
          <a:xfrm>
            <a:off x="152400" y="152400"/>
            <a:ext cx="8839200" cy="641350"/>
            <a:chOff x="96" y="192"/>
            <a:chExt cx="5568" cy="404"/>
          </a:xfrm>
        </p:grpSpPr>
        <p:sp>
          <p:nvSpPr>
            <p:cNvPr id="890883" name="Rectangle 3"/>
            <p:cNvSpPr>
              <a:spLocks noChangeArrowheads="1"/>
            </p:cNvSpPr>
            <p:nvPr/>
          </p:nvSpPr>
          <p:spPr bwMode="auto">
            <a:xfrm>
              <a:off x="288" y="192"/>
              <a:ext cx="5184" cy="404"/>
            </a:xfrm>
            <a:prstGeom prst="rect">
              <a:avLst/>
            </a:prstGeom>
            <a:noFill/>
            <a:ln>
              <a:noFill/>
            </a:ln>
            <a:effectLst/>
            <a:extLst>
              <a:ext uri="{909E8E84-426E-40DD-AFC4-6F175D3DCCD1}">
                <a14:hiddenFill xmlns:a14="http://schemas.microsoft.com/office/drawing/2010/main">
                  <a:gradFill rotWithShape="0">
                    <a:gsLst>
                      <a:gs pos="0">
                        <a:srgbClr val="99CC00"/>
                      </a:gs>
                      <a:gs pos="50000">
                        <a:srgbClr val="99CC00">
                          <a:gamma/>
                          <a:tint val="0"/>
                          <a:invGamma/>
                        </a:srgbClr>
                      </a:gs>
                      <a:gs pos="100000">
                        <a:srgbClr val="99CC00"/>
                      </a:gs>
                    </a:gsLst>
                    <a:lin ang="5400000" scaled="1"/>
                  </a:gra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lang="ja-JP" altLang="en-US" sz="3600" b="1">
                  <a:ea typeface="HGP創英角ﾎﾟｯﾌﾟ体" pitchFamily="50" charset="-128"/>
                </a:rPr>
                <a:t>テーマ解決の手順（ＱＣストーリー）</a:t>
              </a:r>
            </a:p>
          </p:txBody>
        </p:sp>
        <p:sp>
          <p:nvSpPr>
            <p:cNvPr id="890884" name="Line 4"/>
            <p:cNvSpPr>
              <a:spLocks noChangeShapeType="1"/>
            </p:cNvSpPr>
            <p:nvPr/>
          </p:nvSpPr>
          <p:spPr bwMode="auto">
            <a:xfrm flipV="1">
              <a:off x="96" y="567"/>
              <a:ext cx="5568" cy="0"/>
            </a:xfrm>
            <a:prstGeom prst="line">
              <a:avLst/>
            </a:prstGeom>
            <a:noFill/>
            <a:ln w="88900" cmpd="thinThick">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tx1"/>
                    </a:outerShdw>
                  </a:effectLst>
                </a14:hiddenEffects>
              </a:ext>
            </a:extLst>
          </p:spPr>
          <p:txBody>
            <a:bodyPr lIns="92075" tIns="46038" rIns="92075" bIns="46038"/>
            <a:lstStyle/>
            <a:p>
              <a:endParaRPr lang="ja-JP" altLang="en-US"/>
            </a:p>
          </p:txBody>
        </p:sp>
      </p:grpSp>
      <p:graphicFrame>
        <p:nvGraphicFramePr>
          <p:cNvPr id="890885" name="Object 5"/>
          <p:cNvGraphicFramePr>
            <a:graphicFrameLocks noChangeAspect="1"/>
          </p:cNvGraphicFramePr>
          <p:nvPr/>
        </p:nvGraphicFramePr>
        <p:xfrm>
          <a:off x="533400" y="4495800"/>
          <a:ext cx="1981200" cy="1370013"/>
        </p:xfrm>
        <a:graphic>
          <a:graphicData uri="http://schemas.openxmlformats.org/presentationml/2006/ole">
            <mc:AlternateContent xmlns:mc="http://schemas.openxmlformats.org/markup-compatibility/2006">
              <mc:Choice xmlns:v="urn:schemas-microsoft-com:vml" Requires="v">
                <p:oleObj spid="_x0000_s890918" name="ビットマップ イメージ" r:id="rId4" imgW="2305372" imgH="2266667" progId="Paint.Picture">
                  <p:embed/>
                </p:oleObj>
              </mc:Choice>
              <mc:Fallback>
                <p:oleObj name="ビットマップ イメージ" r:id="rId4" imgW="2305372" imgH="2266667" progId="Paint.Picture">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 y="4495800"/>
                        <a:ext cx="1981200" cy="1370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90886" name="Text Box 6"/>
          <p:cNvSpPr txBox="1">
            <a:spLocks noChangeArrowheads="1"/>
          </p:cNvSpPr>
          <p:nvPr/>
        </p:nvSpPr>
        <p:spPr bwMode="auto">
          <a:xfrm>
            <a:off x="3581400" y="1371600"/>
            <a:ext cx="20574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0"/>
              </a:spcBef>
            </a:pPr>
            <a:r>
              <a:rPr lang="ja-JP" altLang="en-US" sz="2000" b="1">
                <a:solidFill>
                  <a:srgbClr val="FF3300"/>
                </a:solidFill>
                <a:latin typeface="HG丸ｺﾞｼｯｸM-PRO" pitchFamily="50" charset="-128"/>
                <a:ea typeface="HG丸ｺﾞｼｯｸM-PRO" pitchFamily="50" charset="-128"/>
              </a:rPr>
              <a:t>百の勘より　　正しいデータ</a:t>
            </a:r>
          </a:p>
        </p:txBody>
      </p:sp>
      <p:graphicFrame>
        <p:nvGraphicFramePr>
          <p:cNvPr id="890887" name="Object 7"/>
          <p:cNvGraphicFramePr>
            <a:graphicFrameLocks noChangeAspect="1"/>
          </p:cNvGraphicFramePr>
          <p:nvPr/>
        </p:nvGraphicFramePr>
        <p:xfrm>
          <a:off x="3505200" y="4953000"/>
          <a:ext cx="2133600" cy="1670050"/>
        </p:xfrm>
        <a:graphic>
          <a:graphicData uri="http://schemas.openxmlformats.org/presentationml/2006/ole">
            <mc:AlternateContent xmlns:mc="http://schemas.openxmlformats.org/markup-compatibility/2006">
              <mc:Choice xmlns:v="urn:schemas-microsoft-com:vml" Requires="v">
                <p:oleObj spid="_x0000_s890919" name="ビットマップ イメージ" r:id="rId6" imgW="3323810" imgH="2809524" progId="Paint.Picture">
                  <p:embed/>
                </p:oleObj>
              </mc:Choice>
              <mc:Fallback>
                <p:oleObj name="ビットマップ イメージ" r:id="rId6" imgW="3323810" imgH="2809524" progId="Paint.Picture">
                  <p:embed/>
                  <p:pic>
                    <p:nvPicPr>
                      <p:cNvPr id="0" name="Object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05200" y="4953000"/>
                        <a:ext cx="2133600" cy="167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90888" name="AutoShape 8"/>
          <p:cNvSpPr>
            <a:spLocks noChangeArrowheads="1"/>
          </p:cNvSpPr>
          <p:nvPr/>
        </p:nvSpPr>
        <p:spPr bwMode="auto">
          <a:xfrm>
            <a:off x="228600" y="1066800"/>
            <a:ext cx="2667000" cy="2514600"/>
          </a:xfrm>
          <a:prstGeom prst="roundRect">
            <a:avLst>
              <a:gd name="adj" fmla="val 6926"/>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890889" name="AutoShape 9"/>
          <p:cNvSpPr>
            <a:spLocks noChangeArrowheads="1"/>
          </p:cNvSpPr>
          <p:nvPr/>
        </p:nvSpPr>
        <p:spPr bwMode="auto">
          <a:xfrm>
            <a:off x="344488" y="914400"/>
            <a:ext cx="2416175" cy="457200"/>
          </a:xfrm>
          <a:prstGeom prst="roundRect">
            <a:avLst>
              <a:gd name="adj" fmla="val 10417"/>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pPr>
            <a:r>
              <a:rPr lang="en-US" altLang="ja-JP" sz="2000" b="1">
                <a:latin typeface="HG丸ｺﾞｼｯｸM-PRO" pitchFamily="50" charset="-128"/>
                <a:ea typeface="HG丸ｺﾞｼｯｸM-PRO" pitchFamily="50" charset="-128"/>
              </a:rPr>
              <a:t>(1) </a:t>
            </a:r>
            <a:r>
              <a:rPr lang="ja-JP" altLang="en-US" sz="2000" b="1">
                <a:latin typeface="HG丸ｺﾞｼｯｸM-PRO" pitchFamily="50" charset="-128"/>
                <a:ea typeface="HG丸ｺﾞｼｯｸM-PRO" pitchFamily="50" charset="-128"/>
              </a:rPr>
              <a:t>テーマの選定 </a:t>
            </a:r>
          </a:p>
        </p:txBody>
      </p:sp>
      <p:sp>
        <p:nvSpPr>
          <p:cNvPr id="890890" name="AutoShape 10"/>
          <p:cNvSpPr>
            <a:spLocks noChangeArrowheads="1"/>
          </p:cNvSpPr>
          <p:nvPr/>
        </p:nvSpPr>
        <p:spPr bwMode="auto">
          <a:xfrm>
            <a:off x="3022600" y="1143000"/>
            <a:ext cx="3009900" cy="2286000"/>
          </a:xfrm>
          <a:prstGeom prst="roundRect">
            <a:avLst>
              <a:gd name="adj" fmla="val 6926"/>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890891" name="AutoShape 11"/>
          <p:cNvSpPr>
            <a:spLocks noChangeArrowheads="1"/>
          </p:cNvSpPr>
          <p:nvPr/>
        </p:nvSpPr>
        <p:spPr bwMode="auto">
          <a:xfrm>
            <a:off x="3059113" y="914400"/>
            <a:ext cx="2919412" cy="457200"/>
          </a:xfrm>
          <a:prstGeom prst="roundRect">
            <a:avLst>
              <a:gd name="adj" fmla="val 10417"/>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pPr>
            <a:r>
              <a:rPr lang="en-US" altLang="ja-JP" sz="2000" b="1">
                <a:latin typeface="HG丸ｺﾞｼｯｸM-PRO" pitchFamily="50" charset="-128"/>
                <a:ea typeface="HG丸ｺﾞｼｯｸM-PRO" pitchFamily="50" charset="-128"/>
              </a:rPr>
              <a:t>(2)</a:t>
            </a:r>
            <a:r>
              <a:rPr lang="ja-JP" altLang="en-US" sz="2000" b="1">
                <a:latin typeface="HG丸ｺﾞｼｯｸM-PRO" pitchFamily="50" charset="-128"/>
                <a:ea typeface="HG丸ｺﾞｼｯｸM-PRO" pitchFamily="50" charset="-128"/>
              </a:rPr>
              <a:t>現状把握と目標設定 </a:t>
            </a:r>
          </a:p>
        </p:txBody>
      </p:sp>
      <p:sp>
        <p:nvSpPr>
          <p:cNvPr id="890892" name="Text Box 12"/>
          <p:cNvSpPr txBox="1">
            <a:spLocks noChangeArrowheads="1"/>
          </p:cNvSpPr>
          <p:nvPr/>
        </p:nvSpPr>
        <p:spPr bwMode="auto">
          <a:xfrm>
            <a:off x="3365500" y="2362200"/>
            <a:ext cx="23749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0"/>
              </a:spcBef>
            </a:pPr>
            <a:r>
              <a:rPr lang="ja-JP" altLang="en-US" sz="2000" b="1">
                <a:latin typeface="HG丸ｺﾞｼｯｸM-PRO" pitchFamily="50" charset="-128"/>
                <a:ea typeface="HG丸ｺﾞｼｯｸM-PRO" pitchFamily="50" charset="-128"/>
              </a:rPr>
              <a:t>現場、現物で徹底観察</a:t>
            </a:r>
          </a:p>
        </p:txBody>
      </p:sp>
      <p:sp>
        <p:nvSpPr>
          <p:cNvPr id="890893" name="AutoShape 13"/>
          <p:cNvSpPr>
            <a:spLocks noChangeArrowheads="1"/>
          </p:cNvSpPr>
          <p:nvPr/>
        </p:nvSpPr>
        <p:spPr bwMode="auto">
          <a:xfrm>
            <a:off x="1257300" y="2133600"/>
            <a:ext cx="609600" cy="304800"/>
          </a:xfrm>
          <a:prstGeom prst="downArrow">
            <a:avLst>
              <a:gd name="adj1" fmla="val 50000"/>
              <a:gd name="adj2" fmla="val 25000"/>
            </a:avLst>
          </a:prstGeom>
          <a:solidFill>
            <a:srgbClr val="CC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ja-JP" altLang="en-US"/>
          </a:p>
        </p:txBody>
      </p:sp>
      <p:sp>
        <p:nvSpPr>
          <p:cNvPr id="890894" name="AutoShape 14"/>
          <p:cNvSpPr>
            <a:spLocks noChangeArrowheads="1"/>
          </p:cNvSpPr>
          <p:nvPr/>
        </p:nvSpPr>
        <p:spPr bwMode="auto">
          <a:xfrm>
            <a:off x="6172200" y="1143000"/>
            <a:ext cx="2743200" cy="2438400"/>
          </a:xfrm>
          <a:prstGeom prst="roundRect">
            <a:avLst>
              <a:gd name="adj" fmla="val 6926"/>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890895" name="AutoShape 15"/>
          <p:cNvSpPr>
            <a:spLocks noChangeArrowheads="1"/>
          </p:cNvSpPr>
          <p:nvPr/>
        </p:nvSpPr>
        <p:spPr bwMode="auto">
          <a:xfrm>
            <a:off x="6467475" y="990600"/>
            <a:ext cx="2247900" cy="457200"/>
          </a:xfrm>
          <a:prstGeom prst="roundRect">
            <a:avLst>
              <a:gd name="adj" fmla="val 10417"/>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pPr>
            <a:r>
              <a:rPr lang="en-US" altLang="ja-JP" sz="2000" b="1">
                <a:latin typeface="HG丸ｺﾞｼｯｸM-PRO" pitchFamily="50" charset="-128"/>
                <a:ea typeface="HG丸ｺﾞｼｯｸM-PRO" pitchFamily="50" charset="-128"/>
              </a:rPr>
              <a:t>(</a:t>
            </a:r>
            <a:r>
              <a:rPr lang="ja-JP" altLang="en-US" sz="2000" b="1">
                <a:latin typeface="HG丸ｺﾞｼｯｸM-PRO" pitchFamily="50" charset="-128"/>
                <a:ea typeface="HG丸ｺﾞｼｯｸM-PRO" pitchFamily="50" charset="-128"/>
              </a:rPr>
              <a:t>４</a:t>
            </a:r>
            <a:r>
              <a:rPr lang="en-US" altLang="ja-JP" sz="2000" b="1">
                <a:latin typeface="HG丸ｺﾞｼｯｸM-PRO" pitchFamily="50" charset="-128"/>
                <a:ea typeface="HG丸ｺﾞｼｯｸM-PRO" pitchFamily="50" charset="-128"/>
              </a:rPr>
              <a:t>) </a:t>
            </a:r>
            <a:r>
              <a:rPr lang="ja-JP" altLang="en-US" sz="2000" b="1">
                <a:latin typeface="HG丸ｺﾞｼｯｸM-PRO" pitchFamily="50" charset="-128"/>
                <a:ea typeface="HG丸ｺﾞｼｯｸM-PRO" pitchFamily="50" charset="-128"/>
              </a:rPr>
              <a:t>要因の解析 </a:t>
            </a:r>
          </a:p>
        </p:txBody>
      </p:sp>
      <p:sp>
        <p:nvSpPr>
          <p:cNvPr id="890896" name="AutoShape 16"/>
          <p:cNvSpPr>
            <a:spLocks noChangeArrowheads="1"/>
          </p:cNvSpPr>
          <p:nvPr/>
        </p:nvSpPr>
        <p:spPr bwMode="auto">
          <a:xfrm>
            <a:off x="228600" y="3962400"/>
            <a:ext cx="2743200" cy="2743200"/>
          </a:xfrm>
          <a:prstGeom prst="roundRect">
            <a:avLst>
              <a:gd name="adj" fmla="val 6926"/>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890897" name="AutoShape 17"/>
          <p:cNvSpPr>
            <a:spLocks noChangeArrowheads="1"/>
          </p:cNvSpPr>
          <p:nvPr/>
        </p:nvSpPr>
        <p:spPr bwMode="auto">
          <a:xfrm>
            <a:off x="431800" y="3714750"/>
            <a:ext cx="2311400" cy="735013"/>
          </a:xfrm>
          <a:prstGeom prst="roundRect">
            <a:avLst>
              <a:gd name="adj" fmla="val 10417"/>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pPr>
            <a:r>
              <a:rPr lang="en-US" altLang="ja-JP" sz="2000" b="1">
                <a:latin typeface="HG丸ｺﾞｼｯｸM-PRO" pitchFamily="50" charset="-128"/>
                <a:ea typeface="HG丸ｺﾞｼｯｸM-PRO" pitchFamily="50" charset="-128"/>
              </a:rPr>
              <a:t>(</a:t>
            </a:r>
            <a:r>
              <a:rPr lang="ja-JP" altLang="en-US" sz="2000" b="1">
                <a:latin typeface="HG丸ｺﾞｼｯｸM-PRO" pitchFamily="50" charset="-128"/>
                <a:ea typeface="HG丸ｺﾞｼｯｸM-PRO" pitchFamily="50" charset="-128"/>
              </a:rPr>
              <a:t>５</a:t>
            </a:r>
            <a:r>
              <a:rPr lang="en-US" altLang="ja-JP" sz="2000" b="1">
                <a:latin typeface="HG丸ｺﾞｼｯｸM-PRO" pitchFamily="50" charset="-128"/>
                <a:ea typeface="HG丸ｺﾞｼｯｸM-PRO" pitchFamily="50" charset="-128"/>
              </a:rPr>
              <a:t>) </a:t>
            </a:r>
            <a:r>
              <a:rPr lang="ja-JP" altLang="en-US" sz="2000" b="1">
                <a:latin typeface="HG丸ｺﾞｼｯｸM-PRO" pitchFamily="50" charset="-128"/>
                <a:ea typeface="HG丸ｺﾞｼｯｸM-PRO" pitchFamily="50" charset="-128"/>
              </a:rPr>
              <a:t>対策案の検討 </a:t>
            </a:r>
          </a:p>
          <a:p>
            <a:pPr algn="ctr">
              <a:spcBef>
                <a:spcPct val="0"/>
              </a:spcBef>
            </a:pPr>
            <a:r>
              <a:rPr lang="ja-JP" altLang="en-US" sz="2000" b="1">
                <a:latin typeface="HG丸ｺﾞｼｯｸM-PRO" pitchFamily="50" charset="-128"/>
                <a:ea typeface="HG丸ｺﾞｼｯｸM-PRO" pitchFamily="50" charset="-128"/>
              </a:rPr>
              <a:t>と実施</a:t>
            </a:r>
          </a:p>
        </p:txBody>
      </p:sp>
      <p:sp>
        <p:nvSpPr>
          <p:cNvPr id="890898" name="AutoShape 18"/>
          <p:cNvSpPr>
            <a:spLocks noChangeArrowheads="1"/>
          </p:cNvSpPr>
          <p:nvPr/>
        </p:nvSpPr>
        <p:spPr bwMode="auto">
          <a:xfrm>
            <a:off x="3200400" y="3962400"/>
            <a:ext cx="2743200" cy="2743200"/>
          </a:xfrm>
          <a:prstGeom prst="roundRect">
            <a:avLst>
              <a:gd name="adj" fmla="val 6926"/>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890899" name="AutoShape 19"/>
          <p:cNvSpPr>
            <a:spLocks noChangeArrowheads="1"/>
          </p:cNvSpPr>
          <p:nvPr/>
        </p:nvSpPr>
        <p:spPr bwMode="auto">
          <a:xfrm>
            <a:off x="3416300" y="3810000"/>
            <a:ext cx="2298700" cy="533400"/>
          </a:xfrm>
          <a:prstGeom prst="roundRect">
            <a:avLst>
              <a:gd name="adj" fmla="val 10417"/>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pPr>
            <a:r>
              <a:rPr lang="en-US" altLang="ja-JP" sz="2000" b="1">
                <a:latin typeface="HG丸ｺﾞｼｯｸM-PRO" pitchFamily="50" charset="-128"/>
                <a:ea typeface="HG丸ｺﾞｼｯｸM-PRO" pitchFamily="50" charset="-128"/>
              </a:rPr>
              <a:t>(</a:t>
            </a:r>
            <a:r>
              <a:rPr lang="ja-JP" altLang="en-US" sz="2000" b="1">
                <a:latin typeface="HG丸ｺﾞｼｯｸM-PRO" pitchFamily="50" charset="-128"/>
                <a:ea typeface="HG丸ｺﾞｼｯｸM-PRO" pitchFamily="50" charset="-128"/>
              </a:rPr>
              <a:t>６</a:t>
            </a:r>
            <a:r>
              <a:rPr lang="en-US" altLang="ja-JP" sz="2000" b="1">
                <a:latin typeface="HG丸ｺﾞｼｯｸM-PRO" pitchFamily="50" charset="-128"/>
                <a:ea typeface="HG丸ｺﾞｼｯｸM-PRO" pitchFamily="50" charset="-128"/>
              </a:rPr>
              <a:t>) </a:t>
            </a:r>
            <a:r>
              <a:rPr lang="ja-JP" altLang="en-US" sz="2000" b="1">
                <a:latin typeface="HG丸ｺﾞｼｯｸM-PRO" pitchFamily="50" charset="-128"/>
                <a:ea typeface="HG丸ｺﾞｼｯｸM-PRO" pitchFamily="50" charset="-128"/>
              </a:rPr>
              <a:t>効果の確認 </a:t>
            </a:r>
          </a:p>
        </p:txBody>
      </p:sp>
      <p:sp>
        <p:nvSpPr>
          <p:cNvPr id="890900" name="AutoShape 20"/>
          <p:cNvSpPr>
            <a:spLocks noChangeArrowheads="1"/>
          </p:cNvSpPr>
          <p:nvPr/>
        </p:nvSpPr>
        <p:spPr bwMode="auto">
          <a:xfrm>
            <a:off x="6172200" y="3962400"/>
            <a:ext cx="2743200" cy="2743200"/>
          </a:xfrm>
          <a:prstGeom prst="roundRect">
            <a:avLst>
              <a:gd name="adj" fmla="val 6926"/>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890901" name="AutoShape 21"/>
          <p:cNvSpPr>
            <a:spLocks noChangeArrowheads="1"/>
          </p:cNvSpPr>
          <p:nvPr/>
        </p:nvSpPr>
        <p:spPr bwMode="auto">
          <a:xfrm>
            <a:off x="6477000" y="3727450"/>
            <a:ext cx="2209800" cy="700088"/>
          </a:xfrm>
          <a:prstGeom prst="roundRect">
            <a:avLst>
              <a:gd name="adj" fmla="val 10417"/>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0"/>
              </a:spcBef>
            </a:pPr>
            <a:r>
              <a:rPr lang="en-US" altLang="ja-JP" sz="2000" b="1">
                <a:latin typeface="HG丸ｺﾞｼｯｸM-PRO" pitchFamily="50" charset="-128"/>
                <a:ea typeface="HG丸ｺﾞｼｯｸM-PRO" pitchFamily="50" charset="-128"/>
              </a:rPr>
              <a:t>(</a:t>
            </a:r>
            <a:r>
              <a:rPr lang="ja-JP" altLang="en-US" sz="2000" b="1">
                <a:latin typeface="HG丸ｺﾞｼｯｸM-PRO" pitchFamily="50" charset="-128"/>
                <a:ea typeface="HG丸ｺﾞｼｯｸM-PRO" pitchFamily="50" charset="-128"/>
              </a:rPr>
              <a:t>７</a:t>
            </a:r>
            <a:r>
              <a:rPr lang="en-US" altLang="ja-JP" sz="2000" b="1">
                <a:latin typeface="HG丸ｺﾞｼｯｸM-PRO" pitchFamily="50" charset="-128"/>
                <a:ea typeface="HG丸ｺﾞｼｯｸM-PRO" pitchFamily="50" charset="-128"/>
              </a:rPr>
              <a:t>) </a:t>
            </a:r>
            <a:r>
              <a:rPr lang="ja-JP" altLang="en-US" sz="2000" b="1">
                <a:latin typeface="HG丸ｺﾞｼｯｸM-PRO" pitchFamily="50" charset="-128"/>
                <a:ea typeface="HG丸ｺﾞｼｯｸM-PRO" pitchFamily="50" charset="-128"/>
              </a:rPr>
              <a:t>標準化と</a:t>
            </a:r>
          </a:p>
          <a:p>
            <a:pPr>
              <a:spcBef>
                <a:spcPct val="0"/>
              </a:spcBef>
            </a:pPr>
            <a:r>
              <a:rPr lang="ja-JP" altLang="en-US" sz="2000" b="1">
                <a:latin typeface="HG丸ｺﾞｼｯｸM-PRO" pitchFamily="50" charset="-128"/>
                <a:ea typeface="HG丸ｺﾞｼｯｸM-PRO" pitchFamily="50" charset="-128"/>
              </a:rPr>
              <a:t>    管理の定着 </a:t>
            </a:r>
          </a:p>
        </p:txBody>
      </p:sp>
      <p:sp>
        <p:nvSpPr>
          <p:cNvPr id="890902" name="Text Box 22"/>
          <p:cNvSpPr txBox="1">
            <a:spLocks noChangeArrowheads="1"/>
          </p:cNvSpPr>
          <p:nvPr/>
        </p:nvSpPr>
        <p:spPr bwMode="auto">
          <a:xfrm>
            <a:off x="6248400" y="1447800"/>
            <a:ext cx="27432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ja-JP" altLang="en-US" sz="2000" b="1">
                <a:solidFill>
                  <a:srgbClr val="FF3300"/>
                </a:solidFill>
                <a:latin typeface="HG丸ｺﾞｼｯｸM-PRO" pitchFamily="50" charset="-128"/>
                <a:ea typeface="HG丸ｺﾞｼｯｸM-PRO" pitchFamily="50" charset="-128"/>
              </a:rPr>
              <a:t>素手では勝てないＱＣ手法を武器に！</a:t>
            </a:r>
          </a:p>
        </p:txBody>
      </p:sp>
      <p:sp>
        <p:nvSpPr>
          <p:cNvPr id="890903" name="Text Box 23"/>
          <p:cNvSpPr txBox="1">
            <a:spLocks noChangeArrowheads="1"/>
          </p:cNvSpPr>
          <p:nvPr/>
        </p:nvSpPr>
        <p:spPr bwMode="auto">
          <a:xfrm>
            <a:off x="6248400" y="2667000"/>
            <a:ext cx="26670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ja-JP" altLang="en-US" sz="2000" b="1">
                <a:latin typeface="HG丸ｺﾞｼｯｸM-PRO" pitchFamily="50" charset="-128"/>
                <a:ea typeface="HG丸ｺﾞｼｯｸM-PRO" pitchFamily="50" charset="-128"/>
              </a:rPr>
              <a:t>真因追及は「なぜ」「なぜ」を繰り返す</a:t>
            </a:r>
          </a:p>
        </p:txBody>
      </p:sp>
      <p:sp>
        <p:nvSpPr>
          <p:cNvPr id="890904" name="Text Box 24"/>
          <p:cNvSpPr txBox="1">
            <a:spLocks noChangeArrowheads="1"/>
          </p:cNvSpPr>
          <p:nvPr/>
        </p:nvSpPr>
        <p:spPr bwMode="auto">
          <a:xfrm>
            <a:off x="381000" y="5829300"/>
            <a:ext cx="25019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ja-JP" altLang="en-US" sz="2000" b="1">
                <a:latin typeface="HG丸ｺﾞｼｯｸM-PRO" pitchFamily="50" charset="-128"/>
                <a:ea typeface="HG丸ｺﾞｼｯｸM-PRO" pitchFamily="50" charset="-128"/>
              </a:rPr>
              <a:t>多くの</a:t>
            </a:r>
            <a:r>
              <a:rPr lang="ja-JP" altLang="en-US" sz="2000" b="1">
                <a:solidFill>
                  <a:srgbClr val="FF3300"/>
                </a:solidFill>
                <a:latin typeface="HG丸ｺﾞｼｯｸM-PRO" pitchFamily="50" charset="-128"/>
                <a:ea typeface="HG丸ｺﾞｼｯｸM-PRO" pitchFamily="50" charset="-128"/>
              </a:rPr>
              <a:t>経験者の知恵</a:t>
            </a:r>
          </a:p>
          <a:p>
            <a:pPr>
              <a:lnSpc>
                <a:spcPct val="50000"/>
              </a:lnSpc>
              <a:spcBef>
                <a:spcPct val="50000"/>
              </a:spcBef>
            </a:pPr>
            <a:r>
              <a:rPr lang="ja-JP" altLang="en-US" sz="2000" b="1">
                <a:solidFill>
                  <a:srgbClr val="FF3300"/>
                </a:solidFill>
                <a:latin typeface="HG丸ｺﾞｼｯｸM-PRO" pitchFamily="50" charset="-128"/>
                <a:ea typeface="HG丸ｺﾞｼｯｸM-PRO" pitchFamily="50" charset="-128"/>
              </a:rPr>
              <a:t>と腕</a:t>
            </a:r>
            <a:r>
              <a:rPr lang="ja-JP" altLang="en-US" sz="2000" b="1">
                <a:latin typeface="HG丸ｺﾞｼｯｸM-PRO" pitchFamily="50" charset="-128"/>
                <a:ea typeface="HG丸ｺﾞｼｯｸM-PRO" pitchFamily="50" charset="-128"/>
              </a:rPr>
              <a:t>を活用</a:t>
            </a:r>
          </a:p>
        </p:txBody>
      </p:sp>
      <p:sp>
        <p:nvSpPr>
          <p:cNvPr id="890905" name="Text Box 25"/>
          <p:cNvSpPr txBox="1">
            <a:spLocks noChangeArrowheads="1"/>
          </p:cNvSpPr>
          <p:nvPr/>
        </p:nvSpPr>
        <p:spPr bwMode="auto">
          <a:xfrm>
            <a:off x="3187700" y="4419600"/>
            <a:ext cx="2794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ja-JP" altLang="en-US" sz="2000" b="1">
                <a:solidFill>
                  <a:srgbClr val="FF3300"/>
                </a:solidFill>
                <a:latin typeface="HG丸ｺﾞｼｯｸM-PRO" pitchFamily="50" charset="-128"/>
                <a:ea typeface="HG丸ｺﾞｼｯｸM-PRO" pitchFamily="50" charset="-128"/>
              </a:rPr>
              <a:t>無形効果</a:t>
            </a:r>
            <a:r>
              <a:rPr lang="ja-JP" altLang="en-US" sz="2000" b="1">
                <a:latin typeface="HG丸ｺﾞｼｯｸM-PRO" pitchFamily="50" charset="-128"/>
                <a:ea typeface="HG丸ｺﾞｼｯｸM-PRO" pitchFamily="50" charset="-128"/>
              </a:rPr>
              <a:t>も重要な効果</a:t>
            </a:r>
          </a:p>
        </p:txBody>
      </p:sp>
      <p:sp>
        <p:nvSpPr>
          <p:cNvPr id="890906" name="Text Box 26"/>
          <p:cNvSpPr txBox="1">
            <a:spLocks noChangeArrowheads="1"/>
          </p:cNvSpPr>
          <p:nvPr/>
        </p:nvSpPr>
        <p:spPr bwMode="auto">
          <a:xfrm>
            <a:off x="215900" y="1371600"/>
            <a:ext cx="2986088"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ja-JP" altLang="en-US" sz="2000" b="1">
                <a:solidFill>
                  <a:srgbClr val="FF3300"/>
                </a:solidFill>
                <a:latin typeface="HG丸ｺﾞｼｯｸM-PRO" pitchFamily="50" charset="-128"/>
                <a:ea typeface="HG丸ｺﾞｼｯｸM-PRO" pitchFamily="50" charset="-128"/>
              </a:rPr>
              <a:t>テーマは身近にあり</a:t>
            </a:r>
          </a:p>
          <a:p>
            <a:pPr>
              <a:lnSpc>
                <a:spcPct val="50000"/>
              </a:lnSpc>
              <a:spcBef>
                <a:spcPct val="50000"/>
              </a:spcBef>
            </a:pPr>
            <a:r>
              <a:rPr lang="ja-JP" altLang="en-US" sz="2000" b="1">
                <a:solidFill>
                  <a:srgbClr val="FF3300"/>
                </a:solidFill>
                <a:latin typeface="HG丸ｺﾞｼｯｸM-PRO" pitchFamily="50" charset="-128"/>
                <a:ea typeface="HG丸ｺﾞｼｯｸM-PRO" pitchFamily="50" charset="-128"/>
              </a:rPr>
              <a:t>積極的に探そう！</a:t>
            </a:r>
          </a:p>
        </p:txBody>
      </p:sp>
      <p:sp>
        <p:nvSpPr>
          <p:cNvPr id="890907" name="Text Box 27"/>
          <p:cNvSpPr txBox="1">
            <a:spLocks noChangeArrowheads="1"/>
          </p:cNvSpPr>
          <p:nvPr/>
        </p:nvSpPr>
        <p:spPr bwMode="auto">
          <a:xfrm>
            <a:off x="317500" y="2438400"/>
            <a:ext cx="25019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ja-JP" altLang="en-US" sz="2000" b="1">
                <a:latin typeface="HG丸ｺﾞｼｯｸM-PRO" pitchFamily="50" charset="-128"/>
                <a:ea typeface="HG丸ｺﾞｼｯｸM-PRO" pitchFamily="50" charset="-128"/>
              </a:rPr>
              <a:t>Ｑ、Ｃ、Ｄ、Ｓ、Ｍ</a:t>
            </a:r>
          </a:p>
        </p:txBody>
      </p:sp>
      <p:sp>
        <p:nvSpPr>
          <p:cNvPr id="890908" name="AutoShape 28"/>
          <p:cNvSpPr>
            <a:spLocks noChangeArrowheads="1"/>
          </p:cNvSpPr>
          <p:nvPr/>
        </p:nvSpPr>
        <p:spPr bwMode="auto">
          <a:xfrm>
            <a:off x="4191000" y="2095500"/>
            <a:ext cx="609600" cy="304800"/>
          </a:xfrm>
          <a:prstGeom prst="downArrow">
            <a:avLst>
              <a:gd name="adj1" fmla="val 50000"/>
              <a:gd name="adj2" fmla="val 25000"/>
            </a:avLst>
          </a:prstGeom>
          <a:solidFill>
            <a:srgbClr val="CC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ja-JP" altLang="en-US"/>
          </a:p>
        </p:txBody>
      </p:sp>
      <p:sp>
        <p:nvSpPr>
          <p:cNvPr id="890909" name="AutoShape 29"/>
          <p:cNvSpPr>
            <a:spLocks noChangeArrowheads="1"/>
          </p:cNvSpPr>
          <p:nvPr/>
        </p:nvSpPr>
        <p:spPr bwMode="auto">
          <a:xfrm>
            <a:off x="7162800" y="2286000"/>
            <a:ext cx="609600" cy="304800"/>
          </a:xfrm>
          <a:prstGeom prst="downArrow">
            <a:avLst>
              <a:gd name="adj1" fmla="val 50000"/>
              <a:gd name="adj2" fmla="val 25000"/>
            </a:avLst>
          </a:prstGeom>
          <a:solidFill>
            <a:srgbClr val="CC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ja-JP" altLang="en-US"/>
          </a:p>
        </p:txBody>
      </p:sp>
      <p:graphicFrame>
        <p:nvGraphicFramePr>
          <p:cNvPr id="890910" name="Object 30"/>
          <p:cNvGraphicFramePr>
            <a:graphicFrameLocks noChangeAspect="1"/>
          </p:cNvGraphicFramePr>
          <p:nvPr/>
        </p:nvGraphicFramePr>
        <p:xfrm>
          <a:off x="6400800" y="4648200"/>
          <a:ext cx="2352675" cy="1384300"/>
        </p:xfrm>
        <a:graphic>
          <a:graphicData uri="http://schemas.openxmlformats.org/presentationml/2006/ole">
            <mc:AlternateContent xmlns:mc="http://schemas.openxmlformats.org/markup-compatibility/2006">
              <mc:Choice xmlns:v="urn:schemas-microsoft-com:vml" Requires="v">
                <p:oleObj spid="_x0000_s890920" name="ビットマップ イメージ" r:id="rId8" imgW="3943901" imgH="2448267" progId="Paint.Picture">
                  <p:embed/>
                </p:oleObj>
              </mc:Choice>
              <mc:Fallback>
                <p:oleObj name="ビットマップ イメージ" r:id="rId8" imgW="3943901" imgH="2448267" progId="Paint.Picture">
                  <p:embed/>
                  <p:pic>
                    <p:nvPicPr>
                      <p:cNvPr id="0" name="Object 3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400800" y="4648200"/>
                        <a:ext cx="2352675" cy="1384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90911" name="Text Box 31"/>
          <p:cNvSpPr txBox="1">
            <a:spLocks noChangeArrowheads="1"/>
          </p:cNvSpPr>
          <p:nvPr/>
        </p:nvSpPr>
        <p:spPr bwMode="auto">
          <a:xfrm>
            <a:off x="6451600" y="6096000"/>
            <a:ext cx="2438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ja-JP" altLang="en-US" sz="2000" b="1">
                <a:solidFill>
                  <a:srgbClr val="FF3300"/>
                </a:solidFill>
                <a:latin typeface="HG丸ｺﾞｼｯｸM-PRO" pitchFamily="50" charset="-128"/>
                <a:ea typeface="HG丸ｺﾞｼｯｸM-PRO" pitchFamily="50" charset="-128"/>
              </a:rPr>
              <a:t>関係者に周知徹底</a:t>
            </a:r>
            <a:endParaRPr lang="ja-JP" altLang="en-US" sz="2000" b="1">
              <a:latin typeface="HG丸ｺﾞｼｯｸM-PRO" pitchFamily="50" charset="-128"/>
              <a:ea typeface="HG丸ｺﾞｼｯｸM-PRO" pitchFamily="50" charset="-128"/>
            </a:endParaRPr>
          </a:p>
        </p:txBody>
      </p:sp>
      <p:sp>
        <p:nvSpPr>
          <p:cNvPr id="890912" name="Text Box 32"/>
          <p:cNvSpPr txBox="1">
            <a:spLocks noChangeArrowheads="1"/>
          </p:cNvSpPr>
          <p:nvPr/>
        </p:nvSpPr>
        <p:spPr bwMode="auto">
          <a:xfrm>
            <a:off x="342900" y="2908300"/>
            <a:ext cx="3968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lang="ja-JP" altLang="en-US" sz="1400" b="1">
                <a:latin typeface="HG丸ｺﾞｼｯｸM-PRO" pitchFamily="50" charset="-128"/>
                <a:ea typeface="HG丸ｺﾞｼｯｸM-PRO" pitchFamily="50" charset="-128"/>
              </a:rPr>
              <a:t>品質</a:t>
            </a:r>
          </a:p>
        </p:txBody>
      </p:sp>
      <p:sp>
        <p:nvSpPr>
          <p:cNvPr id="890913" name="Text Box 33"/>
          <p:cNvSpPr txBox="1">
            <a:spLocks noChangeArrowheads="1"/>
          </p:cNvSpPr>
          <p:nvPr/>
        </p:nvSpPr>
        <p:spPr bwMode="auto">
          <a:xfrm>
            <a:off x="863600" y="2908300"/>
            <a:ext cx="396875"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lang="ja-JP" altLang="en-US" sz="1400" b="1">
                <a:latin typeface="HG丸ｺﾞｼｯｸM-PRO" pitchFamily="50" charset="-128"/>
                <a:ea typeface="HG丸ｺﾞｼｯｸM-PRO" pitchFamily="50" charset="-128"/>
              </a:rPr>
              <a:t>コスト</a:t>
            </a:r>
          </a:p>
        </p:txBody>
      </p:sp>
      <p:sp>
        <p:nvSpPr>
          <p:cNvPr id="890914" name="Text Box 34"/>
          <p:cNvSpPr txBox="1">
            <a:spLocks noChangeArrowheads="1"/>
          </p:cNvSpPr>
          <p:nvPr/>
        </p:nvSpPr>
        <p:spPr bwMode="auto">
          <a:xfrm>
            <a:off x="1371600" y="2908300"/>
            <a:ext cx="3968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lang="ja-JP" altLang="en-US" sz="1400" b="1">
                <a:latin typeface="HG丸ｺﾞｼｯｸM-PRO" pitchFamily="50" charset="-128"/>
                <a:ea typeface="HG丸ｺﾞｼｯｸM-PRO" pitchFamily="50" charset="-128"/>
              </a:rPr>
              <a:t>納期</a:t>
            </a:r>
          </a:p>
        </p:txBody>
      </p:sp>
      <p:sp>
        <p:nvSpPr>
          <p:cNvPr id="890915" name="Text Box 35"/>
          <p:cNvSpPr txBox="1">
            <a:spLocks noChangeArrowheads="1"/>
          </p:cNvSpPr>
          <p:nvPr/>
        </p:nvSpPr>
        <p:spPr bwMode="auto">
          <a:xfrm>
            <a:off x="1879600" y="2908300"/>
            <a:ext cx="3968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lang="ja-JP" altLang="en-US" sz="1400" b="1">
                <a:latin typeface="HG丸ｺﾞｼｯｸM-PRO" pitchFamily="50" charset="-128"/>
                <a:ea typeface="HG丸ｺﾞｼｯｸM-PRO" pitchFamily="50" charset="-128"/>
              </a:rPr>
              <a:t>安全</a:t>
            </a:r>
          </a:p>
        </p:txBody>
      </p:sp>
      <p:sp>
        <p:nvSpPr>
          <p:cNvPr id="890916" name="Text Box 36"/>
          <p:cNvSpPr txBox="1">
            <a:spLocks noChangeArrowheads="1"/>
          </p:cNvSpPr>
          <p:nvPr/>
        </p:nvSpPr>
        <p:spPr bwMode="auto">
          <a:xfrm>
            <a:off x="2373313" y="2857500"/>
            <a:ext cx="3825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lang="ja-JP" altLang="en-US" sz="1300" b="1">
                <a:latin typeface="HG丸ｺﾞｼｯｸM-PRO" pitchFamily="50" charset="-128"/>
                <a:ea typeface="HG丸ｺﾞｼｯｸM-PRO" pitchFamily="50" charset="-128"/>
              </a:rPr>
              <a:t>モラール</a:t>
            </a:r>
          </a:p>
        </p:txBody>
      </p:sp>
      <p:sp>
        <p:nvSpPr>
          <p:cNvPr id="890917" name="AutoShape 37"/>
          <p:cNvSpPr>
            <a:spLocks noChangeArrowheads="1"/>
          </p:cNvSpPr>
          <p:nvPr/>
        </p:nvSpPr>
        <p:spPr bwMode="auto">
          <a:xfrm>
            <a:off x="3225800" y="3200400"/>
            <a:ext cx="2532063" cy="457200"/>
          </a:xfrm>
          <a:prstGeom prst="roundRect">
            <a:avLst>
              <a:gd name="adj" fmla="val 10417"/>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pPr>
            <a:r>
              <a:rPr lang="en-US" altLang="ja-JP" sz="2000" b="1">
                <a:latin typeface="HG丸ｺﾞｼｯｸM-PRO" pitchFamily="50" charset="-128"/>
                <a:ea typeface="HG丸ｺﾞｼｯｸM-PRO" pitchFamily="50" charset="-128"/>
              </a:rPr>
              <a:t>(</a:t>
            </a:r>
            <a:r>
              <a:rPr lang="ja-JP" altLang="en-US" sz="2000" b="1">
                <a:latin typeface="HG丸ｺﾞｼｯｸM-PRO" pitchFamily="50" charset="-128"/>
                <a:ea typeface="HG丸ｺﾞｼｯｸM-PRO" pitchFamily="50" charset="-128"/>
              </a:rPr>
              <a:t>３</a:t>
            </a:r>
            <a:r>
              <a:rPr lang="en-US" altLang="ja-JP" sz="2000" b="1">
                <a:latin typeface="HG丸ｺﾞｼｯｸM-PRO" pitchFamily="50" charset="-128"/>
                <a:ea typeface="HG丸ｺﾞｼｯｸM-PRO" pitchFamily="50" charset="-128"/>
              </a:rPr>
              <a:t>) </a:t>
            </a:r>
            <a:r>
              <a:rPr lang="ja-JP" altLang="en-US" sz="2000" b="1">
                <a:latin typeface="HG丸ｺﾞｼｯｸM-PRO" pitchFamily="50" charset="-128"/>
                <a:ea typeface="HG丸ｺﾞｼｯｸM-PRO" pitchFamily="50" charset="-128"/>
              </a:rPr>
              <a:t>活動計画の作成</a:t>
            </a:r>
          </a:p>
        </p:txBody>
      </p:sp>
    </p:spTree>
  </p:cSld>
  <p:clrMapOvr>
    <a:masterClrMapping/>
  </p:clrMapOvr>
  <p:transition>
    <p:cover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スライド番号プレースホルダー 2"/>
          <p:cNvSpPr>
            <a:spLocks noGrp="1"/>
          </p:cNvSpPr>
          <p:nvPr>
            <p:ph type="sldNum" sz="quarter" idx="11"/>
          </p:nvPr>
        </p:nvSpPr>
        <p:spPr/>
        <p:txBody>
          <a:bodyPr/>
          <a:lstStyle/>
          <a:p>
            <a:fld id="{B141B6E2-CEF0-4AA6-AA0F-F99DC45EA53A}" type="slidenum">
              <a:rPr lang="en-US" altLang="ja-JP"/>
              <a:pPr/>
              <a:t>21</a:t>
            </a:fld>
            <a:r>
              <a:rPr lang="en-US" altLang="ja-JP"/>
              <a:t>/35</a:t>
            </a:r>
          </a:p>
        </p:txBody>
      </p:sp>
      <p:sp>
        <p:nvSpPr>
          <p:cNvPr id="904194" name="AutoShape 2"/>
          <p:cNvSpPr>
            <a:spLocks noChangeArrowheads="1"/>
          </p:cNvSpPr>
          <p:nvPr/>
        </p:nvSpPr>
        <p:spPr bwMode="auto">
          <a:xfrm>
            <a:off x="684213" y="0"/>
            <a:ext cx="7775575" cy="1196975"/>
          </a:xfrm>
          <a:prstGeom prst="horizontalScroll">
            <a:avLst>
              <a:gd name="adj" fmla="val 12500"/>
            </a:avLst>
          </a:prstGeom>
          <a:solidFill>
            <a:schemeClr val="accent2"/>
          </a:solidFill>
          <a:ln w="15875">
            <a:solidFill>
              <a:srgbClr val="FF66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904195" name="Text Box 3"/>
          <p:cNvSpPr txBox="1">
            <a:spLocks noChangeArrowheads="1"/>
          </p:cNvSpPr>
          <p:nvPr/>
        </p:nvSpPr>
        <p:spPr bwMode="auto">
          <a:xfrm>
            <a:off x="533400" y="304800"/>
            <a:ext cx="2444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0"/>
              </a:spcBef>
            </a:pPr>
            <a:endParaRPr lang="ja-JP" altLang="ja-JP" b="1"/>
          </a:p>
        </p:txBody>
      </p:sp>
      <p:sp>
        <p:nvSpPr>
          <p:cNvPr id="904196" name="Rectangle 4"/>
          <p:cNvSpPr>
            <a:spLocks noChangeArrowheads="1"/>
          </p:cNvSpPr>
          <p:nvPr/>
        </p:nvSpPr>
        <p:spPr bwMode="auto">
          <a:xfrm>
            <a:off x="1187450" y="333375"/>
            <a:ext cx="6913563"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spcBef>
                <a:spcPct val="0"/>
              </a:spcBef>
              <a:defRPr kumimoji="1" sz="4400">
                <a:solidFill>
                  <a:schemeClr val="tx2"/>
                </a:solidFill>
                <a:latin typeface="Times New Roman" pitchFamily="18" charset="0"/>
                <a:ea typeface="ＭＳ Ｐゴシック" pitchFamily="50" charset="-128"/>
              </a:defRPr>
            </a:lvl1pPr>
            <a:lvl2pPr algn="ctr">
              <a:spcBef>
                <a:spcPct val="0"/>
              </a:spcBef>
              <a:defRPr kumimoji="1" sz="4400">
                <a:solidFill>
                  <a:schemeClr val="tx2"/>
                </a:solidFill>
                <a:latin typeface="Times New Roman" pitchFamily="18" charset="0"/>
                <a:ea typeface="ＭＳ Ｐゴシック" pitchFamily="50" charset="-128"/>
              </a:defRPr>
            </a:lvl2pPr>
            <a:lvl3pPr algn="ctr">
              <a:spcBef>
                <a:spcPct val="0"/>
              </a:spcBef>
              <a:defRPr kumimoji="1" sz="4400">
                <a:solidFill>
                  <a:schemeClr val="tx2"/>
                </a:solidFill>
                <a:latin typeface="Times New Roman" pitchFamily="18" charset="0"/>
                <a:ea typeface="ＭＳ Ｐゴシック" pitchFamily="50" charset="-128"/>
              </a:defRPr>
            </a:lvl3pPr>
            <a:lvl4pPr algn="ctr">
              <a:spcBef>
                <a:spcPct val="0"/>
              </a:spcBef>
              <a:defRPr kumimoji="1" sz="4400">
                <a:solidFill>
                  <a:schemeClr val="tx2"/>
                </a:solidFill>
                <a:latin typeface="Times New Roman" pitchFamily="18" charset="0"/>
                <a:ea typeface="ＭＳ Ｐゴシック" pitchFamily="50" charset="-128"/>
              </a:defRPr>
            </a:lvl4pPr>
            <a:lvl5pPr algn="ctr">
              <a:spcBef>
                <a:spcPct val="0"/>
              </a:spcBef>
              <a:defRPr kumimoji="1" sz="4400">
                <a:solidFill>
                  <a:schemeClr val="tx2"/>
                </a:solidFill>
                <a:latin typeface="Times New Roman" pitchFamily="18" charset="0"/>
                <a:ea typeface="ＭＳ Ｐゴシック" pitchFamily="50" charset="-128"/>
              </a:defRPr>
            </a:lvl5pPr>
            <a:lvl6pPr marL="457200" algn="ctr"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fontAlgn="base">
              <a:spcBef>
                <a:spcPct val="0"/>
              </a:spcBef>
              <a:spcAft>
                <a:spcPct val="0"/>
              </a:spcAft>
              <a:defRPr kumimoji="1" sz="4400">
                <a:solidFill>
                  <a:schemeClr val="tx2"/>
                </a:solidFill>
                <a:latin typeface="Times New Roman" pitchFamily="18" charset="0"/>
                <a:ea typeface="ＭＳ Ｐゴシック" pitchFamily="50" charset="-128"/>
              </a:defRPr>
            </a:lvl9pPr>
          </a:lstStyle>
          <a:p>
            <a:r>
              <a:rPr lang="ja-JP" altLang="en-US" sz="3600">
                <a:solidFill>
                  <a:srgbClr val="FFFFCC"/>
                </a:solidFill>
                <a:ea typeface="HGP創英角ﾎﾟｯﾌﾟ体" pitchFamily="50" charset="-128"/>
              </a:rPr>
              <a:t>そして、「人と職場」が変わった</a:t>
            </a:r>
          </a:p>
        </p:txBody>
      </p:sp>
      <p:grpSp>
        <p:nvGrpSpPr>
          <p:cNvPr id="904232" name="Group 40"/>
          <p:cNvGrpSpPr>
            <a:grpSpLocks/>
          </p:cNvGrpSpPr>
          <p:nvPr/>
        </p:nvGrpSpPr>
        <p:grpSpPr bwMode="auto">
          <a:xfrm>
            <a:off x="250825" y="1268413"/>
            <a:ext cx="8497888" cy="1958975"/>
            <a:chOff x="158" y="799"/>
            <a:chExt cx="5353" cy="1234"/>
          </a:xfrm>
        </p:grpSpPr>
        <p:sp>
          <p:nvSpPr>
            <p:cNvPr id="904198" name="Oval 6"/>
            <p:cNvSpPr>
              <a:spLocks noChangeArrowheads="1"/>
            </p:cNvSpPr>
            <p:nvPr/>
          </p:nvSpPr>
          <p:spPr bwMode="auto">
            <a:xfrm>
              <a:off x="158" y="973"/>
              <a:ext cx="2555" cy="438"/>
            </a:xfrm>
            <a:prstGeom prst="ellipse">
              <a:avLst/>
            </a:prstGeom>
            <a:solidFill>
              <a:srgbClr val="FFCC99"/>
            </a:solidFill>
            <a:ln>
              <a:noFill/>
            </a:ln>
            <a:effectLst>
              <a:outerShdw dist="107763" dir="2700000" algn="ctr" rotWithShape="0">
                <a:schemeClr val="bg2">
                  <a:alpha val="50000"/>
                </a:schemeClr>
              </a:outerShdw>
            </a:effectLst>
            <a:extLst>
              <a:ext uri="{91240B29-F687-4F45-9708-019B960494DF}">
                <a14:hiddenLine xmlns:a14="http://schemas.microsoft.com/office/drawing/2010/main" w="9525">
                  <a:solidFill>
                    <a:schemeClr val="tx1"/>
                  </a:solidFill>
                  <a:round/>
                  <a:headEnd/>
                  <a:tailEnd/>
                </a14:hiddenLine>
              </a:ext>
            </a:extLst>
          </p:spPr>
          <p:txBody>
            <a:bodyPr>
              <a:spAutoFit/>
            </a:bodyPr>
            <a:lstStyle/>
            <a:p>
              <a:pPr algn="ctr">
                <a:spcBef>
                  <a:spcPct val="50000"/>
                </a:spcBef>
              </a:pPr>
              <a:r>
                <a:rPr lang="en-US" altLang="ja-JP" sz="2800" b="1">
                  <a:latin typeface="HG丸ｺﾞｼｯｸM-PRO" pitchFamily="50" charset="-128"/>
                  <a:ea typeface="HG丸ｺﾞｼｯｸM-PRO" pitchFamily="50" charset="-128"/>
                </a:rPr>
                <a:t>QC</a:t>
              </a:r>
              <a:r>
                <a:rPr lang="ja-JP" altLang="en-US" sz="2800" b="1">
                  <a:latin typeface="HG丸ｺﾞｼｯｸM-PRO" pitchFamily="50" charset="-128"/>
                  <a:ea typeface="HG丸ｺﾞｼｯｸM-PRO" pitchFamily="50" charset="-128"/>
                </a:rPr>
                <a:t>を</a:t>
              </a:r>
              <a:r>
                <a:rPr lang="ja-JP" altLang="en-US" sz="2800" b="1">
                  <a:solidFill>
                    <a:srgbClr val="CC0000"/>
                  </a:solidFill>
                  <a:latin typeface="HG丸ｺﾞｼｯｸM-PRO" pitchFamily="50" charset="-128"/>
                  <a:ea typeface="HG丸ｺﾞｼｯｸM-PRO" pitchFamily="50" charset="-128"/>
                </a:rPr>
                <a:t>勉強</a:t>
              </a:r>
              <a:r>
                <a:rPr lang="ja-JP" altLang="en-US" sz="2800" b="1">
                  <a:latin typeface="HG丸ｺﾞｼｯｸM-PRO" pitchFamily="50" charset="-128"/>
                  <a:ea typeface="HG丸ｺﾞｼｯｸM-PRO" pitchFamily="50" charset="-128"/>
                </a:rPr>
                <a:t>して</a:t>
              </a:r>
            </a:p>
          </p:txBody>
        </p:sp>
        <p:grpSp>
          <p:nvGrpSpPr>
            <p:cNvPr id="904201" name="Group 9"/>
            <p:cNvGrpSpPr>
              <a:grpSpLocks/>
            </p:cNvGrpSpPr>
            <p:nvPr/>
          </p:nvGrpSpPr>
          <p:grpSpPr bwMode="auto">
            <a:xfrm>
              <a:off x="2744" y="799"/>
              <a:ext cx="2767" cy="771"/>
              <a:chOff x="2744" y="799"/>
              <a:chExt cx="2767" cy="771"/>
            </a:xfrm>
          </p:grpSpPr>
          <p:sp>
            <p:nvSpPr>
              <p:cNvPr id="904202" name="AutoShape 10"/>
              <p:cNvSpPr>
                <a:spLocks noChangeArrowheads="1"/>
              </p:cNvSpPr>
              <p:nvPr/>
            </p:nvSpPr>
            <p:spPr bwMode="auto">
              <a:xfrm>
                <a:off x="3107" y="799"/>
                <a:ext cx="2404" cy="771"/>
              </a:xfrm>
              <a:prstGeom prst="roundRect">
                <a:avLst>
                  <a:gd name="adj" fmla="val 16667"/>
                </a:avLst>
              </a:prstGeom>
              <a:solidFill>
                <a:srgbClr val="CC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904203" name="Text Box 11"/>
              <p:cNvSpPr txBox="1">
                <a:spLocks noChangeArrowheads="1"/>
              </p:cNvSpPr>
              <p:nvPr/>
            </p:nvSpPr>
            <p:spPr bwMode="auto">
              <a:xfrm>
                <a:off x="3198" y="845"/>
                <a:ext cx="220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ja-JP" altLang="en-US" b="1">
                    <a:latin typeface="HG丸ｺﾞｼｯｸM-PRO" pitchFamily="50" charset="-128"/>
                    <a:ea typeface="HG丸ｺﾞｼｯｸM-PRO" pitchFamily="50" charset="-128"/>
                  </a:rPr>
                  <a:t>科学的な仕事のやり方</a:t>
                </a:r>
              </a:p>
            </p:txBody>
          </p:sp>
          <p:sp>
            <p:nvSpPr>
              <p:cNvPr id="904204" name="Text Box 12"/>
              <p:cNvSpPr txBox="1">
                <a:spLocks noChangeArrowheads="1"/>
              </p:cNvSpPr>
              <p:nvPr/>
            </p:nvSpPr>
            <p:spPr bwMode="auto">
              <a:xfrm>
                <a:off x="3334" y="1253"/>
                <a:ext cx="187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ja-JP" altLang="en-US" b="1">
                    <a:latin typeface="HG丸ｺﾞｼｯｸM-PRO" pitchFamily="50" charset="-128"/>
                    <a:ea typeface="HG丸ｺﾞｼｯｸM-PRO" pitchFamily="50" charset="-128"/>
                  </a:rPr>
                  <a:t>個人の成長</a:t>
                </a:r>
              </a:p>
            </p:txBody>
          </p:sp>
          <p:sp>
            <p:nvSpPr>
              <p:cNvPr id="904205" name="Line 13"/>
              <p:cNvSpPr>
                <a:spLocks noChangeShapeType="1"/>
              </p:cNvSpPr>
              <p:nvPr/>
            </p:nvSpPr>
            <p:spPr bwMode="auto">
              <a:xfrm>
                <a:off x="2744" y="1162"/>
                <a:ext cx="381" cy="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04206" name="Line 14"/>
              <p:cNvSpPr>
                <a:spLocks noChangeShapeType="1"/>
              </p:cNvSpPr>
              <p:nvPr/>
            </p:nvSpPr>
            <p:spPr bwMode="auto">
              <a:xfrm>
                <a:off x="4195" y="1117"/>
                <a:ext cx="0" cy="192"/>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grpSp>
        <p:grpSp>
          <p:nvGrpSpPr>
            <p:cNvPr id="904207" name="Group 15"/>
            <p:cNvGrpSpPr>
              <a:grpSpLocks/>
            </p:cNvGrpSpPr>
            <p:nvPr/>
          </p:nvGrpSpPr>
          <p:grpSpPr bwMode="auto">
            <a:xfrm>
              <a:off x="3107" y="1525"/>
              <a:ext cx="2404" cy="508"/>
              <a:chOff x="3107" y="1525"/>
              <a:chExt cx="2404" cy="508"/>
            </a:xfrm>
          </p:grpSpPr>
          <p:sp>
            <p:nvSpPr>
              <p:cNvPr id="904208" name="Text Box 16"/>
              <p:cNvSpPr txBox="1">
                <a:spLocks noChangeArrowheads="1"/>
              </p:cNvSpPr>
              <p:nvPr/>
            </p:nvSpPr>
            <p:spPr bwMode="auto">
              <a:xfrm>
                <a:off x="3107" y="1706"/>
                <a:ext cx="2404" cy="327"/>
              </a:xfrm>
              <a:prstGeom prst="rect">
                <a:avLst/>
              </a:prstGeom>
              <a:solidFill>
                <a:srgbClr val="FFFF00"/>
              </a:solidFill>
              <a:ln>
                <a:noFill/>
              </a:ln>
              <a:effectLst>
                <a:outerShdw dist="107763" dir="2700000" algn="ctr" rotWithShape="0">
                  <a:schemeClr val="bg2">
                    <a:alpha val="50000"/>
                  </a:schemeClr>
                </a:outer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spcBef>
                    <a:spcPct val="50000"/>
                  </a:spcBef>
                </a:pPr>
                <a:r>
                  <a:rPr lang="ja-JP" altLang="en-US" sz="2800" b="1">
                    <a:solidFill>
                      <a:srgbClr val="663300"/>
                    </a:solidFill>
                    <a:latin typeface="HG丸ｺﾞｼｯｸM-PRO" pitchFamily="50" charset="-128"/>
                    <a:ea typeface="HG丸ｺﾞｼｯｸM-PRO" pitchFamily="50" charset="-128"/>
                  </a:rPr>
                  <a:t>能力の向上・発揮</a:t>
                </a:r>
              </a:p>
            </p:txBody>
          </p:sp>
          <p:sp>
            <p:nvSpPr>
              <p:cNvPr id="904209" name="Line 17"/>
              <p:cNvSpPr>
                <a:spLocks noChangeShapeType="1"/>
              </p:cNvSpPr>
              <p:nvPr/>
            </p:nvSpPr>
            <p:spPr bwMode="auto">
              <a:xfrm>
                <a:off x="4195" y="1525"/>
                <a:ext cx="0" cy="189"/>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grpSp>
      </p:grpSp>
      <p:grpSp>
        <p:nvGrpSpPr>
          <p:cNvPr id="904226" name="Group 34"/>
          <p:cNvGrpSpPr>
            <a:grpSpLocks/>
          </p:cNvGrpSpPr>
          <p:nvPr/>
        </p:nvGrpSpPr>
        <p:grpSpPr bwMode="auto">
          <a:xfrm>
            <a:off x="123825" y="5838825"/>
            <a:ext cx="4470400" cy="981075"/>
            <a:chOff x="113" y="3702"/>
            <a:chExt cx="2722" cy="527"/>
          </a:xfrm>
        </p:grpSpPr>
        <p:sp>
          <p:nvSpPr>
            <p:cNvPr id="904227" name="AutoShape 35"/>
            <p:cNvSpPr>
              <a:spLocks noChangeArrowheads="1"/>
            </p:cNvSpPr>
            <p:nvPr/>
          </p:nvSpPr>
          <p:spPr bwMode="auto">
            <a:xfrm>
              <a:off x="113" y="3702"/>
              <a:ext cx="2722" cy="527"/>
            </a:xfrm>
            <a:prstGeom prst="horizontalScroll">
              <a:avLst>
                <a:gd name="adj" fmla="val 12500"/>
              </a:avLst>
            </a:prstGeom>
            <a:solidFill>
              <a:schemeClr val="accent2"/>
            </a:solidFill>
            <a:ln w="19050">
              <a:solidFill>
                <a:srgbClr val="FF66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904228" name="Text Box 36"/>
            <p:cNvSpPr txBox="1">
              <a:spLocks noChangeArrowheads="1"/>
            </p:cNvSpPr>
            <p:nvPr/>
          </p:nvSpPr>
          <p:spPr bwMode="auto">
            <a:xfrm>
              <a:off x="204" y="3838"/>
              <a:ext cx="2585" cy="278"/>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ja-JP" altLang="en-US" sz="2800" b="1">
                  <a:solidFill>
                    <a:srgbClr val="FFFFCC"/>
                  </a:solidFill>
                  <a:latin typeface="HG丸ｺﾞｼｯｸM-PRO" pitchFamily="50" charset="-128"/>
                  <a:ea typeface="HG丸ｺﾞｼｯｸM-PRO" pitchFamily="50" charset="-128"/>
                </a:rPr>
                <a:t>この成果が基本理念に！</a:t>
              </a:r>
            </a:p>
          </p:txBody>
        </p:sp>
      </p:grpSp>
      <p:grpSp>
        <p:nvGrpSpPr>
          <p:cNvPr id="904233" name="Group 41"/>
          <p:cNvGrpSpPr>
            <a:grpSpLocks/>
          </p:cNvGrpSpPr>
          <p:nvPr/>
        </p:nvGrpSpPr>
        <p:grpSpPr bwMode="auto">
          <a:xfrm>
            <a:off x="250825" y="2492375"/>
            <a:ext cx="8497888" cy="4275138"/>
            <a:chOff x="158" y="1570"/>
            <a:chExt cx="5353" cy="2693"/>
          </a:xfrm>
        </p:grpSpPr>
        <p:sp>
          <p:nvSpPr>
            <p:cNvPr id="904199" name="Oval 7"/>
            <p:cNvSpPr>
              <a:spLocks noChangeArrowheads="1"/>
            </p:cNvSpPr>
            <p:nvPr/>
          </p:nvSpPr>
          <p:spPr bwMode="auto">
            <a:xfrm>
              <a:off x="158" y="2243"/>
              <a:ext cx="2555" cy="438"/>
            </a:xfrm>
            <a:prstGeom prst="ellipse">
              <a:avLst/>
            </a:prstGeom>
            <a:solidFill>
              <a:srgbClr val="FFCC99"/>
            </a:solidFill>
            <a:ln>
              <a:noFill/>
            </a:ln>
            <a:effectLst>
              <a:outerShdw dist="107763" dir="2700000" algn="ctr" rotWithShape="0">
                <a:schemeClr val="bg2">
                  <a:alpha val="50000"/>
                </a:schemeClr>
              </a:outerShdw>
            </a:effectLst>
            <a:extLst>
              <a:ext uri="{91240B29-F687-4F45-9708-019B960494DF}">
                <a14:hiddenLine xmlns:a14="http://schemas.microsoft.com/office/drawing/2010/main" w="9525">
                  <a:solidFill>
                    <a:schemeClr val="tx1"/>
                  </a:solidFill>
                  <a:round/>
                  <a:headEnd/>
                  <a:tailEnd/>
                </a14:hiddenLine>
              </a:ext>
            </a:extLst>
          </p:spPr>
          <p:txBody>
            <a:bodyPr>
              <a:spAutoFit/>
            </a:bodyPr>
            <a:lstStyle/>
            <a:p>
              <a:pPr algn="ctr">
                <a:spcBef>
                  <a:spcPct val="50000"/>
                </a:spcBef>
              </a:pPr>
              <a:r>
                <a:rPr lang="en-US" altLang="ja-JP" sz="2800" b="1">
                  <a:latin typeface="HG丸ｺﾞｼｯｸM-PRO" pitchFamily="50" charset="-128"/>
                  <a:ea typeface="HG丸ｺﾞｼｯｸM-PRO" pitchFamily="50" charset="-128"/>
                </a:rPr>
                <a:t>QC</a:t>
              </a:r>
              <a:r>
                <a:rPr lang="ja-JP" altLang="en-US" sz="2800" b="1">
                  <a:latin typeface="HG丸ｺﾞｼｯｸM-PRO" pitchFamily="50" charset="-128"/>
                  <a:ea typeface="HG丸ｺﾞｼｯｸM-PRO" pitchFamily="50" charset="-128"/>
                </a:rPr>
                <a:t>を</a:t>
              </a:r>
              <a:r>
                <a:rPr lang="ja-JP" altLang="en-US" sz="2800" b="1">
                  <a:solidFill>
                    <a:srgbClr val="CC0000"/>
                  </a:solidFill>
                  <a:latin typeface="HG丸ｺﾞｼｯｸM-PRO" pitchFamily="50" charset="-128"/>
                  <a:ea typeface="HG丸ｺﾞｼｯｸM-PRO" pitchFamily="50" charset="-128"/>
                </a:rPr>
                <a:t>実践</a:t>
              </a:r>
              <a:r>
                <a:rPr lang="ja-JP" altLang="en-US" sz="2800" b="1">
                  <a:latin typeface="HG丸ｺﾞｼｯｸM-PRO" pitchFamily="50" charset="-128"/>
                  <a:ea typeface="HG丸ｺﾞｼｯｸM-PRO" pitchFamily="50" charset="-128"/>
                </a:rPr>
                <a:t>する</a:t>
              </a:r>
            </a:p>
          </p:txBody>
        </p:sp>
        <p:sp>
          <p:nvSpPr>
            <p:cNvPr id="904200" name="AutoShape 8"/>
            <p:cNvSpPr>
              <a:spLocks noChangeArrowheads="1"/>
            </p:cNvSpPr>
            <p:nvPr/>
          </p:nvSpPr>
          <p:spPr bwMode="auto">
            <a:xfrm>
              <a:off x="1338" y="1570"/>
              <a:ext cx="392" cy="534"/>
            </a:xfrm>
            <a:prstGeom prst="downArrow">
              <a:avLst>
                <a:gd name="adj1" fmla="val 50000"/>
                <a:gd name="adj2" fmla="val 34056"/>
              </a:avLst>
            </a:prstGeom>
            <a:solidFill>
              <a:srgbClr val="FF66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ja-JP" altLang="en-US"/>
            </a:p>
          </p:txBody>
        </p:sp>
        <p:grpSp>
          <p:nvGrpSpPr>
            <p:cNvPr id="904210" name="Group 18"/>
            <p:cNvGrpSpPr>
              <a:grpSpLocks/>
            </p:cNvGrpSpPr>
            <p:nvPr/>
          </p:nvGrpSpPr>
          <p:grpSpPr bwMode="auto">
            <a:xfrm>
              <a:off x="2925" y="2478"/>
              <a:ext cx="2586" cy="1362"/>
              <a:chOff x="2925" y="2478"/>
              <a:chExt cx="2586" cy="1362"/>
            </a:xfrm>
          </p:grpSpPr>
          <p:sp>
            <p:nvSpPr>
              <p:cNvPr id="904211" name="AutoShape 19"/>
              <p:cNvSpPr>
                <a:spLocks noChangeArrowheads="1"/>
              </p:cNvSpPr>
              <p:nvPr/>
            </p:nvSpPr>
            <p:spPr bwMode="auto">
              <a:xfrm>
                <a:off x="3152" y="3521"/>
                <a:ext cx="2359" cy="319"/>
              </a:xfrm>
              <a:prstGeom prst="roundRect">
                <a:avLst>
                  <a:gd name="adj" fmla="val 16667"/>
                </a:avLst>
              </a:prstGeom>
              <a:solidFill>
                <a:srgbClr val="CC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ja-JP" altLang="en-US" b="1">
                    <a:latin typeface="HG丸ｺﾞｼｯｸM-PRO" pitchFamily="50" charset="-128"/>
                    <a:ea typeface="HG丸ｺﾞｼｯｸM-PRO" pitchFamily="50" charset="-128"/>
                  </a:rPr>
                  <a:t>自主性が発揮できる</a:t>
                </a:r>
              </a:p>
            </p:txBody>
          </p:sp>
          <p:sp>
            <p:nvSpPr>
              <p:cNvPr id="904212" name="Line 20"/>
              <p:cNvSpPr>
                <a:spLocks noChangeShapeType="1"/>
              </p:cNvSpPr>
              <p:nvPr/>
            </p:nvSpPr>
            <p:spPr bwMode="auto">
              <a:xfrm flipH="1">
                <a:off x="2925" y="2478"/>
                <a:ext cx="0" cy="1179"/>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04213" name="Line 21"/>
              <p:cNvSpPr>
                <a:spLocks noChangeShapeType="1"/>
              </p:cNvSpPr>
              <p:nvPr/>
            </p:nvSpPr>
            <p:spPr bwMode="auto">
              <a:xfrm flipV="1">
                <a:off x="2925" y="3657"/>
                <a:ext cx="227" cy="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grpSp>
        <p:grpSp>
          <p:nvGrpSpPr>
            <p:cNvPr id="904214" name="Group 22"/>
            <p:cNvGrpSpPr>
              <a:grpSpLocks/>
            </p:cNvGrpSpPr>
            <p:nvPr/>
          </p:nvGrpSpPr>
          <p:grpSpPr bwMode="auto">
            <a:xfrm>
              <a:off x="3120" y="3793"/>
              <a:ext cx="2391" cy="470"/>
              <a:chOff x="3120" y="3793"/>
              <a:chExt cx="2391" cy="470"/>
            </a:xfrm>
          </p:grpSpPr>
          <p:sp>
            <p:nvSpPr>
              <p:cNvPr id="904215" name="Text Box 23"/>
              <p:cNvSpPr txBox="1">
                <a:spLocks noChangeArrowheads="1"/>
              </p:cNvSpPr>
              <p:nvPr/>
            </p:nvSpPr>
            <p:spPr bwMode="auto">
              <a:xfrm>
                <a:off x="3120" y="3936"/>
                <a:ext cx="2391" cy="327"/>
              </a:xfrm>
              <a:prstGeom prst="rect">
                <a:avLst/>
              </a:prstGeom>
              <a:solidFill>
                <a:srgbClr val="FFFF00"/>
              </a:solidFill>
              <a:ln>
                <a:noFill/>
              </a:ln>
              <a:effectLst>
                <a:outerShdw dist="107763" dir="2700000" algn="ctr" rotWithShape="0">
                  <a:schemeClr val="bg2">
                    <a:alpha val="50000"/>
                  </a:schemeClr>
                </a:outer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spcBef>
                    <a:spcPct val="50000"/>
                  </a:spcBef>
                </a:pPr>
                <a:r>
                  <a:rPr lang="ja-JP" altLang="en-US" sz="2800" b="1">
                    <a:solidFill>
                      <a:srgbClr val="663300"/>
                    </a:solidFill>
                    <a:latin typeface="HG丸ｺﾞｼｯｸM-PRO" pitchFamily="50" charset="-128"/>
                    <a:ea typeface="HG丸ｺﾞｼｯｸM-PRO" pitchFamily="50" charset="-128"/>
                  </a:rPr>
                  <a:t>明るい職場が形成</a:t>
                </a:r>
              </a:p>
            </p:txBody>
          </p:sp>
          <p:sp>
            <p:nvSpPr>
              <p:cNvPr id="904216" name="Line 24"/>
              <p:cNvSpPr>
                <a:spLocks noChangeShapeType="1"/>
              </p:cNvSpPr>
              <p:nvPr/>
            </p:nvSpPr>
            <p:spPr bwMode="auto">
              <a:xfrm>
                <a:off x="4241" y="3793"/>
                <a:ext cx="0" cy="144"/>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grpSp>
        <p:grpSp>
          <p:nvGrpSpPr>
            <p:cNvPr id="904217" name="Group 25"/>
            <p:cNvGrpSpPr>
              <a:grpSpLocks/>
            </p:cNvGrpSpPr>
            <p:nvPr/>
          </p:nvGrpSpPr>
          <p:grpSpPr bwMode="auto">
            <a:xfrm>
              <a:off x="2699" y="2160"/>
              <a:ext cx="2812" cy="771"/>
              <a:chOff x="2699" y="2160"/>
              <a:chExt cx="2812" cy="771"/>
            </a:xfrm>
          </p:grpSpPr>
          <p:sp>
            <p:nvSpPr>
              <p:cNvPr id="904218" name="AutoShape 26"/>
              <p:cNvSpPr>
                <a:spLocks noChangeArrowheads="1"/>
              </p:cNvSpPr>
              <p:nvPr/>
            </p:nvSpPr>
            <p:spPr bwMode="auto">
              <a:xfrm>
                <a:off x="3152" y="2160"/>
                <a:ext cx="2359" cy="771"/>
              </a:xfrm>
              <a:prstGeom prst="roundRect">
                <a:avLst>
                  <a:gd name="adj" fmla="val 16667"/>
                </a:avLst>
              </a:prstGeom>
              <a:solidFill>
                <a:srgbClr val="CC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904219" name="Text Box 27"/>
              <p:cNvSpPr txBox="1">
                <a:spLocks noChangeArrowheads="1"/>
              </p:cNvSpPr>
              <p:nvPr/>
            </p:nvSpPr>
            <p:spPr bwMode="auto">
              <a:xfrm>
                <a:off x="3334" y="2205"/>
                <a:ext cx="208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ja-JP" altLang="en-US" b="1">
                    <a:latin typeface="HG丸ｺﾞｼｯｸM-PRO" pitchFamily="50" charset="-128"/>
                    <a:ea typeface="HG丸ｺﾞｼｯｸM-PRO" pitchFamily="50" charset="-128"/>
                  </a:rPr>
                  <a:t>仕事がやりやすくなる</a:t>
                </a:r>
              </a:p>
            </p:txBody>
          </p:sp>
          <p:sp>
            <p:nvSpPr>
              <p:cNvPr id="904220" name="Text Box 28"/>
              <p:cNvSpPr txBox="1">
                <a:spLocks noChangeArrowheads="1"/>
              </p:cNvSpPr>
              <p:nvPr/>
            </p:nvSpPr>
            <p:spPr bwMode="auto">
              <a:xfrm>
                <a:off x="3424" y="2614"/>
                <a:ext cx="187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ja-JP" altLang="en-US" b="1">
                    <a:latin typeface="HG丸ｺﾞｼｯｸM-PRO" pitchFamily="50" charset="-128"/>
                    <a:ea typeface="HG丸ｺﾞｼｯｸM-PRO" pitchFamily="50" charset="-128"/>
                  </a:rPr>
                  <a:t>職場の管理の定着</a:t>
                </a:r>
              </a:p>
            </p:txBody>
          </p:sp>
          <p:sp>
            <p:nvSpPr>
              <p:cNvPr id="904221" name="Line 29"/>
              <p:cNvSpPr>
                <a:spLocks noChangeShapeType="1"/>
              </p:cNvSpPr>
              <p:nvPr/>
            </p:nvSpPr>
            <p:spPr bwMode="auto">
              <a:xfrm>
                <a:off x="2699" y="2478"/>
                <a:ext cx="471" cy="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04222" name="Line 30"/>
              <p:cNvSpPr>
                <a:spLocks noChangeShapeType="1"/>
              </p:cNvSpPr>
              <p:nvPr/>
            </p:nvSpPr>
            <p:spPr bwMode="auto">
              <a:xfrm>
                <a:off x="4241" y="2478"/>
                <a:ext cx="0" cy="192"/>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grpSp>
        <p:grpSp>
          <p:nvGrpSpPr>
            <p:cNvPr id="904223" name="Group 31"/>
            <p:cNvGrpSpPr>
              <a:grpSpLocks/>
            </p:cNvGrpSpPr>
            <p:nvPr/>
          </p:nvGrpSpPr>
          <p:grpSpPr bwMode="auto">
            <a:xfrm>
              <a:off x="3107" y="2931"/>
              <a:ext cx="2404" cy="424"/>
              <a:chOff x="3107" y="2931"/>
              <a:chExt cx="2404" cy="424"/>
            </a:xfrm>
          </p:grpSpPr>
          <p:sp>
            <p:nvSpPr>
              <p:cNvPr id="904224" name="Text Box 32"/>
              <p:cNvSpPr txBox="1">
                <a:spLocks noChangeArrowheads="1"/>
              </p:cNvSpPr>
              <p:nvPr/>
            </p:nvSpPr>
            <p:spPr bwMode="auto">
              <a:xfrm>
                <a:off x="3107" y="3067"/>
                <a:ext cx="2404" cy="288"/>
              </a:xfrm>
              <a:prstGeom prst="rect">
                <a:avLst/>
              </a:prstGeom>
              <a:solidFill>
                <a:srgbClr val="FFCCFF"/>
              </a:solidFill>
              <a:ln>
                <a:noFill/>
              </a:ln>
              <a:effectLst>
                <a:outerShdw dist="107763" dir="2700000" algn="ctr" rotWithShape="0">
                  <a:schemeClr val="bg2">
                    <a:alpha val="50000"/>
                  </a:schemeClr>
                </a:outer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spcBef>
                    <a:spcPct val="50000"/>
                  </a:spcBef>
                </a:pPr>
                <a:r>
                  <a:rPr lang="ja-JP" altLang="en-US" b="1">
                    <a:solidFill>
                      <a:srgbClr val="800000"/>
                    </a:solidFill>
                    <a:latin typeface="HG丸ｺﾞｼｯｸM-PRO" pitchFamily="50" charset="-128"/>
                    <a:ea typeface="HG丸ｺﾞｼｯｸM-PRO" pitchFamily="50" charset="-128"/>
                  </a:rPr>
                  <a:t>お客様満足の向上</a:t>
                </a:r>
              </a:p>
            </p:txBody>
          </p:sp>
          <p:sp>
            <p:nvSpPr>
              <p:cNvPr id="904225" name="Line 33"/>
              <p:cNvSpPr>
                <a:spLocks noChangeShapeType="1"/>
              </p:cNvSpPr>
              <p:nvPr/>
            </p:nvSpPr>
            <p:spPr bwMode="auto">
              <a:xfrm>
                <a:off x="4241" y="2931"/>
                <a:ext cx="0" cy="192"/>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grpSp>
        <p:grpSp>
          <p:nvGrpSpPr>
            <p:cNvPr id="904229" name="Group 37"/>
            <p:cNvGrpSpPr>
              <a:grpSpLocks/>
            </p:cNvGrpSpPr>
            <p:nvPr/>
          </p:nvGrpSpPr>
          <p:grpSpPr bwMode="auto">
            <a:xfrm>
              <a:off x="385" y="2795"/>
              <a:ext cx="2313" cy="826"/>
              <a:chOff x="385" y="2795"/>
              <a:chExt cx="2313" cy="826"/>
            </a:xfrm>
          </p:grpSpPr>
          <p:sp>
            <p:nvSpPr>
              <p:cNvPr id="904230" name="Text Box 38"/>
              <p:cNvSpPr txBox="1">
                <a:spLocks noChangeArrowheads="1"/>
              </p:cNvSpPr>
              <p:nvPr/>
            </p:nvSpPr>
            <p:spPr bwMode="auto">
              <a:xfrm>
                <a:off x="385" y="3294"/>
                <a:ext cx="2313" cy="327"/>
              </a:xfrm>
              <a:prstGeom prst="rect">
                <a:avLst/>
              </a:prstGeom>
              <a:solidFill>
                <a:srgbClr val="FFFF00"/>
              </a:solidFill>
              <a:ln>
                <a:noFill/>
              </a:ln>
              <a:effectLst>
                <a:outerShdw dist="107763" dir="2700000" algn="ctr" rotWithShape="0">
                  <a:schemeClr val="bg2">
                    <a:alpha val="50000"/>
                  </a:schemeClr>
                </a:outer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spcBef>
                    <a:spcPct val="50000"/>
                  </a:spcBef>
                </a:pPr>
                <a:r>
                  <a:rPr lang="ja-JP" altLang="en-US" sz="2800" b="1">
                    <a:solidFill>
                      <a:srgbClr val="663300"/>
                    </a:solidFill>
                    <a:latin typeface="HG丸ｺﾞｼｯｸM-PRO" pitchFamily="50" charset="-128"/>
                    <a:ea typeface="HG丸ｺﾞｼｯｸM-PRO" pitchFamily="50" charset="-128"/>
                  </a:rPr>
                  <a:t>企業の体質改善</a:t>
                </a:r>
              </a:p>
            </p:txBody>
          </p:sp>
          <p:sp>
            <p:nvSpPr>
              <p:cNvPr id="904231" name="Line 39"/>
              <p:cNvSpPr>
                <a:spLocks noChangeShapeType="1"/>
              </p:cNvSpPr>
              <p:nvPr/>
            </p:nvSpPr>
            <p:spPr bwMode="auto">
              <a:xfrm>
                <a:off x="1474" y="2795"/>
                <a:ext cx="0" cy="408"/>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grpSp>
      </p:grpSp>
    </p:spTree>
  </p:cSld>
  <p:clrMapOvr>
    <a:masterClrMapping/>
  </p:clrMapOvr>
  <p:transition>
    <p:cover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904232"/>
                                        </p:tgtEl>
                                        <p:attrNameLst>
                                          <p:attrName>style.visibility</p:attrName>
                                        </p:attrNameLst>
                                      </p:cBhvr>
                                      <p:to>
                                        <p:strVal val="visible"/>
                                      </p:to>
                                    </p:set>
                                    <p:animEffect transition="in" filter="blinds(horizontal)">
                                      <p:cBhvr>
                                        <p:cTn id="7" dur="500"/>
                                        <p:tgtEl>
                                          <p:spTgt spid="90423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904233"/>
                                        </p:tgtEl>
                                        <p:attrNameLst>
                                          <p:attrName>style.visibility</p:attrName>
                                        </p:attrNameLst>
                                      </p:cBhvr>
                                      <p:to>
                                        <p:strVal val="visible"/>
                                      </p:to>
                                    </p:set>
                                    <p:animEffect transition="in" filter="blinds(horizontal)">
                                      <p:cBhvr>
                                        <p:cTn id="12" dur="500"/>
                                        <p:tgtEl>
                                          <p:spTgt spid="90423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904226"/>
                                        </p:tgtEl>
                                        <p:attrNameLst>
                                          <p:attrName>style.visibility</p:attrName>
                                        </p:attrNameLst>
                                      </p:cBhvr>
                                      <p:to>
                                        <p:strVal val="visible"/>
                                      </p:to>
                                    </p:set>
                                    <p:animEffect transition="in" filter="blinds(horizontal)">
                                      <p:cBhvr>
                                        <p:cTn id="17" dur="500"/>
                                        <p:tgtEl>
                                          <p:spTgt spid="904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スライド番号プレースホルダー 2"/>
          <p:cNvSpPr>
            <a:spLocks noGrp="1"/>
          </p:cNvSpPr>
          <p:nvPr>
            <p:ph type="sldNum" sz="quarter" idx="11"/>
          </p:nvPr>
        </p:nvSpPr>
        <p:spPr/>
        <p:txBody>
          <a:bodyPr/>
          <a:lstStyle/>
          <a:p>
            <a:fld id="{351D7F79-04F5-48BA-98C1-301E53B3B9CC}" type="slidenum">
              <a:rPr lang="en-US" altLang="ja-JP"/>
              <a:pPr/>
              <a:t>22</a:t>
            </a:fld>
            <a:r>
              <a:rPr lang="en-US" altLang="ja-JP"/>
              <a:t>/35</a:t>
            </a:r>
          </a:p>
        </p:txBody>
      </p:sp>
      <p:grpSp>
        <p:nvGrpSpPr>
          <p:cNvPr id="929812" name="Group 20"/>
          <p:cNvGrpSpPr>
            <a:grpSpLocks/>
          </p:cNvGrpSpPr>
          <p:nvPr/>
        </p:nvGrpSpPr>
        <p:grpSpPr bwMode="auto">
          <a:xfrm>
            <a:off x="501650" y="1036638"/>
            <a:ext cx="5929313" cy="3489325"/>
            <a:chOff x="536" y="630"/>
            <a:chExt cx="3735" cy="2198"/>
          </a:xfrm>
        </p:grpSpPr>
        <p:sp>
          <p:nvSpPr>
            <p:cNvPr id="929806" name="Text Box 14"/>
            <p:cNvSpPr txBox="1">
              <a:spLocks noChangeArrowheads="1"/>
            </p:cNvSpPr>
            <p:nvPr/>
          </p:nvSpPr>
          <p:spPr bwMode="auto">
            <a:xfrm>
              <a:off x="664" y="2007"/>
              <a:ext cx="3607" cy="288"/>
            </a:xfrm>
            <a:prstGeom prst="rect">
              <a:avLst/>
            </a:prstGeom>
            <a:noFill/>
            <a:ln>
              <a:noFill/>
            </a:ln>
            <a:effectLst/>
            <a:extLst>
              <a:ext uri="{909E8E84-426E-40DD-AFC4-6F175D3DCCD1}">
                <a14:hiddenFill xmlns:a14="http://schemas.microsoft.com/office/drawing/2010/main">
                  <a:solidFill>
                    <a:srgbClr val="FFE6CD"/>
                  </a:solidFill>
                </a14:hiddenFill>
              </a:ext>
              <a:ext uri="{91240B29-F687-4F45-9708-019B960494DF}">
                <a14:hiddenLine xmlns:a14="http://schemas.microsoft.com/office/drawing/2010/main" w="2857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0"/>
                </a:spcBef>
              </a:pPr>
              <a:r>
                <a:rPr lang="en-US" altLang="ja-JP"/>
                <a:t>■</a:t>
              </a:r>
              <a:r>
                <a:rPr lang="ja-JP" altLang="en-US"/>
                <a:t>　</a:t>
              </a:r>
              <a:r>
                <a:rPr lang="ja-JP" altLang="en-US" b="1"/>
                <a:t>専門</a:t>
              </a:r>
              <a:r>
                <a:rPr lang="ja-JP" altLang="en-US" b="1">
                  <a:solidFill>
                    <a:srgbClr val="FF0000"/>
                  </a:solidFill>
                </a:rPr>
                <a:t>知識</a:t>
              </a:r>
              <a:r>
                <a:rPr lang="ja-JP" altLang="en-US" b="1"/>
                <a:t>、技能を身につける</a:t>
              </a:r>
            </a:p>
          </p:txBody>
        </p:sp>
        <p:sp>
          <p:nvSpPr>
            <p:cNvPr id="929801" name="Text Box 9"/>
            <p:cNvSpPr txBox="1">
              <a:spLocks noChangeArrowheads="1"/>
            </p:cNvSpPr>
            <p:nvPr/>
          </p:nvSpPr>
          <p:spPr bwMode="auto">
            <a:xfrm>
              <a:off x="592" y="630"/>
              <a:ext cx="2239" cy="327"/>
            </a:xfrm>
            <a:prstGeom prst="rect">
              <a:avLst/>
            </a:prstGeom>
            <a:noFill/>
            <a:ln>
              <a:noFill/>
            </a:ln>
            <a:effectLst/>
            <a:extLst>
              <a:ext uri="{909E8E84-426E-40DD-AFC4-6F175D3DCCD1}">
                <a14:hiddenFill xmlns:a14="http://schemas.microsoft.com/office/drawing/2010/main">
                  <a:solidFill>
                    <a:srgbClr val="FFE6CD"/>
                  </a:solidFill>
                </a14:hiddenFill>
              </a:ext>
              <a:ext uri="{91240B29-F687-4F45-9708-019B960494DF}">
                <a14:hiddenLine xmlns:a14="http://schemas.microsoft.com/office/drawing/2010/main" w="2857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0"/>
                </a:spcBef>
              </a:pPr>
              <a:r>
                <a:rPr lang="ja-JP" altLang="en-US" sz="2800" b="1"/>
                <a:t>魅力あるリーダーとは</a:t>
              </a:r>
            </a:p>
          </p:txBody>
        </p:sp>
        <p:sp>
          <p:nvSpPr>
            <p:cNvPr id="929802" name="Text Box 10"/>
            <p:cNvSpPr txBox="1">
              <a:spLocks noChangeArrowheads="1"/>
            </p:cNvSpPr>
            <p:nvPr/>
          </p:nvSpPr>
          <p:spPr bwMode="auto">
            <a:xfrm>
              <a:off x="661" y="977"/>
              <a:ext cx="2712" cy="288"/>
            </a:xfrm>
            <a:prstGeom prst="rect">
              <a:avLst/>
            </a:prstGeom>
            <a:noFill/>
            <a:ln>
              <a:noFill/>
            </a:ln>
            <a:effectLst/>
            <a:extLst>
              <a:ext uri="{909E8E84-426E-40DD-AFC4-6F175D3DCCD1}">
                <a14:hiddenFill xmlns:a14="http://schemas.microsoft.com/office/drawing/2010/main">
                  <a:solidFill>
                    <a:srgbClr val="FFE6CD"/>
                  </a:solidFill>
                </a14:hiddenFill>
              </a:ext>
              <a:ext uri="{91240B29-F687-4F45-9708-019B960494DF}">
                <a14:hiddenLine xmlns:a14="http://schemas.microsoft.com/office/drawing/2010/main" w="2857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0"/>
                </a:spcBef>
              </a:pPr>
              <a:r>
                <a:rPr lang="en-US" altLang="ja-JP"/>
                <a:t>■</a:t>
              </a:r>
              <a:r>
                <a:rPr lang="ja-JP" altLang="en-US"/>
                <a:t>　</a:t>
              </a:r>
              <a:r>
                <a:rPr lang="ja-JP" altLang="en-US" b="1"/>
                <a:t>強い</a:t>
              </a:r>
              <a:r>
                <a:rPr lang="ja-JP" altLang="en-US" b="1">
                  <a:solidFill>
                    <a:srgbClr val="FF0000"/>
                  </a:solidFill>
                </a:rPr>
                <a:t>信念</a:t>
              </a:r>
              <a:r>
                <a:rPr lang="ja-JP" altLang="en-US" b="1"/>
                <a:t>を持つ</a:t>
              </a:r>
            </a:p>
          </p:txBody>
        </p:sp>
        <p:sp>
          <p:nvSpPr>
            <p:cNvPr id="929803" name="Text Box 11"/>
            <p:cNvSpPr txBox="1">
              <a:spLocks noChangeArrowheads="1"/>
            </p:cNvSpPr>
            <p:nvPr/>
          </p:nvSpPr>
          <p:spPr bwMode="auto">
            <a:xfrm>
              <a:off x="536" y="1238"/>
              <a:ext cx="2992" cy="288"/>
            </a:xfrm>
            <a:prstGeom prst="rect">
              <a:avLst/>
            </a:prstGeom>
            <a:noFill/>
            <a:ln>
              <a:noFill/>
            </a:ln>
            <a:effectLst/>
            <a:extLst>
              <a:ext uri="{909E8E84-426E-40DD-AFC4-6F175D3DCCD1}">
                <a14:hiddenFill xmlns:a14="http://schemas.microsoft.com/office/drawing/2010/main">
                  <a:solidFill>
                    <a:srgbClr val="FFE6CD"/>
                  </a:solidFill>
                </a14:hiddenFill>
              </a:ext>
              <a:ext uri="{91240B29-F687-4F45-9708-019B960494DF}">
                <a14:hiddenLine xmlns:a14="http://schemas.microsoft.com/office/drawing/2010/main" w="2857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0"/>
                </a:spcBef>
              </a:pPr>
              <a:r>
                <a:rPr lang="ja-JP" altLang="en-US"/>
                <a:t>　■　</a:t>
              </a:r>
              <a:r>
                <a:rPr lang="ja-JP" altLang="en-US" b="1"/>
                <a:t>物事をやりぬく</a:t>
              </a:r>
              <a:r>
                <a:rPr lang="ja-JP" altLang="en-US" b="1">
                  <a:solidFill>
                    <a:srgbClr val="FF0000"/>
                  </a:solidFill>
                </a:rPr>
                <a:t>情熱</a:t>
              </a:r>
              <a:r>
                <a:rPr lang="ja-JP" altLang="en-US" b="1"/>
                <a:t>をもつ</a:t>
              </a:r>
            </a:p>
          </p:txBody>
        </p:sp>
        <p:sp>
          <p:nvSpPr>
            <p:cNvPr id="929804" name="Text Box 12"/>
            <p:cNvSpPr txBox="1">
              <a:spLocks noChangeArrowheads="1"/>
            </p:cNvSpPr>
            <p:nvPr/>
          </p:nvSpPr>
          <p:spPr bwMode="auto">
            <a:xfrm>
              <a:off x="664" y="1506"/>
              <a:ext cx="3036" cy="288"/>
            </a:xfrm>
            <a:prstGeom prst="rect">
              <a:avLst/>
            </a:prstGeom>
            <a:noFill/>
            <a:ln>
              <a:noFill/>
            </a:ln>
            <a:effectLst/>
            <a:extLst>
              <a:ext uri="{909E8E84-426E-40DD-AFC4-6F175D3DCCD1}">
                <a14:hiddenFill xmlns:a14="http://schemas.microsoft.com/office/drawing/2010/main">
                  <a:solidFill>
                    <a:srgbClr val="FFE6CD"/>
                  </a:solidFill>
                </a14:hiddenFill>
              </a:ext>
              <a:ext uri="{91240B29-F687-4F45-9708-019B960494DF}">
                <a14:hiddenLine xmlns:a14="http://schemas.microsoft.com/office/drawing/2010/main" w="2857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0"/>
                </a:spcBef>
              </a:pPr>
              <a:r>
                <a:rPr lang="en-US" altLang="ja-JP"/>
                <a:t>■</a:t>
              </a:r>
              <a:r>
                <a:rPr lang="ja-JP" altLang="en-US"/>
                <a:t>　</a:t>
              </a:r>
              <a:r>
                <a:rPr lang="ja-JP" altLang="en-US" b="1"/>
                <a:t>強い</a:t>
              </a:r>
              <a:r>
                <a:rPr lang="ja-JP" altLang="en-US" b="1">
                  <a:solidFill>
                    <a:srgbClr val="FF0000"/>
                  </a:solidFill>
                </a:rPr>
                <a:t>責任</a:t>
              </a:r>
              <a:r>
                <a:rPr lang="ja-JP" altLang="en-US" b="1"/>
                <a:t>を持つ</a:t>
              </a:r>
            </a:p>
          </p:txBody>
        </p:sp>
        <p:sp>
          <p:nvSpPr>
            <p:cNvPr id="929805" name="Text Box 13"/>
            <p:cNvSpPr txBox="1">
              <a:spLocks noChangeArrowheads="1"/>
            </p:cNvSpPr>
            <p:nvPr/>
          </p:nvSpPr>
          <p:spPr bwMode="auto">
            <a:xfrm>
              <a:off x="665" y="1756"/>
              <a:ext cx="2586" cy="288"/>
            </a:xfrm>
            <a:prstGeom prst="rect">
              <a:avLst/>
            </a:prstGeom>
            <a:noFill/>
            <a:ln>
              <a:noFill/>
            </a:ln>
            <a:effectLst/>
            <a:extLst>
              <a:ext uri="{909E8E84-426E-40DD-AFC4-6F175D3DCCD1}">
                <a14:hiddenFill xmlns:a14="http://schemas.microsoft.com/office/drawing/2010/main">
                  <a:solidFill>
                    <a:srgbClr val="FFE6CD"/>
                  </a:solidFill>
                </a14:hiddenFill>
              </a:ext>
              <a:ext uri="{91240B29-F687-4F45-9708-019B960494DF}">
                <a14:hiddenLine xmlns:a14="http://schemas.microsoft.com/office/drawing/2010/main" w="2857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0"/>
                </a:spcBef>
              </a:pPr>
              <a:r>
                <a:rPr lang="en-US" altLang="ja-JP"/>
                <a:t>■</a:t>
              </a:r>
              <a:r>
                <a:rPr lang="ja-JP" altLang="en-US" b="1"/>
                <a:t>　鋭敏な</a:t>
              </a:r>
              <a:r>
                <a:rPr lang="ja-JP" altLang="en-US" b="1">
                  <a:solidFill>
                    <a:srgbClr val="FF0000"/>
                  </a:solidFill>
                </a:rPr>
                <a:t>判断力</a:t>
              </a:r>
              <a:r>
                <a:rPr lang="ja-JP" altLang="en-US" b="1"/>
                <a:t>を持つ</a:t>
              </a:r>
            </a:p>
          </p:txBody>
        </p:sp>
        <p:sp>
          <p:nvSpPr>
            <p:cNvPr id="929807" name="Text Box 15"/>
            <p:cNvSpPr txBox="1">
              <a:spLocks noChangeArrowheads="1"/>
            </p:cNvSpPr>
            <p:nvPr/>
          </p:nvSpPr>
          <p:spPr bwMode="auto">
            <a:xfrm>
              <a:off x="661" y="2268"/>
              <a:ext cx="3006" cy="288"/>
            </a:xfrm>
            <a:prstGeom prst="rect">
              <a:avLst/>
            </a:prstGeom>
            <a:noFill/>
            <a:ln>
              <a:noFill/>
            </a:ln>
            <a:effectLst/>
            <a:extLst>
              <a:ext uri="{909E8E84-426E-40DD-AFC4-6F175D3DCCD1}">
                <a14:hiddenFill xmlns:a14="http://schemas.microsoft.com/office/drawing/2010/main">
                  <a:solidFill>
                    <a:srgbClr val="FFE6CD"/>
                  </a:solidFill>
                </a14:hiddenFill>
              </a:ext>
              <a:ext uri="{91240B29-F687-4F45-9708-019B960494DF}">
                <a14:hiddenLine xmlns:a14="http://schemas.microsoft.com/office/drawing/2010/main" w="2857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0"/>
                </a:spcBef>
              </a:pPr>
              <a:r>
                <a:rPr lang="en-US" altLang="ja-JP"/>
                <a:t>■</a:t>
              </a:r>
              <a:r>
                <a:rPr lang="ja-JP" altLang="en-US" b="1"/>
                <a:t>　果敢な</a:t>
              </a:r>
              <a:r>
                <a:rPr lang="ja-JP" altLang="en-US" b="1">
                  <a:solidFill>
                    <a:srgbClr val="FF0000"/>
                  </a:solidFill>
                </a:rPr>
                <a:t>行動力</a:t>
              </a:r>
              <a:r>
                <a:rPr lang="ja-JP" altLang="en-US" b="1"/>
                <a:t>を持つ</a:t>
              </a:r>
            </a:p>
          </p:txBody>
        </p:sp>
        <p:sp>
          <p:nvSpPr>
            <p:cNvPr id="929808" name="Text Box 16"/>
            <p:cNvSpPr txBox="1">
              <a:spLocks noChangeArrowheads="1"/>
            </p:cNvSpPr>
            <p:nvPr/>
          </p:nvSpPr>
          <p:spPr bwMode="auto">
            <a:xfrm>
              <a:off x="660" y="2540"/>
              <a:ext cx="3572" cy="288"/>
            </a:xfrm>
            <a:prstGeom prst="rect">
              <a:avLst/>
            </a:prstGeom>
            <a:noFill/>
            <a:ln>
              <a:noFill/>
            </a:ln>
            <a:effectLst/>
            <a:extLst>
              <a:ext uri="{909E8E84-426E-40DD-AFC4-6F175D3DCCD1}">
                <a14:hiddenFill xmlns:a14="http://schemas.microsoft.com/office/drawing/2010/main">
                  <a:solidFill>
                    <a:srgbClr val="FFE6CD"/>
                  </a:solidFill>
                </a14:hiddenFill>
              </a:ext>
              <a:ext uri="{91240B29-F687-4F45-9708-019B960494DF}">
                <a14:hiddenLine xmlns:a14="http://schemas.microsoft.com/office/drawing/2010/main" w="2857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0"/>
                </a:spcBef>
              </a:pPr>
              <a:r>
                <a:rPr lang="en-US" altLang="ja-JP"/>
                <a:t>■</a:t>
              </a:r>
              <a:r>
                <a:rPr lang="ja-JP" altLang="en-US"/>
                <a:t>　</a:t>
              </a:r>
              <a:r>
                <a:rPr lang="ja-JP" altLang="en-US" b="1"/>
                <a:t>豊かな人間的</a:t>
              </a:r>
              <a:r>
                <a:rPr lang="ja-JP" altLang="en-US" b="1">
                  <a:solidFill>
                    <a:srgbClr val="FF0000"/>
                  </a:solidFill>
                </a:rPr>
                <a:t>魅力</a:t>
              </a:r>
              <a:r>
                <a:rPr lang="ja-JP" altLang="en-US" b="1"/>
                <a:t>を持つ</a:t>
              </a:r>
            </a:p>
          </p:txBody>
        </p:sp>
      </p:grpSp>
      <p:grpSp>
        <p:nvGrpSpPr>
          <p:cNvPr id="929819" name="Group 27"/>
          <p:cNvGrpSpPr>
            <a:grpSpLocks/>
          </p:cNvGrpSpPr>
          <p:nvPr/>
        </p:nvGrpSpPr>
        <p:grpSpPr bwMode="auto">
          <a:xfrm>
            <a:off x="5510213" y="2393950"/>
            <a:ext cx="3232150" cy="1143000"/>
            <a:chOff x="3471" y="1508"/>
            <a:chExt cx="2036" cy="720"/>
          </a:xfrm>
        </p:grpSpPr>
        <p:sp>
          <p:nvSpPr>
            <p:cNvPr id="929813" name="AutoShape 21"/>
            <p:cNvSpPr>
              <a:spLocks noChangeArrowheads="1"/>
            </p:cNvSpPr>
            <p:nvPr/>
          </p:nvSpPr>
          <p:spPr bwMode="auto">
            <a:xfrm>
              <a:off x="3471" y="1508"/>
              <a:ext cx="372" cy="720"/>
            </a:xfrm>
            <a:prstGeom prst="rightArrow">
              <a:avLst>
                <a:gd name="adj1" fmla="val 51944"/>
                <a:gd name="adj2" fmla="val 43278"/>
              </a:avLst>
            </a:prstGeom>
            <a:solidFill>
              <a:srgbClr val="FFFFFF"/>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a:p>
          </p:txBody>
        </p:sp>
        <p:sp>
          <p:nvSpPr>
            <p:cNvPr id="929814" name="Text Box 22"/>
            <p:cNvSpPr txBox="1">
              <a:spLocks noChangeArrowheads="1"/>
            </p:cNvSpPr>
            <p:nvPr/>
          </p:nvSpPr>
          <p:spPr bwMode="auto">
            <a:xfrm>
              <a:off x="3911" y="1705"/>
              <a:ext cx="1596" cy="327"/>
            </a:xfrm>
            <a:prstGeom prst="rect">
              <a:avLst/>
            </a:prstGeom>
            <a:solidFill>
              <a:srgbClr val="FFFF00"/>
            </a:solidFill>
            <a:ln>
              <a:noFill/>
            </a:ln>
            <a:effectLst>
              <a:outerShdw dist="107763" dir="2700000" algn="ctr" rotWithShape="0">
                <a:srgbClr val="808080">
                  <a:alpha val="50000"/>
                </a:srgbClr>
              </a:outerShdw>
            </a:effectLst>
            <a:extLs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marL="342900" indent="-342900">
                <a:spcBef>
                  <a:spcPct val="0"/>
                </a:spcBef>
                <a:defRPr kumimoji="1" sz="2400">
                  <a:solidFill>
                    <a:schemeClr val="tx1"/>
                  </a:solidFill>
                  <a:latin typeface="Times New Roman" pitchFamily="18" charset="0"/>
                  <a:ea typeface="ＭＳ Ｐゴシック" pitchFamily="50" charset="-128"/>
                </a:defRPr>
              </a:lvl1pPr>
              <a:lvl2pPr>
                <a:spcBef>
                  <a:spcPct val="0"/>
                </a:spcBef>
                <a:defRPr kumimoji="1" sz="2400">
                  <a:solidFill>
                    <a:schemeClr val="tx1"/>
                  </a:solidFill>
                  <a:latin typeface="Times New Roman" pitchFamily="18" charset="0"/>
                  <a:ea typeface="ＭＳ Ｐゴシック" pitchFamily="50" charset="-128"/>
                </a:defRPr>
              </a:lvl2pPr>
              <a:lvl3pPr>
                <a:spcBef>
                  <a:spcPct val="0"/>
                </a:spcBef>
                <a:defRPr kumimoji="1" sz="2400">
                  <a:solidFill>
                    <a:schemeClr val="tx1"/>
                  </a:solidFill>
                  <a:latin typeface="Times New Roman" pitchFamily="18" charset="0"/>
                  <a:ea typeface="ＭＳ Ｐゴシック" pitchFamily="50" charset="-128"/>
                </a:defRPr>
              </a:lvl3pPr>
              <a:lvl4pPr>
                <a:spcBef>
                  <a:spcPct val="0"/>
                </a:spcBef>
                <a:defRPr kumimoji="1" sz="2400">
                  <a:solidFill>
                    <a:schemeClr val="tx1"/>
                  </a:solidFill>
                  <a:latin typeface="Times New Roman" pitchFamily="18" charset="0"/>
                  <a:ea typeface="ＭＳ Ｐゴシック" pitchFamily="50" charset="-128"/>
                </a:defRPr>
              </a:lvl4pPr>
              <a:lvl5pPr>
                <a:spcBef>
                  <a:spcPct val="0"/>
                </a:spcBef>
                <a:defRPr kumimoji="1" sz="2400">
                  <a:solidFill>
                    <a:schemeClr val="tx1"/>
                  </a:solidFill>
                  <a:latin typeface="Times New Roman" pitchFamily="18" charset="0"/>
                  <a:ea typeface="ＭＳ Ｐゴシック" pitchFamily="50" charset="-128"/>
                </a:defRPr>
              </a:lvl5pPr>
              <a:lvl6pPr fontAlgn="base">
                <a:spcBef>
                  <a:spcPct val="0"/>
                </a:spcBef>
                <a:spcAft>
                  <a:spcPct val="0"/>
                </a:spcAft>
                <a:defRPr kumimoji="1" sz="2400">
                  <a:solidFill>
                    <a:schemeClr val="tx1"/>
                  </a:solidFill>
                  <a:latin typeface="Times New Roman" pitchFamily="18" charset="0"/>
                  <a:ea typeface="ＭＳ Ｐゴシック" pitchFamily="50" charset="-128"/>
                </a:defRPr>
              </a:lvl6pPr>
              <a:lvl7pPr fontAlgn="base">
                <a:spcBef>
                  <a:spcPct val="0"/>
                </a:spcBef>
                <a:spcAft>
                  <a:spcPct val="0"/>
                </a:spcAft>
                <a:defRPr kumimoji="1" sz="2400">
                  <a:solidFill>
                    <a:schemeClr val="tx1"/>
                  </a:solidFill>
                  <a:latin typeface="Times New Roman" pitchFamily="18" charset="0"/>
                  <a:ea typeface="ＭＳ Ｐゴシック" pitchFamily="50" charset="-128"/>
                </a:defRPr>
              </a:lvl7pPr>
              <a:lvl8pPr fontAlgn="base">
                <a:spcBef>
                  <a:spcPct val="0"/>
                </a:spcBef>
                <a:spcAft>
                  <a:spcPct val="0"/>
                </a:spcAft>
                <a:defRPr kumimoji="1" sz="2400">
                  <a:solidFill>
                    <a:schemeClr val="tx1"/>
                  </a:solidFill>
                  <a:latin typeface="Times New Roman" pitchFamily="18" charset="0"/>
                  <a:ea typeface="ＭＳ Ｐゴシック" pitchFamily="50" charset="-128"/>
                </a:defRPr>
              </a:lvl8pPr>
              <a:lvl9pPr fontAlgn="base">
                <a:spcBef>
                  <a:spcPct val="0"/>
                </a:spcBef>
                <a:spcAft>
                  <a:spcPct val="0"/>
                </a:spcAft>
                <a:defRPr kumimoji="1" sz="2400">
                  <a:solidFill>
                    <a:schemeClr val="tx1"/>
                  </a:solidFill>
                  <a:latin typeface="Times New Roman" pitchFamily="18" charset="0"/>
                  <a:ea typeface="ＭＳ Ｐゴシック" pitchFamily="50" charset="-128"/>
                </a:defRPr>
              </a:lvl9pPr>
            </a:lstStyle>
            <a:p>
              <a:pPr>
                <a:spcBef>
                  <a:spcPct val="50000"/>
                </a:spcBef>
              </a:pPr>
              <a:r>
                <a:rPr lang="en-US" altLang="ja-JP" sz="2800" b="1">
                  <a:solidFill>
                    <a:srgbClr val="FF0000"/>
                  </a:solidFill>
                </a:rPr>
                <a:t> </a:t>
              </a:r>
              <a:r>
                <a:rPr lang="ja-JP" altLang="en-US" sz="2800" b="1">
                  <a:solidFill>
                    <a:srgbClr val="FF0000"/>
                  </a:solidFill>
                </a:rPr>
                <a:t>リーダーシップ </a:t>
              </a:r>
            </a:p>
          </p:txBody>
        </p:sp>
      </p:grpSp>
      <p:grpSp>
        <p:nvGrpSpPr>
          <p:cNvPr id="929815" name="Group 23"/>
          <p:cNvGrpSpPr>
            <a:grpSpLocks/>
          </p:cNvGrpSpPr>
          <p:nvPr/>
        </p:nvGrpSpPr>
        <p:grpSpPr bwMode="auto">
          <a:xfrm>
            <a:off x="179388" y="179388"/>
            <a:ext cx="8812212" cy="641350"/>
            <a:chOff x="113" y="201"/>
            <a:chExt cx="5551" cy="404"/>
          </a:xfrm>
        </p:grpSpPr>
        <p:sp>
          <p:nvSpPr>
            <p:cNvPr id="929816" name="Rectangle 24"/>
            <p:cNvSpPr>
              <a:spLocks noChangeArrowheads="1"/>
            </p:cNvSpPr>
            <p:nvPr/>
          </p:nvSpPr>
          <p:spPr bwMode="auto">
            <a:xfrm>
              <a:off x="288" y="201"/>
              <a:ext cx="5184" cy="404"/>
            </a:xfrm>
            <a:prstGeom prst="rect">
              <a:avLst/>
            </a:prstGeom>
            <a:noFill/>
            <a:ln>
              <a:noFill/>
            </a:ln>
            <a:effectLst/>
            <a:extLst>
              <a:ext uri="{909E8E84-426E-40DD-AFC4-6F175D3DCCD1}">
                <a14:hiddenFill xmlns:a14="http://schemas.microsoft.com/office/drawing/2010/main">
                  <a:gradFill rotWithShape="0">
                    <a:gsLst>
                      <a:gs pos="0">
                        <a:srgbClr val="99CC00"/>
                      </a:gs>
                      <a:gs pos="50000">
                        <a:srgbClr val="99CC00">
                          <a:gamma/>
                          <a:tint val="0"/>
                          <a:invGamma/>
                        </a:srgbClr>
                      </a:gs>
                      <a:gs pos="100000">
                        <a:srgbClr val="99CC00"/>
                      </a:gs>
                    </a:gsLst>
                    <a:lin ang="5400000" scaled="1"/>
                  </a:gra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lang="ja-JP" altLang="en-US" sz="3600">
                  <a:ea typeface="HGP創英角ﾎﾟｯﾌﾟ体" pitchFamily="50" charset="-128"/>
                </a:rPr>
                <a:t>「グループ活動はリーダーが要」</a:t>
              </a:r>
            </a:p>
          </p:txBody>
        </p:sp>
        <p:sp>
          <p:nvSpPr>
            <p:cNvPr id="929817" name="Line 25"/>
            <p:cNvSpPr>
              <a:spLocks noChangeShapeType="1"/>
            </p:cNvSpPr>
            <p:nvPr/>
          </p:nvSpPr>
          <p:spPr bwMode="auto">
            <a:xfrm>
              <a:off x="113" y="572"/>
              <a:ext cx="5551" cy="0"/>
            </a:xfrm>
            <a:prstGeom prst="line">
              <a:avLst/>
            </a:prstGeom>
            <a:noFill/>
            <a:ln w="88900" cmpd="thinThick">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tx1"/>
                    </a:outerShdw>
                  </a:effectLst>
                </a14:hiddenEffects>
              </a:ext>
            </a:extLst>
          </p:spPr>
          <p:txBody>
            <a:bodyPr lIns="92075" tIns="46038" rIns="92075" bIns="46038"/>
            <a:lstStyle/>
            <a:p>
              <a:endParaRPr lang="ja-JP" altLang="en-US"/>
            </a:p>
          </p:txBody>
        </p:sp>
      </p:grpSp>
      <p:grpSp>
        <p:nvGrpSpPr>
          <p:cNvPr id="929820" name="Group 28"/>
          <p:cNvGrpSpPr>
            <a:grpSpLocks/>
          </p:cNvGrpSpPr>
          <p:nvPr/>
        </p:nvGrpSpPr>
        <p:grpSpPr bwMode="auto">
          <a:xfrm>
            <a:off x="277813" y="4710113"/>
            <a:ext cx="8535987" cy="1747837"/>
            <a:chOff x="175" y="2967"/>
            <a:chExt cx="5377" cy="1101"/>
          </a:xfrm>
        </p:grpSpPr>
        <p:sp>
          <p:nvSpPr>
            <p:cNvPr id="929796" name="Text Box 4"/>
            <p:cNvSpPr txBox="1">
              <a:spLocks noChangeArrowheads="1"/>
            </p:cNvSpPr>
            <p:nvPr/>
          </p:nvSpPr>
          <p:spPr bwMode="auto">
            <a:xfrm>
              <a:off x="413" y="3002"/>
              <a:ext cx="5136" cy="250"/>
            </a:xfrm>
            <a:prstGeom prst="rect">
              <a:avLst/>
            </a:prstGeom>
            <a:noFill/>
            <a:ln>
              <a:noFill/>
            </a:ln>
            <a:effectLst/>
            <a:extLst>
              <a:ext uri="{909E8E84-426E-40DD-AFC4-6F175D3DCCD1}">
                <a14:hiddenFill xmlns:a14="http://schemas.microsoft.com/office/drawing/2010/main">
                  <a:solidFill>
                    <a:srgbClr val="FFE6CD"/>
                  </a:solidFill>
                </a14:hiddenFill>
              </a:ext>
              <a:ext uri="{91240B29-F687-4F45-9708-019B960494DF}">
                <a14:hiddenLine xmlns:a14="http://schemas.microsoft.com/office/drawing/2010/main" w="2857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0"/>
                </a:spcBef>
              </a:pPr>
              <a:r>
                <a:rPr lang="ja-JP" altLang="en-US" sz="2000"/>
                <a:t>　　</a:t>
              </a:r>
            </a:p>
          </p:txBody>
        </p:sp>
        <p:sp>
          <p:nvSpPr>
            <p:cNvPr id="929797" name="Text Box 5"/>
            <p:cNvSpPr txBox="1">
              <a:spLocks noChangeArrowheads="1"/>
            </p:cNvSpPr>
            <p:nvPr/>
          </p:nvSpPr>
          <p:spPr bwMode="auto">
            <a:xfrm>
              <a:off x="296" y="3076"/>
              <a:ext cx="5047" cy="250"/>
            </a:xfrm>
            <a:prstGeom prst="rect">
              <a:avLst/>
            </a:prstGeom>
            <a:noFill/>
            <a:ln>
              <a:noFill/>
            </a:ln>
            <a:effectLst/>
            <a:extLst>
              <a:ext uri="{909E8E84-426E-40DD-AFC4-6F175D3DCCD1}">
                <a14:hiddenFill xmlns:a14="http://schemas.microsoft.com/office/drawing/2010/main">
                  <a:solidFill>
                    <a:srgbClr val="FFE6CD"/>
                  </a:solidFill>
                </a14:hiddenFill>
              </a:ext>
              <a:ext uri="{91240B29-F687-4F45-9708-019B960494DF}">
                <a14:hiddenLine xmlns:a14="http://schemas.microsoft.com/office/drawing/2010/main" w="2857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0"/>
                </a:spcBef>
              </a:pPr>
              <a:endParaRPr lang="ja-JP" altLang="ja-JP" sz="2000"/>
            </a:p>
          </p:txBody>
        </p:sp>
        <p:sp>
          <p:nvSpPr>
            <p:cNvPr id="929810" name="Text Box 18"/>
            <p:cNvSpPr txBox="1">
              <a:spLocks noChangeArrowheads="1"/>
            </p:cNvSpPr>
            <p:nvPr/>
          </p:nvSpPr>
          <p:spPr bwMode="auto">
            <a:xfrm>
              <a:off x="213" y="2984"/>
              <a:ext cx="5339" cy="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ja-JP" altLang="en-US" sz="2000" b="1">
                  <a:latin typeface="ＭＳ Ｐゴシック" pitchFamily="50" charset="-128"/>
                </a:rPr>
                <a:t>＊</a:t>
              </a:r>
              <a:r>
                <a:rPr lang="ja-JP" altLang="en-US" sz="2000" b="1">
                  <a:solidFill>
                    <a:srgbClr val="FF0000"/>
                  </a:solidFill>
                  <a:latin typeface="ＭＳ Ｐゴシック" pitchFamily="50" charset="-128"/>
                </a:rPr>
                <a:t>リーダーシップ</a:t>
              </a:r>
              <a:r>
                <a:rPr lang="ja-JP" altLang="en-US" sz="2000" b="1">
                  <a:latin typeface="ＭＳ Ｐゴシック" pitchFamily="50" charset="-128"/>
                </a:rPr>
                <a:t>（</a:t>
              </a:r>
              <a:r>
                <a:rPr lang="en-US" altLang="ja-JP" sz="2000" b="1">
                  <a:latin typeface="ＭＳ Ｐゴシック" pitchFamily="50" charset="-128"/>
                </a:rPr>
                <a:t>Leadership</a:t>
              </a:r>
              <a:r>
                <a:rPr lang="ja-JP" altLang="en-US" sz="2000" b="1">
                  <a:latin typeface="ＭＳ Ｐゴシック" pitchFamily="50" charset="-128"/>
                </a:rPr>
                <a:t>）</a:t>
              </a:r>
              <a:r>
                <a:rPr lang="ja-JP" altLang="en-US" sz="2000" b="1">
                  <a:solidFill>
                    <a:schemeClr val="accent2"/>
                  </a:solidFill>
                  <a:latin typeface="ＭＳ Ｐゴシック" pitchFamily="50" charset="-128"/>
                </a:rPr>
                <a:t>「指導統率力」</a:t>
              </a:r>
              <a:r>
                <a:rPr lang="ja-JP" altLang="en-US" sz="2000" b="1">
                  <a:latin typeface="ＭＳ Ｐゴシック" pitchFamily="50" charset="-128"/>
                </a:rPr>
                <a:t>のことで、つまり</a:t>
              </a:r>
            </a:p>
            <a:p>
              <a:pPr>
                <a:lnSpc>
                  <a:spcPct val="80000"/>
                </a:lnSpc>
                <a:spcBef>
                  <a:spcPct val="50000"/>
                </a:spcBef>
              </a:pPr>
              <a:r>
                <a:rPr lang="ja-JP" altLang="en-US" sz="2000" b="1">
                  <a:latin typeface="ＭＳ Ｐゴシック" pitchFamily="50" charset="-128"/>
                </a:rPr>
                <a:t>　「グループの目的を達成する為に</a:t>
              </a:r>
              <a:r>
                <a:rPr lang="ja-JP" altLang="en-US" sz="2000" b="1">
                  <a:solidFill>
                    <a:srgbClr val="FF0000"/>
                  </a:solidFill>
                  <a:latin typeface="ＭＳ Ｐゴシック" pitchFamily="50" charset="-128"/>
                </a:rPr>
                <a:t>メンバーの力を最大限に発揮させ、</a:t>
              </a:r>
            </a:p>
            <a:p>
              <a:pPr>
                <a:lnSpc>
                  <a:spcPct val="80000"/>
                </a:lnSpc>
                <a:spcBef>
                  <a:spcPct val="50000"/>
                </a:spcBef>
              </a:pPr>
              <a:r>
                <a:rPr lang="ja-JP" altLang="en-US" sz="2000" b="1">
                  <a:latin typeface="ＭＳ Ｐゴシック" pitchFamily="50" charset="-128"/>
                </a:rPr>
                <a:t>　これを有効に活用し、併せて</a:t>
              </a:r>
              <a:r>
                <a:rPr lang="ja-JP" altLang="en-US" sz="2000" b="1">
                  <a:solidFill>
                    <a:srgbClr val="FF0000"/>
                  </a:solidFill>
                  <a:latin typeface="ＭＳ Ｐゴシック" pitchFamily="50" charset="-128"/>
                </a:rPr>
                <a:t>メンバーのやりがいを作り出すリーダーの力</a:t>
              </a:r>
              <a:r>
                <a:rPr lang="ja-JP" altLang="en-US" sz="2000" b="1">
                  <a:latin typeface="ＭＳ Ｐゴシック" pitchFamily="50" charset="-128"/>
                </a:rPr>
                <a:t>」</a:t>
              </a:r>
            </a:p>
            <a:p>
              <a:pPr>
                <a:lnSpc>
                  <a:spcPct val="80000"/>
                </a:lnSpc>
                <a:spcBef>
                  <a:spcPct val="50000"/>
                </a:spcBef>
              </a:pPr>
              <a:r>
                <a:rPr lang="ja-JP" altLang="en-US" sz="2000" b="1">
                  <a:latin typeface="ＭＳ Ｐゴシック" pitchFamily="50" charset="-128"/>
                </a:rPr>
                <a:t>　のことです。</a:t>
              </a:r>
            </a:p>
          </p:txBody>
        </p:sp>
        <p:sp>
          <p:nvSpPr>
            <p:cNvPr id="929818" name="AutoShape 26"/>
            <p:cNvSpPr>
              <a:spLocks noChangeArrowheads="1"/>
            </p:cNvSpPr>
            <p:nvPr/>
          </p:nvSpPr>
          <p:spPr bwMode="auto">
            <a:xfrm>
              <a:off x="175" y="2967"/>
              <a:ext cx="5344" cy="1101"/>
            </a:xfrm>
            <a:prstGeom prst="roundRect">
              <a:avLst>
                <a:gd name="adj" fmla="val 10083"/>
              </a:avLst>
            </a:prstGeom>
            <a:noFill/>
            <a:ln w="9525" algn="ctr">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a:p>
          </p:txBody>
        </p:sp>
      </p:grpSp>
    </p:spTree>
  </p:cSld>
  <p:clrMapOvr>
    <a:masterClrMapping/>
  </p:clrMapOvr>
  <p:transition>
    <p:cover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nodeType="clickEffect">
                                  <p:stCondLst>
                                    <p:cond delay="0"/>
                                  </p:stCondLst>
                                  <p:childTnLst>
                                    <p:set>
                                      <p:cBhvr>
                                        <p:cTn id="6" dur="1" fill="hold">
                                          <p:stCondLst>
                                            <p:cond delay="0"/>
                                          </p:stCondLst>
                                        </p:cTn>
                                        <p:tgtEl>
                                          <p:spTgt spid="929819"/>
                                        </p:tgtEl>
                                        <p:attrNameLst>
                                          <p:attrName>style.visibility</p:attrName>
                                        </p:attrNameLst>
                                      </p:cBhvr>
                                      <p:to>
                                        <p:strVal val="visible"/>
                                      </p:to>
                                    </p:set>
                                    <p:anim calcmode="lin" valueType="num">
                                      <p:cBhvr>
                                        <p:cTn id="7" dur="500" fill="hold"/>
                                        <p:tgtEl>
                                          <p:spTgt spid="929819"/>
                                        </p:tgtEl>
                                        <p:attrNameLst>
                                          <p:attrName>ppt_w</p:attrName>
                                        </p:attrNameLst>
                                      </p:cBhvr>
                                      <p:tavLst>
                                        <p:tav tm="0">
                                          <p:val>
                                            <p:fltVal val="0"/>
                                          </p:val>
                                        </p:tav>
                                        <p:tav tm="100000">
                                          <p:val>
                                            <p:strVal val="#ppt_w"/>
                                          </p:val>
                                        </p:tav>
                                      </p:tavLst>
                                    </p:anim>
                                    <p:anim calcmode="lin" valueType="num">
                                      <p:cBhvr>
                                        <p:cTn id="8" dur="500" fill="hold"/>
                                        <p:tgtEl>
                                          <p:spTgt spid="929819"/>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929820"/>
                                        </p:tgtEl>
                                        <p:attrNameLst>
                                          <p:attrName>style.visibility</p:attrName>
                                        </p:attrNameLst>
                                      </p:cBhvr>
                                      <p:to>
                                        <p:strVal val="visible"/>
                                      </p:to>
                                    </p:set>
                                    <p:animEffect transition="in" filter="box(in)">
                                      <p:cBhvr>
                                        <p:cTn id="13" dur="500"/>
                                        <p:tgtEl>
                                          <p:spTgt spid="9298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スライド番号プレースホルダー 4"/>
          <p:cNvSpPr>
            <a:spLocks noGrp="1"/>
          </p:cNvSpPr>
          <p:nvPr>
            <p:ph type="sldNum" sz="quarter" idx="11"/>
          </p:nvPr>
        </p:nvSpPr>
        <p:spPr/>
        <p:txBody>
          <a:bodyPr/>
          <a:lstStyle/>
          <a:p>
            <a:fld id="{D922574A-4A3F-47B7-9262-8C4CD60E0F5E}" type="slidenum">
              <a:rPr lang="en-US" altLang="ja-JP"/>
              <a:pPr/>
              <a:t>23</a:t>
            </a:fld>
            <a:r>
              <a:rPr lang="en-US" altLang="ja-JP"/>
              <a:t>/35</a:t>
            </a:r>
          </a:p>
        </p:txBody>
      </p:sp>
      <p:sp>
        <p:nvSpPr>
          <p:cNvPr id="1029122" name="AutoShape 2"/>
          <p:cNvSpPr>
            <a:spLocks noChangeArrowheads="1"/>
          </p:cNvSpPr>
          <p:nvPr/>
        </p:nvSpPr>
        <p:spPr bwMode="auto">
          <a:xfrm>
            <a:off x="323850" y="1185863"/>
            <a:ext cx="8424863" cy="3619500"/>
          </a:xfrm>
          <a:prstGeom prst="roundRect">
            <a:avLst>
              <a:gd name="adj" fmla="val 6912"/>
            </a:avLst>
          </a:pr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029123" name="Text Box 3"/>
          <p:cNvSpPr txBox="1">
            <a:spLocks noChangeArrowheads="1"/>
          </p:cNvSpPr>
          <p:nvPr/>
        </p:nvSpPr>
        <p:spPr bwMode="auto">
          <a:xfrm>
            <a:off x="755650" y="1335088"/>
            <a:ext cx="7729538" cy="311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lang="en-US" altLang="ja-JP" sz="3200" b="1">
                <a:latin typeface="ＭＳ Ｐゴシック" pitchFamily="50" charset="-128"/>
              </a:rPr>
              <a:t>①</a:t>
            </a:r>
            <a:r>
              <a:rPr lang="ja-JP" altLang="en-US" sz="3200" b="1">
                <a:latin typeface="ＭＳ Ｐゴシック" pitchFamily="50" charset="-128"/>
              </a:rPr>
              <a:t>職場の目標達成のために、</a:t>
            </a:r>
          </a:p>
          <a:p>
            <a:pPr>
              <a:lnSpc>
                <a:spcPct val="80000"/>
              </a:lnSpc>
              <a:spcBef>
                <a:spcPct val="50000"/>
              </a:spcBef>
            </a:pPr>
            <a:r>
              <a:rPr lang="ja-JP" altLang="en-US" sz="3200" b="1">
                <a:latin typeface="ＭＳ Ｐゴシック" pitchFamily="50" charset="-128"/>
              </a:rPr>
              <a:t>②自ら実行力をもち、</a:t>
            </a:r>
          </a:p>
          <a:p>
            <a:pPr>
              <a:lnSpc>
                <a:spcPct val="80000"/>
              </a:lnSpc>
              <a:spcBef>
                <a:spcPct val="50000"/>
              </a:spcBef>
            </a:pPr>
            <a:r>
              <a:rPr lang="ja-JP" altLang="en-US" sz="3200" b="1">
                <a:latin typeface="ＭＳ Ｐゴシック" pitchFamily="50" charset="-128"/>
              </a:rPr>
              <a:t>③メンバーからも信頼され、</a:t>
            </a:r>
          </a:p>
          <a:p>
            <a:pPr>
              <a:lnSpc>
                <a:spcPct val="80000"/>
              </a:lnSpc>
              <a:spcBef>
                <a:spcPct val="50000"/>
              </a:spcBef>
            </a:pPr>
            <a:r>
              <a:rPr lang="ja-JP" altLang="en-US" sz="3200" b="1">
                <a:latin typeface="ＭＳ Ｐゴシック" pitchFamily="50" charset="-128"/>
              </a:rPr>
              <a:t>④メンバーが自発的に行動するよう仕向け、</a:t>
            </a:r>
          </a:p>
          <a:p>
            <a:pPr>
              <a:lnSpc>
                <a:spcPct val="80000"/>
              </a:lnSpc>
              <a:spcBef>
                <a:spcPct val="50000"/>
              </a:spcBef>
            </a:pPr>
            <a:r>
              <a:rPr lang="ja-JP" altLang="en-US" sz="3200" b="1">
                <a:latin typeface="ＭＳ Ｐゴシック" pitchFamily="50" charset="-128"/>
              </a:rPr>
              <a:t>⑤メンバー全員の力を発揮させること</a:t>
            </a:r>
          </a:p>
        </p:txBody>
      </p:sp>
      <p:grpSp>
        <p:nvGrpSpPr>
          <p:cNvPr id="1029130" name="Group 10"/>
          <p:cNvGrpSpPr>
            <a:grpSpLocks/>
          </p:cNvGrpSpPr>
          <p:nvPr/>
        </p:nvGrpSpPr>
        <p:grpSpPr bwMode="auto">
          <a:xfrm>
            <a:off x="539750" y="4835525"/>
            <a:ext cx="6865938" cy="1758950"/>
            <a:chOff x="340" y="3046"/>
            <a:chExt cx="4325" cy="1108"/>
          </a:xfrm>
        </p:grpSpPr>
        <p:sp>
          <p:nvSpPr>
            <p:cNvPr id="1029124" name="Rectangle 4"/>
            <p:cNvSpPr>
              <a:spLocks noChangeArrowheads="1"/>
            </p:cNvSpPr>
            <p:nvPr/>
          </p:nvSpPr>
          <p:spPr bwMode="auto">
            <a:xfrm>
              <a:off x="340" y="3046"/>
              <a:ext cx="2882"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defTabSz="762000">
                <a:spcBef>
                  <a:spcPct val="0"/>
                </a:spcBef>
                <a:defRPr kumimoji="1" sz="2400">
                  <a:solidFill>
                    <a:schemeClr val="tx1"/>
                  </a:solidFill>
                  <a:latin typeface="Times New Roman" pitchFamily="18" charset="0"/>
                  <a:ea typeface="ＭＳ Ｐゴシック" pitchFamily="50" charset="-128"/>
                </a:defRPr>
              </a:lvl1pPr>
              <a:lvl2pPr marL="571500" defTabSz="762000">
                <a:spcBef>
                  <a:spcPct val="0"/>
                </a:spcBef>
                <a:defRPr kumimoji="1" sz="2400">
                  <a:solidFill>
                    <a:schemeClr val="tx1"/>
                  </a:solidFill>
                  <a:latin typeface="Times New Roman" pitchFamily="18" charset="0"/>
                  <a:ea typeface="ＭＳ Ｐゴシック" pitchFamily="50" charset="-128"/>
                </a:defRPr>
              </a:lvl2pPr>
              <a:lvl3pPr marL="1143000" defTabSz="762000">
                <a:spcBef>
                  <a:spcPct val="0"/>
                </a:spcBef>
                <a:defRPr kumimoji="1" sz="2400">
                  <a:solidFill>
                    <a:schemeClr val="tx1"/>
                  </a:solidFill>
                  <a:latin typeface="Times New Roman" pitchFamily="18" charset="0"/>
                  <a:ea typeface="ＭＳ Ｐゴシック" pitchFamily="50" charset="-128"/>
                </a:defRPr>
              </a:lvl3pPr>
              <a:lvl4pPr marL="1714500" defTabSz="762000">
                <a:spcBef>
                  <a:spcPct val="0"/>
                </a:spcBef>
                <a:defRPr kumimoji="1" sz="2400">
                  <a:solidFill>
                    <a:schemeClr val="tx1"/>
                  </a:solidFill>
                  <a:latin typeface="Times New Roman" pitchFamily="18" charset="0"/>
                  <a:ea typeface="ＭＳ Ｐゴシック" pitchFamily="50" charset="-128"/>
                </a:defRPr>
              </a:lvl4pPr>
              <a:lvl5pPr marL="2286000" defTabSz="762000">
                <a:spcBef>
                  <a:spcPct val="0"/>
                </a:spcBef>
                <a:defRPr kumimoji="1" sz="2400">
                  <a:solidFill>
                    <a:schemeClr val="tx1"/>
                  </a:solidFill>
                  <a:latin typeface="Times New Roman" pitchFamily="18" charset="0"/>
                  <a:ea typeface="ＭＳ Ｐゴシック" pitchFamily="50" charset="-128"/>
                </a:defRPr>
              </a:lvl5pPr>
              <a:lvl6pPr marL="2743200" defTabSz="762000" fontAlgn="base">
                <a:spcBef>
                  <a:spcPct val="0"/>
                </a:spcBef>
                <a:spcAft>
                  <a:spcPct val="0"/>
                </a:spcAft>
                <a:defRPr kumimoji="1" sz="2400">
                  <a:solidFill>
                    <a:schemeClr val="tx1"/>
                  </a:solidFill>
                  <a:latin typeface="Times New Roman" pitchFamily="18" charset="0"/>
                  <a:ea typeface="ＭＳ Ｐゴシック" pitchFamily="50" charset="-128"/>
                </a:defRPr>
              </a:lvl6pPr>
              <a:lvl7pPr marL="3200400" defTabSz="762000" fontAlgn="base">
                <a:spcBef>
                  <a:spcPct val="0"/>
                </a:spcBef>
                <a:spcAft>
                  <a:spcPct val="0"/>
                </a:spcAft>
                <a:defRPr kumimoji="1" sz="2400">
                  <a:solidFill>
                    <a:schemeClr val="tx1"/>
                  </a:solidFill>
                  <a:latin typeface="Times New Roman" pitchFamily="18" charset="0"/>
                  <a:ea typeface="ＭＳ Ｐゴシック" pitchFamily="50" charset="-128"/>
                </a:defRPr>
              </a:lvl7pPr>
              <a:lvl8pPr marL="3657600" defTabSz="762000" fontAlgn="base">
                <a:spcBef>
                  <a:spcPct val="0"/>
                </a:spcBef>
                <a:spcAft>
                  <a:spcPct val="0"/>
                </a:spcAft>
                <a:defRPr kumimoji="1" sz="2400">
                  <a:solidFill>
                    <a:schemeClr val="tx1"/>
                  </a:solidFill>
                  <a:latin typeface="Times New Roman" pitchFamily="18" charset="0"/>
                  <a:ea typeface="ＭＳ Ｐゴシック" pitchFamily="50" charset="-128"/>
                </a:defRPr>
              </a:lvl8pPr>
              <a:lvl9pPr marL="4114800" defTabSz="762000" fontAlgn="base">
                <a:spcBef>
                  <a:spcPct val="0"/>
                </a:spcBef>
                <a:spcAft>
                  <a:spcPct val="0"/>
                </a:spcAft>
                <a:defRPr kumimoji="1" sz="2400">
                  <a:solidFill>
                    <a:schemeClr val="tx1"/>
                  </a:solidFill>
                  <a:latin typeface="Times New Roman" pitchFamily="18" charset="0"/>
                  <a:ea typeface="ＭＳ Ｐゴシック" pitchFamily="50" charset="-128"/>
                </a:defRPr>
              </a:lvl9pPr>
            </a:lstStyle>
            <a:p>
              <a:r>
                <a:rPr lang="en-US" altLang="ja-JP" sz="2800" b="1" i="1">
                  <a:solidFill>
                    <a:schemeClr val="accent2"/>
                  </a:solidFill>
                  <a:effectLst>
                    <a:outerShdw blurRad="38100" dist="38100" dir="2700000" algn="tl">
                      <a:srgbClr val="C0C0C0"/>
                    </a:outerShdw>
                  </a:effectLst>
                </a:rPr>
                <a:t>★</a:t>
              </a:r>
              <a:r>
                <a:rPr lang="ja-JP" altLang="en-US" sz="2800" b="1" i="1">
                  <a:solidFill>
                    <a:schemeClr val="accent2"/>
                  </a:solidFill>
                  <a:effectLst>
                    <a:outerShdw blurRad="38100" dist="38100" dir="2700000" algn="tl">
                      <a:srgbClr val="C0C0C0"/>
                    </a:outerShdw>
                  </a:effectLst>
                </a:rPr>
                <a:t>リーダーシップの養成</a:t>
              </a:r>
            </a:p>
          </p:txBody>
        </p:sp>
        <p:sp>
          <p:nvSpPr>
            <p:cNvPr id="1029125" name="Rectangle 5"/>
            <p:cNvSpPr>
              <a:spLocks noChangeArrowheads="1"/>
            </p:cNvSpPr>
            <p:nvPr/>
          </p:nvSpPr>
          <p:spPr bwMode="auto">
            <a:xfrm>
              <a:off x="772" y="3406"/>
              <a:ext cx="3893" cy="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a:spcBef>
                  <a:spcPct val="0"/>
                </a:spcBef>
                <a:defRPr kumimoji="1" sz="2400">
                  <a:solidFill>
                    <a:schemeClr val="tx1"/>
                  </a:solidFill>
                  <a:latin typeface="Times New Roman" pitchFamily="18" charset="0"/>
                  <a:ea typeface="ＭＳ Ｐゴシック" pitchFamily="50" charset="-128"/>
                </a:defRPr>
              </a:lvl1pPr>
              <a:lvl2pPr marL="571500" defTabSz="762000">
                <a:spcBef>
                  <a:spcPct val="0"/>
                </a:spcBef>
                <a:defRPr kumimoji="1" sz="2400">
                  <a:solidFill>
                    <a:schemeClr val="tx1"/>
                  </a:solidFill>
                  <a:latin typeface="Times New Roman" pitchFamily="18" charset="0"/>
                  <a:ea typeface="ＭＳ Ｐゴシック" pitchFamily="50" charset="-128"/>
                </a:defRPr>
              </a:lvl2pPr>
              <a:lvl3pPr marL="1143000" defTabSz="762000">
                <a:spcBef>
                  <a:spcPct val="0"/>
                </a:spcBef>
                <a:defRPr kumimoji="1" sz="2400">
                  <a:solidFill>
                    <a:schemeClr val="tx1"/>
                  </a:solidFill>
                  <a:latin typeface="Times New Roman" pitchFamily="18" charset="0"/>
                  <a:ea typeface="ＭＳ Ｐゴシック" pitchFamily="50" charset="-128"/>
                </a:defRPr>
              </a:lvl3pPr>
              <a:lvl4pPr marL="1714500" defTabSz="762000">
                <a:spcBef>
                  <a:spcPct val="0"/>
                </a:spcBef>
                <a:defRPr kumimoji="1" sz="2400">
                  <a:solidFill>
                    <a:schemeClr val="tx1"/>
                  </a:solidFill>
                  <a:latin typeface="Times New Roman" pitchFamily="18" charset="0"/>
                  <a:ea typeface="ＭＳ Ｐゴシック" pitchFamily="50" charset="-128"/>
                </a:defRPr>
              </a:lvl4pPr>
              <a:lvl5pPr marL="2286000" defTabSz="762000">
                <a:spcBef>
                  <a:spcPct val="0"/>
                </a:spcBef>
                <a:defRPr kumimoji="1" sz="2400">
                  <a:solidFill>
                    <a:schemeClr val="tx1"/>
                  </a:solidFill>
                  <a:latin typeface="Times New Roman" pitchFamily="18" charset="0"/>
                  <a:ea typeface="ＭＳ Ｐゴシック" pitchFamily="50" charset="-128"/>
                </a:defRPr>
              </a:lvl5pPr>
              <a:lvl6pPr marL="2743200" defTabSz="762000" fontAlgn="base">
                <a:spcBef>
                  <a:spcPct val="0"/>
                </a:spcBef>
                <a:spcAft>
                  <a:spcPct val="0"/>
                </a:spcAft>
                <a:defRPr kumimoji="1" sz="2400">
                  <a:solidFill>
                    <a:schemeClr val="tx1"/>
                  </a:solidFill>
                  <a:latin typeface="Times New Roman" pitchFamily="18" charset="0"/>
                  <a:ea typeface="ＭＳ Ｐゴシック" pitchFamily="50" charset="-128"/>
                </a:defRPr>
              </a:lvl6pPr>
              <a:lvl7pPr marL="3200400" defTabSz="762000" fontAlgn="base">
                <a:spcBef>
                  <a:spcPct val="0"/>
                </a:spcBef>
                <a:spcAft>
                  <a:spcPct val="0"/>
                </a:spcAft>
                <a:defRPr kumimoji="1" sz="2400">
                  <a:solidFill>
                    <a:schemeClr val="tx1"/>
                  </a:solidFill>
                  <a:latin typeface="Times New Roman" pitchFamily="18" charset="0"/>
                  <a:ea typeface="ＭＳ Ｐゴシック" pitchFamily="50" charset="-128"/>
                </a:defRPr>
              </a:lvl7pPr>
              <a:lvl8pPr marL="3657600" defTabSz="762000" fontAlgn="base">
                <a:spcBef>
                  <a:spcPct val="0"/>
                </a:spcBef>
                <a:spcAft>
                  <a:spcPct val="0"/>
                </a:spcAft>
                <a:defRPr kumimoji="1" sz="2400">
                  <a:solidFill>
                    <a:schemeClr val="tx1"/>
                  </a:solidFill>
                  <a:latin typeface="Times New Roman" pitchFamily="18" charset="0"/>
                  <a:ea typeface="ＭＳ Ｐゴシック" pitchFamily="50" charset="-128"/>
                </a:defRPr>
              </a:lvl8pPr>
              <a:lvl9pPr marL="4114800" defTabSz="762000" fontAlgn="base">
                <a:spcBef>
                  <a:spcPct val="0"/>
                </a:spcBef>
                <a:spcAft>
                  <a:spcPct val="0"/>
                </a:spcAft>
                <a:defRPr kumimoji="1" sz="2400">
                  <a:solidFill>
                    <a:schemeClr val="tx1"/>
                  </a:solidFill>
                  <a:latin typeface="Times New Roman" pitchFamily="18" charset="0"/>
                  <a:ea typeface="ＭＳ Ｐゴシック" pitchFamily="50" charset="-128"/>
                </a:defRPr>
              </a:lvl9pPr>
            </a:lstStyle>
            <a:p>
              <a:r>
                <a:rPr lang="ja-JP" altLang="en-US" b="1"/>
                <a:t>リーダーのもって生まれた能力や周囲の環境、</a:t>
              </a:r>
            </a:p>
            <a:p>
              <a:r>
                <a:rPr lang="ja-JP" altLang="en-US" b="1"/>
                <a:t>メンバーの資質などに変わるが、</a:t>
              </a:r>
            </a:p>
            <a:p>
              <a:r>
                <a:rPr lang="ja-JP" altLang="en-US" b="1">
                  <a:solidFill>
                    <a:srgbClr val="FF0000"/>
                  </a:solidFill>
                </a:rPr>
                <a:t>個人の 「心掛けと努力」</a:t>
              </a:r>
              <a:r>
                <a:rPr lang="ja-JP" altLang="en-US" b="1"/>
                <a:t> によることが大きい</a:t>
              </a:r>
            </a:p>
          </p:txBody>
        </p:sp>
      </p:grpSp>
      <p:grpSp>
        <p:nvGrpSpPr>
          <p:cNvPr id="1029126" name="Group 6"/>
          <p:cNvGrpSpPr>
            <a:grpSpLocks/>
          </p:cNvGrpSpPr>
          <p:nvPr/>
        </p:nvGrpSpPr>
        <p:grpSpPr bwMode="auto">
          <a:xfrm>
            <a:off x="179388" y="179388"/>
            <a:ext cx="8812212" cy="641350"/>
            <a:chOff x="113" y="201"/>
            <a:chExt cx="5551" cy="404"/>
          </a:xfrm>
        </p:grpSpPr>
        <p:sp>
          <p:nvSpPr>
            <p:cNvPr id="1029127" name="Rectangle 7"/>
            <p:cNvSpPr>
              <a:spLocks noChangeArrowheads="1"/>
            </p:cNvSpPr>
            <p:nvPr/>
          </p:nvSpPr>
          <p:spPr bwMode="auto">
            <a:xfrm>
              <a:off x="288" y="201"/>
              <a:ext cx="5184" cy="404"/>
            </a:xfrm>
            <a:prstGeom prst="rect">
              <a:avLst/>
            </a:prstGeom>
            <a:noFill/>
            <a:ln>
              <a:noFill/>
            </a:ln>
            <a:effectLst/>
            <a:extLst>
              <a:ext uri="{909E8E84-426E-40DD-AFC4-6F175D3DCCD1}">
                <a14:hiddenFill xmlns:a14="http://schemas.microsoft.com/office/drawing/2010/main">
                  <a:gradFill rotWithShape="0">
                    <a:gsLst>
                      <a:gs pos="0">
                        <a:srgbClr val="99CC00"/>
                      </a:gs>
                      <a:gs pos="50000">
                        <a:srgbClr val="99CC00">
                          <a:gamma/>
                          <a:tint val="0"/>
                          <a:invGamma/>
                        </a:srgbClr>
                      </a:gs>
                      <a:gs pos="100000">
                        <a:srgbClr val="99CC00"/>
                      </a:gs>
                    </a:gsLst>
                    <a:lin ang="5400000" scaled="1"/>
                  </a:gra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lang="ja-JP" altLang="en-US" sz="3600">
                  <a:ea typeface="HGP創英角ﾎﾟｯﾌﾟ体" pitchFamily="50" charset="-128"/>
                </a:rPr>
                <a:t>リーダーシップとは</a:t>
              </a:r>
            </a:p>
          </p:txBody>
        </p:sp>
        <p:sp>
          <p:nvSpPr>
            <p:cNvPr id="1029128" name="Line 8"/>
            <p:cNvSpPr>
              <a:spLocks noChangeShapeType="1"/>
            </p:cNvSpPr>
            <p:nvPr/>
          </p:nvSpPr>
          <p:spPr bwMode="auto">
            <a:xfrm>
              <a:off x="113" y="572"/>
              <a:ext cx="5551" cy="0"/>
            </a:xfrm>
            <a:prstGeom prst="line">
              <a:avLst/>
            </a:prstGeom>
            <a:noFill/>
            <a:ln w="88900" cmpd="thinThick">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tx1"/>
                    </a:outerShdw>
                  </a:effectLst>
                </a14:hiddenEffects>
              </a:ext>
            </a:extLst>
          </p:spPr>
          <p:txBody>
            <a:bodyPr lIns="92075" tIns="46038" rIns="92075" bIns="46038"/>
            <a:lstStyle/>
            <a:p>
              <a:endParaRPr lang="ja-JP" altLang="en-US"/>
            </a:p>
          </p:txBody>
        </p:sp>
      </p:grpSp>
      <p:pic>
        <p:nvPicPr>
          <p:cNvPr id="1029129"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8063" y="1277938"/>
            <a:ext cx="2644775" cy="1628775"/>
          </a:xfrm>
          <a:prstGeom prst="rect">
            <a:avLst/>
          </a:prstGeom>
          <a:noFill/>
          <a:ln>
            <a:noFill/>
          </a:ln>
          <a:effectLst/>
          <a:extLst>
            <a:ext uri="{909E8E84-426E-40DD-AFC4-6F175D3DCCD1}">
              <a14:hiddenFill xmlns:a14="http://schemas.microsoft.com/office/drawing/2010/main">
                <a:solidFill>
                  <a:srgbClr val="FBF8E9"/>
                </a:solidFill>
              </a14:hiddenFill>
            </a:ext>
            <a:ext uri="{91240B29-F687-4F45-9708-019B960494DF}">
              <a14:hiddenLine xmlns:a14="http://schemas.microsoft.com/office/drawing/2010/main" w="76200">
                <a:solidFill>
                  <a:srgbClr val="FF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29130"/>
                                        </p:tgtEl>
                                        <p:attrNameLst>
                                          <p:attrName>style.visibility</p:attrName>
                                        </p:attrNameLst>
                                      </p:cBhvr>
                                      <p:to>
                                        <p:strVal val="visible"/>
                                      </p:to>
                                    </p:set>
                                    <p:animEffect transition="in" filter="blinds(horizontal)">
                                      <p:cBhvr>
                                        <p:cTn id="7" dur="500"/>
                                        <p:tgtEl>
                                          <p:spTgt spid="1029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スライド番号プレースホルダー 4"/>
          <p:cNvSpPr>
            <a:spLocks noGrp="1"/>
          </p:cNvSpPr>
          <p:nvPr>
            <p:ph type="sldNum" sz="quarter" idx="11"/>
          </p:nvPr>
        </p:nvSpPr>
        <p:spPr/>
        <p:txBody>
          <a:bodyPr/>
          <a:lstStyle/>
          <a:p>
            <a:fld id="{EEAF22F6-82AB-4117-A2F8-A43949ECE299}" type="slidenum">
              <a:rPr lang="en-US" altLang="ja-JP"/>
              <a:pPr/>
              <a:t>24</a:t>
            </a:fld>
            <a:r>
              <a:rPr lang="en-US" altLang="ja-JP"/>
              <a:t>/35</a:t>
            </a:r>
          </a:p>
        </p:txBody>
      </p:sp>
      <p:sp>
        <p:nvSpPr>
          <p:cNvPr id="977922" name="AutoShape 2"/>
          <p:cNvSpPr>
            <a:spLocks noChangeArrowheads="1"/>
          </p:cNvSpPr>
          <p:nvPr/>
        </p:nvSpPr>
        <p:spPr bwMode="auto">
          <a:xfrm>
            <a:off x="347663" y="1004888"/>
            <a:ext cx="8424862" cy="5592762"/>
          </a:xfrm>
          <a:prstGeom prst="roundRect">
            <a:avLst>
              <a:gd name="adj" fmla="val 6912"/>
            </a:avLst>
          </a:pr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977924" name="Text Box 4"/>
          <p:cNvSpPr txBox="1">
            <a:spLocks noChangeArrowheads="1"/>
          </p:cNvSpPr>
          <p:nvPr/>
        </p:nvSpPr>
        <p:spPr bwMode="auto">
          <a:xfrm>
            <a:off x="554038" y="1014413"/>
            <a:ext cx="8083550" cy="5432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ja-JP" sz="2800" b="1">
                <a:latin typeface="ＭＳ Ｐゴシック" pitchFamily="50" charset="-128"/>
              </a:rPr>
              <a:t>①</a:t>
            </a:r>
            <a:r>
              <a:rPr lang="ja-JP" altLang="en-US" sz="2800" b="1">
                <a:latin typeface="ＭＳ Ｐゴシック" pitchFamily="50" charset="-128"/>
              </a:rPr>
              <a:t>自発的に率先垂範して、</a:t>
            </a:r>
            <a:r>
              <a:rPr lang="en-US" altLang="ja-JP" sz="2800" b="1">
                <a:latin typeface="ＭＳ Ｐゴシック" pitchFamily="50" charset="-128"/>
              </a:rPr>
              <a:t>QC</a:t>
            </a:r>
            <a:r>
              <a:rPr lang="ja-JP" altLang="en-US" sz="2800" b="1">
                <a:latin typeface="ＭＳ Ｐゴシック" pitchFamily="50" charset="-128"/>
              </a:rPr>
              <a:t>サークル活動を進める</a:t>
            </a:r>
          </a:p>
          <a:p>
            <a:r>
              <a:rPr lang="ja-JP" altLang="en-US" sz="2800" b="1">
                <a:latin typeface="ＭＳ Ｐゴシック" pitchFamily="50" charset="-128"/>
              </a:rPr>
              <a:t>②</a:t>
            </a:r>
            <a:r>
              <a:rPr lang="en-US" altLang="ja-JP" sz="2800" b="1">
                <a:latin typeface="ＭＳ Ｐゴシック" pitchFamily="50" charset="-128"/>
              </a:rPr>
              <a:t>QC</a:t>
            </a:r>
            <a:r>
              <a:rPr lang="ja-JP" altLang="en-US" sz="2800" b="1">
                <a:latin typeface="ＭＳ Ｐゴシック" pitchFamily="50" charset="-128"/>
              </a:rPr>
              <a:t>サークルをまとめていく</a:t>
            </a:r>
          </a:p>
          <a:p>
            <a:r>
              <a:rPr lang="ja-JP" altLang="en-US" sz="2800" b="1">
                <a:latin typeface="ＭＳ Ｐゴシック" pitchFamily="50" charset="-128"/>
              </a:rPr>
              <a:t>③</a:t>
            </a:r>
            <a:r>
              <a:rPr lang="en-US" altLang="ja-JP" sz="2800" b="1">
                <a:latin typeface="ＭＳ Ｐゴシック" pitchFamily="50" charset="-128"/>
              </a:rPr>
              <a:t>QC</a:t>
            </a:r>
            <a:r>
              <a:rPr lang="ja-JP" altLang="en-US" sz="2800" b="1">
                <a:latin typeface="ＭＳ Ｐゴシック" pitchFamily="50" charset="-128"/>
              </a:rPr>
              <a:t>サークルの方向づけをする</a:t>
            </a:r>
          </a:p>
          <a:p>
            <a:r>
              <a:rPr lang="ja-JP" altLang="en-US" sz="2800" b="1">
                <a:latin typeface="ＭＳ Ｐゴシック" pitchFamily="50" charset="-128"/>
              </a:rPr>
              <a:t>④</a:t>
            </a:r>
            <a:r>
              <a:rPr lang="en-US" altLang="ja-JP" sz="2800" b="1">
                <a:latin typeface="ＭＳ Ｐゴシック" pitchFamily="50" charset="-128"/>
              </a:rPr>
              <a:t>QC</a:t>
            </a:r>
            <a:r>
              <a:rPr lang="ja-JP" altLang="en-US" sz="2800" b="1">
                <a:latin typeface="ＭＳ Ｐゴシック" pitchFamily="50" charset="-128"/>
              </a:rPr>
              <a:t>サークルの会合を指導する</a:t>
            </a:r>
          </a:p>
          <a:p>
            <a:r>
              <a:rPr lang="ja-JP" altLang="en-US" sz="2800" b="1">
                <a:latin typeface="ＭＳ Ｐゴシック" pitchFamily="50" charset="-128"/>
              </a:rPr>
              <a:t>⑤活動の成果をまとめる</a:t>
            </a:r>
          </a:p>
          <a:p>
            <a:pPr>
              <a:lnSpc>
                <a:spcPct val="90000"/>
              </a:lnSpc>
            </a:pPr>
            <a:r>
              <a:rPr lang="ja-JP" altLang="en-US" sz="2800" b="1">
                <a:latin typeface="ＭＳ Ｐゴシック" pitchFamily="50" charset="-128"/>
              </a:rPr>
              <a:t>⑥</a:t>
            </a:r>
            <a:r>
              <a:rPr lang="en-US" altLang="ja-JP" sz="2800" b="1">
                <a:latin typeface="ＭＳ Ｐゴシック" pitchFamily="50" charset="-128"/>
              </a:rPr>
              <a:t>QC</a:t>
            </a:r>
            <a:r>
              <a:rPr lang="ja-JP" altLang="en-US" sz="2800" b="1">
                <a:latin typeface="ＭＳ Ｐゴシック" pitchFamily="50" charset="-128"/>
              </a:rPr>
              <a:t>サークルメンバーに対し、固有技術および</a:t>
            </a:r>
          </a:p>
          <a:p>
            <a:pPr>
              <a:lnSpc>
                <a:spcPct val="70000"/>
              </a:lnSpc>
            </a:pPr>
            <a:r>
              <a:rPr lang="ja-JP" altLang="en-US" sz="2800" b="1">
                <a:latin typeface="ＭＳ Ｐゴシック" pitchFamily="50" charset="-128"/>
              </a:rPr>
              <a:t>　　</a:t>
            </a:r>
            <a:r>
              <a:rPr lang="en-US" altLang="ja-JP" sz="2800" b="1">
                <a:latin typeface="ＭＳ Ｐゴシック" pitchFamily="50" charset="-128"/>
              </a:rPr>
              <a:t>QC</a:t>
            </a:r>
            <a:r>
              <a:rPr lang="ja-JP" altLang="en-US" sz="2800" b="1">
                <a:latin typeface="ＭＳ Ｐゴシック" pitchFamily="50" charset="-128"/>
              </a:rPr>
              <a:t>手法等を教育する</a:t>
            </a:r>
          </a:p>
          <a:p>
            <a:pPr>
              <a:lnSpc>
                <a:spcPct val="90000"/>
              </a:lnSpc>
            </a:pPr>
            <a:r>
              <a:rPr lang="ja-JP" altLang="en-US" sz="2800" b="1">
                <a:latin typeface="ＭＳ Ｐゴシック" pitchFamily="50" charset="-128"/>
              </a:rPr>
              <a:t>⑦次期リーダーを育成する</a:t>
            </a:r>
          </a:p>
          <a:p>
            <a:pPr>
              <a:lnSpc>
                <a:spcPct val="60000"/>
              </a:lnSpc>
              <a:spcBef>
                <a:spcPct val="50000"/>
              </a:spcBef>
            </a:pPr>
            <a:r>
              <a:rPr lang="ja-JP" altLang="en-US" sz="2800" b="1">
                <a:latin typeface="ＭＳ Ｐゴシック" pitchFamily="50" charset="-128"/>
              </a:rPr>
              <a:t>⑧リーダー会議に参加する</a:t>
            </a:r>
          </a:p>
          <a:p>
            <a:pPr>
              <a:lnSpc>
                <a:spcPct val="110000"/>
              </a:lnSpc>
            </a:pPr>
            <a:r>
              <a:rPr lang="ja-JP" altLang="en-US" sz="2800" b="1">
                <a:latin typeface="ＭＳ Ｐゴシック" pitchFamily="50" charset="-128"/>
              </a:rPr>
              <a:t>⑨</a:t>
            </a:r>
            <a:r>
              <a:rPr lang="en-US" altLang="ja-JP" sz="2800" b="1">
                <a:latin typeface="ＭＳ Ｐゴシック" pitchFamily="50" charset="-128"/>
              </a:rPr>
              <a:t>QC</a:t>
            </a:r>
            <a:r>
              <a:rPr lang="ja-JP" altLang="en-US" sz="2800" b="1">
                <a:latin typeface="ＭＳ Ｐゴシック" pitchFamily="50" charset="-128"/>
              </a:rPr>
              <a:t>サークル年間活動計画を作成する</a:t>
            </a:r>
          </a:p>
          <a:p>
            <a:r>
              <a:rPr lang="ja-JP" altLang="en-US" sz="2800" b="1">
                <a:latin typeface="ＭＳ Ｐゴシック" pitchFamily="50" charset="-128"/>
              </a:rPr>
              <a:t>⑩活動を上手にすすめる</a:t>
            </a:r>
          </a:p>
        </p:txBody>
      </p:sp>
      <p:grpSp>
        <p:nvGrpSpPr>
          <p:cNvPr id="977925" name="Group 5"/>
          <p:cNvGrpSpPr>
            <a:grpSpLocks/>
          </p:cNvGrpSpPr>
          <p:nvPr/>
        </p:nvGrpSpPr>
        <p:grpSpPr bwMode="auto">
          <a:xfrm>
            <a:off x="179388" y="179388"/>
            <a:ext cx="8812212" cy="641350"/>
            <a:chOff x="113" y="201"/>
            <a:chExt cx="5551" cy="404"/>
          </a:xfrm>
        </p:grpSpPr>
        <p:sp>
          <p:nvSpPr>
            <p:cNvPr id="977926" name="Rectangle 6"/>
            <p:cNvSpPr>
              <a:spLocks noChangeArrowheads="1"/>
            </p:cNvSpPr>
            <p:nvPr/>
          </p:nvSpPr>
          <p:spPr bwMode="auto">
            <a:xfrm>
              <a:off x="288" y="201"/>
              <a:ext cx="5184" cy="404"/>
            </a:xfrm>
            <a:prstGeom prst="rect">
              <a:avLst/>
            </a:prstGeom>
            <a:noFill/>
            <a:ln>
              <a:noFill/>
            </a:ln>
            <a:effectLst/>
            <a:extLst>
              <a:ext uri="{909E8E84-426E-40DD-AFC4-6F175D3DCCD1}">
                <a14:hiddenFill xmlns:a14="http://schemas.microsoft.com/office/drawing/2010/main">
                  <a:gradFill rotWithShape="0">
                    <a:gsLst>
                      <a:gs pos="0">
                        <a:srgbClr val="99CC00"/>
                      </a:gs>
                      <a:gs pos="50000">
                        <a:srgbClr val="99CC00">
                          <a:gamma/>
                          <a:tint val="0"/>
                          <a:invGamma/>
                        </a:srgbClr>
                      </a:gs>
                      <a:gs pos="100000">
                        <a:srgbClr val="99CC00"/>
                      </a:gs>
                    </a:gsLst>
                    <a:lin ang="5400000" scaled="1"/>
                  </a:gra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lang="en-US" altLang="ja-JP" sz="3600" b="1">
                  <a:latin typeface="HGP創英角ﾎﾟｯﾌﾟ体" pitchFamily="50" charset="-128"/>
                  <a:ea typeface="HGP創英角ﾎﾟｯﾌﾟ体" pitchFamily="50" charset="-128"/>
                </a:rPr>
                <a:t>QC</a:t>
              </a:r>
              <a:r>
                <a:rPr lang="ja-JP" altLang="en-US" sz="3600" b="1">
                  <a:latin typeface="HGP創英角ﾎﾟｯﾌﾟ体" pitchFamily="50" charset="-128"/>
                  <a:ea typeface="HGP創英角ﾎﾟｯﾌﾟ体" pitchFamily="50" charset="-128"/>
                </a:rPr>
                <a:t>ｻｰｸﾙﾘｰﾀﾞｰの役割</a:t>
              </a:r>
            </a:p>
          </p:txBody>
        </p:sp>
        <p:sp>
          <p:nvSpPr>
            <p:cNvPr id="977927" name="Line 7"/>
            <p:cNvSpPr>
              <a:spLocks noChangeShapeType="1"/>
            </p:cNvSpPr>
            <p:nvPr/>
          </p:nvSpPr>
          <p:spPr bwMode="auto">
            <a:xfrm>
              <a:off x="113" y="572"/>
              <a:ext cx="5551" cy="0"/>
            </a:xfrm>
            <a:prstGeom prst="line">
              <a:avLst/>
            </a:prstGeom>
            <a:noFill/>
            <a:ln w="88900" cmpd="thinThick">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tx1"/>
                    </a:outerShdw>
                  </a:effectLst>
                </a14:hiddenEffects>
              </a:ext>
            </a:extLst>
          </p:spPr>
          <p:txBody>
            <a:bodyPr lIns="92075" tIns="46038" rIns="92075" bIns="46038"/>
            <a:lstStyle/>
            <a:p>
              <a:endParaRPr lang="ja-JP" altLang="en-US"/>
            </a:p>
          </p:txBody>
        </p:sp>
      </p:grpSp>
    </p:spTree>
  </p:cSld>
  <p:clrMapOvr>
    <a:masterClrMapping/>
  </p:clrMapOvr>
  <p:transition>
    <p:cover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スライド番号プレースホルダー 2"/>
          <p:cNvSpPr>
            <a:spLocks noGrp="1"/>
          </p:cNvSpPr>
          <p:nvPr>
            <p:ph type="sldNum" sz="quarter" idx="11"/>
          </p:nvPr>
        </p:nvSpPr>
        <p:spPr/>
        <p:txBody>
          <a:bodyPr/>
          <a:lstStyle/>
          <a:p>
            <a:fld id="{19C609F2-0570-42FE-A529-5AE7E1F1D238}" type="slidenum">
              <a:rPr lang="en-US" altLang="ja-JP"/>
              <a:pPr/>
              <a:t>25</a:t>
            </a:fld>
            <a:r>
              <a:rPr lang="en-US" altLang="ja-JP"/>
              <a:t>/35</a:t>
            </a:r>
          </a:p>
        </p:txBody>
      </p:sp>
      <p:sp>
        <p:nvSpPr>
          <p:cNvPr id="933891" name="Text Box 3"/>
          <p:cNvSpPr txBox="1">
            <a:spLocks noChangeArrowheads="1"/>
          </p:cNvSpPr>
          <p:nvPr/>
        </p:nvSpPr>
        <p:spPr bwMode="auto">
          <a:xfrm>
            <a:off x="257175" y="52388"/>
            <a:ext cx="5605463" cy="51911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lang="en-US" altLang="ja-JP" sz="2800" b="1">
                <a:latin typeface="HGS創英角ﾎﾟｯﾌﾟ体" pitchFamily="50" charset="-128"/>
                <a:ea typeface="HGS創英角ﾎﾟｯﾌﾟ体" pitchFamily="50" charset="-128"/>
              </a:rPr>
              <a:t>QC</a:t>
            </a:r>
            <a:r>
              <a:rPr lang="ja-JP" altLang="en-US" sz="2800" b="1">
                <a:latin typeface="HGS創英角ﾎﾟｯﾌﾟ体" pitchFamily="50" charset="-128"/>
                <a:ea typeface="HGS創英角ﾎﾟｯﾌﾟ体" pitchFamily="50" charset="-128"/>
              </a:rPr>
              <a:t>サークルリーダーの具体的役割</a:t>
            </a:r>
          </a:p>
        </p:txBody>
      </p:sp>
      <p:sp>
        <p:nvSpPr>
          <p:cNvPr id="933892" name="Text Box 4"/>
          <p:cNvSpPr txBox="1">
            <a:spLocks noChangeArrowheads="1"/>
          </p:cNvSpPr>
          <p:nvPr/>
        </p:nvSpPr>
        <p:spPr bwMode="auto">
          <a:xfrm>
            <a:off x="492125" y="596900"/>
            <a:ext cx="2379663" cy="65246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spcBef>
                <a:spcPct val="50000"/>
              </a:spcBef>
            </a:pPr>
            <a:r>
              <a:rPr lang="en-US" altLang="ja-JP" sz="1800" b="1">
                <a:latin typeface="ＭＳ Ｐゴシック" pitchFamily="50" charset="-128"/>
              </a:rPr>
              <a:t>QC</a:t>
            </a:r>
            <a:r>
              <a:rPr lang="ja-JP" altLang="en-US" sz="1800" b="1">
                <a:latin typeface="ＭＳ Ｐゴシック" pitchFamily="50" charset="-128"/>
              </a:rPr>
              <a:t>サークル活動</a:t>
            </a:r>
          </a:p>
          <a:p>
            <a:pPr algn="ctr">
              <a:lnSpc>
                <a:spcPct val="50000"/>
              </a:lnSpc>
              <a:spcBef>
                <a:spcPct val="50000"/>
              </a:spcBef>
            </a:pPr>
            <a:r>
              <a:rPr lang="ja-JP" altLang="en-US" sz="1800" b="1">
                <a:latin typeface="ＭＳ Ｐゴシック" pitchFamily="50" charset="-128"/>
              </a:rPr>
              <a:t>良さ：集団の力の発揮</a:t>
            </a:r>
          </a:p>
        </p:txBody>
      </p:sp>
      <p:sp>
        <p:nvSpPr>
          <p:cNvPr id="933893" name="Text Box 5"/>
          <p:cNvSpPr txBox="1">
            <a:spLocks noChangeArrowheads="1"/>
          </p:cNvSpPr>
          <p:nvPr/>
        </p:nvSpPr>
        <p:spPr bwMode="auto">
          <a:xfrm>
            <a:off x="3319463" y="595313"/>
            <a:ext cx="3460750" cy="65246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spcBef>
                <a:spcPct val="50000"/>
              </a:spcBef>
            </a:pPr>
            <a:r>
              <a:rPr lang="ja-JP" altLang="en-US" sz="1800" b="1">
                <a:latin typeface="ＭＳ Ｐゴシック" pitchFamily="50" charset="-128"/>
              </a:rPr>
              <a:t>メンバーの個性の発揮</a:t>
            </a:r>
          </a:p>
          <a:p>
            <a:pPr algn="ctr">
              <a:lnSpc>
                <a:spcPct val="50000"/>
              </a:lnSpc>
              <a:spcBef>
                <a:spcPct val="50000"/>
              </a:spcBef>
            </a:pPr>
            <a:r>
              <a:rPr lang="ja-JP" altLang="en-US" sz="1800" b="1">
                <a:latin typeface="ＭＳ Ｐゴシック" pitchFamily="50" charset="-128"/>
              </a:rPr>
              <a:t>メンバーの相互間で仕事に関心</a:t>
            </a:r>
          </a:p>
        </p:txBody>
      </p:sp>
      <p:sp>
        <p:nvSpPr>
          <p:cNvPr id="933894" name="Text Box 6"/>
          <p:cNvSpPr txBox="1">
            <a:spLocks noChangeArrowheads="1"/>
          </p:cNvSpPr>
          <p:nvPr/>
        </p:nvSpPr>
        <p:spPr bwMode="auto">
          <a:xfrm>
            <a:off x="7112000" y="596900"/>
            <a:ext cx="1616075" cy="65246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spcBef>
                <a:spcPct val="50000"/>
              </a:spcBef>
            </a:pPr>
            <a:r>
              <a:rPr lang="ja-JP" altLang="en-US" sz="1800" b="1">
                <a:latin typeface="ＭＳ Ｐゴシック" pitchFamily="50" charset="-128"/>
              </a:rPr>
              <a:t>共同の目的に</a:t>
            </a:r>
          </a:p>
          <a:p>
            <a:pPr algn="ctr">
              <a:lnSpc>
                <a:spcPct val="50000"/>
              </a:lnSpc>
              <a:spcBef>
                <a:spcPct val="50000"/>
              </a:spcBef>
            </a:pPr>
            <a:r>
              <a:rPr lang="ja-JP" altLang="en-US" sz="1800" b="1">
                <a:latin typeface="ＭＳ Ｐゴシック" pitchFamily="50" charset="-128"/>
              </a:rPr>
              <a:t>向かって行動</a:t>
            </a:r>
          </a:p>
        </p:txBody>
      </p:sp>
      <p:cxnSp>
        <p:nvCxnSpPr>
          <p:cNvPr id="933895" name="AutoShape 7"/>
          <p:cNvCxnSpPr>
            <a:cxnSpLocks noChangeShapeType="1"/>
            <a:stCxn id="933892" idx="3"/>
            <a:endCxn id="933893" idx="1"/>
          </p:cNvCxnSpPr>
          <p:nvPr/>
        </p:nvCxnSpPr>
        <p:spPr bwMode="auto">
          <a:xfrm flipV="1">
            <a:off x="2871788" y="922338"/>
            <a:ext cx="447675" cy="1587"/>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33896" name="AutoShape 8"/>
          <p:cNvCxnSpPr>
            <a:cxnSpLocks noChangeShapeType="1"/>
            <a:stCxn id="933893" idx="3"/>
            <a:endCxn id="933894" idx="1"/>
          </p:cNvCxnSpPr>
          <p:nvPr/>
        </p:nvCxnSpPr>
        <p:spPr bwMode="auto">
          <a:xfrm>
            <a:off x="6780213" y="922338"/>
            <a:ext cx="331787" cy="1587"/>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33897" name="Text Box 9"/>
          <p:cNvSpPr txBox="1">
            <a:spLocks noChangeArrowheads="1"/>
          </p:cNvSpPr>
          <p:nvPr/>
        </p:nvSpPr>
        <p:spPr bwMode="auto">
          <a:xfrm>
            <a:off x="3152775" y="1427163"/>
            <a:ext cx="3789363" cy="376237"/>
          </a:xfrm>
          <a:prstGeom prst="rect">
            <a:avLst/>
          </a:prstGeom>
          <a:solidFill>
            <a:srgbClr val="FF9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spcBef>
                <a:spcPct val="50000"/>
              </a:spcBef>
            </a:pPr>
            <a:r>
              <a:rPr lang="ja-JP" altLang="en-US" sz="1800" b="1">
                <a:latin typeface="ＭＳ Ｐゴシック" pitchFamily="50" charset="-128"/>
              </a:rPr>
              <a:t>できるようにする･･･リーダーの役割</a:t>
            </a:r>
          </a:p>
        </p:txBody>
      </p:sp>
      <p:cxnSp>
        <p:nvCxnSpPr>
          <p:cNvPr id="933922" name="AutoShape 34"/>
          <p:cNvCxnSpPr>
            <a:cxnSpLocks noChangeShapeType="1"/>
            <a:stCxn id="933893" idx="2"/>
            <a:endCxn id="933897" idx="0"/>
          </p:cNvCxnSpPr>
          <p:nvPr/>
        </p:nvCxnSpPr>
        <p:spPr bwMode="auto">
          <a:xfrm flipH="1">
            <a:off x="5048250" y="1247775"/>
            <a:ext cx="1588" cy="179388"/>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33923" name="AutoShape 35"/>
          <p:cNvCxnSpPr>
            <a:cxnSpLocks noChangeShapeType="1"/>
            <a:stCxn id="933892" idx="2"/>
            <a:endCxn id="933897" idx="1"/>
          </p:cNvCxnSpPr>
          <p:nvPr/>
        </p:nvCxnSpPr>
        <p:spPr bwMode="auto">
          <a:xfrm rot="16200000" flipH="1">
            <a:off x="2234407" y="697706"/>
            <a:ext cx="366712" cy="1470025"/>
          </a:xfrm>
          <a:prstGeom prst="bentConnector2">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33924" name="AutoShape 36"/>
          <p:cNvCxnSpPr>
            <a:cxnSpLocks noChangeShapeType="1"/>
            <a:stCxn id="933894" idx="2"/>
            <a:endCxn id="933897" idx="3"/>
          </p:cNvCxnSpPr>
          <p:nvPr/>
        </p:nvCxnSpPr>
        <p:spPr bwMode="auto">
          <a:xfrm rot="5400000">
            <a:off x="7247732" y="943769"/>
            <a:ext cx="366712" cy="977900"/>
          </a:xfrm>
          <a:prstGeom prst="bentConnector2">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33925" name="Text Box 37"/>
          <p:cNvSpPr txBox="1">
            <a:spLocks noChangeArrowheads="1"/>
          </p:cNvSpPr>
          <p:nvPr/>
        </p:nvSpPr>
        <p:spPr bwMode="auto">
          <a:xfrm>
            <a:off x="7831138" y="76200"/>
            <a:ext cx="12065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Ins="18000">
            <a:spAutoFit/>
          </a:bodyPr>
          <a:lstStyle/>
          <a:p>
            <a:pPr algn="r">
              <a:spcBef>
                <a:spcPct val="0"/>
              </a:spcBef>
            </a:pPr>
            <a:endParaRPr lang="ja-JP" altLang="ja-JP" sz="1400" b="1">
              <a:latin typeface="HG丸ｺﾞｼｯｸM-PRO" pitchFamily="50" charset="-128"/>
              <a:ea typeface="HG丸ｺﾞｼｯｸM-PRO" pitchFamily="50" charset="-128"/>
            </a:endParaRPr>
          </a:p>
        </p:txBody>
      </p:sp>
      <p:grpSp>
        <p:nvGrpSpPr>
          <p:cNvPr id="933931" name="Group 43"/>
          <p:cNvGrpSpPr>
            <a:grpSpLocks/>
          </p:cNvGrpSpPr>
          <p:nvPr/>
        </p:nvGrpSpPr>
        <p:grpSpPr bwMode="auto">
          <a:xfrm>
            <a:off x="347663" y="1916113"/>
            <a:ext cx="8688387" cy="954087"/>
            <a:chOff x="219" y="1207"/>
            <a:chExt cx="5473" cy="601"/>
          </a:xfrm>
        </p:grpSpPr>
        <p:sp>
          <p:nvSpPr>
            <p:cNvPr id="933898" name="Text Box 10"/>
            <p:cNvSpPr txBox="1">
              <a:spLocks noChangeArrowheads="1"/>
            </p:cNvSpPr>
            <p:nvPr/>
          </p:nvSpPr>
          <p:spPr bwMode="auto">
            <a:xfrm>
              <a:off x="309" y="1207"/>
              <a:ext cx="5383" cy="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0"/>
                </a:spcBef>
                <a:tabLst>
                  <a:tab pos="4187825" algn="l"/>
                </a:tabLst>
                <a:defRPr kumimoji="1" sz="2400">
                  <a:solidFill>
                    <a:schemeClr val="tx1"/>
                  </a:solidFill>
                  <a:latin typeface="Times New Roman" pitchFamily="18" charset="0"/>
                  <a:ea typeface="ＭＳ Ｐゴシック" pitchFamily="50" charset="-128"/>
                </a:defRPr>
              </a:lvl1pPr>
              <a:lvl2pPr>
                <a:spcBef>
                  <a:spcPct val="0"/>
                </a:spcBef>
                <a:tabLst>
                  <a:tab pos="4187825" algn="l"/>
                </a:tabLst>
                <a:defRPr kumimoji="1" sz="2400">
                  <a:solidFill>
                    <a:schemeClr val="tx1"/>
                  </a:solidFill>
                  <a:latin typeface="Times New Roman" pitchFamily="18" charset="0"/>
                  <a:ea typeface="ＭＳ Ｐゴシック" pitchFamily="50" charset="-128"/>
                </a:defRPr>
              </a:lvl2pPr>
              <a:lvl3pPr>
                <a:spcBef>
                  <a:spcPct val="0"/>
                </a:spcBef>
                <a:tabLst>
                  <a:tab pos="4187825" algn="l"/>
                </a:tabLst>
                <a:defRPr kumimoji="1" sz="2400">
                  <a:solidFill>
                    <a:schemeClr val="tx1"/>
                  </a:solidFill>
                  <a:latin typeface="Times New Roman" pitchFamily="18" charset="0"/>
                  <a:ea typeface="ＭＳ Ｐゴシック" pitchFamily="50" charset="-128"/>
                </a:defRPr>
              </a:lvl3pPr>
              <a:lvl4pPr>
                <a:spcBef>
                  <a:spcPct val="0"/>
                </a:spcBef>
                <a:tabLst>
                  <a:tab pos="4187825" algn="l"/>
                </a:tabLst>
                <a:defRPr kumimoji="1" sz="2400">
                  <a:solidFill>
                    <a:schemeClr val="tx1"/>
                  </a:solidFill>
                  <a:latin typeface="Times New Roman" pitchFamily="18" charset="0"/>
                  <a:ea typeface="ＭＳ Ｐゴシック" pitchFamily="50" charset="-128"/>
                </a:defRPr>
              </a:lvl4pPr>
              <a:lvl5pPr>
                <a:spcBef>
                  <a:spcPct val="0"/>
                </a:spcBef>
                <a:tabLst>
                  <a:tab pos="4187825" algn="l"/>
                </a:tabLst>
                <a:defRPr kumimoji="1" sz="2400">
                  <a:solidFill>
                    <a:schemeClr val="tx1"/>
                  </a:solidFill>
                  <a:latin typeface="Times New Roman" pitchFamily="18" charset="0"/>
                  <a:ea typeface="ＭＳ Ｐゴシック" pitchFamily="50" charset="-128"/>
                </a:defRPr>
              </a:lvl5pPr>
              <a:lvl6pPr fontAlgn="base">
                <a:spcBef>
                  <a:spcPct val="0"/>
                </a:spcBef>
                <a:spcAft>
                  <a:spcPct val="0"/>
                </a:spcAft>
                <a:tabLst>
                  <a:tab pos="4187825" algn="l"/>
                </a:tabLst>
                <a:defRPr kumimoji="1" sz="2400">
                  <a:solidFill>
                    <a:schemeClr val="tx1"/>
                  </a:solidFill>
                  <a:latin typeface="Times New Roman" pitchFamily="18" charset="0"/>
                  <a:ea typeface="ＭＳ Ｐゴシック" pitchFamily="50" charset="-128"/>
                </a:defRPr>
              </a:lvl6pPr>
              <a:lvl7pPr fontAlgn="base">
                <a:spcBef>
                  <a:spcPct val="0"/>
                </a:spcBef>
                <a:spcAft>
                  <a:spcPct val="0"/>
                </a:spcAft>
                <a:tabLst>
                  <a:tab pos="4187825" algn="l"/>
                </a:tabLst>
                <a:defRPr kumimoji="1" sz="2400">
                  <a:solidFill>
                    <a:schemeClr val="tx1"/>
                  </a:solidFill>
                  <a:latin typeface="Times New Roman" pitchFamily="18" charset="0"/>
                  <a:ea typeface="ＭＳ Ｐゴシック" pitchFamily="50" charset="-128"/>
                </a:defRPr>
              </a:lvl7pPr>
              <a:lvl8pPr fontAlgn="base">
                <a:spcBef>
                  <a:spcPct val="0"/>
                </a:spcBef>
                <a:spcAft>
                  <a:spcPct val="0"/>
                </a:spcAft>
                <a:tabLst>
                  <a:tab pos="4187825" algn="l"/>
                </a:tabLst>
                <a:defRPr kumimoji="1" sz="2400">
                  <a:solidFill>
                    <a:schemeClr val="tx1"/>
                  </a:solidFill>
                  <a:latin typeface="Times New Roman" pitchFamily="18" charset="0"/>
                  <a:ea typeface="ＭＳ Ｐゴシック" pitchFamily="50" charset="-128"/>
                </a:defRPr>
              </a:lvl8pPr>
              <a:lvl9pPr fontAlgn="base">
                <a:spcBef>
                  <a:spcPct val="0"/>
                </a:spcBef>
                <a:spcAft>
                  <a:spcPct val="0"/>
                </a:spcAft>
                <a:tabLst>
                  <a:tab pos="4187825" algn="l"/>
                </a:tabLst>
                <a:defRPr kumimoji="1" sz="2400">
                  <a:solidFill>
                    <a:schemeClr val="tx1"/>
                  </a:solidFill>
                  <a:latin typeface="Times New Roman" pitchFamily="18" charset="0"/>
                  <a:ea typeface="ＭＳ Ｐゴシック" pitchFamily="50" charset="-128"/>
                </a:defRPr>
              </a:lvl9pPr>
            </a:lstStyle>
            <a:p>
              <a:pPr>
                <a:lnSpc>
                  <a:spcPct val="90000"/>
                </a:lnSpc>
                <a:spcBef>
                  <a:spcPct val="50000"/>
                </a:spcBef>
              </a:pPr>
              <a:r>
                <a:rPr lang="en-US" altLang="ja-JP" sz="2200" b="1">
                  <a:solidFill>
                    <a:srgbClr val="FF0000"/>
                  </a:solidFill>
                  <a:latin typeface="ＭＳ Ｐゴシック" pitchFamily="50" charset="-128"/>
                </a:rPr>
                <a:t>①</a:t>
              </a:r>
              <a:r>
                <a:rPr lang="ja-JP" altLang="en-US" sz="2200" b="1">
                  <a:solidFill>
                    <a:srgbClr val="FF0000"/>
                  </a:solidFill>
                  <a:latin typeface="ＭＳ Ｐゴシック" pitchFamily="50" charset="-128"/>
                </a:rPr>
                <a:t>　自発的に率先垂範して、</a:t>
              </a:r>
              <a:r>
                <a:rPr lang="en-US" altLang="ja-JP" sz="2200" b="1">
                  <a:solidFill>
                    <a:srgbClr val="FF0000"/>
                  </a:solidFill>
                  <a:latin typeface="ＭＳ Ｐゴシック" pitchFamily="50" charset="-128"/>
                </a:rPr>
                <a:t>QC</a:t>
              </a:r>
              <a:r>
                <a:rPr lang="ja-JP" altLang="en-US" sz="2200" b="1">
                  <a:solidFill>
                    <a:srgbClr val="FF0000"/>
                  </a:solidFill>
                  <a:latin typeface="ＭＳ Ｐゴシック" pitchFamily="50" charset="-128"/>
                </a:rPr>
                <a:t>サークル活動を進める</a:t>
              </a:r>
            </a:p>
            <a:p>
              <a:pPr>
                <a:lnSpc>
                  <a:spcPct val="50000"/>
                </a:lnSpc>
                <a:spcBef>
                  <a:spcPct val="50000"/>
                </a:spcBef>
              </a:pPr>
              <a:r>
                <a:rPr lang="ja-JP" altLang="en-US" sz="1800" b="1">
                  <a:latin typeface="ＭＳ Ｐゴシック" pitchFamily="50" charset="-128"/>
                </a:rPr>
                <a:t>●基本、心構えの理解、ﾒﾝﾊﾞｰへの教育　　　●</a:t>
              </a:r>
              <a:r>
                <a:rPr lang="en-US" altLang="ja-JP" sz="1800" b="1">
                  <a:latin typeface="ＭＳ Ｐゴシック" pitchFamily="50" charset="-128"/>
                </a:rPr>
                <a:t>QC</a:t>
              </a:r>
              <a:r>
                <a:rPr lang="ja-JP" altLang="en-US" sz="1800" b="1">
                  <a:latin typeface="ＭＳ Ｐゴシック" pitchFamily="50" charset="-128"/>
                </a:rPr>
                <a:t>手法・問題解決手順の勉強と活用</a:t>
              </a:r>
            </a:p>
            <a:p>
              <a:pPr>
                <a:lnSpc>
                  <a:spcPct val="50000"/>
                </a:lnSpc>
                <a:spcBef>
                  <a:spcPct val="50000"/>
                </a:spcBef>
              </a:pPr>
              <a:r>
                <a:rPr lang="ja-JP" altLang="en-US" sz="1800" b="1">
                  <a:latin typeface="ＭＳ Ｐゴシック" pitchFamily="50" charset="-128"/>
                </a:rPr>
                <a:t>●固有技術、技能を有し、メンバーへの教育　●運営事例を多く知って改善</a:t>
              </a:r>
            </a:p>
          </p:txBody>
        </p:sp>
        <p:sp>
          <p:nvSpPr>
            <p:cNvPr id="933927" name="AutoShape 39"/>
            <p:cNvSpPr>
              <a:spLocks noChangeArrowheads="1"/>
            </p:cNvSpPr>
            <p:nvPr/>
          </p:nvSpPr>
          <p:spPr bwMode="auto">
            <a:xfrm>
              <a:off x="219" y="1225"/>
              <a:ext cx="5446" cy="583"/>
            </a:xfrm>
            <a:prstGeom prst="roundRect">
              <a:avLst>
                <a:gd name="adj" fmla="val 16667"/>
              </a:avLst>
            </a:prstGeom>
            <a:noFill/>
            <a:ln w="9525" algn="ctr">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a:p>
          </p:txBody>
        </p:sp>
      </p:grpSp>
      <p:grpSp>
        <p:nvGrpSpPr>
          <p:cNvPr id="933932" name="Group 44"/>
          <p:cNvGrpSpPr>
            <a:grpSpLocks/>
          </p:cNvGrpSpPr>
          <p:nvPr/>
        </p:nvGrpSpPr>
        <p:grpSpPr bwMode="auto">
          <a:xfrm>
            <a:off x="336550" y="2901950"/>
            <a:ext cx="8645525" cy="1646238"/>
            <a:chOff x="212" y="1828"/>
            <a:chExt cx="5446" cy="1037"/>
          </a:xfrm>
        </p:grpSpPr>
        <p:sp>
          <p:nvSpPr>
            <p:cNvPr id="933899" name="Text Box 11"/>
            <p:cNvSpPr txBox="1">
              <a:spLocks noChangeArrowheads="1"/>
            </p:cNvSpPr>
            <p:nvPr/>
          </p:nvSpPr>
          <p:spPr bwMode="auto">
            <a:xfrm>
              <a:off x="304" y="1828"/>
              <a:ext cx="4362" cy="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lang="en-US" altLang="ja-JP" sz="2200" b="1">
                  <a:solidFill>
                    <a:srgbClr val="FF0000"/>
                  </a:solidFill>
                  <a:latin typeface="ＭＳ Ｐゴシック" pitchFamily="50" charset="-128"/>
                </a:rPr>
                <a:t>②</a:t>
              </a:r>
              <a:r>
                <a:rPr lang="ja-JP" altLang="en-US" sz="2200" b="1">
                  <a:solidFill>
                    <a:srgbClr val="FF0000"/>
                  </a:solidFill>
                  <a:latin typeface="ＭＳ Ｐゴシック" pitchFamily="50" charset="-128"/>
                </a:rPr>
                <a:t>　</a:t>
              </a:r>
              <a:r>
                <a:rPr lang="en-US" altLang="ja-JP" sz="2200" b="1">
                  <a:solidFill>
                    <a:srgbClr val="FF0000"/>
                  </a:solidFill>
                  <a:latin typeface="ＭＳ Ｐゴシック" pitchFamily="50" charset="-128"/>
                </a:rPr>
                <a:t>QC</a:t>
              </a:r>
              <a:r>
                <a:rPr lang="ja-JP" altLang="en-US" sz="2200" b="1">
                  <a:solidFill>
                    <a:srgbClr val="FF0000"/>
                  </a:solidFill>
                  <a:latin typeface="ＭＳ Ｐゴシック" pitchFamily="50" charset="-128"/>
                </a:rPr>
                <a:t>サークルをまとめていく（全員の意見を引き出す）</a:t>
              </a:r>
              <a:r>
                <a:rPr lang="ja-JP" altLang="en-US" sz="2000" b="1">
                  <a:solidFill>
                    <a:srgbClr val="FF0000"/>
                  </a:solidFill>
                  <a:latin typeface="ＭＳ Ｐゴシック" pitchFamily="50" charset="-128"/>
                </a:rPr>
                <a:t>　</a:t>
              </a:r>
            </a:p>
          </p:txBody>
        </p:sp>
        <p:sp>
          <p:nvSpPr>
            <p:cNvPr id="933910" name="Text Box 22"/>
            <p:cNvSpPr txBox="1">
              <a:spLocks noChangeArrowheads="1"/>
            </p:cNvSpPr>
            <p:nvPr/>
          </p:nvSpPr>
          <p:spPr bwMode="auto">
            <a:xfrm>
              <a:off x="866" y="2059"/>
              <a:ext cx="1089" cy="19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tIns="10800" bIns="10800" anchor="ctr">
              <a:spAutoFit/>
            </a:bodyPr>
            <a:lstStyle/>
            <a:p>
              <a:pPr algn="dist">
                <a:spcBef>
                  <a:spcPct val="50000"/>
                </a:spcBef>
              </a:pPr>
              <a:r>
                <a:rPr lang="ja-JP" altLang="en-US" sz="1800" b="1">
                  <a:latin typeface="ＭＳ Ｐゴシック" pitchFamily="50" charset="-128"/>
                </a:rPr>
                <a:t>全員参加</a:t>
              </a:r>
            </a:p>
          </p:txBody>
        </p:sp>
        <p:sp>
          <p:nvSpPr>
            <p:cNvPr id="933911" name="Text Box 23"/>
            <p:cNvSpPr txBox="1">
              <a:spLocks noChangeArrowheads="1"/>
            </p:cNvSpPr>
            <p:nvPr/>
          </p:nvSpPr>
          <p:spPr bwMode="auto">
            <a:xfrm>
              <a:off x="866" y="2574"/>
              <a:ext cx="1089" cy="19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tIns="10800" bIns="10800" anchor="ctr">
              <a:spAutoFit/>
            </a:bodyPr>
            <a:lstStyle/>
            <a:p>
              <a:pPr algn="dist">
                <a:spcBef>
                  <a:spcPct val="50000"/>
                </a:spcBef>
              </a:pPr>
              <a:r>
                <a:rPr lang="ja-JP" altLang="en-US" sz="1800" b="1">
                  <a:latin typeface="ＭＳ Ｐゴシック" pitchFamily="50" charset="-128"/>
                </a:rPr>
                <a:t>全員相互協力</a:t>
              </a:r>
            </a:p>
          </p:txBody>
        </p:sp>
        <p:cxnSp>
          <p:nvCxnSpPr>
            <p:cNvPr id="933912" name="AutoShape 24"/>
            <p:cNvCxnSpPr>
              <a:cxnSpLocks noChangeShapeType="1"/>
              <a:stCxn id="933910" idx="2"/>
              <a:endCxn id="933911" idx="0"/>
            </p:cNvCxnSpPr>
            <p:nvPr/>
          </p:nvCxnSpPr>
          <p:spPr bwMode="auto">
            <a:xfrm>
              <a:off x="1411" y="2252"/>
              <a:ext cx="0" cy="322"/>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33913" name="Text Box 25"/>
            <p:cNvSpPr txBox="1">
              <a:spLocks noChangeArrowheads="1"/>
            </p:cNvSpPr>
            <p:nvPr/>
          </p:nvSpPr>
          <p:spPr bwMode="auto">
            <a:xfrm>
              <a:off x="2266" y="2059"/>
              <a:ext cx="850" cy="19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tIns="10800" bIns="10800" anchor="ctr">
              <a:spAutoFit/>
            </a:bodyPr>
            <a:lstStyle/>
            <a:p>
              <a:pPr algn="dist">
                <a:spcBef>
                  <a:spcPct val="50000"/>
                </a:spcBef>
              </a:pPr>
              <a:r>
                <a:rPr lang="ja-JP" altLang="en-US" sz="1800" b="1">
                  <a:latin typeface="ＭＳ Ｐゴシック" pitchFamily="50" charset="-128"/>
                </a:rPr>
                <a:t>会合出席</a:t>
              </a:r>
            </a:p>
          </p:txBody>
        </p:sp>
        <p:sp>
          <p:nvSpPr>
            <p:cNvPr id="933914" name="Text Box 26"/>
            <p:cNvSpPr txBox="1">
              <a:spLocks noChangeArrowheads="1"/>
            </p:cNvSpPr>
            <p:nvPr/>
          </p:nvSpPr>
          <p:spPr bwMode="auto">
            <a:xfrm>
              <a:off x="2266" y="2346"/>
              <a:ext cx="850" cy="19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tIns="10800" bIns="10800" anchor="ctr">
              <a:spAutoFit/>
            </a:bodyPr>
            <a:lstStyle/>
            <a:p>
              <a:pPr algn="dist">
                <a:spcBef>
                  <a:spcPct val="50000"/>
                </a:spcBef>
              </a:pPr>
              <a:r>
                <a:rPr lang="ja-JP" altLang="en-US" sz="1800" b="1">
                  <a:latin typeface="ＭＳ Ｐゴシック" pitchFamily="50" charset="-128"/>
                </a:rPr>
                <a:t>発言</a:t>
              </a:r>
            </a:p>
          </p:txBody>
        </p:sp>
        <p:sp>
          <p:nvSpPr>
            <p:cNvPr id="933915" name="Text Box 27"/>
            <p:cNvSpPr txBox="1">
              <a:spLocks noChangeArrowheads="1"/>
            </p:cNvSpPr>
            <p:nvPr/>
          </p:nvSpPr>
          <p:spPr bwMode="auto">
            <a:xfrm>
              <a:off x="2266" y="2637"/>
              <a:ext cx="850" cy="19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tIns="10800" bIns="10800" anchor="ctr">
              <a:spAutoFit/>
            </a:bodyPr>
            <a:lstStyle/>
            <a:p>
              <a:pPr algn="dist">
                <a:spcBef>
                  <a:spcPct val="50000"/>
                </a:spcBef>
              </a:pPr>
              <a:r>
                <a:rPr lang="ja-JP" altLang="en-US" sz="1800" b="1">
                  <a:latin typeface="ＭＳ Ｐゴシック" pitchFamily="50" charset="-128"/>
                </a:rPr>
                <a:t>役割分担</a:t>
              </a:r>
            </a:p>
          </p:txBody>
        </p:sp>
        <p:cxnSp>
          <p:nvCxnSpPr>
            <p:cNvPr id="933916" name="AutoShape 28"/>
            <p:cNvCxnSpPr>
              <a:cxnSpLocks noChangeShapeType="1"/>
              <a:stCxn id="933913" idx="2"/>
              <a:endCxn id="933914" idx="0"/>
            </p:cNvCxnSpPr>
            <p:nvPr/>
          </p:nvCxnSpPr>
          <p:spPr bwMode="auto">
            <a:xfrm>
              <a:off x="2691" y="2252"/>
              <a:ext cx="0" cy="94"/>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33917" name="AutoShape 29"/>
            <p:cNvCxnSpPr>
              <a:cxnSpLocks noChangeShapeType="1"/>
              <a:stCxn id="933914" idx="2"/>
              <a:endCxn id="933915" idx="0"/>
            </p:cNvCxnSpPr>
            <p:nvPr/>
          </p:nvCxnSpPr>
          <p:spPr bwMode="auto">
            <a:xfrm>
              <a:off x="2691" y="2539"/>
              <a:ext cx="0" cy="98"/>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33918" name="AutoShape 30"/>
            <p:cNvCxnSpPr>
              <a:cxnSpLocks noChangeShapeType="1"/>
              <a:stCxn id="933913" idx="1"/>
              <a:endCxn id="933915" idx="1"/>
            </p:cNvCxnSpPr>
            <p:nvPr/>
          </p:nvCxnSpPr>
          <p:spPr bwMode="auto">
            <a:xfrm rot="10800000" flipH="1" flipV="1">
              <a:off x="2266" y="2156"/>
              <a:ext cx="1" cy="578"/>
            </a:xfrm>
            <a:prstGeom prst="bentConnector3">
              <a:avLst>
                <a:gd name="adj1" fmla="val -14400000"/>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33919" name="AutoShape 31"/>
            <p:cNvCxnSpPr>
              <a:cxnSpLocks noChangeShapeType="1"/>
              <a:stCxn id="933910" idx="3"/>
              <a:endCxn id="933913" idx="1"/>
            </p:cNvCxnSpPr>
            <p:nvPr/>
          </p:nvCxnSpPr>
          <p:spPr bwMode="auto">
            <a:xfrm>
              <a:off x="1955" y="2156"/>
              <a:ext cx="311" cy="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33920" name="AutoShape 32"/>
            <p:cNvCxnSpPr>
              <a:cxnSpLocks noChangeShapeType="1"/>
              <a:stCxn id="933914" idx="1"/>
              <a:endCxn id="933915" idx="1"/>
            </p:cNvCxnSpPr>
            <p:nvPr/>
          </p:nvCxnSpPr>
          <p:spPr bwMode="auto">
            <a:xfrm rot="10800000" flipH="1" flipV="1">
              <a:off x="2266" y="2443"/>
              <a:ext cx="1" cy="291"/>
            </a:xfrm>
            <a:prstGeom prst="bentConnector3">
              <a:avLst>
                <a:gd name="adj1" fmla="val -14400000"/>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33921" name="Text Box 33"/>
            <p:cNvSpPr txBox="1">
              <a:spLocks noChangeArrowheads="1"/>
            </p:cNvSpPr>
            <p:nvPr/>
          </p:nvSpPr>
          <p:spPr bwMode="auto">
            <a:xfrm>
              <a:off x="3087" y="2027"/>
              <a:ext cx="2479" cy="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ja-JP" altLang="en-US" sz="1800" b="1">
                  <a:latin typeface="ＭＳ Ｐゴシック" pitchFamily="50" charset="-128"/>
                </a:rPr>
                <a:t>･･･会議に出られない時の</a:t>
              </a:r>
            </a:p>
            <a:p>
              <a:pPr>
                <a:lnSpc>
                  <a:spcPct val="50000"/>
                </a:lnSpc>
                <a:spcBef>
                  <a:spcPct val="50000"/>
                </a:spcBef>
              </a:pPr>
              <a:r>
                <a:rPr lang="ja-JP" altLang="en-US" sz="1800" b="1">
                  <a:latin typeface="ＭＳ Ｐゴシック" pitchFamily="50" charset="-128"/>
                </a:rPr>
                <a:t>	意見の出し方も決めておく</a:t>
              </a:r>
            </a:p>
          </p:txBody>
        </p:sp>
        <p:sp>
          <p:nvSpPr>
            <p:cNvPr id="933928" name="AutoShape 40"/>
            <p:cNvSpPr>
              <a:spLocks noChangeArrowheads="1"/>
            </p:cNvSpPr>
            <p:nvPr/>
          </p:nvSpPr>
          <p:spPr bwMode="auto">
            <a:xfrm>
              <a:off x="212" y="1867"/>
              <a:ext cx="5446" cy="998"/>
            </a:xfrm>
            <a:prstGeom prst="roundRect">
              <a:avLst>
                <a:gd name="adj" fmla="val 9222"/>
              </a:avLst>
            </a:prstGeom>
            <a:noFill/>
            <a:ln w="9525" algn="ctr">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a:p>
          </p:txBody>
        </p:sp>
      </p:grpSp>
      <p:grpSp>
        <p:nvGrpSpPr>
          <p:cNvPr id="933933" name="Group 45"/>
          <p:cNvGrpSpPr>
            <a:grpSpLocks/>
          </p:cNvGrpSpPr>
          <p:nvPr/>
        </p:nvGrpSpPr>
        <p:grpSpPr bwMode="auto">
          <a:xfrm>
            <a:off x="336550" y="4637088"/>
            <a:ext cx="8645525" cy="962025"/>
            <a:chOff x="212" y="2921"/>
            <a:chExt cx="5446" cy="606"/>
          </a:xfrm>
        </p:grpSpPr>
        <p:sp>
          <p:nvSpPr>
            <p:cNvPr id="933900" name="Text Box 12"/>
            <p:cNvSpPr txBox="1">
              <a:spLocks noChangeArrowheads="1"/>
            </p:cNvSpPr>
            <p:nvPr/>
          </p:nvSpPr>
          <p:spPr bwMode="auto">
            <a:xfrm>
              <a:off x="291" y="2921"/>
              <a:ext cx="4795" cy="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lang="en-US" altLang="ja-JP" sz="2200" b="1">
                  <a:solidFill>
                    <a:srgbClr val="FF0000"/>
                  </a:solidFill>
                  <a:latin typeface="ＭＳ Ｐゴシック" pitchFamily="50" charset="-128"/>
                </a:rPr>
                <a:t>③</a:t>
              </a:r>
              <a:r>
                <a:rPr lang="ja-JP" altLang="en-US" sz="2200" b="1">
                  <a:solidFill>
                    <a:srgbClr val="FF0000"/>
                  </a:solidFill>
                  <a:latin typeface="ＭＳ Ｐゴシック" pitchFamily="50" charset="-128"/>
                </a:rPr>
                <a:t>　</a:t>
              </a:r>
              <a:r>
                <a:rPr lang="en-US" altLang="ja-JP" sz="2200" b="1">
                  <a:solidFill>
                    <a:srgbClr val="FF0000"/>
                  </a:solidFill>
                  <a:latin typeface="ＭＳ Ｐゴシック" pitchFamily="50" charset="-128"/>
                </a:rPr>
                <a:t>QC</a:t>
              </a:r>
              <a:r>
                <a:rPr lang="ja-JP" altLang="en-US" sz="2200" b="1">
                  <a:solidFill>
                    <a:srgbClr val="FF0000"/>
                  </a:solidFill>
                  <a:latin typeface="ＭＳ Ｐゴシック" pitchFamily="50" charset="-128"/>
                </a:rPr>
                <a:t>サークルの方向づけをする（メンバーの意見をよく聞く）</a:t>
              </a:r>
              <a:r>
                <a:rPr lang="ja-JP" altLang="en-US" sz="2000" b="1">
                  <a:solidFill>
                    <a:srgbClr val="FF0000"/>
                  </a:solidFill>
                  <a:latin typeface="ＭＳ Ｐゴシック" pitchFamily="50" charset="-128"/>
                </a:rPr>
                <a:t>　</a:t>
              </a:r>
            </a:p>
          </p:txBody>
        </p:sp>
        <p:sp>
          <p:nvSpPr>
            <p:cNvPr id="933901" name="Text Box 13"/>
            <p:cNvSpPr txBox="1">
              <a:spLocks noChangeArrowheads="1"/>
            </p:cNvSpPr>
            <p:nvPr/>
          </p:nvSpPr>
          <p:spPr bwMode="auto">
            <a:xfrm>
              <a:off x="715" y="3117"/>
              <a:ext cx="107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ja-JP" altLang="en-US" sz="1800" b="1">
                  <a:latin typeface="ＭＳ Ｐゴシック" pitchFamily="50" charset="-128"/>
                </a:rPr>
                <a:t>・運営の工夫</a:t>
              </a:r>
            </a:p>
          </p:txBody>
        </p:sp>
        <p:sp>
          <p:nvSpPr>
            <p:cNvPr id="933902" name="Text Box 14"/>
            <p:cNvSpPr txBox="1">
              <a:spLocks noChangeArrowheads="1"/>
            </p:cNvSpPr>
            <p:nvPr/>
          </p:nvSpPr>
          <p:spPr bwMode="auto">
            <a:xfrm>
              <a:off x="709" y="3296"/>
              <a:ext cx="202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ja-JP" altLang="en-US" sz="1800" b="1">
                  <a:latin typeface="ＭＳ Ｐゴシック" pitchFamily="50" charset="-128"/>
                </a:rPr>
                <a:t>・メンバーを引っ張っていく</a:t>
              </a:r>
            </a:p>
          </p:txBody>
        </p:sp>
        <p:cxnSp>
          <p:nvCxnSpPr>
            <p:cNvPr id="933903" name="AutoShape 15"/>
            <p:cNvCxnSpPr>
              <a:cxnSpLocks noChangeShapeType="1"/>
              <a:stCxn id="933901" idx="3"/>
              <a:endCxn id="933902" idx="3"/>
            </p:cNvCxnSpPr>
            <p:nvPr/>
          </p:nvCxnSpPr>
          <p:spPr bwMode="auto">
            <a:xfrm>
              <a:off x="1790" y="3233"/>
              <a:ext cx="943" cy="179"/>
            </a:xfrm>
            <a:prstGeom prst="bentConnector3">
              <a:avLst>
                <a:gd name="adj1" fmla="val 115269"/>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33908" name="Text Box 20"/>
            <p:cNvSpPr txBox="1">
              <a:spLocks noChangeArrowheads="1"/>
            </p:cNvSpPr>
            <p:nvPr/>
          </p:nvSpPr>
          <p:spPr bwMode="auto">
            <a:xfrm>
              <a:off x="2928" y="3203"/>
              <a:ext cx="234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ja-JP" altLang="en-US" sz="1800" b="1">
                  <a:latin typeface="ＭＳ Ｐゴシック" pitchFamily="50" charset="-128"/>
                </a:rPr>
                <a:t>･･･</a:t>
              </a:r>
              <a:r>
                <a:rPr lang="ja-JP" altLang="en-US" sz="1800" b="1">
                  <a:solidFill>
                    <a:srgbClr val="0000FF"/>
                  </a:solidFill>
                  <a:latin typeface="ＭＳ Ｐゴシック" pitchFamily="50" charset="-128"/>
                </a:rPr>
                <a:t>メンバーの納得</a:t>
              </a:r>
            </a:p>
          </p:txBody>
        </p:sp>
        <p:sp>
          <p:nvSpPr>
            <p:cNvPr id="933929" name="AutoShape 41"/>
            <p:cNvSpPr>
              <a:spLocks noChangeArrowheads="1"/>
            </p:cNvSpPr>
            <p:nvPr/>
          </p:nvSpPr>
          <p:spPr bwMode="auto">
            <a:xfrm>
              <a:off x="212" y="2937"/>
              <a:ext cx="5446" cy="583"/>
            </a:xfrm>
            <a:prstGeom prst="roundRect">
              <a:avLst>
                <a:gd name="adj" fmla="val 16667"/>
              </a:avLst>
            </a:prstGeom>
            <a:noFill/>
            <a:ln w="9525" algn="ctr">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a:p>
          </p:txBody>
        </p:sp>
      </p:grpSp>
      <p:grpSp>
        <p:nvGrpSpPr>
          <p:cNvPr id="933934" name="Group 46"/>
          <p:cNvGrpSpPr>
            <a:grpSpLocks/>
          </p:cNvGrpSpPr>
          <p:nvPr/>
        </p:nvGrpSpPr>
        <p:grpSpPr bwMode="auto">
          <a:xfrm>
            <a:off x="347663" y="5694363"/>
            <a:ext cx="8645525" cy="989012"/>
            <a:chOff x="219" y="3587"/>
            <a:chExt cx="5446" cy="623"/>
          </a:xfrm>
        </p:grpSpPr>
        <p:sp>
          <p:nvSpPr>
            <p:cNvPr id="933904" name="Text Box 16"/>
            <p:cNvSpPr txBox="1">
              <a:spLocks noChangeArrowheads="1"/>
            </p:cNvSpPr>
            <p:nvPr/>
          </p:nvSpPr>
          <p:spPr bwMode="auto">
            <a:xfrm>
              <a:off x="298" y="3588"/>
              <a:ext cx="4856" cy="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lang="en-US" altLang="ja-JP" sz="2200" b="1">
                  <a:solidFill>
                    <a:srgbClr val="FF0000"/>
                  </a:solidFill>
                  <a:latin typeface="ＭＳ Ｐゴシック" pitchFamily="50" charset="-128"/>
                </a:rPr>
                <a:t>④</a:t>
              </a:r>
              <a:r>
                <a:rPr lang="ja-JP" altLang="en-US" sz="2200" b="1">
                  <a:solidFill>
                    <a:srgbClr val="FF0000"/>
                  </a:solidFill>
                  <a:latin typeface="ＭＳ Ｐゴシック" pitchFamily="50" charset="-128"/>
                </a:rPr>
                <a:t>　</a:t>
              </a:r>
              <a:r>
                <a:rPr lang="en-US" altLang="ja-JP" sz="2200" b="1">
                  <a:solidFill>
                    <a:srgbClr val="FF0000"/>
                  </a:solidFill>
                  <a:latin typeface="ＭＳ Ｐゴシック" pitchFamily="50" charset="-128"/>
                </a:rPr>
                <a:t>QC</a:t>
              </a:r>
              <a:r>
                <a:rPr lang="ja-JP" altLang="en-US" sz="2200" b="1">
                  <a:solidFill>
                    <a:srgbClr val="FF0000"/>
                  </a:solidFill>
                  <a:latin typeface="ＭＳ Ｐゴシック" pitchFamily="50" charset="-128"/>
                </a:rPr>
                <a:t>サークルの会合を指導する（意見の出易い雰囲気作り）</a:t>
              </a:r>
              <a:r>
                <a:rPr lang="ja-JP" altLang="en-US" sz="2000" b="1">
                  <a:solidFill>
                    <a:srgbClr val="FF0000"/>
                  </a:solidFill>
                  <a:latin typeface="ＭＳ Ｐゴシック" pitchFamily="50" charset="-128"/>
                </a:rPr>
                <a:t>　</a:t>
              </a:r>
            </a:p>
          </p:txBody>
        </p:sp>
        <p:sp>
          <p:nvSpPr>
            <p:cNvPr id="933905" name="Text Box 17"/>
            <p:cNvSpPr txBox="1">
              <a:spLocks noChangeArrowheads="1"/>
            </p:cNvSpPr>
            <p:nvPr/>
          </p:nvSpPr>
          <p:spPr bwMode="auto">
            <a:xfrm>
              <a:off x="700" y="3800"/>
              <a:ext cx="84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ja-JP" altLang="en-US" sz="1800" b="1">
                  <a:latin typeface="ＭＳ Ｐゴシック" pitchFamily="50" charset="-128"/>
                </a:rPr>
                <a:t>・進め方</a:t>
              </a:r>
            </a:p>
          </p:txBody>
        </p:sp>
        <p:sp>
          <p:nvSpPr>
            <p:cNvPr id="933906" name="Text Box 18"/>
            <p:cNvSpPr txBox="1">
              <a:spLocks noChangeArrowheads="1"/>
            </p:cNvSpPr>
            <p:nvPr/>
          </p:nvSpPr>
          <p:spPr bwMode="auto">
            <a:xfrm>
              <a:off x="699" y="3979"/>
              <a:ext cx="153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ja-JP" altLang="en-US" sz="1800" b="1">
                  <a:latin typeface="ＭＳ Ｐゴシック" pitchFamily="50" charset="-128"/>
                </a:rPr>
                <a:t>・会合のテクニック</a:t>
              </a:r>
            </a:p>
          </p:txBody>
        </p:sp>
        <p:cxnSp>
          <p:nvCxnSpPr>
            <p:cNvPr id="933907" name="AutoShape 19"/>
            <p:cNvCxnSpPr>
              <a:cxnSpLocks noChangeShapeType="1"/>
              <a:stCxn id="933905" idx="3"/>
              <a:endCxn id="933906" idx="3"/>
            </p:cNvCxnSpPr>
            <p:nvPr/>
          </p:nvCxnSpPr>
          <p:spPr bwMode="auto">
            <a:xfrm>
              <a:off x="1549" y="3916"/>
              <a:ext cx="684" cy="179"/>
            </a:xfrm>
            <a:prstGeom prst="bentConnector3">
              <a:avLst>
                <a:gd name="adj1" fmla="val 121051"/>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33909" name="Text Box 21"/>
            <p:cNvSpPr txBox="1">
              <a:spLocks noChangeArrowheads="1"/>
            </p:cNvSpPr>
            <p:nvPr/>
          </p:nvSpPr>
          <p:spPr bwMode="auto">
            <a:xfrm>
              <a:off x="2488" y="3902"/>
              <a:ext cx="3161"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ja-JP" altLang="en-US" sz="1800" b="1">
                  <a:latin typeface="ＭＳ Ｐゴシック" pitchFamily="50" charset="-128"/>
                </a:rPr>
                <a:t>･･･ステップリーダー中心、バックアップ</a:t>
              </a:r>
            </a:p>
          </p:txBody>
        </p:sp>
        <p:sp>
          <p:nvSpPr>
            <p:cNvPr id="933930" name="AutoShape 42"/>
            <p:cNvSpPr>
              <a:spLocks noChangeArrowheads="1"/>
            </p:cNvSpPr>
            <p:nvPr/>
          </p:nvSpPr>
          <p:spPr bwMode="auto">
            <a:xfrm>
              <a:off x="219" y="3587"/>
              <a:ext cx="5446" cy="612"/>
            </a:xfrm>
            <a:prstGeom prst="roundRect">
              <a:avLst>
                <a:gd name="adj" fmla="val 16667"/>
              </a:avLst>
            </a:prstGeom>
            <a:noFill/>
            <a:ln w="9525" algn="ctr">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a:p>
          </p:txBody>
        </p:sp>
      </p:grpSp>
    </p:spTree>
  </p:cSld>
  <p:clrMapOvr>
    <a:masterClrMapping/>
  </p:clrMapOvr>
  <p:transition>
    <p:cover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933931"/>
                                        </p:tgtEl>
                                        <p:attrNameLst>
                                          <p:attrName>style.visibility</p:attrName>
                                        </p:attrNameLst>
                                      </p:cBhvr>
                                      <p:to>
                                        <p:strVal val="visible"/>
                                      </p:to>
                                    </p:set>
                                    <p:animEffect transition="in" filter="blinds(horizontal)">
                                      <p:cBhvr>
                                        <p:cTn id="7" dur="500"/>
                                        <p:tgtEl>
                                          <p:spTgt spid="93393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933932"/>
                                        </p:tgtEl>
                                        <p:attrNameLst>
                                          <p:attrName>style.visibility</p:attrName>
                                        </p:attrNameLst>
                                      </p:cBhvr>
                                      <p:to>
                                        <p:strVal val="visible"/>
                                      </p:to>
                                    </p:set>
                                    <p:animEffect transition="in" filter="blinds(horizontal)">
                                      <p:cBhvr>
                                        <p:cTn id="12" dur="500"/>
                                        <p:tgtEl>
                                          <p:spTgt spid="93393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933933"/>
                                        </p:tgtEl>
                                        <p:attrNameLst>
                                          <p:attrName>style.visibility</p:attrName>
                                        </p:attrNameLst>
                                      </p:cBhvr>
                                      <p:to>
                                        <p:strVal val="visible"/>
                                      </p:to>
                                    </p:set>
                                    <p:animEffect transition="in" filter="blinds(horizontal)">
                                      <p:cBhvr>
                                        <p:cTn id="17" dur="500"/>
                                        <p:tgtEl>
                                          <p:spTgt spid="93393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933934"/>
                                        </p:tgtEl>
                                        <p:attrNameLst>
                                          <p:attrName>style.visibility</p:attrName>
                                        </p:attrNameLst>
                                      </p:cBhvr>
                                      <p:to>
                                        <p:strVal val="visible"/>
                                      </p:to>
                                    </p:set>
                                    <p:animEffect transition="in" filter="blinds(horizontal)">
                                      <p:cBhvr>
                                        <p:cTn id="22" dur="500"/>
                                        <p:tgtEl>
                                          <p:spTgt spid="9339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スライド番号プレースホルダー 2"/>
          <p:cNvSpPr>
            <a:spLocks noGrp="1"/>
          </p:cNvSpPr>
          <p:nvPr>
            <p:ph type="sldNum" sz="quarter" idx="11"/>
          </p:nvPr>
        </p:nvSpPr>
        <p:spPr/>
        <p:txBody>
          <a:bodyPr/>
          <a:lstStyle/>
          <a:p>
            <a:fld id="{2414CE75-1AB6-479C-9C32-FFC5C7AB7820}" type="slidenum">
              <a:rPr lang="en-US" altLang="ja-JP"/>
              <a:pPr/>
              <a:t>26</a:t>
            </a:fld>
            <a:r>
              <a:rPr lang="en-US" altLang="ja-JP"/>
              <a:t>/35</a:t>
            </a:r>
          </a:p>
        </p:txBody>
      </p:sp>
      <p:grpSp>
        <p:nvGrpSpPr>
          <p:cNvPr id="935963" name="Group 27"/>
          <p:cNvGrpSpPr>
            <a:grpSpLocks/>
          </p:cNvGrpSpPr>
          <p:nvPr/>
        </p:nvGrpSpPr>
        <p:grpSpPr bwMode="auto">
          <a:xfrm>
            <a:off x="347663" y="5102225"/>
            <a:ext cx="8645525" cy="1220788"/>
            <a:chOff x="219" y="3214"/>
            <a:chExt cx="5446" cy="769"/>
          </a:xfrm>
        </p:grpSpPr>
        <p:sp>
          <p:nvSpPr>
            <p:cNvPr id="935951" name="Text Box 15"/>
            <p:cNvSpPr txBox="1">
              <a:spLocks noChangeArrowheads="1"/>
            </p:cNvSpPr>
            <p:nvPr/>
          </p:nvSpPr>
          <p:spPr bwMode="auto">
            <a:xfrm>
              <a:off x="368" y="3214"/>
              <a:ext cx="3979" cy="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ja-JP" sz="2200" b="1">
                  <a:solidFill>
                    <a:srgbClr val="FF0000"/>
                  </a:solidFill>
                  <a:latin typeface="ＭＳ Ｐゴシック" pitchFamily="50" charset="-128"/>
                </a:rPr>
                <a:t>⑦</a:t>
              </a:r>
              <a:r>
                <a:rPr lang="ja-JP" altLang="en-US" sz="2200" b="1">
                  <a:solidFill>
                    <a:srgbClr val="FF0000"/>
                  </a:solidFill>
                  <a:latin typeface="ＭＳ Ｐゴシック" pitchFamily="50" charset="-128"/>
                </a:rPr>
                <a:t>　次期リーダーを育成する</a:t>
              </a:r>
            </a:p>
          </p:txBody>
        </p:sp>
        <p:sp>
          <p:nvSpPr>
            <p:cNvPr id="935952" name="Text Box 16"/>
            <p:cNvSpPr txBox="1">
              <a:spLocks noChangeArrowheads="1"/>
            </p:cNvSpPr>
            <p:nvPr/>
          </p:nvSpPr>
          <p:spPr bwMode="auto">
            <a:xfrm>
              <a:off x="2358" y="3573"/>
              <a:ext cx="419" cy="23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spcBef>
                  <a:spcPct val="50000"/>
                </a:spcBef>
              </a:pPr>
              <a:r>
                <a:rPr lang="ja-JP" altLang="en-US" sz="1800" b="1">
                  <a:latin typeface="ＭＳ Ｐゴシック" pitchFamily="50" charset="-128"/>
                </a:rPr>
                <a:t>代行</a:t>
              </a:r>
            </a:p>
          </p:txBody>
        </p:sp>
        <p:sp>
          <p:nvSpPr>
            <p:cNvPr id="935953" name="Text Box 17"/>
            <p:cNvSpPr txBox="1">
              <a:spLocks noChangeArrowheads="1"/>
            </p:cNvSpPr>
            <p:nvPr/>
          </p:nvSpPr>
          <p:spPr bwMode="auto">
            <a:xfrm>
              <a:off x="877" y="3466"/>
              <a:ext cx="1305" cy="44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ja-JP" altLang="en-US" sz="1800" b="1">
                  <a:latin typeface="ＭＳ Ｐゴシック" pitchFamily="50" charset="-128"/>
                </a:rPr>
                <a:t>リーダーの任務と</a:t>
              </a:r>
            </a:p>
            <a:p>
              <a:pPr algn="ctr">
                <a:lnSpc>
                  <a:spcPct val="70000"/>
                </a:lnSpc>
                <a:spcBef>
                  <a:spcPct val="50000"/>
                </a:spcBef>
              </a:pPr>
              <a:r>
                <a:rPr lang="ja-JP" altLang="en-US" sz="1800" b="1">
                  <a:latin typeface="ＭＳ Ｐゴシック" pitchFamily="50" charset="-128"/>
                </a:rPr>
                <a:t>業務の指導書作成</a:t>
              </a:r>
            </a:p>
          </p:txBody>
        </p:sp>
        <p:cxnSp>
          <p:nvCxnSpPr>
            <p:cNvPr id="935954" name="AutoShape 18"/>
            <p:cNvCxnSpPr>
              <a:cxnSpLocks noChangeShapeType="1"/>
              <a:stCxn id="935953" idx="3"/>
              <a:endCxn id="935952" idx="1"/>
            </p:cNvCxnSpPr>
            <p:nvPr/>
          </p:nvCxnSpPr>
          <p:spPr bwMode="auto">
            <a:xfrm>
              <a:off x="2182" y="3689"/>
              <a:ext cx="176" cy="3"/>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35955" name="Text Box 19"/>
            <p:cNvSpPr txBox="1">
              <a:spLocks noChangeArrowheads="1"/>
            </p:cNvSpPr>
            <p:nvPr/>
          </p:nvSpPr>
          <p:spPr bwMode="auto">
            <a:xfrm>
              <a:off x="3089" y="3490"/>
              <a:ext cx="2499" cy="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spAutoFit/>
            </a:bodyPr>
            <a:lstStyle/>
            <a:p>
              <a:pPr>
                <a:spcBef>
                  <a:spcPct val="50000"/>
                </a:spcBef>
              </a:pPr>
              <a:r>
                <a:rPr lang="ja-JP" altLang="en-US" sz="1800" b="1">
                  <a:latin typeface="ＭＳ Ｐゴシック" pitchFamily="50" charset="-128"/>
                </a:rPr>
                <a:t>Ｏ</a:t>
              </a:r>
              <a:r>
                <a:rPr lang="en-US" altLang="ja-JP" sz="1800" b="1">
                  <a:latin typeface="ＭＳ Ｐゴシック" pitchFamily="50" charset="-128"/>
                </a:rPr>
                <a:t>.</a:t>
              </a:r>
              <a:r>
                <a:rPr lang="ja-JP" altLang="en-US" sz="1800" b="1">
                  <a:latin typeface="ＭＳ Ｐゴシック" pitchFamily="50" charset="-128"/>
                </a:rPr>
                <a:t>Ｊ</a:t>
              </a:r>
              <a:r>
                <a:rPr lang="en-US" altLang="ja-JP" sz="1800" b="1">
                  <a:latin typeface="ＭＳ Ｐゴシック" pitchFamily="50" charset="-128"/>
                </a:rPr>
                <a:t>.</a:t>
              </a:r>
              <a:r>
                <a:rPr lang="ja-JP" altLang="en-US" sz="1800" b="1">
                  <a:latin typeface="ＭＳ Ｐゴシック" pitchFamily="50" charset="-128"/>
                </a:rPr>
                <a:t>Ｔ（実務を通じて教育）</a:t>
              </a:r>
            </a:p>
            <a:p>
              <a:pPr>
                <a:lnSpc>
                  <a:spcPct val="50000"/>
                </a:lnSpc>
                <a:spcBef>
                  <a:spcPct val="50000"/>
                </a:spcBef>
              </a:pPr>
              <a:r>
                <a:rPr lang="ja-JP" altLang="en-US" sz="1800" b="1">
                  <a:latin typeface="ＭＳ Ｐゴシック" pitchFamily="50" charset="-128"/>
                </a:rPr>
                <a:t>　　　　　･･･</a:t>
              </a:r>
              <a:r>
                <a:rPr lang="en-US" altLang="ja-JP" sz="1800" b="1">
                  <a:latin typeface="ＭＳ Ｐゴシック" pitchFamily="50" charset="-128"/>
                </a:rPr>
                <a:t>On the job training</a:t>
              </a:r>
            </a:p>
          </p:txBody>
        </p:sp>
        <p:cxnSp>
          <p:nvCxnSpPr>
            <p:cNvPr id="935956" name="AutoShape 20"/>
            <p:cNvCxnSpPr>
              <a:cxnSpLocks noChangeShapeType="1"/>
              <a:stCxn id="935952" idx="3"/>
              <a:endCxn id="935955" idx="1"/>
            </p:cNvCxnSpPr>
            <p:nvPr/>
          </p:nvCxnSpPr>
          <p:spPr bwMode="auto">
            <a:xfrm>
              <a:off x="2777" y="3692"/>
              <a:ext cx="312" cy="1"/>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35958" name="AutoShape 22"/>
            <p:cNvSpPr>
              <a:spLocks noChangeArrowheads="1"/>
            </p:cNvSpPr>
            <p:nvPr/>
          </p:nvSpPr>
          <p:spPr bwMode="auto">
            <a:xfrm>
              <a:off x="219" y="3218"/>
              <a:ext cx="5446" cy="765"/>
            </a:xfrm>
            <a:prstGeom prst="roundRect">
              <a:avLst>
                <a:gd name="adj" fmla="val 16667"/>
              </a:avLst>
            </a:prstGeom>
            <a:noFill/>
            <a:ln w="9525" algn="ctr">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a:p>
          </p:txBody>
        </p:sp>
      </p:grpSp>
      <p:grpSp>
        <p:nvGrpSpPr>
          <p:cNvPr id="935962" name="Group 26"/>
          <p:cNvGrpSpPr>
            <a:grpSpLocks/>
          </p:cNvGrpSpPr>
          <p:nvPr/>
        </p:nvGrpSpPr>
        <p:grpSpPr bwMode="auto">
          <a:xfrm>
            <a:off x="346075" y="3413125"/>
            <a:ext cx="8680450" cy="1557338"/>
            <a:chOff x="218" y="2150"/>
            <a:chExt cx="5468" cy="944"/>
          </a:xfrm>
        </p:grpSpPr>
        <p:sp>
          <p:nvSpPr>
            <p:cNvPr id="935940" name="Text Box 4"/>
            <p:cNvSpPr txBox="1">
              <a:spLocks noChangeArrowheads="1"/>
            </p:cNvSpPr>
            <p:nvPr/>
          </p:nvSpPr>
          <p:spPr bwMode="auto">
            <a:xfrm>
              <a:off x="368" y="2150"/>
              <a:ext cx="5318" cy="2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lang="en-US" altLang="ja-JP" sz="2200" b="1">
                  <a:solidFill>
                    <a:srgbClr val="FF0000"/>
                  </a:solidFill>
                  <a:latin typeface="ＭＳ Ｐゴシック" pitchFamily="50" charset="-128"/>
                </a:rPr>
                <a:t>⑥</a:t>
              </a:r>
              <a:r>
                <a:rPr lang="ja-JP" altLang="en-US" sz="2200" b="1">
                  <a:solidFill>
                    <a:srgbClr val="FF0000"/>
                  </a:solidFill>
                  <a:latin typeface="ＭＳ Ｐゴシック" pitchFamily="50" charset="-128"/>
                </a:rPr>
                <a:t>　</a:t>
              </a:r>
              <a:r>
                <a:rPr lang="en-US" altLang="ja-JP" sz="2200" b="1">
                  <a:solidFill>
                    <a:srgbClr val="FF0000"/>
                  </a:solidFill>
                  <a:latin typeface="ＭＳ Ｐゴシック" pitchFamily="50" charset="-128"/>
                </a:rPr>
                <a:t>QC</a:t>
              </a:r>
              <a:r>
                <a:rPr lang="ja-JP" altLang="en-US" sz="2200" b="1">
                  <a:solidFill>
                    <a:srgbClr val="FF0000"/>
                  </a:solidFill>
                  <a:latin typeface="ＭＳ Ｐゴシック" pitchFamily="50" charset="-128"/>
                </a:rPr>
                <a:t>サークルメンバーに対し、固有技術および</a:t>
              </a:r>
              <a:r>
                <a:rPr lang="en-US" altLang="ja-JP" sz="2200" b="1">
                  <a:solidFill>
                    <a:srgbClr val="FF0000"/>
                  </a:solidFill>
                  <a:latin typeface="ＭＳ Ｐゴシック" pitchFamily="50" charset="-128"/>
                </a:rPr>
                <a:t>QC</a:t>
              </a:r>
              <a:r>
                <a:rPr lang="ja-JP" altLang="en-US" sz="2200" b="1">
                  <a:solidFill>
                    <a:srgbClr val="FF0000"/>
                  </a:solidFill>
                  <a:latin typeface="ＭＳ Ｐゴシック" pitchFamily="50" charset="-128"/>
                </a:rPr>
                <a:t>手法等を教育する</a:t>
              </a:r>
            </a:p>
          </p:txBody>
        </p:sp>
        <p:sp>
          <p:nvSpPr>
            <p:cNvPr id="935941" name="Text Box 5"/>
            <p:cNvSpPr txBox="1">
              <a:spLocks noChangeArrowheads="1"/>
            </p:cNvSpPr>
            <p:nvPr/>
          </p:nvSpPr>
          <p:spPr bwMode="auto">
            <a:xfrm>
              <a:off x="621" y="2382"/>
              <a:ext cx="4900" cy="6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ja-JP" altLang="en-US" sz="1800" b="1">
                  <a:latin typeface="ＭＳ Ｐゴシック" pitchFamily="50" charset="-128"/>
                </a:rPr>
                <a:t>・</a:t>
              </a:r>
              <a:r>
                <a:rPr lang="en-US" altLang="ja-JP" sz="1800" b="1">
                  <a:latin typeface="ＭＳ Ｐゴシック" pitchFamily="50" charset="-128"/>
                </a:rPr>
                <a:t>QC</a:t>
              </a:r>
              <a:r>
                <a:rPr lang="ja-JP" altLang="en-US" sz="1800" b="1">
                  <a:latin typeface="ＭＳ Ｐゴシック" pitchFamily="50" charset="-128"/>
                </a:rPr>
                <a:t>サークルの基本、運営の仕方	 ・問題解決の進め方</a:t>
              </a:r>
            </a:p>
            <a:p>
              <a:pPr>
                <a:lnSpc>
                  <a:spcPct val="70000"/>
                </a:lnSpc>
                <a:spcBef>
                  <a:spcPct val="50000"/>
                </a:spcBef>
              </a:pPr>
              <a:r>
                <a:rPr lang="ja-JP" altLang="en-US" sz="1800" b="1">
                  <a:latin typeface="ＭＳ Ｐゴシック" pitchFamily="50" charset="-128"/>
                </a:rPr>
                <a:t>・</a:t>
              </a:r>
              <a:r>
                <a:rPr lang="en-US" altLang="ja-JP" sz="1800" b="1">
                  <a:latin typeface="ＭＳ Ｐゴシック" pitchFamily="50" charset="-128"/>
                </a:rPr>
                <a:t>QC</a:t>
              </a:r>
              <a:r>
                <a:rPr lang="ja-JP" altLang="en-US" sz="1800" b="1">
                  <a:latin typeface="ＭＳ Ｐゴシック" pitchFamily="50" charset="-128"/>
                </a:rPr>
                <a:t>的な“ものの見方、考え方”　　 　　 ・固有技術、技能</a:t>
              </a:r>
            </a:p>
            <a:p>
              <a:pPr>
                <a:lnSpc>
                  <a:spcPct val="70000"/>
                </a:lnSpc>
                <a:spcBef>
                  <a:spcPct val="50000"/>
                </a:spcBef>
              </a:pPr>
              <a:r>
                <a:rPr lang="ja-JP" altLang="en-US" sz="1800" b="1">
                  <a:latin typeface="ＭＳ Ｐゴシック" pitchFamily="50" charset="-128"/>
                </a:rPr>
                <a:t>・</a:t>
              </a:r>
              <a:r>
                <a:rPr lang="en-US" altLang="ja-JP" sz="1800" b="1">
                  <a:latin typeface="ＭＳ Ｐゴシック" pitchFamily="50" charset="-128"/>
                </a:rPr>
                <a:t>QC</a:t>
              </a:r>
              <a:r>
                <a:rPr lang="ja-JP" altLang="en-US" sz="1800" b="1">
                  <a:latin typeface="ＭＳ Ｐゴシック" pitchFamily="50" charset="-128"/>
                </a:rPr>
                <a:t>手法</a:t>
              </a:r>
            </a:p>
          </p:txBody>
        </p:sp>
        <p:sp>
          <p:nvSpPr>
            <p:cNvPr id="935959" name="AutoShape 23"/>
            <p:cNvSpPr>
              <a:spLocks noChangeArrowheads="1"/>
            </p:cNvSpPr>
            <p:nvPr/>
          </p:nvSpPr>
          <p:spPr bwMode="auto">
            <a:xfrm>
              <a:off x="218" y="2153"/>
              <a:ext cx="5446" cy="941"/>
            </a:xfrm>
            <a:prstGeom prst="roundRect">
              <a:avLst>
                <a:gd name="adj" fmla="val 11264"/>
              </a:avLst>
            </a:prstGeom>
            <a:noFill/>
            <a:ln w="9525" algn="ctr">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a:p>
          </p:txBody>
        </p:sp>
      </p:grpSp>
      <p:grpSp>
        <p:nvGrpSpPr>
          <p:cNvPr id="935961" name="Group 25"/>
          <p:cNvGrpSpPr>
            <a:grpSpLocks/>
          </p:cNvGrpSpPr>
          <p:nvPr/>
        </p:nvGrpSpPr>
        <p:grpSpPr bwMode="auto">
          <a:xfrm>
            <a:off x="346075" y="328613"/>
            <a:ext cx="8645525" cy="2946400"/>
            <a:chOff x="218" y="207"/>
            <a:chExt cx="5446" cy="1856"/>
          </a:xfrm>
        </p:grpSpPr>
        <p:sp>
          <p:nvSpPr>
            <p:cNvPr id="935938" name="Text Box 2"/>
            <p:cNvSpPr txBox="1">
              <a:spLocks noChangeArrowheads="1"/>
            </p:cNvSpPr>
            <p:nvPr/>
          </p:nvSpPr>
          <p:spPr bwMode="auto">
            <a:xfrm>
              <a:off x="368" y="207"/>
              <a:ext cx="2427" cy="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ja-JP" sz="2200" b="1">
                  <a:solidFill>
                    <a:srgbClr val="FF0000"/>
                  </a:solidFill>
                  <a:latin typeface="ＭＳ Ｐゴシック" pitchFamily="50" charset="-128"/>
                </a:rPr>
                <a:t>⑤</a:t>
              </a:r>
              <a:r>
                <a:rPr lang="ja-JP" altLang="en-US" sz="2200" b="1">
                  <a:solidFill>
                    <a:srgbClr val="FF0000"/>
                  </a:solidFill>
                  <a:latin typeface="ＭＳ Ｐゴシック" pitchFamily="50" charset="-128"/>
                </a:rPr>
                <a:t>　活動の成果をまとめる</a:t>
              </a:r>
            </a:p>
          </p:txBody>
        </p:sp>
        <p:sp>
          <p:nvSpPr>
            <p:cNvPr id="935939" name="Text Box 3"/>
            <p:cNvSpPr txBox="1">
              <a:spLocks noChangeArrowheads="1"/>
            </p:cNvSpPr>
            <p:nvPr/>
          </p:nvSpPr>
          <p:spPr bwMode="auto">
            <a:xfrm>
              <a:off x="621" y="439"/>
              <a:ext cx="215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ja-JP" altLang="en-US" sz="1800" b="1">
                  <a:latin typeface="ＭＳ Ｐゴシック" pitchFamily="50" charset="-128"/>
                </a:rPr>
                <a:t>・体験談のまとめ･･･</a:t>
              </a:r>
            </a:p>
          </p:txBody>
        </p:sp>
        <p:sp>
          <p:nvSpPr>
            <p:cNvPr id="935942" name="Text Box 6"/>
            <p:cNvSpPr txBox="1">
              <a:spLocks noChangeArrowheads="1"/>
            </p:cNvSpPr>
            <p:nvPr/>
          </p:nvSpPr>
          <p:spPr bwMode="auto">
            <a:xfrm>
              <a:off x="1639" y="695"/>
              <a:ext cx="1069" cy="19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tIns="10800" bIns="10800">
              <a:spAutoFit/>
            </a:bodyPr>
            <a:lstStyle/>
            <a:p>
              <a:pPr>
                <a:spcBef>
                  <a:spcPct val="50000"/>
                </a:spcBef>
              </a:pPr>
              <a:r>
                <a:rPr lang="ja-JP" altLang="en-US" sz="1800" b="1">
                  <a:latin typeface="ＭＳ Ｐゴシック" pitchFamily="50" charset="-128"/>
                </a:rPr>
                <a:t>１つの区切り</a:t>
              </a:r>
            </a:p>
          </p:txBody>
        </p:sp>
        <p:sp>
          <p:nvSpPr>
            <p:cNvPr id="935943" name="Text Box 7"/>
            <p:cNvSpPr txBox="1">
              <a:spLocks noChangeArrowheads="1"/>
            </p:cNvSpPr>
            <p:nvPr/>
          </p:nvSpPr>
          <p:spPr bwMode="auto">
            <a:xfrm>
              <a:off x="3229" y="840"/>
              <a:ext cx="1819" cy="40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tIns="10800" bIns="10800">
              <a:spAutoFit/>
            </a:bodyPr>
            <a:lstStyle/>
            <a:p>
              <a:pPr>
                <a:spcBef>
                  <a:spcPct val="50000"/>
                </a:spcBef>
              </a:pPr>
              <a:r>
                <a:rPr lang="en-US" altLang="ja-JP" sz="1800" b="1">
                  <a:latin typeface="ＭＳ Ｐゴシック" pitchFamily="50" charset="-128"/>
                </a:rPr>
                <a:t>QC</a:t>
              </a:r>
              <a:r>
                <a:rPr lang="ja-JP" altLang="en-US" sz="1800" b="1">
                  <a:latin typeface="ＭＳ Ｐゴシック" pitchFamily="50" charset="-128"/>
                </a:rPr>
                <a:t>サークル活動の実力</a:t>
              </a:r>
            </a:p>
            <a:p>
              <a:pPr>
                <a:lnSpc>
                  <a:spcPct val="70000"/>
                </a:lnSpc>
                <a:spcBef>
                  <a:spcPct val="50000"/>
                </a:spcBef>
              </a:pPr>
              <a:r>
                <a:rPr lang="en-US" altLang="ja-JP" sz="1800" b="1">
                  <a:latin typeface="ＭＳ Ｐゴシック" pitchFamily="50" charset="-128"/>
                </a:rPr>
                <a:t>QC</a:t>
              </a:r>
              <a:r>
                <a:rPr lang="ja-JP" altLang="en-US" sz="1800" b="1">
                  <a:latin typeface="ＭＳ Ｐゴシック" pitchFamily="50" charset="-128"/>
                </a:rPr>
                <a:t>サークル活動の全体像</a:t>
              </a:r>
            </a:p>
          </p:txBody>
        </p:sp>
        <p:sp>
          <p:nvSpPr>
            <p:cNvPr id="935944" name="Text Box 8"/>
            <p:cNvSpPr txBox="1">
              <a:spLocks noChangeArrowheads="1"/>
            </p:cNvSpPr>
            <p:nvPr/>
          </p:nvSpPr>
          <p:spPr bwMode="auto">
            <a:xfrm>
              <a:off x="3229" y="1372"/>
              <a:ext cx="1820" cy="40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tIns="10800" bIns="10800">
              <a:spAutoFit/>
            </a:bodyPr>
            <a:lstStyle/>
            <a:p>
              <a:pPr>
                <a:spcBef>
                  <a:spcPct val="50000"/>
                </a:spcBef>
              </a:pPr>
              <a:r>
                <a:rPr lang="ja-JP" altLang="en-US" sz="1800" b="1">
                  <a:latin typeface="ＭＳ Ｐゴシック" pitchFamily="50" charset="-128"/>
                </a:rPr>
                <a:t>反省　　良かった点</a:t>
              </a:r>
            </a:p>
            <a:p>
              <a:pPr>
                <a:lnSpc>
                  <a:spcPct val="70000"/>
                </a:lnSpc>
                <a:spcBef>
                  <a:spcPct val="50000"/>
                </a:spcBef>
              </a:pPr>
              <a:r>
                <a:rPr lang="ja-JP" altLang="en-US" sz="1800" b="1">
                  <a:latin typeface="ＭＳ Ｐゴシック" pitchFamily="50" charset="-128"/>
                </a:rPr>
                <a:t>　　　　まずかった点</a:t>
              </a:r>
            </a:p>
          </p:txBody>
        </p:sp>
        <p:cxnSp>
          <p:nvCxnSpPr>
            <p:cNvPr id="935945" name="AutoShape 9"/>
            <p:cNvCxnSpPr>
              <a:cxnSpLocks noChangeShapeType="1"/>
              <a:stCxn id="935942" idx="2"/>
              <a:endCxn id="935943" idx="1"/>
            </p:cNvCxnSpPr>
            <p:nvPr/>
          </p:nvCxnSpPr>
          <p:spPr bwMode="auto">
            <a:xfrm rot="16200000" flipH="1">
              <a:off x="2625" y="437"/>
              <a:ext cx="153" cy="1055"/>
            </a:xfrm>
            <a:prstGeom prst="bentConnector2">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35946" name="AutoShape 10"/>
            <p:cNvCxnSpPr>
              <a:cxnSpLocks noChangeShapeType="1"/>
              <a:stCxn id="935943" idx="2"/>
              <a:endCxn id="935944" idx="0"/>
            </p:cNvCxnSpPr>
            <p:nvPr/>
          </p:nvCxnSpPr>
          <p:spPr bwMode="auto">
            <a:xfrm>
              <a:off x="4139" y="1241"/>
              <a:ext cx="0" cy="131"/>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35947" name="Text Box 11"/>
            <p:cNvSpPr txBox="1">
              <a:spLocks noChangeArrowheads="1"/>
            </p:cNvSpPr>
            <p:nvPr/>
          </p:nvSpPr>
          <p:spPr bwMode="auto">
            <a:xfrm>
              <a:off x="1502" y="1471"/>
              <a:ext cx="1042" cy="19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tIns="10800" bIns="10800">
              <a:spAutoFit/>
            </a:bodyPr>
            <a:lstStyle/>
            <a:p>
              <a:pPr algn="ctr">
                <a:spcBef>
                  <a:spcPct val="50000"/>
                </a:spcBef>
              </a:pPr>
              <a:r>
                <a:rPr lang="ja-JP" altLang="en-US" sz="1800" b="1">
                  <a:latin typeface="ＭＳ Ｐゴシック" pitchFamily="50" charset="-128"/>
                </a:rPr>
                <a:t>次回に反映</a:t>
              </a:r>
            </a:p>
          </p:txBody>
        </p:sp>
        <p:sp>
          <p:nvSpPr>
            <p:cNvPr id="935948" name="Text Box 12"/>
            <p:cNvSpPr txBox="1">
              <a:spLocks noChangeArrowheads="1"/>
            </p:cNvSpPr>
            <p:nvPr/>
          </p:nvSpPr>
          <p:spPr bwMode="auto">
            <a:xfrm>
              <a:off x="1502" y="1847"/>
              <a:ext cx="1042" cy="19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tIns="10800" bIns="10800">
              <a:spAutoFit/>
            </a:bodyPr>
            <a:lstStyle/>
            <a:p>
              <a:pPr algn="ctr">
                <a:spcBef>
                  <a:spcPct val="50000"/>
                </a:spcBef>
              </a:pPr>
              <a:r>
                <a:rPr lang="ja-JP" altLang="en-US" sz="1800" b="1">
                  <a:latin typeface="ＭＳ Ｐゴシック" pitchFamily="50" charset="-128"/>
                </a:rPr>
                <a:t>レベルアップ</a:t>
              </a:r>
            </a:p>
          </p:txBody>
        </p:sp>
        <p:cxnSp>
          <p:nvCxnSpPr>
            <p:cNvPr id="935949" name="AutoShape 13"/>
            <p:cNvCxnSpPr>
              <a:cxnSpLocks noChangeShapeType="1"/>
              <a:stCxn id="935947" idx="3"/>
              <a:endCxn id="935944" idx="1"/>
            </p:cNvCxnSpPr>
            <p:nvPr/>
          </p:nvCxnSpPr>
          <p:spPr bwMode="auto">
            <a:xfrm>
              <a:off x="2544" y="1568"/>
              <a:ext cx="685" cy="5"/>
            </a:xfrm>
            <a:prstGeom prst="straightConnector1">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35950" name="AutoShape 14"/>
            <p:cNvCxnSpPr>
              <a:cxnSpLocks noChangeShapeType="1"/>
              <a:stCxn id="935947" idx="2"/>
              <a:endCxn id="935948" idx="0"/>
            </p:cNvCxnSpPr>
            <p:nvPr/>
          </p:nvCxnSpPr>
          <p:spPr bwMode="auto">
            <a:xfrm>
              <a:off x="2023" y="1664"/>
              <a:ext cx="0" cy="183"/>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35960" name="AutoShape 24"/>
            <p:cNvSpPr>
              <a:spLocks noChangeArrowheads="1"/>
            </p:cNvSpPr>
            <p:nvPr/>
          </p:nvSpPr>
          <p:spPr bwMode="auto">
            <a:xfrm>
              <a:off x="218" y="211"/>
              <a:ext cx="5446" cy="1852"/>
            </a:xfrm>
            <a:prstGeom prst="roundRect">
              <a:avLst>
                <a:gd name="adj" fmla="val 6426"/>
              </a:avLst>
            </a:prstGeom>
            <a:noFill/>
            <a:ln w="9525" algn="ctr">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a:p>
          </p:txBody>
        </p:sp>
      </p:grpSp>
    </p:spTree>
  </p:cSld>
  <p:clrMapOvr>
    <a:masterClrMapping/>
  </p:clrMapOvr>
  <p:transition>
    <p:cover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935962"/>
                                        </p:tgtEl>
                                        <p:attrNameLst>
                                          <p:attrName>style.visibility</p:attrName>
                                        </p:attrNameLst>
                                      </p:cBhvr>
                                      <p:to>
                                        <p:strVal val="visible"/>
                                      </p:to>
                                    </p:set>
                                    <p:animEffect transition="in" filter="blinds(horizontal)">
                                      <p:cBhvr>
                                        <p:cTn id="7" dur="500"/>
                                        <p:tgtEl>
                                          <p:spTgt spid="93596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935963"/>
                                        </p:tgtEl>
                                        <p:attrNameLst>
                                          <p:attrName>style.visibility</p:attrName>
                                        </p:attrNameLst>
                                      </p:cBhvr>
                                      <p:to>
                                        <p:strVal val="visible"/>
                                      </p:to>
                                    </p:set>
                                    <p:animEffect transition="in" filter="blinds(horizontal)">
                                      <p:cBhvr>
                                        <p:cTn id="12" dur="500"/>
                                        <p:tgtEl>
                                          <p:spTgt spid="9359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スライド番号プレースホルダー 2"/>
          <p:cNvSpPr>
            <a:spLocks noGrp="1"/>
          </p:cNvSpPr>
          <p:nvPr>
            <p:ph type="sldNum" sz="quarter" idx="11"/>
          </p:nvPr>
        </p:nvSpPr>
        <p:spPr/>
        <p:txBody>
          <a:bodyPr/>
          <a:lstStyle/>
          <a:p>
            <a:fld id="{508BA39E-850D-42E3-BCC1-9C0BA456E3EE}" type="slidenum">
              <a:rPr lang="en-US" altLang="ja-JP"/>
              <a:pPr/>
              <a:t>27</a:t>
            </a:fld>
            <a:r>
              <a:rPr lang="en-US" altLang="ja-JP"/>
              <a:t>/35</a:t>
            </a:r>
          </a:p>
        </p:txBody>
      </p:sp>
      <p:sp>
        <p:nvSpPr>
          <p:cNvPr id="937987" name="Text Box 3"/>
          <p:cNvSpPr txBox="1">
            <a:spLocks noChangeArrowheads="1"/>
          </p:cNvSpPr>
          <p:nvPr/>
        </p:nvSpPr>
        <p:spPr bwMode="auto">
          <a:xfrm>
            <a:off x="673100" y="355600"/>
            <a:ext cx="6316663" cy="78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ja-JP" sz="2200" b="1">
                <a:solidFill>
                  <a:srgbClr val="FF0000"/>
                </a:solidFill>
                <a:latin typeface="ＭＳ Ｐゴシック" pitchFamily="50" charset="-128"/>
              </a:rPr>
              <a:t>⑧</a:t>
            </a:r>
            <a:r>
              <a:rPr lang="ja-JP" altLang="en-US" sz="2200" b="1">
                <a:solidFill>
                  <a:srgbClr val="FF0000"/>
                </a:solidFill>
                <a:latin typeface="ＭＳ Ｐゴシック" pitchFamily="50" charset="-128"/>
              </a:rPr>
              <a:t>　リーダー会議に参加する</a:t>
            </a:r>
          </a:p>
          <a:p>
            <a:pPr>
              <a:lnSpc>
                <a:spcPct val="80000"/>
              </a:lnSpc>
              <a:spcBef>
                <a:spcPct val="50000"/>
              </a:spcBef>
            </a:pPr>
            <a:r>
              <a:rPr lang="ja-JP" altLang="en-US" sz="1800" b="1">
                <a:latin typeface="ＭＳ Ｐゴシック" pitchFamily="50" charset="-128"/>
              </a:rPr>
              <a:t>　・情報交換と今後の進め方の検討</a:t>
            </a:r>
          </a:p>
        </p:txBody>
      </p:sp>
      <p:grpSp>
        <p:nvGrpSpPr>
          <p:cNvPr id="937995" name="Group 11"/>
          <p:cNvGrpSpPr>
            <a:grpSpLocks/>
          </p:cNvGrpSpPr>
          <p:nvPr/>
        </p:nvGrpSpPr>
        <p:grpSpPr bwMode="auto">
          <a:xfrm>
            <a:off x="346075" y="1409700"/>
            <a:ext cx="8645525" cy="1401763"/>
            <a:chOff x="218" y="888"/>
            <a:chExt cx="5446" cy="883"/>
          </a:xfrm>
        </p:grpSpPr>
        <p:sp>
          <p:nvSpPr>
            <p:cNvPr id="937988" name="Text Box 4"/>
            <p:cNvSpPr txBox="1">
              <a:spLocks noChangeArrowheads="1"/>
            </p:cNvSpPr>
            <p:nvPr/>
          </p:nvSpPr>
          <p:spPr bwMode="auto">
            <a:xfrm>
              <a:off x="424" y="896"/>
              <a:ext cx="5082" cy="8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ja-JP" sz="2200" b="1">
                  <a:solidFill>
                    <a:srgbClr val="FF0000"/>
                  </a:solidFill>
                  <a:latin typeface="ＭＳ Ｐゴシック" pitchFamily="50" charset="-128"/>
                </a:rPr>
                <a:t>⑨</a:t>
              </a:r>
              <a:r>
                <a:rPr lang="ja-JP" altLang="en-US" sz="2200" b="1">
                  <a:solidFill>
                    <a:srgbClr val="FF0000"/>
                  </a:solidFill>
                  <a:latin typeface="ＭＳ Ｐゴシック" pitchFamily="50" charset="-128"/>
                </a:rPr>
                <a:t>　</a:t>
              </a:r>
              <a:r>
                <a:rPr lang="en-US" altLang="ja-JP" sz="2200" b="1">
                  <a:solidFill>
                    <a:srgbClr val="FF0000"/>
                  </a:solidFill>
                  <a:latin typeface="ＭＳ Ｐゴシック" pitchFamily="50" charset="-128"/>
                </a:rPr>
                <a:t>QC</a:t>
              </a:r>
              <a:r>
                <a:rPr lang="ja-JP" altLang="en-US" sz="2200" b="1">
                  <a:solidFill>
                    <a:srgbClr val="FF0000"/>
                  </a:solidFill>
                  <a:latin typeface="ＭＳ Ｐゴシック" pitchFamily="50" charset="-128"/>
                </a:rPr>
                <a:t>サークル年間活動計画を作成する</a:t>
              </a:r>
            </a:p>
            <a:p>
              <a:pPr>
                <a:lnSpc>
                  <a:spcPct val="60000"/>
                </a:lnSpc>
                <a:spcBef>
                  <a:spcPct val="50000"/>
                </a:spcBef>
              </a:pPr>
              <a:r>
                <a:rPr lang="ja-JP" altLang="en-US" sz="1800" b="1">
                  <a:latin typeface="ＭＳ Ｐゴシック" pitchFamily="50" charset="-128"/>
                </a:rPr>
                <a:t>　・永続性のある活動にするために、</a:t>
              </a:r>
              <a:r>
                <a:rPr lang="en-US" altLang="ja-JP" sz="1800" b="1">
                  <a:latin typeface="ＭＳ Ｐゴシック" pitchFamily="50" charset="-128"/>
                </a:rPr>
                <a:t>QC</a:t>
              </a:r>
              <a:r>
                <a:rPr lang="ja-JP" altLang="en-US" sz="1800" b="1">
                  <a:latin typeface="ＭＳ Ｐゴシック" pitchFamily="50" charset="-128"/>
                </a:rPr>
                <a:t>サークル個々の計画を立て、</a:t>
              </a:r>
            </a:p>
            <a:p>
              <a:pPr>
                <a:lnSpc>
                  <a:spcPct val="60000"/>
                </a:lnSpc>
                <a:spcBef>
                  <a:spcPct val="50000"/>
                </a:spcBef>
              </a:pPr>
              <a:r>
                <a:rPr lang="ja-JP" altLang="en-US" sz="1800" b="1">
                  <a:latin typeface="ＭＳ Ｐゴシック" pitchFamily="50" charset="-128"/>
                </a:rPr>
                <a:t>　　それに従って進める</a:t>
              </a:r>
            </a:p>
            <a:p>
              <a:pPr>
                <a:lnSpc>
                  <a:spcPct val="60000"/>
                </a:lnSpc>
                <a:spcBef>
                  <a:spcPct val="50000"/>
                </a:spcBef>
              </a:pPr>
              <a:r>
                <a:rPr lang="ja-JP" altLang="en-US" sz="1800" b="1">
                  <a:latin typeface="ＭＳ Ｐゴシック" pitchFamily="50" charset="-128"/>
                </a:rPr>
                <a:t>　・上司の方針、計画をよく理解、納得して取組む</a:t>
              </a:r>
            </a:p>
          </p:txBody>
        </p:sp>
        <p:sp>
          <p:nvSpPr>
            <p:cNvPr id="937993" name="AutoShape 9"/>
            <p:cNvSpPr>
              <a:spLocks noChangeArrowheads="1"/>
            </p:cNvSpPr>
            <p:nvPr/>
          </p:nvSpPr>
          <p:spPr bwMode="auto">
            <a:xfrm>
              <a:off x="218" y="888"/>
              <a:ext cx="5446" cy="883"/>
            </a:xfrm>
            <a:prstGeom prst="roundRect">
              <a:avLst>
                <a:gd name="adj" fmla="val 10870"/>
              </a:avLst>
            </a:prstGeom>
            <a:noFill/>
            <a:ln w="9525" algn="ctr">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a:p>
          </p:txBody>
        </p:sp>
      </p:grpSp>
      <p:sp>
        <p:nvSpPr>
          <p:cNvPr id="937994" name="AutoShape 10"/>
          <p:cNvSpPr>
            <a:spLocks noChangeArrowheads="1"/>
          </p:cNvSpPr>
          <p:nvPr/>
        </p:nvSpPr>
        <p:spPr bwMode="auto">
          <a:xfrm>
            <a:off x="346075" y="314325"/>
            <a:ext cx="8645525" cy="881063"/>
          </a:xfrm>
          <a:prstGeom prst="roundRect">
            <a:avLst>
              <a:gd name="adj" fmla="val 16667"/>
            </a:avLst>
          </a:prstGeom>
          <a:noFill/>
          <a:ln w="9525" algn="ctr">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a:p>
        </p:txBody>
      </p:sp>
      <p:grpSp>
        <p:nvGrpSpPr>
          <p:cNvPr id="937996" name="Group 12"/>
          <p:cNvGrpSpPr>
            <a:grpSpLocks/>
          </p:cNvGrpSpPr>
          <p:nvPr/>
        </p:nvGrpSpPr>
        <p:grpSpPr bwMode="auto">
          <a:xfrm>
            <a:off x="347663" y="2921000"/>
            <a:ext cx="8645525" cy="3894138"/>
            <a:chOff x="219" y="1840"/>
            <a:chExt cx="5446" cy="2453"/>
          </a:xfrm>
        </p:grpSpPr>
        <p:sp>
          <p:nvSpPr>
            <p:cNvPr id="937989" name="Text Box 5"/>
            <p:cNvSpPr txBox="1">
              <a:spLocks noChangeArrowheads="1"/>
            </p:cNvSpPr>
            <p:nvPr/>
          </p:nvSpPr>
          <p:spPr bwMode="auto">
            <a:xfrm>
              <a:off x="424" y="1840"/>
              <a:ext cx="2620" cy="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ja-JP" sz="2200" b="1">
                  <a:solidFill>
                    <a:srgbClr val="FF0000"/>
                  </a:solidFill>
                  <a:latin typeface="ＭＳ Ｐゴシック" pitchFamily="50" charset="-128"/>
                </a:rPr>
                <a:t>⑩</a:t>
              </a:r>
              <a:r>
                <a:rPr lang="ja-JP" altLang="en-US" sz="2200" b="1">
                  <a:solidFill>
                    <a:srgbClr val="FF0000"/>
                  </a:solidFill>
                  <a:latin typeface="ＭＳ Ｐゴシック" pitchFamily="50" charset="-128"/>
                </a:rPr>
                <a:t>　活動を上手にすすめる</a:t>
              </a:r>
            </a:p>
          </p:txBody>
        </p:sp>
        <p:sp>
          <p:nvSpPr>
            <p:cNvPr id="937990" name="Text Box 6"/>
            <p:cNvSpPr txBox="1">
              <a:spLocks noChangeArrowheads="1"/>
            </p:cNvSpPr>
            <p:nvPr/>
          </p:nvSpPr>
          <p:spPr bwMode="auto">
            <a:xfrm>
              <a:off x="444" y="2094"/>
              <a:ext cx="5199" cy="18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ja-JP" altLang="en-US" sz="1800" b="1">
                  <a:latin typeface="ＭＳ Ｐゴシック" pitchFamily="50" charset="-128"/>
                </a:rPr>
                <a:t>・会合日、会合時間は皆の話し合いで決める</a:t>
              </a:r>
            </a:p>
            <a:p>
              <a:pPr>
                <a:lnSpc>
                  <a:spcPct val="70000"/>
                </a:lnSpc>
                <a:spcBef>
                  <a:spcPct val="50000"/>
                </a:spcBef>
              </a:pPr>
              <a:r>
                <a:rPr lang="ja-JP" altLang="en-US" sz="1800" b="1">
                  <a:latin typeface="ＭＳ Ｐゴシック" pitchFamily="50" charset="-128"/>
                </a:rPr>
                <a:t>・全員の役割分担をし、会合では誰もが発言できるよう「気配り」をする</a:t>
              </a:r>
            </a:p>
            <a:p>
              <a:pPr>
                <a:lnSpc>
                  <a:spcPct val="70000"/>
                </a:lnSpc>
                <a:spcBef>
                  <a:spcPct val="50000"/>
                </a:spcBef>
              </a:pPr>
              <a:r>
                <a:rPr lang="ja-JP" altLang="en-US" sz="1800" b="1">
                  <a:latin typeface="ＭＳ Ｐゴシック" pitchFamily="50" charset="-128"/>
                </a:rPr>
                <a:t>・何について発言して欲しいのかはっきりし、分りにくい意見は整理して</a:t>
              </a:r>
            </a:p>
            <a:p>
              <a:pPr>
                <a:lnSpc>
                  <a:spcPct val="70000"/>
                </a:lnSpc>
                <a:spcBef>
                  <a:spcPct val="50000"/>
                </a:spcBef>
              </a:pPr>
              <a:r>
                <a:rPr lang="ja-JP" altLang="en-US" sz="1800" b="1">
                  <a:latin typeface="ＭＳ Ｐゴシック" pitchFamily="50" charset="-128"/>
                </a:rPr>
                <a:t>　　言い直す</a:t>
              </a:r>
            </a:p>
            <a:p>
              <a:pPr>
                <a:lnSpc>
                  <a:spcPct val="70000"/>
                </a:lnSpc>
                <a:spcBef>
                  <a:spcPct val="50000"/>
                </a:spcBef>
              </a:pPr>
              <a:r>
                <a:rPr lang="ja-JP" altLang="en-US" sz="1800" b="1">
                  <a:latin typeface="ＭＳ Ｐゴシック" pitchFamily="50" charset="-128"/>
                </a:rPr>
                <a:t>・会合の節目をきちんとつける</a:t>
              </a:r>
            </a:p>
            <a:p>
              <a:pPr>
                <a:lnSpc>
                  <a:spcPct val="70000"/>
                </a:lnSpc>
                <a:spcBef>
                  <a:spcPct val="50000"/>
                </a:spcBef>
              </a:pPr>
              <a:r>
                <a:rPr lang="ja-JP" altLang="en-US" sz="1800" b="1">
                  <a:latin typeface="ＭＳ Ｐゴシック" pitchFamily="50" charset="-128"/>
                </a:rPr>
                <a:t>	　イ）前回のおさらいをする　　　　　　</a:t>
              </a:r>
            </a:p>
            <a:p>
              <a:pPr>
                <a:lnSpc>
                  <a:spcPct val="70000"/>
                </a:lnSpc>
                <a:spcBef>
                  <a:spcPct val="50000"/>
                </a:spcBef>
              </a:pPr>
              <a:r>
                <a:rPr lang="ja-JP" altLang="en-US" sz="1800" b="1">
                  <a:latin typeface="ＭＳ Ｐゴシック" pitchFamily="50" charset="-128"/>
                </a:rPr>
                <a:t>	　ロ）今回のねらいをはっきりする　　</a:t>
              </a:r>
            </a:p>
            <a:p>
              <a:pPr>
                <a:lnSpc>
                  <a:spcPct val="70000"/>
                </a:lnSpc>
                <a:spcBef>
                  <a:spcPct val="50000"/>
                </a:spcBef>
              </a:pPr>
              <a:r>
                <a:rPr lang="ja-JP" altLang="en-US" sz="1800" b="1">
                  <a:latin typeface="ＭＳ Ｐゴシック" pitchFamily="50" charset="-128"/>
                </a:rPr>
                <a:t>	　ハ）今回のまとめをしっかりする</a:t>
              </a:r>
            </a:p>
            <a:p>
              <a:pPr>
                <a:lnSpc>
                  <a:spcPct val="70000"/>
                </a:lnSpc>
                <a:spcBef>
                  <a:spcPct val="50000"/>
                </a:spcBef>
              </a:pPr>
              <a:r>
                <a:rPr lang="ja-JP" altLang="en-US" sz="1800" b="1">
                  <a:latin typeface="ＭＳ Ｐゴシック" pitchFamily="50" charset="-128"/>
                </a:rPr>
                <a:t>	　ニ）次回の内容の予告をする</a:t>
              </a:r>
            </a:p>
          </p:txBody>
        </p:sp>
        <p:sp>
          <p:nvSpPr>
            <p:cNvPr id="937992" name="AutoShape 8"/>
            <p:cNvSpPr>
              <a:spLocks noChangeArrowheads="1"/>
            </p:cNvSpPr>
            <p:nvPr/>
          </p:nvSpPr>
          <p:spPr bwMode="auto">
            <a:xfrm>
              <a:off x="219" y="1840"/>
              <a:ext cx="5446" cy="2209"/>
            </a:xfrm>
            <a:prstGeom prst="roundRect">
              <a:avLst>
                <a:gd name="adj" fmla="val 4167"/>
              </a:avLst>
            </a:prstGeom>
            <a:noFill/>
            <a:ln w="9525" algn="ctr">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ja-JP" altLang="en-US"/>
            </a:p>
          </p:txBody>
        </p:sp>
        <p:pic>
          <p:nvPicPr>
            <p:cNvPr id="937986" name="Picture 2" descr="11ILAB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4" y="2857"/>
              <a:ext cx="1352" cy="1436"/>
            </a:xfrm>
            <a:prstGeom prst="rect">
              <a:avLst/>
            </a:prstGeom>
            <a:solidFill>
              <a:schemeClr val="bg1"/>
            </a:solidFill>
          </p:spPr>
        </p:pic>
      </p:grpSp>
    </p:spTree>
  </p:cSld>
  <p:clrMapOvr>
    <a:masterClrMapping/>
  </p:clrMapOvr>
  <p:transition>
    <p:cover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937995"/>
                                        </p:tgtEl>
                                        <p:attrNameLst>
                                          <p:attrName>style.visibility</p:attrName>
                                        </p:attrNameLst>
                                      </p:cBhvr>
                                      <p:to>
                                        <p:strVal val="visible"/>
                                      </p:to>
                                    </p:set>
                                    <p:animEffect transition="in" filter="blinds(horizontal)">
                                      <p:cBhvr>
                                        <p:cTn id="7" dur="500"/>
                                        <p:tgtEl>
                                          <p:spTgt spid="93799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937996"/>
                                        </p:tgtEl>
                                        <p:attrNameLst>
                                          <p:attrName>style.visibility</p:attrName>
                                        </p:attrNameLst>
                                      </p:cBhvr>
                                      <p:to>
                                        <p:strVal val="visible"/>
                                      </p:to>
                                    </p:set>
                                    <p:animEffect transition="in" filter="blinds(horizontal)">
                                      <p:cBhvr>
                                        <p:cTn id="12" dur="500"/>
                                        <p:tgtEl>
                                          <p:spTgt spid="9379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スライド番号プレースホルダー 4"/>
          <p:cNvSpPr>
            <a:spLocks noGrp="1"/>
          </p:cNvSpPr>
          <p:nvPr>
            <p:ph type="sldNum" sz="quarter" idx="11"/>
          </p:nvPr>
        </p:nvSpPr>
        <p:spPr/>
        <p:txBody>
          <a:bodyPr/>
          <a:lstStyle/>
          <a:p>
            <a:fld id="{2830B724-D474-457A-9C8E-3C10C68C2113}" type="slidenum">
              <a:rPr lang="en-US" altLang="ja-JP"/>
              <a:pPr/>
              <a:t>28</a:t>
            </a:fld>
            <a:r>
              <a:rPr lang="en-US" altLang="ja-JP"/>
              <a:t>/35</a:t>
            </a:r>
          </a:p>
        </p:txBody>
      </p:sp>
      <p:sp>
        <p:nvSpPr>
          <p:cNvPr id="979970" name="AutoShape 2"/>
          <p:cNvSpPr>
            <a:spLocks noChangeArrowheads="1"/>
          </p:cNvSpPr>
          <p:nvPr/>
        </p:nvSpPr>
        <p:spPr bwMode="auto">
          <a:xfrm>
            <a:off x="323850" y="1162050"/>
            <a:ext cx="8424863" cy="4522788"/>
          </a:xfrm>
          <a:prstGeom prst="roundRect">
            <a:avLst>
              <a:gd name="adj" fmla="val 6912"/>
            </a:avLst>
          </a:pr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979972" name="Text Box 4"/>
          <p:cNvSpPr txBox="1">
            <a:spLocks noChangeArrowheads="1"/>
          </p:cNvSpPr>
          <p:nvPr/>
        </p:nvSpPr>
        <p:spPr bwMode="auto">
          <a:xfrm>
            <a:off x="755650" y="1525588"/>
            <a:ext cx="7675563" cy="3703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lang="en-US" altLang="ja-JP" sz="3200" b="1">
                <a:latin typeface="ＭＳ Ｐゴシック" pitchFamily="50" charset="-128"/>
              </a:rPr>
              <a:t>①</a:t>
            </a:r>
            <a:r>
              <a:rPr lang="ja-JP" altLang="en-US" sz="3200" b="1">
                <a:latin typeface="ＭＳ Ｐゴシック" pitchFamily="50" charset="-128"/>
              </a:rPr>
              <a:t>仕事を良く知っていて人一倍できる人</a:t>
            </a:r>
          </a:p>
          <a:p>
            <a:pPr>
              <a:lnSpc>
                <a:spcPct val="110000"/>
              </a:lnSpc>
              <a:spcBef>
                <a:spcPct val="50000"/>
              </a:spcBef>
            </a:pPr>
            <a:r>
              <a:rPr lang="ja-JP" altLang="en-US" sz="3200" b="1">
                <a:latin typeface="ＭＳ Ｐゴシック" pitchFamily="50" charset="-128"/>
              </a:rPr>
              <a:t>②面倒見の良い人</a:t>
            </a:r>
          </a:p>
          <a:p>
            <a:pPr>
              <a:lnSpc>
                <a:spcPct val="110000"/>
              </a:lnSpc>
              <a:spcBef>
                <a:spcPct val="50000"/>
              </a:spcBef>
            </a:pPr>
            <a:r>
              <a:rPr lang="ja-JP" altLang="en-US" sz="3200" b="1">
                <a:latin typeface="ＭＳ Ｐゴシック" pitchFamily="50" charset="-128"/>
              </a:rPr>
              <a:t>③他人の悩みごとの相談にのってくれる人</a:t>
            </a:r>
          </a:p>
          <a:p>
            <a:pPr>
              <a:lnSpc>
                <a:spcPct val="110000"/>
              </a:lnSpc>
              <a:spcBef>
                <a:spcPct val="50000"/>
              </a:spcBef>
            </a:pPr>
            <a:r>
              <a:rPr lang="ja-JP" altLang="en-US" sz="3200" b="1">
                <a:latin typeface="ＭＳ Ｐゴシック" pitchFamily="50" charset="-128"/>
              </a:rPr>
              <a:t>④他人のことを自分のことのように喜べる人</a:t>
            </a:r>
          </a:p>
          <a:p>
            <a:pPr>
              <a:lnSpc>
                <a:spcPct val="110000"/>
              </a:lnSpc>
              <a:spcBef>
                <a:spcPct val="50000"/>
              </a:spcBef>
            </a:pPr>
            <a:r>
              <a:rPr lang="ja-JP" altLang="en-US" sz="3200" b="1">
                <a:latin typeface="ＭＳ Ｐゴシック" pitchFamily="50" charset="-128"/>
              </a:rPr>
              <a:t>⑤他人の苦しみ・痛みがわかる人</a:t>
            </a:r>
          </a:p>
        </p:txBody>
      </p:sp>
      <p:grpSp>
        <p:nvGrpSpPr>
          <p:cNvPr id="979973" name="Group 5"/>
          <p:cNvGrpSpPr>
            <a:grpSpLocks/>
          </p:cNvGrpSpPr>
          <p:nvPr/>
        </p:nvGrpSpPr>
        <p:grpSpPr bwMode="auto">
          <a:xfrm>
            <a:off x="179388" y="179388"/>
            <a:ext cx="8812212" cy="641350"/>
            <a:chOff x="113" y="201"/>
            <a:chExt cx="5551" cy="404"/>
          </a:xfrm>
        </p:grpSpPr>
        <p:sp>
          <p:nvSpPr>
            <p:cNvPr id="979974" name="Rectangle 6"/>
            <p:cNvSpPr>
              <a:spLocks noChangeArrowheads="1"/>
            </p:cNvSpPr>
            <p:nvPr/>
          </p:nvSpPr>
          <p:spPr bwMode="auto">
            <a:xfrm>
              <a:off x="288" y="201"/>
              <a:ext cx="5184" cy="404"/>
            </a:xfrm>
            <a:prstGeom prst="rect">
              <a:avLst/>
            </a:prstGeom>
            <a:noFill/>
            <a:ln>
              <a:noFill/>
            </a:ln>
            <a:effectLst/>
            <a:extLst>
              <a:ext uri="{909E8E84-426E-40DD-AFC4-6F175D3DCCD1}">
                <a14:hiddenFill xmlns:a14="http://schemas.microsoft.com/office/drawing/2010/main">
                  <a:gradFill rotWithShape="0">
                    <a:gsLst>
                      <a:gs pos="0">
                        <a:srgbClr val="99CC00"/>
                      </a:gs>
                      <a:gs pos="50000">
                        <a:srgbClr val="99CC00">
                          <a:gamma/>
                          <a:tint val="0"/>
                          <a:invGamma/>
                        </a:srgbClr>
                      </a:gs>
                      <a:gs pos="100000">
                        <a:srgbClr val="99CC00"/>
                      </a:gs>
                    </a:gsLst>
                    <a:lin ang="5400000" scaled="1"/>
                  </a:gra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lang="ja-JP" altLang="en-US" sz="3600" b="1">
                  <a:latin typeface="HGP創英角ﾎﾟｯﾌﾟ体" pitchFamily="50" charset="-128"/>
                  <a:ea typeface="HGP創英角ﾎﾟｯﾌﾟ体" pitchFamily="50" charset="-128"/>
                </a:rPr>
                <a:t>魅力ある</a:t>
              </a:r>
              <a:r>
                <a:rPr lang="en-US" altLang="ja-JP" sz="3600" b="1">
                  <a:latin typeface="HGP創英角ﾎﾟｯﾌﾟ体" pitchFamily="50" charset="-128"/>
                  <a:ea typeface="HGP創英角ﾎﾟｯﾌﾟ体" pitchFamily="50" charset="-128"/>
                </a:rPr>
                <a:t>QC</a:t>
              </a:r>
              <a:r>
                <a:rPr lang="ja-JP" altLang="en-US" sz="3600" b="1">
                  <a:latin typeface="HGP創英角ﾎﾟｯﾌﾟ体" pitchFamily="50" charset="-128"/>
                  <a:ea typeface="HGP創英角ﾎﾟｯﾌﾟ体" pitchFamily="50" charset="-128"/>
                </a:rPr>
                <a:t>ｻｰｸﾙﾘｰﾀﾞｰとは</a:t>
              </a:r>
            </a:p>
          </p:txBody>
        </p:sp>
        <p:sp>
          <p:nvSpPr>
            <p:cNvPr id="979975" name="Line 7"/>
            <p:cNvSpPr>
              <a:spLocks noChangeShapeType="1"/>
            </p:cNvSpPr>
            <p:nvPr/>
          </p:nvSpPr>
          <p:spPr bwMode="auto">
            <a:xfrm>
              <a:off x="113" y="572"/>
              <a:ext cx="5551" cy="0"/>
            </a:xfrm>
            <a:prstGeom prst="line">
              <a:avLst/>
            </a:prstGeom>
            <a:noFill/>
            <a:ln w="88900" cmpd="thinThick">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tx1"/>
                    </a:outerShdw>
                  </a:effectLst>
                </a14:hiddenEffects>
              </a:ext>
            </a:extLst>
          </p:spPr>
          <p:txBody>
            <a:bodyPr lIns="92075" tIns="46038" rIns="92075" bIns="46038"/>
            <a:lstStyle/>
            <a:p>
              <a:endParaRPr lang="ja-JP" altLang="en-US"/>
            </a:p>
          </p:txBody>
        </p:sp>
      </p:grpSp>
      <p:pic>
        <p:nvPicPr>
          <p:cNvPr id="979976"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1513" y="4575175"/>
            <a:ext cx="1651000" cy="2028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cover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スライド番号プレースホルダー 4"/>
          <p:cNvSpPr>
            <a:spLocks noGrp="1"/>
          </p:cNvSpPr>
          <p:nvPr>
            <p:ph type="sldNum" sz="quarter" idx="11"/>
          </p:nvPr>
        </p:nvSpPr>
        <p:spPr/>
        <p:txBody>
          <a:bodyPr/>
          <a:lstStyle/>
          <a:p>
            <a:fld id="{473D4C7C-DB36-41BB-80B1-BB0166E5F61B}" type="slidenum">
              <a:rPr lang="en-US" altLang="ja-JP"/>
              <a:pPr/>
              <a:t>29</a:t>
            </a:fld>
            <a:r>
              <a:rPr lang="en-US" altLang="ja-JP"/>
              <a:t>/35</a:t>
            </a:r>
          </a:p>
        </p:txBody>
      </p:sp>
      <p:sp>
        <p:nvSpPr>
          <p:cNvPr id="993282" name="AutoShape 2"/>
          <p:cNvSpPr>
            <a:spLocks noChangeArrowheads="1"/>
          </p:cNvSpPr>
          <p:nvPr/>
        </p:nvSpPr>
        <p:spPr bwMode="auto">
          <a:xfrm>
            <a:off x="334963" y="968375"/>
            <a:ext cx="8424862" cy="5629275"/>
          </a:xfrm>
          <a:prstGeom prst="roundRect">
            <a:avLst>
              <a:gd name="adj" fmla="val 6912"/>
            </a:avLst>
          </a:pr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993284" name="Text Box 4"/>
          <p:cNvSpPr txBox="1">
            <a:spLocks noChangeArrowheads="1"/>
          </p:cNvSpPr>
          <p:nvPr/>
        </p:nvSpPr>
        <p:spPr bwMode="auto">
          <a:xfrm>
            <a:off x="539750" y="1125538"/>
            <a:ext cx="8120063" cy="5211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lang="en-US" altLang="ja-JP" sz="2600" b="1">
                <a:latin typeface="ＭＳ Ｐゴシック" pitchFamily="50" charset="-128"/>
              </a:rPr>
              <a:t>①</a:t>
            </a:r>
            <a:r>
              <a:rPr lang="ja-JP" altLang="en-US" sz="2600" b="1">
                <a:latin typeface="ＭＳ Ｐゴシック" pitchFamily="50" charset="-128"/>
              </a:rPr>
              <a:t>何ごとにも自ら進んで、誠心誠意ことにあたる</a:t>
            </a:r>
            <a:r>
              <a:rPr lang="ja-JP" altLang="en-US" sz="2000" b="1">
                <a:solidFill>
                  <a:srgbClr val="0000FF"/>
                </a:solidFill>
                <a:latin typeface="ＭＳ Ｐゴシック" pitchFamily="50" charset="-128"/>
              </a:rPr>
              <a:t>（行動力）</a:t>
            </a:r>
          </a:p>
          <a:p>
            <a:pPr>
              <a:lnSpc>
                <a:spcPct val="60000"/>
              </a:lnSpc>
              <a:spcBef>
                <a:spcPct val="50000"/>
              </a:spcBef>
            </a:pPr>
            <a:r>
              <a:rPr lang="ja-JP" altLang="en-US" sz="2600" b="1">
                <a:latin typeface="ＭＳ Ｐゴシック" pitchFamily="50" charset="-128"/>
              </a:rPr>
              <a:t>②常に相手の立場に立って考え、一方通行でなく話し合う</a:t>
            </a:r>
          </a:p>
          <a:p>
            <a:pPr>
              <a:lnSpc>
                <a:spcPct val="40000"/>
              </a:lnSpc>
              <a:spcBef>
                <a:spcPct val="50000"/>
              </a:spcBef>
            </a:pPr>
            <a:r>
              <a:rPr lang="ja-JP" altLang="en-US" sz="2600" b="1">
                <a:latin typeface="ＭＳ Ｐゴシック" pitchFamily="50" charset="-128"/>
              </a:rPr>
              <a:t>　　</a:t>
            </a:r>
            <a:r>
              <a:rPr lang="ja-JP" altLang="en-US" sz="2000" b="1">
                <a:solidFill>
                  <a:srgbClr val="0000FF"/>
                </a:solidFill>
                <a:latin typeface="ＭＳ Ｐゴシック" pitchFamily="50" charset="-128"/>
              </a:rPr>
              <a:t>（思いやり）</a:t>
            </a:r>
          </a:p>
          <a:p>
            <a:pPr>
              <a:lnSpc>
                <a:spcPct val="60000"/>
              </a:lnSpc>
              <a:spcBef>
                <a:spcPct val="50000"/>
              </a:spcBef>
            </a:pPr>
            <a:r>
              <a:rPr lang="ja-JP" altLang="en-US" sz="2600" b="1">
                <a:latin typeface="ＭＳ Ｐゴシック" pitchFamily="50" charset="-128"/>
              </a:rPr>
              <a:t>③勇気をもって恐れないで対処する</a:t>
            </a:r>
            <a:r>
              <a:rPr lang="ja-JP" altLang="en-US" sz="2000" b="1">
                <a:solidFill>
                  <a:srgbClr val="0000FF"/>
                </a:solidFill>
                <a:latin typeface="ＭＳ Ｐゴシック" pitchFamily="50" charset="-128"/>
              </a:rPr>
              <a:t>（挑戦力、決断力）</a:t>
            </a:r>
          </a:p>
          <a:p>
            <a:pPr>
              <a:lnSpc>
                <a:spcPct val="60000"/>
              </a:lnSpc>
              <a:spcBef>
                <a:spcPct val="50000"/>
              </a:spcBef>
            </a:pPr>
            <a:r>
              <a:rPr lang="ja-JP" altLang="en-US" sz="2600" b="1">
                <a:latin typeface="ＭＳ Ｐゴシック" pitchFamily="50" charset="-128"/>
              </a:rPr>
              <a:t>④メンバーの性格・能力をつかみ、活かす</a:t>
            </a:r>
            <a:r>
              <a:rPr lang="ja-JP" altLang="en-US" sz="2000" b="1">
                <a:solidFill>
                  <a:srgbClr val="0000FF"/>
                </a:solidFill>
                <a:latin typeface="ＭＳ Ｐゴシック" pitchFamily="50" charset="-128"/>
              </a:rPr>
              <a:t>（情報収集力）</a:t>
            </a:r>
          </a:p>
          <a:p>
            <a:pPr>
              <a:lnSpc>
                <a:spcPct val="60000"/>
              </a:lnSpc>
              <a:spcBef>
                <a:spcPct val="50000"/>
              </a:spcBef>
            </a:pPr>
            <a:r>
              <a:rPr lang="ja-JP" altLang="en-US" sz="2600" b="1">
                <a:latin typeface="ＭＳ Ｐゴシック" pitchFamily="50" charset="-128"/>
              </a:rPr>
              <a:t>⑤メンバーの人間関係に気をつかう</a:t>
            </a:r>
            <a:r>
              <a:rPr lang="ja-JP" altLang="en-US" sz="2000" b="1">
                <a:solidFill>
                  <a:srgbClr val="0000FF"/>
                </a:solidFill>
                <a:latin typeface="ＭＳ Ｐゴシック" pitchFamily="50" charset="-128"/>
              </a:rPr>
              <a:t>（対人関係力）</a:t>
            </a:r>
          </a:p>
          <a:p>
            <a:pPr>
              <a:lnSpc>
                <a:spcPct val="60000"/>
              </a:lnSpc>
              <a:spcBef>
                <a:spcPct val="50000"/>
              </a:spcBef>
            </a:pPr>
            <a:r>
              <a:rPr lang="ja-JP" altLang="en-US" sz="2600" b="1">
                <a:latin typeface="ＭＳ Ｐゴシック" pitchFamily="50" charset="-128"/>
              </a:rPr>
              <a:t>⑥頼まれたことは、粘り強くやり遂げる</a:t>
            </a:r>
            <a:r>
              <a:rPr lang="ja-JP" altLang="en-US" sz="2000" b="1">
                <a:solidFill>
                  <a:srgbClr val="0000FF"/>
                </a:solidFill>
                <a:latin typeface="ＭＳ Ｐゴシック" pitchFamily="50" charset="-128"/>
              </a:rPr>
              <a:t>（協調性）</a:t>
            </a:r>
          </a:p>
          <a:p>
            <a:pPr>
              <a:lnSpc>
                <a:spcPct val="60000"/>
              </a:lnSpc>
              <a:spcBef>
                <a:spcPct val="50000"/>
              </a:spcBef>
            </a:pPr>
            <a:r>
              <a:rPr lang="ja-JP" altLang="en-US" sz="2600" b="1">
                <a:latin typeface="ＭＳ Ｐゴシック" pitchFamily="50" charset="-128"/>
              </a:rPr>
              <a:t>⑦すべてを公平に扱い、客観的に評価する</a:t>
            </a:r>
            <a:r>
              <a:rPr lang="ja-JP" altLang="en-US" sz="2000" b="1">
                <a:solidFill>
                  <a:srgbClr val="0000FF"/>
                </a:solidFill>
                <a:latin typeface="ＭＳ Ｐゴシック" pitchFamily="50" charset="-128"/>
              </a:rPr>
              <a:t>（指導力）</a:t>
            </a:r>
          </a:p>
          <a:p>
            <a:pPr>
              <a:lnSpc>
                <a:spcPct val="60000"/>
              </a:lnSpc>
              <a:spcBef>
                <a:spcPct val="50000"/>
              </a:spcBef>
            </a:pPr>
            <a:r>
              <a:rPr lang="ja-JP" altLang="en-US" sz="2600" b="1">
                <a:latin typeface="ＭＳ Ｐゴシック" pitchFamily="50" charset="-128"/>
              </a:rPr>
              <a:t>⑧</a:t>
            </a:r>
            <a:r>
              <a:rPr lang="en-US" altLang="ja-JP" sz="2600" b="1">
                <a:latin typeface="ＭＳ Ｐゴシック" pitchFamily="50" charset="-128"/>
              </a:rPr>
              <a:t>QC</a:t>
            </a:r>
            <a:r>
              <a:rPr lang="ja-JP" altLang="en-US" sz="2600" b="1">
                <a:latin typeface="ＭＳ Ｐゴシック" pitchFamily="50" charset="-128"/>
              </a:rPr>
              <a:t>サークルの目標をはっきり与え、その達成を計画的</a:t>
            </a:r>
          </a:p>
          <a:p>
            <a:pPr>
              <a:lnSpc>
                <a:spcPct val="60000"/>
              </a:lnSpc>
              <a:spcBef>
                <a:spcPct val="50000"/>
              </a:spcBef>
            </a:pPr>
            <a:r>
              <a:rPr lang="ja-JP" altLang="en-US" sz="2600" b="1">
                <a:latin typeface="ＭＳ Ｐゴシック" pitchFamily="50" charset="-128"/>
              </a:rPr>
              <a:t>　　に進める</a:t>
            </a:r>
            <a:r>
              <a:rPr lang="ja-JP" altLang="en-US" sz="2000" b="1">
                <a:solidFill>
                  <a:srgbClr val="0000FF"/>
                </a:solidFill>
                <a:latin typeface="ＭＳ Ｐゴシック" pitchFamily="50" charset="-128"/>
              </a:rPr>
              <a:t>（明朗）</a:t>
            </a:r>
          </a:p>
          <a:p>
            <a:pPr>
              <a:lnSpc>
                <a:spcPct val="60000"/>
              </a:lnSpc>
              <a:spcBef>
                <a:spcPct val="50000"/>
              </a:spcBef>
            </a:pPr>
            <a:r>
              <a:rPr lang="ja-JP" altLang="en-US" sz="2600" b="1">
                <a:latin typeface="ＭＳ Ｐゴシック" pitchFamily="50" charset="-128"/>
              </a:rPr>
              <a:t>⑨常に勉強し自己啓発に努める</a:t>
            </a:r>
            <a:r>
              <a:rPr lang="ja-JP" altLang="en-US" sz="2000" b="1">
                <a:solidFill>
                  <a:srgbClr val="0000FF"/>
                </a:solidFill>
                <a:latin typeface="ＭＳ Ｐゴシック" pitchFamily="50" charset="-128"/>
              </a:rPr>
              <a:t>（創造力）</a:t>
            </a:r>
          </a:p>
          <a:p>
            <a:pPr>
              <a:lnSpc>
                <a:spcPct val="60000"/>
              </a:lnSpc>
              <a:spcBef>
                <a:spcPct val="50000"/>
              </a:spcBef>
            </a:pPr>
            <a:r>
              <a:rPr lang="ja-JP" altLang="en-US" sz="2600" b="1">
                <a:latin typeface="ＭＳ Ｐゴシック" pitchFamily="50" charset="-128"/>
              </a:rPr>
              <a:t>⑩上司との調整（報告・連絡・相談）を十分に行う</a:t>
            </a:r>
            <a:r>
              <a:rPr lang="ja-JP" altLang="en-US" sz="2000" b="1">
                <a:solidFill>
                  <a:srgbClr val="0000FF"/>
                </a:solidFill>
                <a:latin typeface="ＭＳ Ｐゴシック" pitchFamily="50" charset="-128"/>
              </a:rPr>
              <a:t>（話力）</a:t>
            </a:r>
          </a:p>
        </p:txBody>
      </p:sp>
      <p:grpSp>
        <p:nvGrpSpPr>
          <p:cNvPr id="993285" name="Group 5"/>
          <p:cNvGrpSpPr>
            <a:grpSpLocks/>
          </p:cNvGrpSpPr>
          <p:nvPr/>
        </p:nvGrpSpPr>
        <p:grpSpPr bwMode="auto">
          <a:xfrm>
            <a:off x="179388" y="179388"/>
            <a:ext cx="8812212" cy="641350"/>
            <a:chOff x="113" y="201"/>
            <a:chExt cx="5551" cy="404"/>
          </a:xfrm>
        </p:grpSpPr>
        <p:sp>
          <p:nvSpPr>
            <p:cNvPr id="993286" name="Rectangle 6"/>
            <p:cNvSpPr>
              <a:spLocks noChangeArrowheads="1"/>
            </p:cNvSpPr>
            <p:nvPr/>
          </p:nvSpPr>
          <p:spPr bwMode="auto">
            <a:xfrm>
              <a:off x="288" y="201"/>
              <a:ext cx="5184" cy="404"/>
            </a:xfrm>
            <a:prstGeom prst="rect">
              <a:avLst/>
            </a:prstGeom>
            <a:noFill/>
            <a:ln>
              <a:noFill/>
            </a:ln>
            <a:effectLst/>
            <a:extLst>
              <a:ext uri="{909E8E84-426E-40DD-AFC4-6F175D3DCCD1}">
                <a14:hiddenFill xmlns:a14="http://schemas.microsoft.com/office/drawing/2010/main">
                  <a:gradFill rotWithShape="0">
                    <a:gsLst>
                      <a:gs pos="0">
                        <a:srgbClr val="99CC00"/>
                      </a:gs>
                      <a:gs pos="50000">
                        <a:srgbClr val="99CC00">
                          <a:gamma/>
                          <a:tint val="0"/>
                          <a:invGamma/>
                        </a:srgbClr>
                      </a:gs>
                      <a:gs pos="100000">
                        <a:srgbClr val="99CC00"/>
                      </a:gs>
                    </a:gsLst>
                    <a:lin ang="5400000" scaled="1"/>
                  </a:gra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lang="en-US" altLang="ja-JP" sz="3600" b="1">
                  <a:latin typeface="HGP創英角ﾎﾟｯﾌﾟ体" pitchFamily="50" charset="-128"/>
                  <a:ea typeface="HGP創英角ﾎﾟｯﾌﾟ体" pitchFamily="50" charset="-128"/>
                </a:rPr>
                <a:t>QC</a:t>
              </a:r>
              <a:r>
                <a:rPr lang="ja-JP" altLang="en-US" sz="3600" b="1">
                  <a:latin typeface="HGP創英角ﾎﾟｯﾌﾟ体" pitchFamily="50" charset="-128"/>
                  <a:ea typeface="HGP創英角ﾎﾟｯﾌﾟ体" pitchFamily="50" charset="-128"/>
                </a:rPr>
                <a:t>ｻｰｸﾙﾘｰﾀﾞｰが心得ておくべきこと</a:t>
              </a:r>
            </a:p>
          </p:txBody>
        </p:sp>
        <p:sp>
          <p:nvSpPr>
            <p:cNvPr id="993287" name="Line 7"/>
            <p:cNvSpPr>
              <a:spLocks noChangeShapeType="1"/>
            </p:cNvSpPr>
            <p:nvPr/>
          </p:nvSpPr>
          <p:spPr bwMode="auto">
            <a:xfrm>
              <a:off x="113" y="572"/>
              <a:ext cx="5551" cy="0"/>
            </a:xfrm>
            <a:prstGeom prst="line">
              <a:avLst/>
            </a:prstGeom>
            <a:noFill/>
            <a:ln w="88900" cmpd="thinThick">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tx1"/>
                    </a:outerShdw>
                  </a:effectLst>
                </a14:hiddenEffects>
              </a:ext>
            </a:extLst>
          </p:spPr>
          <p:txBody>
            <a:bodyPr lIns="92075" tIns="46038" rIns="92075" bIns="46038"/>
            <a:lstStyle/>
            <a:p>
              <a:endParaRPr lang="ja-JP" altLang="en-US"/>
            </a:p>
          </p:txBody>
        </p:sp>
      </p:grpSp>
    </p:spTree>
  </p:cSld>
  <p:clrMapOvr>
    <a:masterClrMapping/>
  </p:clrMapOvr>
  <p:transition>
    <p:cover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スライド番号プレースホルダー 2"/>
          <p:cNvSpPr>
            <a:spLocks noGrp="1"/>
          </p:cNvSpPr>
          <p:nvPr>
            <p:ph type="sldNum" sz="quarter" idx="11"/>
          </p:nvPr>
        </p:nvSpPr>
        <p:spPr/>
        <p:txBody>
          <a:bodyPr/>
          <a:lstStyle/>
          <a:p>
            <a:fld id="{EC842CCD-15E7-4E8B-9417-5D042F509117}" type="slidenum">
              <a:rPr lang="en-US" altLang="ja-JP"/>
              <a:pPr/>
              <a:t>3</a:t>
            </a:fld>
            <a:r>
              <a:rPr lang="en-US" altLang="ja-JP"/>
              <a:t>/35</a:t>
            </a:r>
          </a:p>
        </p:txBody>
      </p:sp>
      <p:sp>
        <p:nvSpPr>
          <p:cNvPr id="919554" name="Rectangle 2"/>
          <p:cNvSpPr>
            <a:spLocks noChangeArrowheads="1"/>
          </p:cNvSpPr>
          <p:nvPr/>
        </p:nvSpPr>
        <p:spPr bwMode="auto">
          <a:xfrm>
            <a:off x="250825" y="260350"/>
            <a:ext cx="3024188" cy="1008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pPr>
            <a:r>
              <a:rPr lang="ja-JP" altLang="en-US" sz="3200" b="1">
                <a:latin typeface="HG創英角ﾎﾟｯﾌﾟ体" pitchFamily="49" charset="-128"/>
                <a:ea typeface="HG創英角ﾎﾟｯﾌﾟ体" pitchFamily="49" charset="-128"/>
              </a:rPr>
              <a:t>日本の産業復興 </a:t>
            </a:r>
          </a:p>
          <a:p>
            <a:pPr algn="ctr">
              <a:spcBef>
                <a:spcPct val="0"/>
              </a:spcBef>
            </a:pPr>
            <a:r>
              <a:rPr lang="ja-JP" altLang="en-US" sz="3200" b="1">
                <a:latin typeface="HG創英角ﾎﾟｯﾌﾟ体" pitchFamily="49" charset="-128"/>
                <a:ea typeface="HG創英角ﾎﾟｯﾌﾟ体" pitchFamily="49" charset="-128"/>
              </a:rPr>
              <a:t>１９５０年</a:t>
            </a:r>
          </a:p>
        </p:txBody>
      </p:sp>
      <p:sp>
        <p:nvSpPr>
          <p:cNvPr id="919556" name="Text Box 4"/>
          <p:cNvSpPr txBox="1">
            <a:spLocks noChangeArrowheads="1"/>
          </p:cNvSpPr>
          <p:nvPr/>
        </p:nvSpPr>
        <p:spPr bwMode="auto">
          <a:xfrm>
            <a:off x="4594225" y="2162175"/>
            <a:ext cx="427037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0"/>
              </a:spcBef>
            </a:pPr>
            <a:r>
              <a:rPr lang="ja-JP" altLang="en-US" sz="1800" b="1">
                <a:latin typeface="ＭＳ Ｐゴシック" pitchFamily="50" charset="-128"/>
              </a:rPr>
              <a:t>（</a:t>
            </a:r>
            <a:r>
              <a:rPr lang="ja-JP" altLang="en-US" sz="1800" b="1" u="sng">
                <a:solidFill>
                  <a:srgbClr val="FF0066"/>
                </a:solidFill>
                <a:latin typeface="ＭＳ Ｐゴシック" pitchFamily="50" charset="-128"/>
              </a:rPr>
              <a:t>Ｓ</a:t>
            </a:r>
            <a:r>
              <a:rPr lang="ja-JP" altLang="en-US" sz="1800" b="1">
                <a:latin typeface="ＭＳ Ｐゴシック" pitchFamily="50" charset="-128"/>
              </a:rPr>
              <a:t>ｔａｔｉｓｔｉｃａｌ </a:t>
            </a:r>
            <a:r>
              <a:rPr lang="ja-JP" altLang="en-US" sz="1800" b="1" u="sng">
                <a:solidFill>
                  <a:srgbClr val="FF0066"/>
                </a:solidFill>
                <a:latin typeface="ＭＳ Ｐゴシック" pitchFamily="50" charset="-128"/>
              </a:rPr>
              <a:t>Ｑ</a:t>
            </a:r>
            <a:r>
              <a:rPr lang="ja-JP" altLang="en-US" sz="1800" b="1">
                <a:latin typeface="ＭＳ Ｐゴシック" pitchFamily="50" charset="-128"/>
              </a:rPr>
              <a:t>ｕａｌｉｔｙ </a:t>
            </a:r>
            <a:r>
              <a:rPr lang="ja-JP" altLang="en-US" sz="1800" b="1" u="sng">
                <a:solidFill>
                  <a:srgbClr val="FF0066"/>
                </a:solidFill>
                <a:latin typeface="ＭＳ Ｐゴシック" pitchFamily="50" charset="-128"/>
              </a:rPr>
              <a:t>Ｃ</a:t>
            </a:r>
            <a:r>
              <a:rPr lang="ja-JP" altLang="en-US" sz="1800" b="1">
                <a:latin typeface="ＭＳ Ｐゴシック" pitchFamily="50" charset="-128"/>
              </a:rPr>
              <a:t>ｏｎｔｒｏｌ の略）</a:t>
            </a:r>
          </a:p>
        </p:txBody>
      </p:sp>
      <p:grpSp>
        <p:nvGrpSpPr>
          <p:cNvPr id="919612" name="Group 60"/>
          <p:cNvGrpSpPr>
            <a:grpSpLocks/>
          </p:cNvGrpSpPr>
          <p:nvPr/>
        </p:nvGrpSpPr>
        <p:grpSpPr bwMode="auto">
          <a:xfrm>
            <a:off x="381000" y="0"/>
            <a:ext cx="8763000" cy="3810000"/>
            <a:chOff x="211" y="0"/>
            <a:chExt cx="5549" cy="2437"/>
          </a:xfrm>
        </p:grpSpPr>
        <p:sp>
          <p:nvSpPr>
            <p:cNvPr id="919613" name="AutoShape 61"/>
            <p:cNvSpPr>
              <a:spLocks noChangeArrowheads="1"/>
            </p:cNvSpPr>
            <p:nvPr/>
          </p:nvSpPr>
          <p:spPr bwMode="auto">
            <a:xfrm rot="-1064637">
              <a:off x="1334" y="769"/>
              <a:ext cx="3169" cy="303"/>
            </a:xfrm>
            <a:prstGeom prst="leftArrow">
              <a:avLst>
                <a:gd name="adj1" fmla="val 47139"/>
                <a:gd name="adj2" fmla="val 98099"/>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grpSp>
          <p:nvGrpSpPr>
            <p:cNvPr id="919614" name="Group 62"/>
            <p:cNvGrpSpPr>
              <a:grpSpLocks/>
            </p:cNvGrpSpPr>
            <p:nvPr/>
          </p:nvGrpSpPr>
          <p:grpSpPr bwMode="auto">
            <a:xfrm>
              <a:off x="211" y="0"/>
              <a:ext cx="5549" cy="2437"/>
              <a:chOff x="211" y="0"/>
              <a:chExt cx="5549" cy="2437"/>
            </a:xfrm>
          </p:grpSpPr>
          <p:graphicFrame>
            <p:nvGraphicFramePr>
              <p:cNvPr id="919615" name="Object 63"/>
              <p:cNvGraphicFramePr>
                <a:graphicFrameLocks noChangeAspect="1"/>
              </p:cNvGraphicFramePr>
              <p:nvPr/>
            </p:nvGraphicFramePr>
            <p:xfrm>
              <a:off x="4026" y="0"/>
              <a:ext cx="1734" cy="1428"/>
            </p:xfrm>
            <a:graphic>
              <a:graphicData uri="http://schemas.openxmlformats.org/presentationml/2006/ole">
                <mc:AlternateContent xmlns:mc="http://schemas.openxmlformats.org/markup-compatibility/2006">
                  <mc:Choice xmlns:v="urn:schemas-microsoft-com:vml" Requires="v">
                    <p:oleObj spid="_x0000_s919769" name="Microsoft Map" r:id="rId4" imgW="2752560" imgH="2266920" progId="MSMap.8">
                      <p:embed/>
                    </p:oleObj>
                  </mc:Choice>
                  <mc:Fallback>
                    <p:oleObj name="Microsoft Map" r:id="rId4" imgW="2752560" imgH="2266920" progId="MSMap.8">
                      <p:embed/>
                      <p:pic>
                        <p:nvPicPr>
                          <p:cNvPr id="0" name="Object 6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26" y="0"/>
                            <a:ext cx="1734" cy="142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919616" name="Group 64"/>
              <p:cNvGrpSpPr>
                <a:grpSpLocks/>
              </p:cNvGrpSpPr>
              <p:nvPr/>
            </p:nvGrpSpPr>
            <p:grpSpPr bwMode="auto">
              <a:xfrm rot="923819">
                <a:off x="211" y="819"/>
                <a:ext cx="1414" cy="1618"/>
                <a:chOff x="496" y="1728"/>
                <a:chExt cx="1318" cy="1404"/>
              </a:xfrm>
            </p:grpSpPr>
            <p:sp>
              <p:nvSpPr>
                <p:cNvPr id="919617" name="Freeform 65"/>
                <p:cNvSpPr>
                  <a:spLocks/>
                </p:cNvSpPr>
                <p:nvPr/>
              </p:nvSpPr>
              <p:spPr bwMode="auto">
                <a:xfrm>
                  <a:off x="1228" y="2365"/>
                  <a:ext cx="160" cy="171"/>
                </a:xfrm>
                <a:custGeom>
                  <a:avLst/>
                  <a:gdLst>
                    <a:gd name="T0" fmla="*/ 294 w 321"/>
                    <a:gd name="T1" fmla="*/ 225 h 342"/>
                    <a:gd name="T2" fmla="*/ 263 w 321"/>
                    <a:gd name="T3" fmla="*/ 276 h 342"/>
                    <a:gd name="T4" fmla="*/ 233 w 321"/>
                    <a:gd name="T5" fmla="*/ 316 h 342"/>
                    <a:gd name="T6" fmla="*/ 202 w 321"/>
                    <a:gd name="T7" fmla="*/ 342 h 342"/>
                    <a:gd name="T8" fmla="*/ 191 w 321"/>
                    <a:gd name="T9" fmla="*/ 323 h 342"/>
                    <a:gd name="T10" fmla="*/ 196 w 321"/>
                    <a:gd name="T11" fmla="*/ 293 h 342"/>
                    <a:gd name="T12" fmla="*/ 187 w 321"/>
                    <a:gd name="T13" fmla="*/ 277 h 342"/>
                    <a:gd name="T14" fmla="*/ 216 w 321"/>
                    <a:gd name="T15" fmla="*/ 250 h 342"/>
                    <a:gd name="T16" fmla="*/ 204 w 321"/>
                    <a:gd name="T17" fmla="*/ 231 h 342"/>
                    <a:gd name="T18" fmla="*/ 184 w 321"/>
                    <a:gd name="T19" fmla="*/ 244 h 342"/>
                    <a:gd name="T20" fmla="*/ 172 w 321"/>
                    <a:gd name="T21" fmla="*/ 273 h 342"/>
                    <a:gd name="T22" fmla="*/ 180 w 321"/>
                    <a:gd name="T23" fmla="*/ 297 h 342"/>
                    <a:gd name="T24" fmla="*/ 162 w 321"/>
                    <a:gd name="T25" fmla="*/ 304 h 342"/>
                    <a:gd name="T26" fmla="*/ 118 w 321"/>
                    <a:gd name="T27" fmla="*/ 291 h 342"/>
                    <a:gd name="T28" fmla="*/ 100 w 321"/>
                    <a:gd name="T29" fmla="*/ 301 h 342"/>
                    <a:gd name="T30" fmla="*/ 100 w 321"/>
                    <a:gd name="T31" fmla="*/ 277 h 342"/>
                    <a:gd name="T32" fmla="*/ 90 w 321"/>
                    <a:gd name="T33" fmla="*/ 263 h 342"/>
                    <a:gd name="T34" fmla="*/ 76 w 321"/>
                    <a:gd name="T35" fmla="*/ 268 h 342"/>
                    <a:gd name="T36" fmla="*/ 57 w 321"/>
                    <a:gd name="T37" fmla="*/ 270 h 342"/>
                    <a:gd name="T38" fmla="*/ 48 w 321"/>
                    <a:gd name="T39" fmla="*/ 263 h 342"/>
                    <a:gd name="T40" fmla="*/ 42 w 321"/>
                    <a:gd name="T41" fmla="*/ 262 h 342"/>
                    <a:gd name="T42" fmla="*/ 37 w 321"/>
                    <a:gd name="T43" fmla="*/ 286 h 342"/>
                    <a:gd name="T44" fmla="*/ 22 w 321"/>
                    <a:gd name="T45" fmla="*/ 289 h 342"/>
                    <a:gd name="T46" fmla="*/ 10 w 321"/>
                    <a:gd name="T47" fmla="*/ 271 h 342"/>
                    <a:gd name="T48" fmla="*/ 12 w 321"/>
                    <a:gd name="T49" fmla="*/ 239 h 342"/>
                    <a:gd name="T50" fmla="*/ 4 w 321"/>
                    <a:gd name="T51" fmla="*/ 219 h 342"/>
                    <a:gd name="T52" fmla="*/ 3 w 321"/>
                    <a:gd name="T53" fmla="*/ 199 h 342"/>
                    <a:gd name="T54" fmla="*/ 23 w 321"/>
                    <a:gd name="T55" fmla="*/ 179 h 342"/>
                    <a:gd name="T56" fmla="*/ 45 w 321"/>
                    <a:gd name="T57" fmla="*/ 189 h 342"/>
                    <a:gd name="T58" fmla="*/ 60 w 321"/>
                    <a:gd name="T59" fmla="*/ 184 h 342"/>
                    <a:gd name="T60" fmla="*/ 51 w 321"/>
                    <a:gd name="T61" fmla="*/ 167 h 342"/>
                    <a:gd name="T62" fmla="*/ 51 w 321"/>
                    <a:gd name="T63" fmla="*/ 144 h 342"/>
                    <a:gd name="T64" fmla="*/ 54 w 321"/>
                    <a:gd name="T65" fmla="*/ 126 h 342"/>
                    <a:gd name="T66" fmla="*/ 45 w 321"/>
                    <a:gd name="T67" fmla="*/ 109 h 342"/>
                    <a:gd name="T68" fmla="*/ 31 w 321"/>
                    <a:gd name="T69" fmla="*/ 106 h 342"/>
                    <a:gd name="T70" fmla="*/ 43 w 321"/>
                    <a:gd name="T71" fmla="*/ 70 h 342"/>
                    <a:gd name="T72" fmla="*/ 63 w 321"/>
                    <a:gd name="T73" fmla="*/ 57 h 342"/>
                    <a:gd name="T74" fmla="*/ 85 w 321"/>
                    <a:gd name="T75" fmla="*/ 46 h 342"/>
                    <a:gd name="T76" fmla="*/ 90 w 321"/>
                    <a:gd name="T77" fmla="*/ 29 h 342"/>
                    <a:gd name="T78" fmla="*/ 117 w 321"/>
                    <a:gd name="T79" fmla="*/ 37 h 342"/>
                    <a:gd name="T80" fmla="*/ 151 w 321"/>
                    <a:gd name="T81" fmla="*/ 37 h 342"/>
                    <a:gd name="T82" fmla="*/ 180 w 321"/>
                    <a:gd name="T83" fmla="*/ 19 h 342"/>
                    <a:gd name="T84" fmla="*/ 201 w 321"/>
                    <a:gd name="T85" fmla="*/ 5 h 342"/>
                    <a:gd name="T86" fmla="*/ 228 w 321"/>
                    <a:gd name="T87" fmla="*/ 7 h 342"/>
                    <a:gd name="T88" fmla="*/ 256 w 321"/>
                    <a:gd name="T89" fmla="*/ 43 h 342"/>
                    <a:gd name="T90" fmla="*/ 276 w 321"/>
                    <a:gd name="T91" fmla="*/ 61 h 342"/>
                    <a:gd name="T92" fmla="*/ 287 w 321"/>
                    <a:gd name="T93" fmla="*/ 46 h 342"/>
                    <a:gd name="T94" fmla="*/ 299 w 321"/>
                    <a:gd name="T95" fmla="*/ 47 h 342"/>
                    <a:gd name="T96" fmla="*/ 304 w 321"/>
                    <a:gd name="T97" fmla="*/ 66 h 342"/>
                    <a:gd name="T98" fmla="*/ 291 w 321"/>
                    <a:gd name="T99" fmla="*/ 123 h 342"/>
                    <a:gd name="T100" fmla="*/ 286 w 321"/>
                    <a:gd name="T101" fmla="*/ 156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1" h="342">
                      <a:moveTo>
                        <a:pt x="318" y="211"/>
                      </a:moveTo>
                      <a:lnTo>
                        <a:pt x="321" y="214"/>
                      </a:lnTo>
                      <a:lnTo>
                        <a:pt x="321" y="217"/>
                      </a:lnTo>
                      <a:lnTo>
                        <a:pt x="317" y="220"/>
                      </a:lnTo>
                      <a:lnTo>
                        <a:pt x="294" y="225"/>
                      </a:lnTo>
                      <a:lnTo>
                        <a:pt x="289" y="227"/>
                      </a:lnTo>
                      <a:lnTo>
                        <a:pt x="280" y="237"/>
                      </a:lnTo>
                      <a:lnTo>
                        <a:pt x="263" y="258"/>
                      </a:lnTo>
                      <a:lnTo>
                        <a:pt x="262" y="267"/>
                      </a:lnTo>
                      <a:lnTo>
                        <a:pt x="263" y="276"/>
                      </a:lnTo>
                      <a:lnTo>
                        <a:pt x="262" y="295"/>
                      </a:lnTo>
                      <a:lnTo>
                        <a:pt x="257" y="303"/>
                      </a:lnTo>
                      <a:lnTo>
                        <a:pt x="250" y="306"/>
                      </a:lnTo>
                      <a:lnTo>
                        <a:pt x="244" y="310"/>
                      </a:lnTo>
                      <a:lnTo>
                        <a:pt x="233" y="316"/>
                      </a:lnTo>
                      <a:lnTo>
                        <a:pt x="227" y="317"/>
                      </a:lnTo>
                      <a:lnTo>
                        <a:pt x="211" y="327"/>
                      </a:lnTo>
                      <a:lnTo>
                        <a:pt x="210" y="330"/>
                      </a:lnTo>
                      <a:lnTo>
                        <a:pt x="207" y="340"/>
                      </a:lnTo>
                      <a:lnTo>
                        <a:pt x="202" y="342"/>
                      </a:lnTo>
                      <a:lnTo>
                        <a:pt x="196" y="342"/>
                      </a:lnTo>
                      <a:lnTo>
                        <a:pt x="187" y="337"/>
                      </a:lnTo>
                      <a:lnTo>
                        <a:pt x="181" y="329"/>
                      </a:lnTo>
                      <a:lnTo>
                        <a:pt x="190" y="325"/>
                      </a:lnTo>
                      <a:lnTo>
                        <a:pt x="191" y="323"/>
                      </a:lnTo>
                      <a:lnTo>
                        <a:pt x="190" y="317"/>
                      </a:lnTo>
                      <a:lnTo>
                        <a:pt x="190" y="305"/>
                      </a:lnTo>
                      <a:lnTo>
                        <a:pt x="190" y="298"/>
                      </a:lnTo>
                      <a:lnTo>
                        <a:pt x="193" y="295"/>
                      </a:lnTo>
                      <a:lnTo>
                        <a:pt x="196" y="293"/>
                      </a:lnTo>
                      <a:lnTo>
                        <a:pt x="197" y="289"/>
                      </a:lnTo>
                      <a:lnTo>
                        <a:pt x="197" y="288"/>
                      </a:lnTo>
                      <a:lnTo>
                        <a:pt x="191" y="283"/>
                      </a:lnTo>
                      <a:lnTo>
                        <a:pt x="189" y="282"/>
                      </a:lnTo>
                      <a:lnTo>
                        <a:pt x="187" y="277"/>
                      </a:lnTo>
                      <a:lnTo>
                        <a:pt x="191" y="275"/>
                      </a:lnTo>
                      <a:lnTo>
                        <a:pt x="198" y="273"/>
                      </a:lnTo>
                      <a:lnTo>
                        <a:pt x="201" y="265"/>
                      </a:lnTo>
                      <a:lnTo>
                        <a:pt x="205" y="258"/>
                      </a:lnTo>
                      <a:lnTo>
                        <a:pt x="216" y="250"/>
                      </a:lnTo>
                      <a:lnTo>
                        <a:pt x="223" y="243"/>
                      </a:lnTo>
                      <a:lnTo>
                        <a:pt x="226" y="239"/>
                      </a:lnTo>
                      <a:lnTo>
                        <a:pt x="225" y="237"/>
                      </a:lnTo>
                      <a:lnTo>
                        <a:pt x="211" y="227"/>
                      </a:lnTo>
                      <a:lnTo>
                        <a:pt x="204" y="231"/>
                      </a:lnTo>
                      <a:lnTo>
                        <a:pt x="201" y="229"/>
                      </a:lnTo>
                      <a:lnTo>
                        <a:pt x="199" y="229"/>
                      </a:lnTo>
                      <a:lnTo>
                        <a:pt x="196" y="229"/>
                      </a:lnTo>
                      <a:lnTo>
                        <a:pt x="189" y="233"/>
                      </a:lnTo>
                      <a:lnTo>
                        <a:pt x="184" y="244"/>
                      </a:lnTo>
                      <a:lnTo>
                        <a:pt x="184" y="245"/>
                      </a:lnTo>
                      <a:lnTo>
                        <a:pt x="178" y="253"/>
                      </a:lnTo>
                      <a:lnTo>
                        <a:pt x="173" y="262"/>
                      </a:lnTo>
                      <a:lnTo>
                        <a:pt x="171" y="270"/>
                      </a:lnTo>
                      <a:lnTo>
                        <a:pt x="172" y="273"/>
                      </a:lnTo>
                      <a:lnTo>
                        <a:pt x="175" y="276"/>
                      </a:lnTo>
                      <a:lnTo>
                        <a:pt x="180" y="285"/>
                      </a:lnTo>
                      <a:lnTo>
                        <a:pt x="181" y="288"/>
                      </a:lnTo>
                      <a:lnTo>
                        <a:pt x="181" y="291"/>
                      </a:lnTo>
                      <a:lnTo>
                        <a:pt x="180" y="297"/>
                      </a:lnTo>
                      <a:lnTo>
                        <a:pt x="175" y="305"/>
                      </a:lnTo>
                      <a:lnTo>
                        <a:pt x="171" y="309"/>
                      </a:lnTo>
                      <a:lnTo>
                        <a:pt x="167" y="310"/>
                      </a:lnTo>
                      <a:lnTo>
                        <a:pt x="163" y="309"/>
                      </a:lnTo>
                      <a:lnTo>
                        <a:pt x="162" y="304"/>
                      </a:lnTo>
                      <a:lnTo>
                        <a:pt x="163" y="294"/>
                      </a:lnTo>
                      <a:lnTo>
                        <a:pt x="161" y="288"/>
                      </a:lnTo>
                      <a:lnTo>
                        <a:pt x="156" y="285"/>
                      </a:lnTo>
                      <a:lnTo>
                        <a:pt x="151" y="285"/>
                      </a:lnTo>
                      <a:lnTo>
                        <a:pt x="118" y="291"/>
                      </a:lnTo>
                      <a:lnTo>
                        <a:pt x="113" y="297"/>
                      </a:lnTo>
                      <a:lnTo>
                        <a:pt x="107" y="306"/>
                      </a:lnTo>
                      <a:lnTo>
                        <a:pt x="106" y="306"/>
                      </a:lnTo>
                      <a:lnTo>
                        <a:pt x="103" y="304"/>
                      </a:lnTo>
                      <a:lnTo>
                        <a:pt x="100" y="301"/>
                      </a:lnTo>
                      <a:lnTo>
                        <a:pt x="95" y="293"/>
                      </a:lnTo>
                      <a:lnTo>
                        <a:pt x="94" y="289"/>
                      </a:lnTo>
                      <a:lnTo>
                        <a:pt x="95" y="286"/>
                      </a:lnTo>
                      <a:lnTo>
                        <a:pt x="97" y="281"/>
                      </a:lnTo>
                      <a:lnTo>
                        <a:pt x="100" y="277"/>
                      </a:lnTo>
                      <a:lnTo>
                        <a:pt x="100" y="274"/>
                      </a:lnTo>
                      <a:lnTo>
                        <a:pt x="100" y="269"/>
                      </a:lnTo>
                      <a:lnTo>
                        <a:pt x="97" y="265"/>
                      </a:lnTo>
                      <a:lnTo>
                        <a:pt x="94" y="263"/>
                      </a:lnTo>
                      <a:lnTo>
                        <a:pt x="90" y="263"/>
                      </a:lnTo>
                      <a:lnTo>
                        <a:pt x="89" y="264"/>
                      </a:lnTo>
                      <a:lnTo>
                        <a:pt x="85" y="267"/>
                      </a:lnTo>
                      <a:lnTo>
                        <a:pt x="83" y="268"/>
                      </a:lnTo>
                      <a:lnTo>
                        <a:pt x="78" y="268"/>
                      </a:lnTo>
                      <a:lnTo>
                        <a:pt x="76" y="268"/>
                      </a:lnTo>
                      <a:lnTo>
                        <a:pt x="71" y="270"/>
                      </a:lnTo>
                      <a:lnTo>
                        <a:pt x="69" y="270"/>
                      </a:lnTo>
                      <a:lnTo>
                        <a:pt x="64" y="271"/>
                      </a:lnTo>
                      <a:lnTo>
                        <a:pt x="59" y="271"/>
                      </a:lnTo>
                      <a:lnTo>
                        <a:pt x="57" y="270"/>
                      </a:lnTo>
                      <a:lnTo>
                        <a:pt x="55" y="268"/>
                      </a:lnTo>
                      <a:lnTo>
                        <a:pt x="54" y="265"/>
                      </a:lnTo>
                      <a:lnTo>
                        <a:pt x="53" y="264"/>
                      </a:lnTo>
                      <a:lnTo>
                        <a:pt x="49" y="264"/>
                      </a:lnTo>
                      <a:lnTo>
                        <a:pt x="48" y="263"/>
                      </a:lnTo>
                      <a:lnTo>
                        <a:pt x="47" y="261"/>
                      </a:lnTo>
                      <a:lnTo>
                        <a:pt x="47" y="259"/>
                      </a:lnTo>
                      <a:lnTo>
                        <a:pt x="46" y="258"/>
                      </a:lnTo>
                      <a:lnTo>
                        <a:pt x="43" y="259"/>
                      </a:lnTo>
                      <a:lnTo>
                        <a:pt x="42" y="262"/>
                      </a:lnTo>
                      <a:lnTo>
                        <a:pt x="40" y="265"/>
                      </a:lnTo>
                      <a:lnTo>
                        <a:pt x="39" y="270"/>
                      </a:lnTo>
                      <a:lnTo>
                        <a:pt x="37" y="276"/>
                      </a:lnTo>
                      <a:lnTo>
                        <a:pt x="39" y="280"/>
                      </a:lnTo>
                      <a:lnTo>
                        <a:pt x="37" y="286"/>
                      </a:lnTo>
                      <a:lnTo>
                        <a:pt x="33" y="297"/>
                      </a:lnTo>
                      <a:lnTo>
                        <a:pt x="29" y="298"/>
                      </a:lnTo>
                      <a:lnTo>
                        <a:pt x="25" y="298"/>
                      </a:lnTo>
                      <a:lnTo>
                        <a:pt x="23" y="293"/>
                      </a:lnTo>
                      <a:lnTo>
                        <a:pt x="22" y="289"/>
                      </a:lnTo>
                      <a:lnTo>
                        <a:pt x="21" y="283"/>
                      </a:lnTo>
                      <a:lnTo>
                        <a:pt x="19" y="277"/>
                      </a:lnTo>
                      <a:lnTo>
                        <a:pt x="17" y="276"/>
                      </a:lnTo>
                      <a:lnTo>
                        <a:pt x="12" y="276"/>
                      </a:lnTo>
                      <a:lnTo>
                        <a:pt x="10" y="271"/>
                      </a:lnTo>
                      <a:lnTo>
                        <a:pt x="9" y="263"/>
                      </a:lnTo>
                      <a:lnTo>
                        <a:pt x="11" y="259"/>
                      </a:lnTo>
                      <a:lnTo>
                        <a:pt x="12" y="255"/>
                      </a:lnTo>
                      <a:lnTo>
                        <a:pt x="12" y="247"/>
                      </a:lnTo>
                      <a:lnTo>
                        <a:pt x="12" y="239"/>
                      </a:lnTo>
                      <a:lnTo>
                        <a:pt x="11" y="234"/>
                      </a:lnTo>
                      <a:lnTo>
                        <a:pt x="11" y="229"/>
                      </a:lnTo>
                      <a:lnTo>
                        <a:pt x="9" y="225"/>
                      </a:lnTo>
                      <a:lnTo>
                        <a:pt x="7" y="221"/>
                      </a:lnTo>
                      <a:lnTo>
                        <a:pt x="4" y="219"/>
                      </a:lnTo>
                      <a:lnTo>
                        <a:pt x="1" y="215"/>
                      </a:lnTo>
                      <a:lnTo>
                        <a:pt x="0" y="214"/>
                      </a:lnTo>
                      <a:lnTo>
                        <a:pt x="1" y="210"/>
                      </a:lnTo>
                      <a:lnTo>
                        <a:pt x="4" y="207"/>
                      </a:lnTo>
                      <a:lnTo>
                        <a:pt x="3" y="199"/>
                      </a:lnTo>
                      <a:lnTo>
                        <a:pt x="10" y="185"/>
                      </a:lnTo>
                      <a:lnTo>
                        <a:pt x="15" y="186"/>
                      </a:lnTo>
                      <a:lnTo>
                        <a:pt x="18" y="185"/>
                      </a:lnTo>
                      <a:lnTo>
                        <a:pt x="19" y="184"/>
                      </a:lnTo>
                      <a:lnTo>
                        <a:pt x="23" y="179"/>
                      </a:lnTo>
                      <a:lnTo>
                        <a:pt x="29" y="180"/>
                      </a:lnTo>
                      <a:lnTo>
                        <a:pt x="30" y="184"/>
                      </a:lnTo>
                      <a:lnTo>
                        <a:pt x="34" y="189"/>
                      </a:lnTo>
                      <a:lnTo>
                        <a:pt x="41" y="186"/>
                      </a:lnTo>
                      <a:lnTo>
                        <a:pt x="45" y="189"/>
                      </a:lnTo>
                      <a:lnTo>
                        <a:pt x="45" y="191"/>
                      </a:lnTo>
                      <a:lnTo>
                        <a:pt x="52" y="193"/>
                      </a:lnTo>
                      <a:lnTo>
                        <a:pt x="54" y="190"/>
                      </a:lnTo>
                      <a:lnTo>
                        <a:pt x="59" y="189"/>
                      </a:lnTo>
                      <a:lnTo>
                        <a:pt x="60" y="184"/>
                      </a:lnTo>
                      <a:lnTo>
                        <a:pt x="60" y="179"/>
                      </a:lnTo>
                      <a:lnTo>
                        <a:pt x="59" y="175"/>
                      </a:lnTo>
                      <a:lnTo>
                        <a:pt x="57" y="173"/>
                      </a:lnTo>
                      <a:lnTo>
                        <a:pt x="53" y="171"/>
                      </a:lnTo>
                      <a:lnTo>
                        <a:pt x="51" y="167"/>
                      </a:lnTo>
                      <a:lnTo>
                        <a:pt x="52" y="160"/>
                      </a:lnTo>
                      <a:lnTo>
                        <a:pt x="53" y="156"/>
                      </a:lnTo>
                      <a:lnTo>
                        <a:pt x="48" y="151"/>
                      </a:lnTo>
                      <a:lnTo>
                        <a:pt x="48" y="145"/>
                      </a:lnTo>
                      <a:lnTo>
                        <a:pt x="51" y="144"/>
                      </a:lnTo>
                      <a:lnTo>
                        <a:pt x="52" y="139"/>
                      </a:lnTo>
                      <a:lnTo>
                        <a:pt x="53" y="137"/>
                      </a:lnTo>
                      <a:lnTo>
                        <a:pt x="51" y="132"/>
                      </a:lnTo>
                      <a:lnTo>
                        <a:pt x="51" y="129"/>
                      </a:lnTo>
                      <a:lnTo>
                        <a:pt x="54" y="126"/>
                      </a:lnTo>
                      <a:lnTo>
                        <a:pt x="58" y="114"/>
                      </a:lnTo>
                      <a:lnTo>
                        <a:pt x="55" y="108"/>
                      </a:lnTo>
                      <a:lnTo>
                        <a:pt x="53" y="107"/>
                      </a:lnTo>
                      <a:lnTo>
                        <a:pt x="46" y="111"/>
                      </a:lnTo>
                      <a:lnTo>
                        <a:pt x="45" y="109"/>
                      </a:lnTo>
                      <a:lnTo>
                        <a:pt x="45" y="108"/>
                      </a:lnTo>
                      <a:lnTo>
                        <a:pt x="41" y="106"/>
                      </a:lnTo>
                      <a:lnTo>
                        <a:pt x="39" y="107"/>
                      </a:lnTo>
                      <a:lnTo>
                        <a:pt x="35" y="108"/>
                      </a:lnTo>
                      <a:lnTo>
                        <a:pt x="31" y="106"/>
                      </a:lnTo>
                      <a:lnTo>
                        <a:pt x="30" y="101"/>
                      </a:lnTo>
                      <a:lnTo>
                        <a:pt x="33" y="85"/>
                      </a:lnTo>
                      <a:lnTo>
                        <a:pt x="37" y="77"/>
                      </a:lnTo>
                      <a:lnTo>
                        <a:pt x="41" y="71"/>
                      </a:lnTo>
                      <a:lnTo>
                        <a:pt x="43" y="70"/>
                      </a:lnTo>
                      <a:lnTo>
                        <a:pt x="46" y="64"/>
                      </a:lnTo>
                      <a:lnTo>
                        <a:pt x="48" y="61"/>
                      </a:lnTo>
                      <a:lnTo>
                        <a:pt x="52" y="60"/>
                      </a:lnTo>
                      <a:lnTo>
                        <a:pt x="57" y="60"/>
                      </a:lnTo>
                      <a:lnTo>
                        <a:pt x="63" y="57"/>
                      </a:lnTo>
                      <a:lnTo>
                        <a:pt x="69" y="59"/>
                      </a:lnTo>
                      <a:lnTo>
                        <a:pt x="75" y="59"/>
                      </a:lnTo>
                      <a:lnTo>
                        <a:pt x="76" y="53"/>
                      </a:lnTo>
                      <a:lnTo>
                        <a:pt x="84" y="49"/>
                      </a:lnTo>
                      <a:lnTo>
                        <a:pt x="85" y="46"/>
                      </a:lnTo>
                      <a:lnTo>
                        <a:pt x="84" y="42"/>
                      </a:lnTo>
                      <a:lnTo>
                        <a:pt x="90" y="42"/>
                      </a:lnTo>
                      <a:lnTo>
                        <a:pt x="90" y="39"/>
                      </a:lnTo>
                      <a:lnTo>
                        <a:pt x="89" y="34"/>
                      </a:lnTo>
                      <a:lnTo>
                        <a:pt x="90" y="29"/>
                      </a:lnTo>
                      <a:lnTo>
                        <a:pt x="99" y="30"/>
                      </a:lnTo>
                      <a:lnTo>
                        <a:pt x="101" y="28"/>
                      </a:lnTo>
                      <a:lnTo>
                        <a:pt x="107" y="21"/>
                      </a:lnTo>
                      <a:lnTo>
                        <a:pt x="112" y="31"/>
                      </a:lnTo>
                      <a:lnTo>
                        <a:pt x="117" y="37"/>
                      </a:lnTo>
                      <a:lnTo>
                        <a:pt x="118" y="40"/>
                      </a:lnTo>
                      <a:lnTo>
                        <a:pt x="124" y="42"/>
                      </a:lnTo>
                      <a:lnTo>
                        <a:pt x="132" y="40"/>
                      </a:lnTo>
                      <a:lnTo>
                        <a:pt x="138" y="39"/>
                      </a:lnTo>
                      <a:lnTo>
                        <a:pt x="151" y="37"/>
                      </a:lnTo>
                      <a:lnTo>
                        <a:pt x="157" y="35"/>
                      </a:lnTo>
                      <a:lnTo>
                        <a:pt x="163" y="30"/>
                      </a:lnTo>
                      <a:lnTo>
                        <a:pt x="165" y="28"/>
                      </a:lnTo>
                      <a:lnTo>
                        <a:pt x="174" y="23"/>
                      </a:lnTo>
                      <a:lnTo>
                        <a:pt x="180" y="19"/>
                      </a:lnTo>
                      <a:lnTo>
                        <a:pt x="183" y="15"/>
                      </a:lnTo>
                      <a:lnTo>
                        <a:pt x="184" y="13"/>
                      </a:lnTo>
                      <a:lnTo>
                        <a:pt x="191" y="13"/>
                      </a:lnTo>
                      <a:lnTo>
                        <a:pt x="196" y="12"/>
                      </a:lnTo>
                      <a:lnTo>
                        <a:pt x="201" y="5"/>
                      </a:lnTo>
                      <a:lnTo>
                        <a:pt x="203" y="1"/>
                      </a:lnTo>
                      <a:lnTo>
                        <a:pt x="210" y="0"/>
                      </a:lnTo>
                      <a:lnTo>
                        <a:pt x="216" y="0"/>
                      </a:lnTo>
                      <a:lnTo>
                        <a:pt x="222" y="3"/>
                      </a:lnTo>
                      <a:lnTo>
                        <a:pt x="228" y="7"/>
                      </a:lnTo>
                      <a:lnTo>
                        <a:pt x="241" y="19"/>
                      </a:lnTo>
                      <a:lnTo>
                        <a:pt x="246" y="31"/>
                      </a:lnTo>
                      <a:lnTo>
                        <a:pt x="247" y="35"/>
                      </a:lnTo>
                      <a:lnTo>
                        <a:pt x="251" y="41"/>
                      </a:lnTo>
                      <a:lnTo>
                        <a:pt x="256" y="43"/>
                      </a:lnTo>
                      <a:lnTo>
                        <a:pt x="261" y="48"/>
                      </a:lnTo>
                      <a:lnTo>
                        <a:pt x="267" y="55"/>
                      </a:lnTo>
                      <a:lnTo>
                        <a:pt x="270" y="59"/>
                      </a:lnTo>
                      <a:lnTo>
                        <a:pt x="273" y="59"/>
                      </a:lnTo>
                      <a:lnTo>
                        <a:pt x="276" y="61"/>
                      </a:lnTo>
                      <a:lnTo>
                        <a:pt x="281" y="60"/>
                      </a:lnTo>
                      <a:lnTo>
                        <a:pt x="283" y="54"/>
                      </a:lnTo>
                      <a:lnTo>
                        <a:pt x="287" y="52"/>
                      </a:lnTo>
                      <a:lnTo>
                        <a:pt x="288" y="48"/>
                      </a:lnTo>
                      <a:lnTo>
                        <a:pt x="287" y="46"/>
                      </a:lnTo>
                      <a:lnTo>
                        <a:pt x="286" y="40"/>
                      </a:lnTo>
                      <a:lnTo>
                        <a:pt x="289" y="41"/>
                      </a:lnTo>
                      <a:lnTo>
                        <a:pt x="293" y="42"/>
                      </a:lnTo>
                      <a:lnTo>
                        <a:pt x="297" y="45"/>
                      </a:lnTo>
                      <a:lnTo>
                        <a:pt x="299" y="47"/>
                      </a:lnTo>
                      <a:lnTo>
                        <a:pt x="303" y="51"/>
                      </a:lnTo>
                      <a:lnTo>
                        <a:pt x="310" y="51"/>
                      </a:lnTo>
                      <a:lnTo>
                        <a:pt x="312" y="52"/>
                      </a:lnTo>
                      <a:lnTo>
                        <a:pt x="312" y="53"/>
                      </a:lnTo>
                      <a:lnTo>
                        <a:pt x="304" y="66"/>
                      </a:lnTo>
                      <a:lnTo>
                        <a:pt x="301" y="75"/>
                      </a:lnTo>
                      <a:lnTo>
                        <a:pt x="297" y="88"/>
                      </a:lnTo>
                      <a:lnTo>
                        <a:pt x="289" y="105"/>
                      </a:lnTo>
                      <a:lnTo>
                        <a:pt x="289" y="108"/>
                      </a:lnTo>
                      <a:lnTo>
                        <a:pt x="291" y="123"/>
                      </a:lnTo>
                      <a:lnTo>
                        <a:pt x="288" y="129"/>
                      </a:lnTo>
                      <a:lnTo>
                        <a:pt x="286" y="132"/>
                      </a:lnTo>
                      <a:lnTo>
                        <a:pt x="283" y="135"/>
                      </a:lnTo>
                      <a:lnTo>
                        <a:pt x="282" y="139"/>
                      </a:lnTo>
                      <a:lnTo>
                        <a:pt x="286" y="156"/>
                      </a:lnTo>
                      <a:lnTo>
                        <a:pt x="298" y="181"/>
                      </a:lnTo>
                      <a:lnTo>
                        <a:pt x="311" y="203"/>
                      </a:lnTo>
                      <a:lnTo>
                        <a:pt x="318" y="211"/>
                      </a:lnTo>
                      <a:close/>
                    </a:path>
                  </a:pathLst>
                </a:custGeom>
                <a:blipFill dpi="0" rotWithShape="0">
                  <a:blip r:embed="rId6"/>
                  <a:srcRect/>
                  <a:tile tx="0" ty="0" sx="100000" sy="100000" flip="none" algn="tl"/>
                </a:blipFill>
                <a:ln w="1588">
                  <a:solidFill>
                    <a:srgbClr val="000000"/>
                  </a:solidFill>
                  <a:prstDash val="solid"/>
                  <a:round/>
                  <a:headEnd/>
                  <a:tailEnd/>
                </a:ln>
              </p:spPr>
              <p:txBody>
                <a:bodyPr/>
                <a:lstStyle/>
                <a:p>
                  <a:endParaRPr lang="ja-JP" altLang="en-US"/>
                </a:p>
              </p:txBody>
            </p:sp>
            <p:sp>
              <p:nvSpPr>
                <p:cNvPr id="919618" name="Freeform 66"/>
                <p:cNvSpPr>
                  <a:spLocks/>
                </p:cNvSpPr>
                <p:nvPr/>
              </p:nvSpPr>
              <p:spPr bwMode="auto">
                <a:xfrm>
                  <a:off x="1292" y="2540"/>
                  <a:ext cx="11" cy="10"/>
                </a:xfrm>
                <a:custGeom>
                  <a:avLst/>
                  <a:gdLst>
                    <a:gd name="T0" fmla="*/ 18 w 20"/>
                    <a:gd name="T1" fmla="*/ 6 h 20"/>
                    <a:gd name="T2" fmla="*/ 19 w 20"/>
                    <a:gd name="T3" fmla="*/ 6 h 20"/>
                    <a:gd name="T4" fmla="*/ 20 w 20"/>
                    <a:gd name="T5" fmla="*/ 7 h 20"/>
                    <a:gd name="T6" fmla="*/ 20 w 20"/>
                    <a:gd name="T7" fmla="*/ 8 h 20"/>
                    <a:gd name="T8" fmla="*/ 19 w 20"/>
                    <a:gd name="T9" fmla="*/ 10 h 20"/>
                    <a:gd name="T10" fmla="*/ 18 w 20"/>
                    <a:gd name="T11" fmla="*/ 13 h 20"/>
                    <a:gd name="T12" fmla="*/ 15 w 20"/>
                    <a:gd name="T13" fmla="*/ 14 h 20"/>
                    <a:gd name="T14" fmla="*/ 12 w 20"/>
                    <a:gd name="T15" fmla="*/ 18 h 20"/>
                    <a:gd name="T16" fmla="*/ 8 w 20"/>
                    <a:gd name="T17" fmla="*/ 20 h 20"/>
                    <a:gd name="T18" fmla="*/ 7 w 20"/>
                    <a:gd name="T19" fmla="*/ 19 h 20"/>
                    <a:gd name="T20" fmla="*/ 5 w 20"/>
                    <a:gd name="T21" fmla="*/ 19 h 20"/>
                    <a:gd name="T22" fmla="*/ 2 w 20"/>
                    <a:gd name="T23" fmla="*/ 18 h 20"/>
                    <a:gd name="T24" fmla="*/ 2 w 20"/>
                    <a:gd name="T25" fmla="*/ 15 h 20"/>
                    <a:gd name="T26" fmla="*/ 1 w 20"/>
                    <a:gd name="T27" fmla="*/ 13 h 20"/>
                    <a:gd name="T28" fmla="*/ 0 w 20"/>
                    <a:gd name="T29" fmla="*/ 9 h 20"/>
                    <a:gd name="T30" fmla="*/ 1 w 20"/>
                    <a:gd name="T31" fmla="*/ 7 h 20"/>
                    <a:gd name="T32" fmla="*/ 2 w 20"/>
                    <a:gd name="T33" fmla="*/ 3 h 20"/>
                    <a:gd name="T34" fmla="*/ 2 w 20"/>
                    <a:gd name="T35" fmla="*/ 2 h 20"/>
                    <a:gd name="T36" fmla="*/ 3 w 20"/>
                    <a:gd name="T37" fmla="*/ 0 h 20"/>
                    <a:gd name="T38" fmla="*/ 6 w 20"/>
                    <a:gd name="T39" fmla="*/ 0 h 20"/>
                    <a:gd name="T40" fmla="*/ 9 w 20"/>
                    <a:gd name="T41" fmla="*/ 0 h 20"/>
                    <a:gd name="T42" fmla="*/ 11 w 20"/>
                    <a:gd name="T43" fmla="*/ 1 h 20"/>
                    <a:gd name="T44" fmla="*/ 14 w 20"/>
                    <a:gd name="T45" fmla="*/ 2 h 20"/>
                    <a:gd name="T46" fmla="*/ 18 w 20"/>
                    <a:gd name="T47"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 h="20">
                      <a:moveTo>
                        <a:pt x="18" y="6"/>
                      </a:moveTo>
                      <a:lnTo>
                        <a:pt x="19" y="6"/>
                      </a:lnTo>
                      <a:lnTo>
                        <a:pt x="20" y="7"/>
                      </a:lnTo>
                      <a:lnTo>
                        <a:pt x="20" y="8"/>
                      </a:lnTo>
                      <a:lnTo>
                        <a:pt x="19" y="10"/>
                      </a:lnTo>
                      <a:lnTo>
                        <a:pt x="18" y="13"/>
                      </a:lnTo>
                      <a:lnTo>
                        <a:pt x="15" y="14"/>
                      </a:lnTo>
                      <a:lnTo>
                        <a:pt x="12" y="18"/>
                      </a:lnTo>
                      <a:lnTo>
                        <a:pt x="8" y="20"/>
                      </a:lnTo>
                      <a:lnTo>
                        <a:pt x="7" y="19"/>
                      </a:lnTo>
                      <a:lnTo>
                        <a:pt x="5" y="19"/>
                      </a:lnTo>
                      <a:lnTo>
                        <a:pt x="2" y="18"/>
                      </a:lnTo>
                      <a:lnTo>
                        <a:pt x="2" y="15"/>
                      </a:lnTo>
                      <a:lnTo>
                        <a:pt x="1" y="13"/>
                      </a:lnTo>
                      <a:lnTo>
                        <a:pt x="0" y="9"/>
                      </a:lnTo>
                      <a:lnTo>
                        <a:pt x="1" y="7"/>
                      </a:lnTo>
                      <a:lnTo>
                        <a:pt x="2" y="3"/>
                      </a:lnTo>
                      <a:lnTo>
                        <a:pt x="2" y="2"/>
                      </a:lnTo>
                      <a:lnTo>
                        <a:pt x="3" y="0"/>
                      </a:lnTo>
                      <a:lnTo>
                        <a:pt x="6" y="0"/>
                      </a:lnTo>
                      <a:lnTo>
                        <a:pt x="9" y="0"/>
                      </a:lnTo>
                      <a:lnTo>
                        <a:pt x="11" y="1"/>
                      </a:lnTo>
                      <a:lnTo>
                        <a:pt x="14" y="2"/>
                      </a:lnTo>
                      <a:lnTo>
                        <a:pt x="18" y="6"/>
                      </a:lnTo>
                      <a:close/>
                    </a:path>
                  </a:pathLst>
                </a:custGeom>
                <a:blipFill dpi="0" rotWithShape="0">
                  <a:blip r:embed="rId6"/>
                  <a:srcRect/>
                  <a:tile tx="0" ty="0" sx="100000" sy="100000" flip="none" algn="tl"/>
                </a:blipFill>
                <a:ln w="1588">
                  <a:solidFill>
                    <a:srgbClr val="000000"/>
                  </a:solidFill>
                  <a:prstDash val="solid"/>
                  <a:round/>
                  <a:headEnd/>
                  <a:tailEnd/>
                </a:ln>
              </p:spPr>
              <p:txBody>
                <a:bodyPr/>
                <a:lstStyle/>
                <a:p>
                  <a:endParaRPr lang="ja-JP" altLang="en-US"/>
                </a:p>
              </p:txBody>
            </p:sp>
            <p:sp>
              <p:nvSpPr>
                <p:cNvPr id="919619" name="Freeform 67"/>
                <p:cNvSpPr>
                  <a:spLocks/>
                </p:cNvSpPr>
                <p:nvPr/>
              </p:nvSpPr>
              <p:spPr bwMode="auto">
                <a:xfrm>
                  <a:off x="1316" y="2662"/>
                  <a:ext cx="9" cy="10"/>
                </a:xfrm>
                <a:custGeom>
                  <a:avLst/>
                  <a:gdLst>
                    <a:gd name="T0" fmla="*/ 13 w 19"/>
                    <a:gd name="T1" fmla="*/ 6 h 20"/>
                    <a:gd name="T2" fmla="*/ 14 w 19"/>
                    <a:gd name="T3" fmla="*/ 8 h 20"/>
                    <a:gd name="T4" fmla="*/ 15 w 19"/>
                    <a:gd name="T5" fmla="*/ 10 h 20"/>
                    <a:gd name="T6" fmla="*/ 16 w 19"/>
                    <a:gd name="T7" fmla="*/ 11 h 20"/>
                    <a:gd name="T8" fmla="*/ 18 w 19"/>
                    <a:gd name="T9" fmla="*/ 12 h 20"/>
                    <a:gd name="T10" fmla="*/ 18 w 19"/>
                    <a:gd name="T11" fmla="*/ 14 h 20"/>
                    <a:gd name="T12" fmla="*/ 19 w 19"/>
                    <a:gd name="T13" fmla="*/ 15 h 20"/>
                    <a:gd name="T14" fmla="*/ 18 w 19"/>
                    <a:gd name="T15" fmla="*/ 16 h 20"/>
                    <a:gd name="T16" fmla="*/ 18 w 19"/>
                    <a:gd name="T17" fmla="*/ 17 h 20"/>
                    <a:gd name="T18" fmla="*/ 16 w 19"/>
                    <a:gd name="T19" fmla="*/ 17 h 20"/>
                    <a:gd name="T20" fmla="*/ 15 w 19"/>
                    <a:gd name="T21" fmla="*/ 18 h 20"/>
                    <a:gd name="T22" fmla="*/ 13 w 19"/>
                    <a:gd name="T23" fmla="*/ 18 h 20"/>
                    <a:gd name="T24" fmla="*/ 12 w 19"/>
                    <a:gd name="T25" fmla="*/ 20 h 20"/>
                    <a:gd name="T26" fmla="*/ 9 w 19"/>
                    <a:gd name="T27" fmla="*/ 18 h 20"/>
                    <a:gd name="T28" fmla="*/ 8 w 19"/>
                    <a:gd name="T29" fmla="*/ 17 h 20"/>
                    <a:gd name="T30" fmla="*/ 6 w 19"/>
                    <a:gd name="T31" fmla="*/ 16 h 20"/>
                    <a:gd name="T32" fmla="*/ 4 w 19"/>
                    <a:gd name="T33" fmla="*/ 15 h 20"/>
                    <a:gd name="T34" fmla="*/ 2 w 19"/>
                    <a:gd name="T35" fmla="*/ 12 h 20"/>
                    <a:gd name="T36" fmla="*/ 0 w 19"/>
                    <a:gd name="T37" fmla="*/ 10 h 20"/>
                    <a:gd name="T38" fmla="*/ 0 w 19"/>
                    <a:gd name="T39" fmla="*/ 9 h 20"/>
                    <a:gd name="T40" fmla="*/ 0 w 19"/>
                    <a:gd name="T41" fmla="*/ 8 h 20"/>
                    <a:gd name="T42" fmla="*/ 0 w 19"/>
                    <a:gd name="T43" fmla="*/ 6 h 20"/>
                    <a:gd name="T44" fmla="*/ 0 w 19"/>
                    <a:gd name="T45" fmla="*/ 5 h 20"/>
                    <a:gd name="T46" fmla="*/ 0 w 19"/>
                    <a:gd name="T47" fmla="*/ 4 h 20"/>
                    <a:gd name="T48" fmla="*/ 1 w 19"/>
                    <a:gd name="T49" fmla="*/ 3 h 20"/>
                    <a:gd name="T50" fmla="*/ 2 w 19"/>
                    <a:gd name="T51" fmla="*/ 2 h 20"/>
                    <a:gd name="T52" fmla="*/ 3 w 19"/>
                    <a:gd name="T53" fmla="*/ 0 h 20"/>
                    <a:gd name="T54" fmla="*/ 6 w 19"/>
                    <a:gd name="T55" fmla="*/ 0 h 20"/>
                    <a:gd name="T56" fmla="*/ 7 w 19"/>
                    <a:gd name="T57" fmla="*/ 0 h 20"/>
                    <a:gd name="T58" fmla="*/ 7 w 19"/>
                    <a:gd name="T59" fmla="*/ 2 h 20"/>
                    <a:gd name="T60" fmla="*/ 8 w 19"/>
                    <a:gd name="T61" fmla="*/ 3 h 20"/>
                    <a:gd name="T62" fmla="*/ 9 w 19"/>
                    <a:gd name="T63" fmla="*/ 4 h 20"/>
                    <a:gd name="T64" fmla="*/ 12 w 19"/>
                    <a:gd name="T65" fmla="*/ 5 h 20"/>
                    <a:gd name="T66" fmla="*/ 13 w 19"/>
                    <a:gd name="T67"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 h="20">
                      <a:moveTo>
                        <a:pt x="13" y="6"/>
                      </a:moveTo>
                      <a:lnTo>
                        <a:pt x="14" y="8"/>
                      </a:lnTo>
                      <a:lnTo>
                        <a:pt x="15" y="10"/>
                      </a:lnTo>
                      <a:lnTo>
                        <a:pt x="16" y="11"/>
                      </a:lnTo>
                      <a:lnTo>
                        <a:pt x="18" y="12"/>
                      </a:lnTo>
                      <a:lnTo>
                        <a:pt x="18" y="14"/>
                      </a:lnTo>
                      <a:lnTo>
                        <a:pt x="19" y="15"/>
                      </a:lnTo>
                      <a:lnTo>
                        <a:pt x="18" y="16"/>
                      </a:lnTo>
                      <a:lnTo>
                        <a:pt x="18" y="17"/>
                      </a:lnTo>
                      <a:lnTo>
                        <a:pt x="16" y="17"/>
                      </a:lnTo>
                      <a:lnTo>
                        <a:pt x="15" y="18"/>
                      </a:lnTo>
                      <a:lnTo>
                        <a:pt x="13" y="18"/>
                      </a:lnTo>
                      <a:lnTo>
                        <a:pt x="12" y="20"/>
                      </a:lnTo>
                      <a:lnTo>
                        <a:pt x="9" y="18"/>
                      </a:lnTo>
                      <a:lnTo>
                        <a:pt x="8" y="17"/>
                      </a:lnTo>
                      <a:lnTo>
                        <a:pt x="6" y="16"/>
                      </a:lnTo>
                      <a:lnTo>
                        <a:pt x="4" y="15"/>
                      </a:lnTo>
                      <a:lnTo>
                        <a:pt x="2" y="12"/>
                      </a:lnTo>
                      <a:lnTo>
                        <a:pt x="0" y="10"/>
                      </a:lnTo>
                      <a:lnTo>
                        <a:pt x="0" y="9"/>
                      </a:lnTo>
                      <a:lnTo>
                        <a:pt x="0" y="8"/>
                      </a:lnTo>
                      <a:lnTo>
                        <a:pt x="0" y="6"/>
                      </a:lnTo>
                      <a:lnTo>
                        <a:pt x="0" y="5"/>
                      </a:lnTo>
                      <a:lnTo>
                        <a:pt x="0" y="4"/>
                      </a:lnTo>
                      <a:lnTo>
                        <a:pt x="1" y="3"/>
                      </a:lnTo>
                      <a:lnTo>
                        <a:pt x="2" y="2"/>
                      </a:lnTo>
                      <a:lnTo>
                        <a:pt x="3" y="0"/>
                      </a:lnTo>
                      <a:lnTo>
                        <a:pt x="6" y="0"/>
                      </a:lnTo>
                      <a:lnTo>
                        <a:pt x="7" y="0"/>
                      </a:lnTo>
                      <a:lnTo>
                        <a:pt x="7" y="2"/>
                      </a:lnTo>
                      <a:lnTo>
                        <a:pt x="8" y="3"/>
                      </a:lnTo>
                      <a:lnTo>
                        <a:pt x="9" y="4"/>
                      </a:lnTo>
                      <a:lnTo>
                        <a:pt x="12" y="5"/>
                      </a:lnTo>
                      <a:lnTo>
                        <a:pt x="13" y="6"/>
                      </a:lnTo>
                      <a:close/>
                    </a:path>
                  </a:pathLst>
                </a:custGeom>
                <a:blipFill dpi="0" rotWithShape="0">
                  <a:blip r:embed="rId6"/>
                  <a:srcRect/>
                  <a:tile tx="0" ty="0" sx="100000" sy="100000" flip="none" algn="tl"/>
                </a:blipFill>
                <a:ln w="1588">
                  <a:solidFill>
                    <a:srgbClr val="000000"/>
                  </a:solidFill>
                  <a:prstDash val="solid"/>
                  <a:round/>
                  <a:headEnd/>
                  <a:tailEnd/>
                </a:ln>
              </p:spPr>
              <p:txBody>
                <a:bodyPr/>
                <a:lstStyle/>
                <a:p>
                  <a:endParaRPr lang="ja-JP" altLang="en-US"/>
                </a:p>
              </p:txBody>
            </p:sp>
            <p:sp>
              <p:nvSpPr>
                <p:cNvPr id="919620" name="Freeform 68"/>
                <p:cNvSpPr>
                  <a:spLocks/>
                </p:cNvSpPr>
                <p:nvPr/>
              </p:nvSpPr>
              <p:spPr bwMode="auto">
                <a:xfrm>
                  <a:off x="1301" y="2591"/>
                  <a:ext cx="8" cy="6"/>
                </a:xfrm>
                <a:custGeom>
                  <a:avLst/>
                  <a:gdLst>
                    <a:gd name="T0" fmla="*/ 10 w 16"/>
                    <a:gd name="T1" fmla="*/ 0 h 13"/>
                    <a:gd name="T2" fmla="*/ 8 w 16"/>
                    <a:gd name="T3" fmla="*/ 0 h 13"/>
                    <a:gd name="T4" fmla="*/ 4 w 16"/>
                    <a:gd name="T5" fmla="*/ 0 h 13"/>
                    <a:gd name="T6" fmla="*/ 3 w 16"/>
                    <a:gd name="T7" fmla="*/ 1 h 13"/>
                    <a:gd name="T8" fmla="*/ 1 w 16"/>
                    <a:gd name="T9" fmla="*/ 2 h 13"/>
                    <a:gd name="T10" fmla="*/ 0 w 16"/>
                    <a:gd name="T11" fmla="*/ 3 h 13"/>
                    <a:gd name="T12" fmla="*/ 0 w 16"/>
                    <a:gd name="T13" fmla="*/ 4 h 13"/>
                    <a:gd name="T14" fmla="*/ 1 w 16"/>
                    <a:gd name="T15" fmla="*/ 7 h 13"/>
                    <a:gd name="T16" fmla="*/ 0 w 16"/>
                    <a:gd name="T17" fmla="*/ 8 h 13"/>
                    <a:gd name="T18" fmla="*/ 1 w 16"/>
                    <a:gd name="T19" fmla="*/ 9 h 13"/>
                    <a:gd name="T20" fmla="*/ 2 w 16"/>
                    <a:gd name="T21" fmla="*/ 10 h 13"/>
                    <a:gd name="T22" fmla="*/ 2 w 16"/>
                    <a:gd name="T23" fmla="*/ 12 h 13"/>
                    <a:gd name="T24" fmla="*/ 3 w 16"/>
                    <a:gd name="T25" fmla="*/ 13 h 13"/>
                    <a:gd name="T26" fmla="*/ 6 w 16"/>
                    <a:gd name="T27" fmla="*/ 13 h 13"/>
                    <a:gd name="T28" fmla="*/ 8 w 16"/>
                    <a:gd name="T29" fmla="*/ 13 h 13"/>
                    <a:gd name="T30" fmla="*/ 10 w 16"/>
                    <a:gd name="T31" fmla="*/ 12 h 13"/>
                    <a:gd name="T32" fmla="*/ 13 w 16"/>
                    <a:gd name="T33" fmla="*/ 12 h 13"/>
                    <a:gd name="T34" fmla="*/ 15 w 16"/>
                    <a:gd name="T35" fmla="*/ 10 h 13"/>
                    <a:gd name="T36" fmla="*/ 16 w 16"/>
                    <a:gd name="T37" fmla="*/ 9 h 13"/>
                    <a:gd name="T38" fmla="*/ 16 w 16"/>
                    <a:gd name="T39" fmla="*/ 8 h 13"/>
                    <a:gd name="T40" fmla="*/ 16 w 16"/>
                    <a:gd name="T41" fmla="*/ 7 h 13"/>
                    <a:gd name="T42" fmla="*/ 16 w 16"/>
                    <a:gd name="T43" fmla="*/ 6 h 13"/>
                    <a:gd name="T44" fmla="*/ 14 w 16"/>
                    <a:gd name="T45" fmla="*/ 3 h 13"/>
                    <a:gd name="T46" fmla="*/ 13 w 16"/>
                    <a:gd name="T47" fmla="*/ 2 h 13"/>
                    <a:gd name="T48" fmla="*/ 12 w 16"/>
                    <a:gd name="T49" fmla="*/ 1 h 13"/>
                    <a:gd name="T50" fmla="*/ 10 w 16"/>
                    <a:gd name="T5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 h="13">
                      <a:moveTo>
                        <a:pt x="10" y="0"/>
                      </a:moveTo>
                      <a:lnTo>
                        <a:pt x="8" y="0"/>
                      </a:lnTo>
                      <a:lnTo>
                        <a:pt x="4" y="0"/>
                      </a:lnTo>
                      <a:lnTo>
                        <a:pt x="3" y="1"/>
                      </a:lnTo>
                      <a:lnTo>
                        <a:pt x="1" y="2"/>
                      </a:lnTo>
                      <a:lnTo>
                        <a:pt x="0" y="3"/>
                      </a:lnTo>
                      <a:lnTo>
                        <a:pt x="0" y="4"/>
                      </a:lnTo>
                      <a:lnTo>
                        <a:pt x="1" y="7"/>
                      </a:lnTo>
                      <a:lnTo>
                        <a:pt x="0" y="8"/>
                      </a:lnTo>
                      <a:lnTo>
                        <a:pt x="1" y="9"/>
                      </a:lnTo>
                      <a:lnTo>
                        <a:pt x="2" y="10"/>
                      </a:lnTo>
                      <a:lnTo>
                        <a:pt x="2" y="12"/>
                      </a:lnTo>
                      <a:lnTo>
                        <a:pt x="3" y="13"/>
                      </a:lnTo>
                      <a:lnTo>
                        <a:pt x="6" y="13"/>
                      </a:lnTo>
                      <a:lnTo>
                        <a:pt x="8" y="13"/>
                      </a:lnTo>
                      <a:lnTo>
                        <a:pt x="10" y="12"/>
                      </a:lnTo>
                      <a:lnTo>
                        <a:pt x="13" y="12"/>
                      </a:lnTo>
                      <a:lnTo>
                        <a:pt x="15" y="10"/>
                      </a:lnTo>
                      <a:lnTo>
                        <a:pt x="16" y="9"/>
                      </a:lnTo>
                      <a:lnTo>
                        <a:pt x="16" y="8"/>
                      </a:lnTo>
                      <a:lnTo>
                        <a:pt x="16" y="7"/>
                      </a:lnTo>
                      <a:lnTo>
                        <a:pt x="16" y="6"/>
                      </a:lnTo>
                      <a:lnTo>
                        <a:pt x="14" y="3"/>
                      </a:lnTo>
                      <a:lnTo>
                        <a:pt x="13" y="2"/>
                      </a:lnTo>
                      <a:lnTo>
                        <a:pt x="12" y="1"/>
                      </a:lnTo>
                      <a:lnTo>
                        <a:pt x="10" y="0"/>
                      </a:lnTo>
                      <a:close/>
                    </a:path>
                  </a:pathLst>
                </a:custGeom>
                <a:blipFill dpi="0" rotWithShape="0">
                  <a:blip r:embed="rId6"/>
                  <a:srcRect/>
                  <a:tile tx="0" ty="0" sx="100000" sy="100000" flip="none" algn="tl"/>
                </a:blipFill>
                <a:ln w="1588">
                  <a:solidFill>
                    <a:srgbClr val="000000"/>
                  </a:solidFill>
                  <a:prstDash val="solid"/>
                  <a:round/>
                  <a:headEnd/>
                  <a:tailEnd/>
                </a:ln>
              </p:spPr>
              <p:txBody>
                <a:bodyPr/>
                <a:lstStyle/>
                <a:p>
                  <a:endParaRPr lang="ja-JP" altLang="en-US"/>
                </a:p>
              </p:txBody>
            </p:sp>
            <p:sp>
              <p:nvSpPr>
                <p:cNvPr id="919621" name="Freeform 69"/>
                <p:cNvSpPr>
                  <a:spLocks/>
                </p:cNvSpPr>
                <p:nvPr/>
              </p:nvSpPr>
              <p:spPr bwMode="auto">
                <a:xfrm>
                  <a:off x="984" y="2460"/>
                  <a:ext cx="133" cy="175"/>
                </a:xfrm>
                <a:custGeom>
                  <a:avLst/>
                  <a:gdLst>
                    <a:gd name="T0" fmla="*/ 221 w 266"/>
                    <a:gd name="T1" fmla="*/ 166 h 350"/>
                    <a:gd name="T2" fmla="*/ 222 w 266"/>
                    <a:gd name="T3" fmla="*/ 185 h 350"/>
                    <a:gd name="T4" fmla="*/ 234 w 266"/>
                    <a:gd name="T5" fmla="*/ 197 h 350"/>
                    <a:gd name="T6" fmla="*/ 220 w 266"/>
                    <a:gd name="T7" fmla="*/ 205 h 350"/>
                    <a:gd name="T8" fmla="*/ 221 w 266"/>
                    <a:gd name="T9" fmla="*/ 228 h 350"/>
                    <a:gd name="T10" fmla="*/ 220 w 266"/>
                    <a:gd name="T11" fmla="*/ 257 h 350"/>
                    <a:gd name="T12" fmla="*/ 204 w 266"/>
                    <a:gd name="T13" fmla="*/ 271 h 350"/>
                    <a:gd name="T14" fmla="*/ 190 w 266"/>
                    <a:gd name="T15" fmla="*/ 281 h 350"/>
                    <a:gd name="T16" fmla="*/ 192 w 266"/>
                    <a:gd name="T17" fmla="*/ 295 h 350"/>
                    <a:gd name="T18" fmla="*/ 203 w 266"/>
                    <a:gd name="T19" fmla="*/ 310 h 350"/>
                    <a:gd name="T20" fmla="*/ 196 w 266"/>
                    <a:gd name="T21" fmla="*/ 332 h 350"/>
                    <a:gd name="T22" fmla="*/ 168 w 266"/>
                    <a:gd name="T23" fmla="*/ 348 h 350"/>
                    <a:gd name="T24" fmla="*/ 126 w 266"/>
                    <a:gd name="T25" fmla="*/ 326 h 350"/>
                    <a:gd name="T26" fmla="*/ 122 w 266"/>
                    <a:gd name="T27" fmla="*/ 306 h 350"/>
                    <a:gd name="T28" fmla="*/ 103 w 266"/>
                    <a:gd name="T29" fmla="*/ 294 h 350"/>
                    <a:gd name="T30" fmla="*/ 88 w 266"/>
                    <a:gd name="T31" fmla="*/ 265 h 350"/>
                    <a:gd name="T32" fmla="*/ 91 w 266"/>
                    <a:gd name="T33" fmla="*/ 248 h 350"/>
                    <a:gd name="T34" fmla="*/ 97 w 266"/>
                    <a:gd name="T35" fmla="*/ 230 h 350"/>
                    <a:gd name="T36" fmla="*/ 100 w 266"/>
                    <a:gd name="T37" fmla="*/ 211 h 350"/>
                    <a:gd name="T38" fmla="*/ 133 w 266"/>
                    <a:gd name="T39" fmla="*/ 186 h 350"/>
                    <a:gd name="T40" fmla="*/ 131 w 266"/>
                    <a:gd name="T41" fmla="*/ 163 h 350"/>
                    <a:gd name="T42" fmla="*/ 91 w 266"/>
                    <a:gd name="T43" fmla="*/ 170 h 350"/>
                    <a:gd name="T44" fmla="*/ 62 w 266"/>
                    <a:gd name="T45" fmla="*/ 149 h 350"/>
                    <a:gd name="T46" fmla="*/ 6 w 266"/>
                    <a:gd name="T47" fmla="*/ 150 h 350"/>
                    <a:gd name="T48" fmla="*/ 1 w 266"/>
                    <a:gd name="T49" fmla="*/ 134 h 350"/>
                    <a:gd name="T50" fmla="*/ 0 w 266"/>
                    <a:gd name="T51" fmla="*/ 116 h 350"/>
                    <a:gd name="T52" fmla="*/ 4 w 266"/>
                    <a:gd name="T53" fmla="*/ 106 h 350"/>
                    <a:gd name="T54" fmla="*/ 14 w 266"/>
                    <a:gd name="T55" fmla="*/ 94 h 350"/>
                    <a:gd name="T56" fmla="*/ 19 w 266"/>
                    <a:gd name="T57" fmla="*/ 80 h 350"/>
                    <a:gd name="T58" fmla="*/ 29 w 266"/>
                    <a:gd name="T59" fmla="*/ 65 h 350"/>
                    <a:gd name="T60" fmla="*/ 26 w 266"/>
                    <a:gd name="T61" fmla="*/ 40 h 350"/>
                    <a:gd name="T62" fmla="*/ 24 w 266"/>
                    <a:gd name="T63" fmla="*/ 18 h 350"/>
                    <a:gd name="T64" fmla="*/ 46 w 266"/>
                    <a:gd name="T65" fmla="*/ 10 h 350"/>
                    <a:gd name="T66" fmla="*/ 78 w 266"/>
                    <a:gd name="T67" fmla="*/ 12 h 350"/>
                    <a:gd name="T68" fmla="*/ 89 w 266"/>
                    <a:gd name="T69" fmla="*/ 7 h 350"/>
                    <a:gd name="T70" fmla="*/ 125 w 266"/>
                    <a:gd name="T71" fmla="*/ 1 h 350"/>
                    <a:gd name="T72" fmla="*/ 125 w 266"/>
                    <a:gd name="T73" fmla="*/ 26 h 350"/>
                    <a:gd name="T74" fmla="*/ 146 w 266"/>
                    <a:gd name="T75" fmla="*/ 23 h 350"/>
                    <a:gd name="T76" fmla="*/ 155 w 266"/>
                    <a:gd name="T77" fmla="*/ 49 h 350"/>
                    <a:gd name="T78" fmla="*/ 173 w 266"/>
                    <a:gd name="T79" fmla="*/ 65 h 350"/>
                    <a:gd name="T80" fmla="*/ 187 w 266"/>
                    <a:gd name="T81" fmla="*/ 62 h 350"/>
                    <a:gd name="T82" fmla="*/ 205 w 266"/>
                    <a:gd name="T83" fmla="*/ 60 h 350"/>
                    <a:gd name="T84" fmla="*/ 214 w 266"/>
                    <a:gd name="T85" fmla="*/ 44 h 350"/>
                    <a:gd name="T86" fmla="*/ 224 w 266"/>
                    <a:gd name="T87" fmla="*/ 43 h 350"/>
                    <a:gd name="T88" fmla="*/ 238 w 266"/>
                    <a:gd name="T89" fmla="*/ 37 h 350"/>
                    <a:gd name="T90" fmla="*/ 239 w 266"/>
                    <a:gd name="T91" fmla="*/ 17 h 350"/>
                    <a:gd name="T92" fmla="*/ 253 w 266"/>
                    <a:gd name="T93" fmla="*/ 29 h 350"/>
                    <a:gd name="T94" fmla="*/ 257 w 266"/>
                    <a:gd name="T95" fmla="*/ 41 h 350"/>
                    <a:gd name="T96" fmla="*/ 263 w 266"/>
                    <a:gd name="T97" fmla="*/ 53 h 350"/>
                    <a:gd name="T98" fmla="*/ 265 w 266"/>
                    <a:gd name="T99" fmla="*/ 72 h 350"/>
                    <a:gd name="T100" fmla="*/ 262 w 266"/>
                    <a:gd name="T101" fmla="*/ 92 h 350"/>
                    <a:gd name="T102" fmla="*/ 257 w 266"/>
                    <a:gd name="T103" fmla="*/ 130 h 350"/>
                    <a:gd name="T104" fmla="*/ 241 w 266"/>
                    <a:gd name="T105" fmla="*/ 142 h 350"/>
                    <a:gd name="T106" fmla="*/ 226 w 266"/>
                    <a:gd name="T107" fmla="*/ 138 h 350"/>
                    <a:gd name="T108" fmla="*/ 216 w 266"/>
                    <a:gd name="T109" fmla="*/ 154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6" h="350">
                      <a:moveTo>
                        <a:pt x="216" y="157"/>
                      </a:moveTo>
                      <a:lnTo>
                        <a:pt x="216" y="160"/>
                      </a:lnTo>
                      <a:lnTo>
                        <a:pt x="218" y="161"/>
                      </a:lnTo>
                      <a:lnTo>
                        <a:pt x="221" y="162"/>
                      </a:lnTo>
                      <a:lnTo>
                        <a:pt x="221" y="166"/>
                      </a:lnTo>
                      <a:lnTo>
                        <a:pt x="220" y="169"/>
                      </a:lnTo>
                      <a:lnTo>
                        <a:pt x="217" y="174"/>
                      </a:lnTo>
                      <a:lnTo>
                        <a:pt x="217" y="179"/>
                      </a:lnTo>
                      <a:lnTo>
                        <a:pt x="220" y="182"/>
                      </a:lnTo>
                      <a:lnTo>
                        <a:pt x="222" y="185"/>
                      </a:lnTo>
                      <a:lnTo>
                        <a:pt x="226" y="186"/>
                      </a:lnTo>
                      <a:lnTo>
                        <a:pt x="228" y="186"/>
                      </a:lnTo>
                      <a:lnTo>
                        <a:pt x="232" y="190"/>
                      </a:lnTo>
                      <a:lnTo>
                        <a:pt x="234" y="193"/>
                      </a:lnTo>
                      <a:lnTo>
                        <a:pt x="234" y="197"/>
                      </a:lnTo>
                      <a:lnTo>
                        <a:pt x="233" y="202"/>
                      </a:lnTo>
                      <a:lnTo>
                        <a:pt x="230" y="203"/>
                      </a:lnTo>
                      <a:lnTo>
                        <a:pt x="227" y="203"/>
                      </a:lnTo>
                      <a:lnTo>
                        <a:pt x="222" y="200"/>
                      </a:lnTo>
                      <a:lnTo>
                        <a:pt x="220" y="205"/>
                      </a:lnTo>
                      <a:lnTo>
                        <a:pt x="218" y="209"/>
                      </a:lnTo>
                      <a:lnTo>
                        <a:pt x="221" y="214"/>
                      </a:lnTo>
                      <a:lnTo>
                        <a:pt x="222" y="220"/>
                      </a:lnTo>
                      <a:lnTo>
                        <a:pt x="220" y="222"/>
                      </a:lnTo>
                      <a:lnTo>
                        <a:pt x="221" y="228"/>
                      </a:lnTo>
                      <a:lnTo>
                        <a:pt x="220" y="233"/>
                      </a:lnTo>
                      <a:lnTo>
                        <a:pt x="220" y="239"/>
                      </a:lnTo>
                      <a:lnTo>
                        <a:pt x="218" y="244"/>
                      </a:lnTo>
                      <a:lnTo>
                        <a:pt x="218" y="250"/>
                      </a:lnTo>
                      <a:lnTo>
                        <a:pt x="220" y="257"/>
                      </a:lnTo>
                      <a:lnTo>
                        <a:pt x="218" y="263"/>
                      </a:lnTo>
                      <a:lnTo>
                        <a:pt x="216" y="265"/>
                      </a:lnTo>
                      <a:lnTo>
                        <a:pt x="211" y="265"/>
                      </a:lnTo>
                      <a:lnTo>
                        <a:pt x="206" y="268"/>
                      </a:lnTo>
                      <a:lnTo>
                        <a:pt x="204" y="271"/>
                      </a:lnTo>
                      <a:lnTo>
                        <a:pt x="199" y="274"/>
                      </a:lnTo>
                      <a:lnTo>
                        <a:pt x="197" y="276"/>
                      </a:lnTo>
                      <a:lnTo>
                        <a:pt x="197" y="278"/>
                      </a:lnTo>
                      <a:lnTo>
                        <a:pt x="191" y="278"/>
                      </a:lnTo>
                      <a:lnTo>
                        <a:pt x="190" y="281"/>
                      </a:lnTo>
                      <a:lnTo>
                        <a:pt x="187" y="281"/>
                      </a:lnTo>
                      <a:lnTo>
                        <a:pt x="186" y="280"/>
                      </a:lnTo>
                      <a:lnTo>
                        <a:pt x="187" y="284"/>
                      </a:lnTo>
                      <a:lnTo>
                        <a:pt x="187" y="288"/>
                      </a:lnTo>
                      <a:lnTo>
                        <a:pt x="192" y="295"/>
                      </a:lnTo>
                      <a:lnTo>
                        <a:pt x="196" y="299"/>
                      </a:lnTo>
                      <a:lnTo>
                        <a:pt x="197" y="302"/>
                      </a:lnTo>
                      <a:lnTo>
                        <a:pt x="199" y="306"/>
                      </a:lnTo>
                      <a:lnTo>
                        <a:pt x="200" y="308"/>
                      </a:lnTo>
                      <a:lnTo>
                        <a:pt x="203" y="310"/>
                      </a:lnTo>
                      <a:lnTo>
                        <a:pt x="205" y="311"/>
                      </a:lnTo>
                      <a:lnTo>
                        <a:pt x="202" y="316"/>
                      </a:lnTo>
                      <a:lnTo>
                        <a:pt x="200" y="319"/>
                      </a:lnTo>
                      <a:lnTo>
                        <a:pt x="198" y="330"/>
                      </a:lnTo>
                      <a:lnTo>
                        <a:pt x="196" y="332"/>
                      </a:lnTo>
                      <a:lnTo>
                        <a:pt x="184" y="340"/>
                      </a:lnTo>
                      <a:lnTo>
                        <a:pt x="182" y="341"/>
                      </a:lnTo>
                      <a:lnTo>
                        <a:pt x="180" y="346"/>
                      </a:lnTo>
                      <a:lnTo>
                        <a:pt x="169" y="350"/>
                      </a:lnTo>
                      <a:lnTo>
                        <a:pt x="168" y="348"/>
                      </a:lnTo>
                      <a:lnTo>
                        <a:pt x="170" y="343"/>
                      </a:lnTo>
                      <a:lnTo>
                        <a:pt x="168" y="343"/>
                      </a:lnTo>
                      <a:lnTo>
                        <a:pt x="140" y="336"/>
                      </a:lnTo>
                      <a:lnTo>
                        <a:pt x="133" y="335"/>
                      </a:lnTo>
                      <a:lnTo>
                        <a:pt x="126" y="326"/>
                      </a:lnTo>
                      <a:lnTo>
                        <a:pt x="125" y="323"/>
                      </a:lnTo>
                      <a:lnTo>
                        <a:pt x="118" y="318"/>
                      </a:lnTo>
                      <a:lnTo>
                        <a:pt x="116" y="312"/>
                      </a:lnTo>
                      <a:lnTo>
                        <a:pt x="120" y="308"/>
                      </a:lnTo>
                      <a:lnTo>
                        <a:pt x="122" y="306"/>
                      </a:lnTo>
                      <a:lnTo>
                        <a:pt x="120" y="304"/>
                      </a:lnTo>
                      <a:lnTo>
                        <a:pt x="114" y="300"/>
                      </a:lnTo>
                      <a:lnTo>
                        <a:pt x="108" y="296"/>
                      </a:lnTo>
                      <a:lnTo>
                        <a:pt x="106" y="295"/>
                      </a:lnTo>
                      <a:lnTo>
                        <a:pt x="103" y="294"/>
                      </a:lnTo>
                      <a:lnTo>
                        <a:pt x="98" y="284"/>
                      </a:lnTo>
                      <a:lnTo>
                        <a:pt x="94" y="281"/>
                      </a:lnTo>
                      <a:lnTo>
                        <a:pt x="91" y="280"/>
                      </a:lnTo>
                      <a:lnTo>
                        <a:pt x="85" y="280"/>
                      </a:lnTo>
                      <a:lnTo>
                        <a:pt x="88" y="265"/>
                      </a:lnTo>
                      <a:lnTo>
                        <a:pt x="89" y="263"/>
                      </a:lnTo>
                      <a:lnTo>
                        <a:pt x="95" y="260"/>
                      </a:lnTo>
                      <a:lnTo>
                        <a:pt x="96" y="257"/>
                      </a:lnTo>
                      <a:lnTo>
                        <a:pt x="95" y="253"/>
                      </a:lnTo>
                      <a:lnTo>
                        <a:pt x="91" y="248"/>
                      </a:lnTo>
                      <a:lnTo>
                        <a:pt x="91" y="246"/>
                      </a:lnTo>
                      <a:lnTo>
                        <a:pt x="91" y="244"/>
                      </a:lnTo>
                      <a:lnTo>
                        <a:pt x="101" y="239"/>
                      </a:lnTo>
                      <a:lnTo>
                        <a:pt x="100" y="235"/>
                      </a:lnTo>
                      <a:lnTo>
                        <a:pt x="97" y="230"/>
                      </a:lnTo>
                      <a:lnTo>
                        <a:pt x="92" y="223"/>
                      </a:lnTo>
                      <a:lnTo>
                        <a:pt x="92" y="218"/>
                      </a:lnTo>
                      <a:lnTo>
                        <a:pt x="92" y="217"/>
                      </a:lnTo>
                      <a:lnTo>
                        <a:pt x="97" y="215"/>
                      </a:lnTo>
                      <a:lnTo>
                        <a:pt x="100" y="211"/>
                      </a:lnTo>
                      <a:lnTo>
                        <a:pt x="104" y="210"/>
                      </a:lnTo>
                      <a:lnTo>
                        <a:pt x="112" y="208"/>
                      </a:lnTo>
                      <a:lnTo>
                        <a:pt x="120" y="202"/>
                      </a:lnTo>
                      <a:lnTo>
                        <a:pt x="127" y="194"/>
                      </a:lnTo>
                      <a:lnTo>
                        <a:pt x="133" y="186"/>
                      </a:lnTo>
                      <a:lnTo>
                        <a:pt x="140" y="176"/>
                      </a:lnTo>
                      <a:lnTo>
                        <a:pt x="140" y="172"/>
                      </a:lnTo>
                      <a:lnTo>
                        <a:pt x="139" y="168"/>
                      </a:lnTo>
                      <a:lnTo>
                        <a:pt x="138" y="167"/>
                      </a:lnTo>
                      <a:lnTo>
                        <a:pt x="131" y="163"/>
                      </a:lnTo>
                      <a:lnTo>
                        <a:pt x="119" y="162"/>
                      </a:lnTo>
                      <a:lnTo>
                        <a:pt x="107" y="168"/>
                      </a:lnTo>
                      <a:lnTo>
                        <a:pt x="103" y="169"/>
                      </a:lnTo>
                      <a:lnTo>
                        <a:pt x="96" y="170"/>
                      </a:lnTo>
                      <a:lnTo>
                        <a:pt x="91" y="170"/>
                      </a:lnTo>
                      <a:lnTo>
                        <a:pt x="85" y="169"/>
                      </a:lnTo>
                      <a:lnTo>
                        <a:pt x="79" y="166"/>
                      </a:lnTo>
                      <a:lnTo>
                        <a:pt x="77" y="164"/>
                      </a:lnTo>
                      <a:lnTo>
                        <a:pt x="70" y="157"/>
                      </a:lnTo>
                      <a:lnTo>
                        <a:pt x="62" y="149"/>
                      </a:lnTo>
                      <a:lnTo>
                        <a:pt x="56" y="145"/>
                      </a:lnTo>
                      <a:lnTo>
                        <a:pt x="26" y="143"/>
                      </a:lnTo>
                      <a:lnTo>
                        <a:pt x="18" y="145"/>
                      </a:lnTo>
                      <a:lnTo>
                        <a:pt x="8" y="149"/>
                      </a:lnTo>
                      <a:lnTo>
                        <a:pt x="6" y="150"/>
                      </a:lnTo>
                      <a:lnTo>
                        <a:pt x="5" y="145"/>
                      </a:lnTo>
                      <a:lnTo>
                        <a:pt x="5" y="143"/>
                      </a:lnTo>
                      <a:lnTo>
                        <a:pt x="2" y="139"/>
                      </a:lnTo>
                      <a:lnTo>
                        <a:pt x="1" y="138"/>
                      </a:lnTo>
                      <a:lnTo>
                        <a:pt x="1" y="134"/>
                      </a:lnTo>
                      <a:lnTo>
                        <a:pt x="0" y="130"/>
                      </a:lnTo>
                      <a:lnTo>
                        <a:pt x="0" y="127"/>
                      </a:lnTo>
                      <a:lnTo>
                        <a:pt x="1" y="124"/>
                      </a:lnTo>
                      <a:lnTo>
                        <a:pt x="1" y="120"/>
                      </a:lnTo>
                      <a:lnTo>
                        <a:pt x="0" y="116"/>
                      </a:lnTo>
                      <a:lnTo>
                        <a:pt x="0" y="114"/>
                      </a:lnTo>
                      <a:lnTo>
                        <a:pt x="1" y="113"/>
                      </a:lnTo>
                      <a:lnTo>
                        <a:pt x="2" y="109"/>
                      </a:lnTo>
                      <a:lnTo>
                        <a:pt x="2" y="108"/>
                      </a:lnTo>
                      <a:lnTo>
                        <a:pt x="4" y="106"/>
                      </a:lnTo>
                      <a:lnTo>
                        <a:pt x="5" y="104"/>
                      </a:lnTo>
                      <a:lnTo>
                        <a:pt x="8" y="101"/>
                      </a:lnTo>
                      <a:lnTo>
                        <a:pt x="11" y="98"/>
                      </a:lnTo>
                      <a:lnTo>
                        <a:pt x="12" y="95"/>
                      </a:lnTo>
                      <a:lnTo>
                        <a:pt x="14" y="94"/>
                      </a:lnTo>
                      <a:lnTo>
                        <a:pt x="17" y="91"/>
                      </a:lnTo>
                      <a:lnTo>
                        <a:pt x="19" y="89"/>
                      </a:lnTo>
                      <a:lnTo>
                        <a:pt x="20" y="86"/>
                      </a:lnTo>
                      <a:lnTo>
                        <a:pt x="19" y="84"/>
                      </a:lnTo>
                      <a:lnTo>
                        <a:pt x="19" y="80"/>
                      </a:lnTo>
                      <a:lnTo>
                        <a:pt x="19" y="76"/>
                      </a:lnTo>
                      <a:lnTo>
                        <a:pt x="24" y="74"/>
                      </a:lnTo>
                      <a:lnTo>
                        <a:pt x="28" y="73"/>
                      </a:lnTo>
                      <a:lnTo>
                        <a:pt x="29" y="68"/>
                      </a:lnTo>
                      <a:lnTo>
                        <a:pt x="29" y="65"/>
                      </a:lnTo>
                      <a:lnTo>
                        <a:pt x="29" y="59"/>
                      </a:lnTo>
                      <a:lnTo>
                        <a:pt x="29" y="55"/>
                      </a:lnTo>
                      <a:lnTo>
                        <a:pt x="30" y="50"/>
                      </a:lnTo>
                      <a:lnTo>
                        <a:pt x="29" y="46"/>
                      </a:lnTo>
                      <a:lnTo>
                        <a:pt x="26" y="40"/>
                      </a:lnTo>
                      <a:lnTo>
                        <a:pt x="24" y="32"/>
                      </a:lnTo>
                      <a:lnTo>
                        <a:pt x="23" y="29"/>
                      </a:lnTo>
                      <a:lnTo>
                        <a:pt x="23" y="24"/>
                      </a:lnTo>
                      <a:lnTo>
                        <a:pt x="23" y="20"/>
                      </a:lnTo>
                      <a:lnTo>
                        <a:pt x="24" y="18"/>
                      </a:lnTo>
                      <a:lnTo>
                        <a:pt x="23" y="16"/>
                      </a:lnTo>
                      <a:lnTo>
                        <a:pt x="22" y="12"/>
                      </a:lnTo>
                      <a:lnTo>
                        <a:pt x="31" y="7"/>
                      </a:lnTo>
                      <a:lnTo>
                        <a:pt x="42" y="11"/>
                      </a:lnTo>
                      <a:lnTo>
                        <a:pt x="46" y="10"/>
                      </a:lnTo>
                      <a:lnTo>
                        <a:pt x="53" y="7"/>
                      </a:lnTo>
                      <a:lnTo>
                        <a:pt x="61" y="11"/>
                      </a:lnTo>
                      <a:lnTo>
                        <a:pt x="64" y="11"/>
                      </a:lnTo>
                      <a:lnTo>
                        <a:pt x="71" y="11"/>
                      </a:lnTo>
                      <a:lnTo>
                        <a:pt x="78" y="12"/>
                      </a:lnTo>
                      <a:lnTo>
                        <a:pt x="83" y="14"/>
                      </a:lnTo>
                      <a:lnTo>
                        <a:pt x="86" y="16"/>
                      </a:lnTo>
                      <a:lnTo>
                        <a:pt x="90" y="14"/>
                      </a:lnTo>
                      <a:lnTo>
                        <a:pt x="90" y="12"/>
                      </a:lnTo>
                      <a:lnTo>
                        <a:pt x="89" y="7"/>
                      </a:lnTo>
                      <a:lnTo>
                        <a:pt x="92" y="5"/>
                      </a:lnTo>
                      <a:lnTo>
                        <a:pt x="104" y="1"/>
                      </a:lnTo>
                      <a:lnTo>
                        <a:pt x="108" y="0"/>
                      </a:lnTo>
                      <a:lnTo>
                        <a:pt x="120" y="0"/>
                      </a:lnTo>
                      <a:lnTo>
                        <a:pt x="125" y="1"/>
                      </a:lnTo>
                      <a:lnTo>
                        <a:pt x="134" y="8"/>
                      </a:lnTo>
                      <a:lnTo>
                        <a:pt x="137" y="13"/>
                      </a:lnTo>
                      <a:lnTo>
                        <a:pt x="136" y="17"/>
                      </a:lnTo>
                      <a:lnTo>
                        <a:pt x="133" y="22"/>
                      </a:lnTo>
                      <a:lnTo>
                        <a:pt x="125" y="26"/>
                      </a:lnTo>
                      <a:lnTo>
                        <a:pt x="126" y="32"/>
                      </a:lnTo>
                      <a:lnTo>
                        <a:pt x="131" y="37"/>
                      </a:lnTo>
                      <a:lnTo>
                        <a:pt x="139" y="32"/>
                      </a:lnTo>
                      <a:lnTo>
                        <a:pt x="145" y="28"/>
                      </a:lnTo>
                      <a:lnTo>
                        <a:pt x="146" y="23"/>
                      </a:lnTo>
                      <a:lnTo>
                        <a:pt x="151" y="28"/>
                      </a:lnTo>
                      <a:lnTo>
                        <a:pt x="154" y="29"/>
                      </a:lnTo>
                      <a:lnTo>
                        <a:pt x="152" y="36"/>
                      </a:lnTo>
                      <a:lnTo>
                        <a:pt x="154" y="44"/>
                      </a:lnTo>
                      <a:lnTo>
                        <a:pt x="155" y="49"/>
                      </a:lnTo>
                      <a:lnTo>
                        <a:pt x="158" y="56"/>
                      </a:lnTo>
                      <a:lnTo>
                        <a:pt x="161" y="61"/>
                      </a:lnTo>
                      <a:lnTo>
                        <a:pt x="164" y="64"/>
                      </a:lnTo>
                      <a:lnTo>
                        <a:pt x="169" y="65"/>
                      </a:lnTo>
                      <a:lnTo>
                        <a:pt x="173" y="65"/>
                      </a:lnTo>
                      <a:lnTo>
                        <a:pt x="176" y="67"/>
                      </a:lnTo>
                      <a:lnTo>
                        <a:pt x="180" y="67"/>
                      </a:lnTo>
                      <a:lnTo>
                        <a:pt x="184" y="66"/>
                      </a:lnTo>
                      <a:lnTo>
                        <a:pt x="187" y="64"/>
                      </a:lnTo>
                      <a:lnTo>
                        <a:pt x="187" y="62"/>
                      </a:lnTo>
                      <a:lnTo>
                        <a:pt x="188" y="61"/>
                      </a:lnTo>
                      <a:lnTo>
                        <a:pt x="191" y="60"/>
                      </a:lnTo>
                      <a:lnTo>
                        <a:pt x="196" y="59"/>
                      </a:lnTo>
                      <a:lnTo>
                        <a:pt x="202" y="60"/>
                      </a:lnTo>
                      <a:lnTo>
                        <a:pt x="205" y="60"/>
                      </a:lnTo>
                      <a:lnTo>
                        <a:pt x="206" y="58"/>
                      </a:lnTo>
                      <a:lnTo>
                        <a:pt x="208" y="54"/>
                      </a:lnTo>
                      <a:lnTo>
                        <a:pt x="210" y="50"/>
                      </a:lnTo>
                      <a:lnTo>
                        <a:pt x="211" y="48"/>
                      </a:lnTo>
                      <a:lnTo>
                        <a:pt x="214" y="44"/>
                      </a:lnTo>
                      <a:lnTo>
                        <a:pt x="215" y="46"/>
                      </a:lnTo>
                      <a:lnTo>
                        <a:pt x="217" y="47"/>
                      </a:lnTo>
                      <a:lnTo>
                        <a:pt x="218" y="44"/>
                      </a:lnTo>
                      <a:lnTo>
                        <a:pt x="221" y="44"/>
                      </a:lnTo>
                      <a:lnTo>
                        <a:pt x="224" y="43"/>
                      </a:lnTo>
                      <a:lnTo>
                        <a:pt x="228" y="42"/>
                      </a:lnTo>
                      <a:lnTo>
                        <a:pt x="230" y="38"/>
                      </a:lnTo>
                      <a:lnTo>
                        <a:pt x="230" y="37"/>
                      </a:lnTo>
                      <a:lnTo>
                        <a:pt x="233" y="37"/>
                      </a:lnTo>
                      <a:lnTo>
                        <a:pt x="238" y="37"/>
                      </a:lnTo>
                      <a:lnTo>
                        <a:pt x="238" y="35"/>
                      </a:lnTo>
                      <a:lnTo>
                        <a:pt x="238" y="29"/>
                      </a:lnTo>
                      <a:lnTo>
                        <a:pt x="235" y="23"/>
                      </a:lnTo>
                      <a:lnTo>
                        <a:pt x="236" y="18"/>
                      </a:lnTo>
                      <a:lnTo>
                        <a:pt x="239" y="17"/>
                      </a:lnTo>
                      <a:lnTo>
                        <a:pt x="242" y="19"/>
                      </a:lnTo>
                      <a:lnTo>
                        <a:pt x="247" y="23"/>
                      </a:lnTo>
                      <a:lnTo>
                        <a:pt x="251" y="25"/>
                      </a:lnTo>
                      <a:lnTo>
                        <a:pt x="252" y="26"/>
                      </a:lnTo>
                      <a:lnTo>
                        <a:pt x="253" y="29"/>
                      </a:lnTo>
                      <a:lnTo>
                        <a:pt x="254" y="30"/>
                      </a:lnTo>
                      <a:lnTo>
                        <a:pt x="257" y="30"/>
                      </a:lnTo>
                      <a:lnTo>
                        <a:pt x="257" y="31"/>
                      </a:lnTo>
                      <a:lnTo>
                        <a:pt x="257" y="36"/>
                      </a:lnTo>
                      <a:lnTo>
                        <a:pt x="257" y="41"/>
                      </a:lnTo>
                      <a:lnTo>
                        <a:pt x="259" y="42"/>
                      </a:lnTo>
                      <a:lnTo>
                        <a:pt x="263" y="43"/>
                      </a:lnTo>
                      <a:lnTo>
                        <a:pt x="262" y="48"/>
                      </a:lnTo>
                      <a:lnTo>
                        <a:pt x="262" y="49"/>
                      </a:lnTo>
                      <a:lnTo>
                        <a:pt x="263" y="53"/>
                      </a:lnTo>
                      <a:lnTo>
                        <a:pt x="264" y="55"/>
                      </a:lnTo>
                      <a:lnTo>
                        <a:pt x="265" y="61"/>
                      </a:lnTo>
                      <a:lnTo>
                        <a:pt x="266" y="66"/>
                      </a:lnTo>
                      <a:lnTo>
                        <a:pt x="266" y="68"/>
                      </a:lnTo>
                      <a:lnTo>
                        <a:pt x="265" y="72"/>
                      </a:lnTo>
                      <a:lnTo>
                        <a:pt x="263" y="76"/>
                      </a:lnTo>
                      <a:lnTo>
                        <a:pt x="260" y="82"/>
                      </a:lnTo>
                      <a:lnTo>
                        <a:pt x="259" y="89"/>
                      </a:lnTo>
                      <a:lnTo>
                        <a:pt x="262" y="91"/>
                      </a:lnTo>
                      <a:lnTo>
                        <a:pt x="262" y="92"/>
                      </a:lnTo>
                      <a:lnTo>
                        <a:pt x="263" y="98"/>
                      </a:lnTo>
                      <a:lnTo>
                        <a:pt x="263" y="103"/>
                      </a:lnTo>
                      <a:lnTo>
                        <a:pt x="262" y="113"/>
                      </a:lnTo>
                      <a:lnTo>
                        <a:pt x="258" y="125"/>
                      </a:lnTo>
                      <a:lnTo>
                        <a:pt x="257" y="130"/>
                      </a:lnTo>
                      <a:lnTo>
                        <a:pt x="254" y="132"/>
                      </a:lnTo>
                      <a:lnTo>
                        <a:pt x="252" y="137"/>
                      </a:lnTo>
                      <a:lnTo>
                        <a:pt x="251" y="140"/>
                      </a:lnTo>
                      <a:lnTo>
                        <a:pt x="246" y="143"/>
                      </a:lnTo>
                      <a:lnTo>
                        <a:pt x="241" y="142"/>
                      </a:lnTo>
                      <a:lnTo>
                        <a:pt x="236" y="140"/>
                      </a:lnTo>
                      <a:lnTo>
                        <a:pt x="233" y="140"/>
                      </a:lnTo>
                      <a:lnTo>
                        <a:pt x="230" y="138"/>
                      </a:lnTo>
                      <a:lnTo>
                        <a:pt x="228" y="137"/>
                      </a:lnTo>
                      <a:lnTo>
                        <a:pt x="226" y="138"/>
                      </a:lnTo>
                      <a:lnTo>
                        <a:pt x="226" y="142"/>
                      </a:lnTo>
                      <a:lnTo>
                        <a:pt x="226" y="145"/>
                      </a:lnTo>
                      <a:lnTo>
                        <a:pt x="223" y="149"/>
                      </a:lnTo>
                      <a:lnTo>
                        <a:pt x="221" y="150"/>
                      </a:lnTo>
                      <a:lnTo>
                        <a:pt x="216" y="154"/>
                      </a:lnTo>
                      <a:lnTo>
                        <a:pt x="216" y="157"/>
                      </a:lnTo>
                      <a:close/>
                    </a:path>
                  </a:pathLst>
                </a:custGeom>
                <a:blipFill dpi="0" rotWithShape="0">
                  <a:blip r:embed="rId6"/>
                  <a:srcRect/>
                  <a:tile tx="0" ty="0" sx="100000" sy="100000" flip="none" algn="tl"/>
                </a:blipFill>
                <a:ln w="1588">
                  <a:solidFill>
                    <a:srgbClr val="000000"/>
                  </a:solidFill>
                  <a:prstDash val="solid"/>
                  <a:round/>
                  <a:headEnd/>
                  <a:tailEnd/>
                </a:ln>
              </p:spPr>
              <p:txBody>
                <a:bodyPr/>
                <a:lstStyle/>
                <a:p>
                  <a:endParaRPr lang="ja-JP" altLang="en-US"/>
                </a:p>
              </p:txBody>
            </p:sp>
            <p:sp>
              <p:nvSpPr>
                <p:cNvPr id="919622" name="Freeform 70"/>
                <p:cNvSpPr>
                  <a:spLocks/>
                </p:cNvSpPr>
                <p:nvPr/>
              </p:nvSpPr>
              <p:spPr bwMode="auto">
                <a:xfrm>
                  <a:off x="1006" y="2546"/>
                  <a:ext cx="24" cy="30"/>
                </a:xfrm>
                <a:custGeom>
                  <a:avLst/>
                  <a:gdLst>
                    <a:gd name="T0" fmla="*/ 48 w 49"/>
                    <a:gd name="T1" fmla="*/ 1 h 61"/>
                    <a:gd name="T2" fmla="*/ 49 w 49"/>
                    <a:gd name="T3" fmla="*/ 4 h 61"/>
                    <a:gd name="T4" fmla="*/ 46 w 49"/>
                    <a:gd name="T5" fmla="*/ 10 h 61"/>
                    <a:gd name="T6" fmla="*/ 45 w 49"/>
                    <a:gd name="T7" fmla="*/ 14 h 61"/>
                    <a:gd name="T8" fmla="*/ 41 w 49"/>
                    <a:gd name="T9" fmla="*/ 18 h 61"/>
                    <a:gd name="T10" fmla="*/ 36 w 49"/>
                    <a:gd name="T11" fmla="*/ 24 h 61"/>
                    <a:gd name="T12" fmla="*/ 33 w 49"/>
                    <a:gd name="T13" fmla="*/ 30 h 61"/>
                    <a:gd name="T14" fmla="*/ 34 w 49"/>
                    <a:gd name="T15" fmla="*/ 32 h 61"/>
                    <a:gd name="T16" fmla="*/ 37 w 49"/>
                    <a:gd name="T17" fmla="*/ 37 h 61"/>
                    <a:gd name="T18" fmla="*/ 40 w 49"/>
                    <a:gd name="T19" fmla="*/ 42 h 61"/>
                    <a:gd name="T20" fmla="*/ 39 w 49"/>
                    <a:gd name="T21" fmla="*/ 46 h 61"/>
                    <a:gd name="T22" fmla="*/ 36 w 49"/>
                    <a:gd name="T23" fmla="*/ 49 h 61"/>
                    <a:gd name="T24" fmla="*/ 29 w 49"/>
                    <a:gd name="T25" fmla="*/ 54 h 61"/>
                    <a:gd name="T26" fmla="*/ 24 w 49"/>
                    <a:gd name="T27" fmla="*/ 57 h 61"/>
                    <a:gd name="T28" fmla="*/ 15 w 49"/>
                    <a:gd name="T29" fmla="*/ 61 h 61"/>
                    <a:gd name="T30" fmla="*/ 10 w 49"/>
                    <a:gd name="T31" fmla="*/ 58 h 61"/>
                    <a:gd name="T32" fmla="*/ 6 w 49"/>
                    <a:gd name="T33" fmla="*/ 55 h 61"/>
                    <a:gd name="T34" fmla="*/ 3 w 49"/>
                    <a:gd name="T35" fmla="*/ 51 h 61"/>
                    <a:gd name="T36" fmla="*/ 0 w 49"/>
                    <a:gd name="T37" fmla="*/ 48 h 61"/>
                    <a:gd name="T38" fmla="*/ 0 w 49"/>
                    <a:gd name="T39" fmla="*/ 42 h 61"/>
                    <a:gd name="T40" fmla="*/ 3 w 49"/>
                    <a:gd name="T41" fmla="*/ 39 h 61"/>
                    <a:gd name="T42" fmla="*/ 6 w 49"/>
                    <a:gd name="T43" fmla="*/ 37 h 61"/>
                    <a:gd name="T44" fmla="*/ 9 w 49"/>
                    <a:gd name="T45" fmla="*/ 34 h 61"/>
                    <a:gd name="T46" fmla="*/ 12 w 49"/>
                    <a:gd name="T47" fmla="*/ 28 h 61"/>
                    <a:gd name="T48" fmla="*/ 17 w 49"/>
                    <a:gd name="T49" fmla="*/ 21 h 61"/>
                    <a:gd name="T50" fmla="*/ 23 w 49"/>
                    <a:gd name="T51" fmla="*/ 15 h 61"/>
                    <a:gd name="T52" fmla="*/ 28 w 49"/>
                    <a:gd name="T53" fmla="*/ 10 h 61"/>
                    <a:gd name="T54" fmla="*/ 33 w 49"/>
                    <a:gd name="T55" fmla="*/ 6 h 61"/>
                    <a:gd name="T56" fmla="*/ 37 w 49"/>
                    <a:gd name="T57" fmla="*/ 2 h 61"/>
                    <a:gd name="T58" fmla="*/ 40 w 49"/>
                    <a:gd name="T59" fmla="*/ 1 h 61"/>
                    <a:gd name="T60" fmla="*/ 43 w 49"/>
                    <a:gd name="T61" fmla="*/ 0 h 61"/>
                    <a:gd name="T62" fmla="*/ 48 w 49"/>
                    <a:gd name="T6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 h="61">
                      <a:moveTo>
                        <a:pt x="48" y="0"/>
                      </a:moveTo>
                      <a:lnTo>
                        <a:pt x="48" y="1"/>
                      </a:lnTo>
                      <a:lnTo>
                        <a:pt x="49" y="3"/>
                      </a:lnTo>
                      <a:lnTo>
                        <a:pt x="49" y="4"/>
                      </a:lnTo>
                      <a:lnTo>
                        <a:pt x="48" y="7"/>
                      </a:lnTo>
                      <a:lnTo>
                        <a:pt x="46" y="10"/>
                      </a:lnTo>
                      <a:lnTo>
                        <a:pt x="46" y="13"/>
                      </a:lnTo>
                      <a:lnTo>
                        <a:pt x="45" y="14"/>
                      </a:lnTo>
                      <a:lnTo>
                        <a:pt x="43" y="15"/>
                      </a:lnTo>
                      <a:lnTo>
                        <a:pt x="41" y="18"/>
                      </a:lnTo>
                      <a:lnTo>
                        <a:pt x="40" y="20"/>
                      </a:lnTo>
                      <a:lnTo>
                        <a:pt x="36" y="24"/>
                      </a:lnTo>
                      <a:lnTo>
                        <a:pt x="35" y="27"/>
                      </a:lnTo>
                      <a:lnTo>
                        <a:pt x="33" y="30"/>
                      </a:lnTo>
                      <a:lnTo>
                        <a:pt x="33" y="31"/>
                      </a:lnTo>
                      <a:lnTo>
                        <a:pt x="34" y="32"/>
                      </a:lnTo>
                      <a:lnTo>
                        <a:pt x="35" y="34"/>
                      </a:lnTo>
                      <a:lnTo>
                        <a:pt x="37" y="37"/>
                      </a:lnTo>
                      <a:lnTo>
                        <a:pt x="39" y="39"/>
                      </a:lnTo>
                      <a:lnTo>
                        <a:pt x="40" y="42"/>
                      </a:lnTo>
                      <a:lnTo>
                        <a:pt x="40" y="44"/>
                      </a:lnTo>
                      <a:lnTo>
                        <a:pt x="39" y="46"/>
                      </a:lnTo>
                      <a:lnTo>
                        <a:pt x="37" y="48"/>
                      </a:lnTo>
                      <a:lnTo>
                        <a:pt x="36" y="49"/>
                      </a:lnTo>
                      <a:lnTo>
                        <a:pt x="34" y="51"/>
                      </a:lnTo>
                      <a:lnTo>
                        <a:pt x="29" y="54"/>
                      </a:lnTo>
                      <a:lnTo>
                        <a:pt x="27" y="56"/>
                      </a:lnTo>
                      <a:lnTo>
                        <a:pt x="24" y="57"/>
                      </a:lnTo>
                      <a:lnTo>
                        <a:pt x="21" y="58"/>
                      </a:lnTo>
                      <a:lnTo>
                        <a:pt x="15" y="61"/>
                      </a:lnTo>
                      <a:lnTo>
                        <a:pt x="12" y="60"/>
                      </a:lnTo>
                      <a:lnTo>
                        <a:pt x="10" y="58"/>
                      </a:lnTo>
                      <a:lnTo>
                        <a:pt x="7" y="56"/>
                      </a:lnTo>
                      <a:lnTo>
                        <a:pt x="6" y="55"/>
                      </a:lnTo>
                      <a:lnTo>
                        <a:pt x="5" y="54"/>
                      </a:lnTo>
                      <a:lnTo>
                        <a:pt x="3" y="51"/>
                      </a:lnTo>
                      <a:lnTo>
                        <a:pt x="1" y="50"/>
                      </a:lnTo>
                      <a:lnTo>
                        <a:pt x="0" y="48"/>
                      </a:lnTo>
                      <a:lnTo>
                        <a:pt x="0" y="45"/>
                      </a:lnTo>
                      <a:lnTo>
                        <a:pt x="0" y="42"/>
                      </a:lnTo>
                      <a:lnTo>
                        <a:pt x="1" y="40"/>
                      </a:lnTo>
                      <a:lnTo>
                        <a:pt x="3" y="39"/>
                      </a:lnTo>
                      <a:lnTo>
                        <a:pt x="4" y="38"/>
                      </a:lnTo>
                      <a:lnTo>
                        <a:pt x="6" y="37"/>
                      </a:lnTo>
                      <a:lnTo>
                        <a:pt x="7" y="36"/>
                      </a:lnTo>
                      <a:lnTo>
                        <a:pt x="9" y="34"/>
                      </a:lnTo>
                      <a:lnTo>
                        <a:pt x="10" y="32"/>
                      </a:lnTo>
                      <a:lnTo>
                        <a:pt x="12" y="28"/>
                      </a:lnTo>
                      <a:lnTo>
                        <a:pt x="15" y="25"/>
                      </a:lnTo>
                      <a:lnTo>
                        <a:pt x="17" y="21"/>
                      </a:lnTo>
                      <a:lnTo>
                        <a:pt x="22" y="18"/>
                      </a:lnTo>
                      <a:lnTo>
                        <a:pt x="23" y="15"/>
                      </a:lnTo>
                      <a:lnTo>
                        <a:pt x="27" y="12"/>
                      </a:lnTo>
                      <a:lnTo>
                        <a:pt x="28" y="10"/>
                      </a:lnTo>
                      <a:lnTo>
                        <a:pt x="30" y="7"/>
                      </a:lnTo>
                      <a:lnTo>
                        <a:pt x="33" y="6"/>
                      </a:lnTo>
                      <a:lnTo>
                        <a:pt x="35" y="3"/>
                      </a:lnTo>
                      <a:lnTo>
                        <a:pt x="37" y="2"/>
                      </a:lnTo>
                      <a:lnTo>
                        <a:pt x="39" y="1"/>
                      </a:lnTo>
                      <a:lnTo>
                        <a:pt x="40" y="1"/>
                      </a:lnTo>
                      <a:lnTo>
                        <a:pt x="42" y="0"/>
                      </a:lnTo>
                      <a:lnTo>
                        <a:pt x="43" y="0"/>
                      </a:lnTo>
                      <a:lnTo>
                        <a:pt x="46" y="0"/>
                      </a:lnTo>
                      <a:lnTo>
                        <a:pt x="48" y="0"/>
                      </a:lnTo>
                      <a:close/>
                    </a:path>
                  </a:pathLst>
                </a:custGeom>
                <a:blipFill dpi="0" rotWithShape="0">
                  <a:blip r:embed="rId6"/>
                  <a:srcRect/>
                  <a:tile tx="0" ty="0" sx="100000" sy="100000" flip="none" algn="tl"/>
                </a:blipFill>
                <a:ln w="1588">
                  <a:solidFill>
                    <a:srgbClr val="000000"/>
                  </a:solidFill>
                  <a:prstDash val="solid"/>
                  <a:round/>
                  <a:headEnd/>
                  <a:tailEnd/>
                </a:ln>
              </p:spPr>
              <p:txBody>
                <a:bodyPr/>
                <a:lstStyle/>
                <a:p>
                  <a:endParaRPr lang="ja-JP" altLang="en-US"/>
                </a:p>
              </p:txBody>
            </p:sp>
            <p:sp>
              <p:nvSpPr>
                <p:cNvPr id="919623" name="Freeform 71"/>
                <p:cNvSpPr>
                  <a:spLocks/>
                </p:cNvSpPr>
                <p:nvPr/>
              </p:nvSpPr>
              <p:spPr bwMode="auto">
                <a:xfrm>
                  <a:off x="682" y="2574"/>
                  <a:ext cx="154" cy="213"/>
                </a:xfrm>
                <a:custGeom>
                  <a:avLst/>
                  <a:gdLst>
                    <a:gd name="T0" fmla="*/ 249 w 308"/>
                    <a:gd name="T1" fmla="*/ 50 h 426"/>
                    <a:gd name="T2" fmla="*/ 279 w 308"/>
                    <a:gd name="T3" fmla="*/ 58 h 426"/>
                    <a:gd name="T4" fmla="*/ 273 w 308"/>
                    <a:gd name="T5" fmla="*/ 91 h 426"/>
                    <a:gd name="T6" fmla="*/ 262 w 308"/>
                    <a:gd name="T7" fmla="*/ 108 h 426"/>
                    <a:gd name="T8" fmla="*/ 298 w 308"/>
                    <a:gd name="T9" fmla="*/ 110 h 426"/>
                    <a:gd name="T10" fmla="*/ 300 w 308"/>
                    <a:gd name="T11" fmla="*/ 144 h 426"/>
                    <a:gd name="T12" fmla="*/ 304 w 308"/>
                    <a:gd name="T13" fmla="*/ 182 h 426"/>
                    <a:gd name="T14" fmla="*/ 275 w 308"/>
                    <a:gd name="T15" fmla="*/ 204 h 426"/>
                    <a:gd name="T16" fmla="*/ 230 w 308"/>
                    <a:gd name="T17" fmla="*/ 290 h 426"/>
                    <a:gd name="T18" fmla="*/ 213 w 308"/>
                    <a:gd name="T19" fmla="*/ 358 h 426"/>
                    <a:gd name="T20" fmla="*/ 190 w 308"/>
                    <a:gd name="T21" fmla="*/ 385 h 426"/>
                    <a:gd name="T22" fmla="*/ 161 w 308"/>
                    <a:gd name="T23" fmla="*/ 376 h 426"/>
                    <a:gd name="T24" fmla="*/ 168 w 308"/>
                    <a:gd name="T25" fmla="*/ 401 h 426"/>
                    <a:gd name="T26" fmla="*/ 137 w 308"/>
                    <a:gd name="T27" fmla="*/ 419 h 426"/>
                    <a:gd name="T28" fmla="*/ 111 w 308"/>
                    <a:gd name="T29" fmla="*/ 416 h 426"/>
                    <a:gd name="T30" fmla="*/ 126 w 308"/>
                    <a:gd name="T31" fmla="*/ 394 h 426"/>
                    <a:gd name="T32" fmla="*/ 111 w 308"/>
                    <a:gd name="T33" fmla="*/ 353 h 426"/>
                    <a:gd name="T34" fmla="*/ 116 w 308"/>
                    <a:gd name="T35" fmla="*/ 340 h 426"/>
                    <a:gd name="T36" fmla="*/ 129 w 308"/>
                    <a:gd name="T37" fmla="*/ 347 h 426"/>
                    <a:gd name="T38" fmla="*/ 107 w 308"/>
                    <a:gd name="T39" fmla="*/ 340 h 426"/>
                    <a:gd name="T40" fmla="*/ 99 w 308"/>
                    <a:gd name="T41" fmla="*/ 370 h 426"/>
                    <a:gd name="T42" fmla="*/ 110 w 308"/>
                    <a:gd name="T43" fmla="*/ 407 h 426"/>
                    <a:gd name="T44" fmla="*/ 83 w 308"/>
                    <a:gd name="T45" fmla="*/ 395 h 426"/>
                    <a:gd name="T46" fmla="*/ 50 w 308"/>
                    <a:gd name="T47" fmla="*/ 383 h 426"/>
                    <a:gd name="T48" fmla="*/ 68 w 308"/>
                    <a:gd name="T49" fmla="*/ 359 h 426"/>
                    <a:gd name="T50" fmla="*/ 66 w 308"/>
                    <a:gd name="T51" fmla="*/ 324 h 426"/>
                    <a:gd name="T52" fmla="*/ 62 w 308"/>
                    <a:gd name="T53" fmla="*/ 299 h 426"/>
                    <a:gd name="T54" fmla="*/ 78 w 308"/>
                    <a:gd name="T55" fmla="*/ 265 h 426"/>
                    <a:gd name="T56" fmla="*/ 110 w 308"/>
                    <a:gd name="T57" fmla="*/ 222 h 426"/>
                    <a:gd name="T58" fmla="*/ 119 w 308"/>
                    <a:gd name="T59" fmla="*/ 199 h 426"/>
                    <a:gd name="T60" fmla="*/ 108 w 308"/>
                    <a:gd name="T61" fmla="*/ 191 h 426"/>
                    <a:gd name="T62" fmla="*/ 107 w 308"/>
                    <a:gd name="T63" fmla="*/ 149 h 426"/>
                    <a:gd name="T64" fmla="*/ 89 w 308"/>
                    <a:gd name="T65" fmla="*/ 110 h 426"/>
                    <a:gd name="T66" fmla="*/ 78 w 308"/>
                    <a:gd name="T67" fmla="*/ 124 h 426"/>
                    <a:gd name="T68" fmla="*/ 81 w 308"/>
                    <a:gd name="T69" fmla="*/ 145 h 426"/>
                    <a:gd name="T70" fmla="*/ 69 w 308"/>
                    <a:gd name="T71" fmla="*/ 152 h 426"/>
                    <a:gd name="T72" fmla="*/ 90 w 308"/>
                    <a:gd name="T73" fmla="*/ 149 h 426"/>
                    <a:gd name="T74" fmla="*/ 86 w 308"/>
                    <a:gd name="T75" fmla="*/ 193 h 426"/>
                    <a:gd name="T76" fmla="*/ 65 w 308"/>
                    <a:gd name="T77" fmla="*/ 176 h 426"/>
                    <a:gd name="T78" fmla="*/ 45 w 308"/>
                    <a:gd name="T79" fmla="*/ 168 h 426"/>
                    <a:gd name="T80" fmla="*/ 14 w 308"/>
                    <a:gd name="T81" fmla="*/ 188 h 426"/>
                    <a:gd name="T82" fmla="*/ 16 w 308"/>
                    <a:gd name="T83" fmla="*/ 154 h 426"/>
                    <a:gd name="T84" fmla="*/ 4 w 308"/>
                    <a:gd name="T85" fmla="*/ 125 h 426"/>
                    <a:gd name="T86" fmla="*/ 9 w 308"/>
                    <a:gd name="T87" fmla="*/ 114 h 426"/>
                    <a:gd name="T88" fmla="*/ 24 w 308"/>
                    <a:gd name="T89" fmla="*/ 125 h 426"/>
                    <a:gd name="T90" fmla="*/ 29 w 308"/>
                    <a:gd name="T91" fmla="*/ 148 h 426"/>
                    <a:gd name="T92" fmla="*/ 42 w 308"/>
                    <a:gd name="T93" fmla="*/ 131 h 426"/>
                    <a:gd name="T94" fmla="*/ 17 w 308"/>
                    <a:gd name="T95" fmla="*/ 120 h 426"/>
                    <a:gd name="T96" fmla="*/ 10 w 308"/>
                    <a:gd name="T97" fmla="*/ 98 h 426"/>
                    <a:gd name="T98" fmla="*/ 17 w 308"/>
                    <a:gd name="T99" fmla="*/ 65 h 426"/>
                    <a:gd name="T100" fmla="*/ 52 w 308"/>
                    <a:gd name="T101" fmla="*/ 40 h 426"/>
                    <a:gd name="T102" fmla="*/ 78 w 308"/>
                    <a:gd name="T103" fmla="*/ 46 h 426"/>
                    <a:gd name="T104" fmla="*/ 123 w 308"/>
                    <a:gd name="T105" fmla="*/ 19 h 426"/>
                    <a:gd name="T106" fmla="*/ 141 w 308"/>
                    <a:gd name="T107" fmla="*/ 5 h 426"/>
                    <a:gd name="T108" fmla="*/ 158 w 308"/>
                    <a:gd name="T109" fmla="*/ 5 h 426"/>
                    <a:gd name="T110" fmla="*/ 176 w 308"/>
                    <a:gd name="T111" fmla="*/ 1 h 426"/>
                    <a:gd name="T112" fmla="*/ 188 w 308"/>
                    <a:gd name="T113" fmla="*/ 2 h 426"/>
                    <a:gd name="T114" fmla="*/ 196 w 308"/>
                    <a:gd name="T115" fmla="*/ 37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8" h="426">
                      <a:moveTo>
                        <a:pt x="214" y="49"/>
                      </a:moveTo>
                      <a:lnTo>
                        <a:pt x="220" y="53"/>
                      </a:lnTo>
                      <a:lnTo>
                        <a:pt x="234" y="59"/>
                      </a:lnTo>
                      <a:lnTo>
                        <a:pt x="242" y="58"/>
                      </a:lnTo>
                      <a:lnTo>
                        <a:pt x="245" y="54"/>
                      </a:lnTo>
                      <a:lnTo>
                        <a:pt x="249" y="50"/>
                      </a:lnTo>
                      <a:lnTo>
                        <a:pt x="252" y="47"/>
                      </a:lnTo>
                      <a:lnTo>
                        <a:pt x="257" y="46"/>
                      </a:lnTo>
                      <a:lnTo>
                        <a:pt x="262" y="46"/>
                      </a:lnTo>
                      <a:lnTo>
                        <a:pt x="267" y="47"/>
                      </a:lnTo>
                      <a:lnTo>
                        <a:pt x="270" y="50"/>
                      </a:lnTo>
                      <a:lnTo>
                        <a:pt x="279" y="58"/>
                      </a:lnTo>
                      <a:lnTo>
                        <a:pt x="281" y="65"/>
                      </a:lnTo>
                      <a:lnTo>
                        <a:pt x="280" y="73"/>
                      </a:lnTo>
                      <a:lnTo>
                        <a:pt x="279" y="80"/>
                      </a:lnTo>
                      <a:lnTo>
                        <a:pt x="278" y="86"/>
                      </a:lnTo>
                      <a:lnTo>
                        <a:pt x="276" y="90"/>
                      </a:lnTo>
                      <a:lnTo>
                        <a:pt x="273" y="91"/>
                      </a:lnTo>
                      <a:lnTo>
                        <a:pt x="268" y="90"/>
                      </a:lnTo>
                      <a:lnTo>
                        <a:pt x="263" y="92"/>
                      </a:lnTo>
                      <a:lnTo>
                        <a:pt x="260" y="97"/>
                      </a:lnTo>
                      <a:lnTo>
                        <a:pt x="257" y="103"/>
                      </a:lnTo>
                      <a:lnTo>
                        <a:pt x="260" y="106"/>
                      </a:lnTo>
                      <a:lnTo>
                        <a:pt x="262" y="108"/>
                      </a:lnTo>
                      <a:lnTo>
                        <a:pt x="266" y="108"/>
                      </a:lnTo>
                      <a:lnTo>
                        <a:pt x="272" y="109"/>
                      </a:lnTo>
                      <a:lnTo>
                        <a:pt x="278" y="114"/>
                      </a:lnTo>
                      <a:lnTo>
                        <a:pt x="281" y="114"/>
                      </a:lnTo>
                      <a:lnTo>
                        <a:pt x="287" y="114"/>
                      </a:lnTo>
                      <a:lnTo>
                        <a:pt x="298" y="110"/>
                      </a:lnTo>
                      <a:lnTo>
                        <a:pt x="296" y="118"/>
                      </a:lnTo>
                      <a:lnTo>
                        <a:pt x="287" y="126"/>
                      </a:lnTo>
                      <a:lnTo>
                        <a:pt x="285" y="130"/>
                      </a:lnTo>
                      <a:lnTo>
                        <a:pt x="296" y="133"/>
                      </a:lnTo>
                      <a:lnTo>
                        <a:pt x="298" y="140"/>
                      </a:lnTo>
                      <a:lnTo>
                        <a:pt x="300" y="144"/>
                      </a:lnTo>
                      <a:lnTo>
                        <a:pt x="300" y="149"/>
                      </a:lnTo>
                      <a:lnTo>
                        <a:pt x="303" y="156"/>
                      </a:lnTo>
                      <a:lnTo>
                        <a:pt x="304" y="158"/>
                      </a:lnTo>
                      <a:lnTo>
                        <a:pt x="308" y="164"/>
                      </a:lnTo>
                      <a:lnTo>
                        <a:pt x="306" y="170"/>
                      </a:lnTo>
                      <a:lnTo>
                        <a:pt x="304" y="182"/>
                      </a:lnTo>
                      <a:lnTo>
                        <a:pt x="302" y="184"/>
                      </a:lnTo>
                      <a:lnTo>
                        <a:pt x="288" y="190"/>
                      </a:lnTo>
                      <a:lnTo>
                        <a:pt x="287" y="193"/>
                      </a:lnTo>
                      <a:lnTo>
                        <a:pt x="286" y="196"/>
                      </a:lnTo>
                      <a:lnTo>
                        <a:pt x="282" y="199"/>
                      </a:lnTo>
                      <a:lnTo>
                        <a:pt x="275" y="204"/>
                      </a:lnTo>
                      <a:lnTo>
                        <a:pt x="270" y="211"/>
                      </a:lnTo>
                      <a:lnTo>
                        <a:pt x="263" y="224"/>
                      </a:lnTo>
                      <a:lnTo>
                        <a:pt x="252" y="242"/>
                      </a:lnTo>
                      <a:lnTo>
                        <a:pt x="243" y="263"/>
                      </a:lnTo>
                      <a:lnTo>
                        <a:pt x="234" y="286"/>
                      </a:lnTo>
                      <a:lnTo>
                        <a:pt x="230" y="290"/>
                      </a:lnTo>
                      <a:lnTo>
                        <a:pt x="220" y="319"/>
                      </a:lnTo>
                      <a:lnTo>
                        <a:pt x="220" y="323"/>
                      </a:lnTo>
                      <a:lnTo>
                        <a:pt x="222" y="328"/>
                      </a:lnTo>
                      <a:lnTo>
                        <a:pt x="222" y="331"/>
                      </a:lnTo>
                      <a:lnTo>
                        <a:pt x="219" y="347"/>
                      </a:lnTo>
                      <a:lnTo>
                        <a:pt x="213" y="358"/>
                      </a:lnTo>
                      <a:lnTo>
                        <a:pt x="210" y="362"/>
                      </a:lnTo>
                      <a:lnTo>
                        <a:pt x="209" y="366"/>
                      </a:lnTo>
                      <a:lnTo>
                        <a:pt x="206" y="376"/>
                      </a:lnTo>
                      <a:lnTo>
                        <a:pt x="197" y="386"/>
                      </a:lnTo>
                      <a:lnTo>
                        <a:pt x="194" y="388"/>
                      </a:lnTo>
                      <a:lnTo>
                        <a:pt x="190" y="385"/>
                      </a:lnTo>
                      <a:lnTo>
                        <a:pt x="185" y="378"/>
                      </a:lnTo>
                      <a:lnTo>
                        <a:pt x="180" y="372"/>
                      </a:lnTo>
                      <a:lnTo>
                        <a:pt x="178" y="372"/>
                      </a:lnTo>
                      <a:lnTo>
                        <a:pt x="174" y="371"/>
                      </a:lnTo>
                      <a:lnTo>
                        <a:pt x="166" y="373"/>
                      </a:lnTo>
                      <a:lnTo>
                        <a:pt x="161" y="376"/>
                      </a:lnTo>
                      <a:lnTo>
                        <a:pt x="159" y="380"/>
                      </a:lnTo>
                      <a:lnTo>
                        <a:pt x="161" y="384"/>
                      </a:lnTo>
                      <a:lnTo>
                        <a:pt x="166" y="385"/>
                      </a:lnTo>
                      <a:lnTo>
                        <a:pt x="168" y="389"/>
                      </a:lnTo>
                      <a:lnTo>
                        <a:pt x="170" y="396"/>
                      </a:lnTo>
                      <a:lnTo>
                        <a:pt x="168" y="401"/>
                      </a:lnTo>
                      <a:lnTo>
                        <a:pt x="166" y="403"/>
                      </a:lnTo>
                      <a:lnTo>
                        <a:pt x="156" y="404"/>
                      </a:lnTo>
                      <a:lnTo>
                        <a:pt x="153" y="406"/>
                      </a:lnTo>
                      <a:lnTo>
                        <a:pt x="149" y="409"/>
                      </a:lnTo>
                      <a:lnTo>
                        <a:pt x="141" y="418"/>
                      </a:lnTo>
                      <a:lnTo>
                        <a:pt x="137" y="419"/>
                      </a:lnTo>
                      <a:lnTo>
                        <a:pt x="123" y="421"/>
                      </a:lnTo>
                      <a:lnTo>
                        <a:pt x="114" y="425"/>
                      </a:lnTo>
                      <a:lnTo>
                        <a:pt x="107" y="426"/>
                      </a:lnTo>
                      <a:lnTo>
                        <a:pt x="104" y="424"/>
                      </a:lnTo>
                      <a:lnTo>
                        <a:pt x="102" y="420"/>
                      </a:lnTo>
                      <a:lnTo>
                        <a:pt x="111" y="416"/>
                      </a:lnTo>
                      <a:lnTo>
                        <a:pt x="116" y="410"/>
                      </a:lnTo>
                      <a:lnTo>
                        <a:pt x="119" y="406"/>
                      </a:lnTo>
                      <a:lnTo>
                        <a:pt x="120" y="403"/>
                      </a:lnTo>
                      <a:lnTo>
                        <a:pt x="123" y="400"/>
                      </a:lnTo>
                      <a:lnTo>
                        <a:pt x="124" y="397"/>
                      </a:lnTo>
                      <a:lnTo>
                        <a:pt x="126" y="394"/>
                      </a:lnTo>
                      <a:lnTo>
                        <a:pt x="125" y="385"/>
                      </a:lnTo>
                      <a:lnTo>
                        <a:pt x="122" y="373"/>
                      </a:lnTo>
                      <a:lnTo>
                        <a:pt x="117" y="365"/>
                      </a:lnTo>
                      <a:lnTo>
                        <a:pt x="116" y="361"/>
                      </a:lnTo>
                      <a:lnTo>
                        <a:pt x="114" y="359"/>
                      </a:lnTo>
                      <a:lnTo>
                        <a:pt x="111" y="353"/>
                      </a:lnTo>
                      <a:lnTo>
                        <a:pt x="108" y="348"/>
                      </a:lnTo>
                      <a:lnTo>
                        <a:pt x="108" y="346"/>
                      </a:lnTo>
                      <a:lnTo>
                        <a:pt x="110" y="343"/>
                      </a:lnTo>
                      <a:lnTo>
                        <a:pt x="111" y="341"/>
                      </a:lnTo>
                      <a:lnTo>
                        <a:pt x="112" y="341"/>
                      </a:lnTo>
                      <a:lnTo>
                        <a:pt x="116" y="340"/>
                      </a:lnTo>
                      <a:lnTo>
                        <a:pt x="120" y="341"/>
                      </a:lnTo>
                      <a:lnTo>
                        <a:pt x="123" y="344"/>
                      </a:lnTo>
                      <a:lnTo>
                        <a:pt x="124" y="350"/>
                      </a:lnTo>
                      <a:lnTo>
                        <a:pt x="125" y="353"/>
                      </a:lnTo>
                      <a:lnTo>
                        <a:pt x="126" y="352"/>
                      </a:lnTo>
                      <a:lnTo>
                        <a:pt x="129" y="347"/>
                      </a:lnTo>
                      <a:lnTo>
                        <a:pt x="132" y="340"/>
                      </a:lnTo>
                      <a:lnTo>
                        <a:pt x="130" y="335"/>
                      </a:lnTo>
                      <a:lnTo>
                        <a:pt x="124" y="330"/>
                      </a:lnTo>
                      <a:lnTo>
                        <a:pt x="118" y="330"/>
                      </a:lnTo>
                      <a:lnTo>
                        <a:pt x="113" y="332"/>
                      </a:lnTo>
                      <a:lnTo>
                        <a:pt x="107" y="340"/>
                      </a:lnTo>
                      <a:lnTo>
                        <a:pt x="106" y="347"/>
                      </a:lnTo>
                      <a:lnTo>
                        <a:pt x="105" y="349"/>
                      </a:lnTo>
                      <a:lnTo>
                        <a:pt x="101" y="353"/>
                      </a:lnTo>
                      <a:lnTo>
                        <a:pt x="98" y="356"/>
                      </a:lnTo>
                      <a:lnTo>
                        <a:pt x="98" y="360"/>
                      </a:lnTo>
                      <a:lnTo>
                        <a:pt x="99" y="370"/>
                      </a:lnTo>
                      <a:lnTo>
                        <a:pt x="100" y="376"/>
                      </a:lnTo>
                      <a:lnTo>
                        <a:pt x="101" y="382"/>
                      </a:lnTo>
                      <a:lnTo>
                        <a:pt x="107" y="389"/>
                      </a:lnTo>
                      <a:lnTo>
                        <a:pt x="110" y="392"/>
                      </a:lnTo>
                      <a:lnTo>
                        <a:pt x="111" y="397"/>
                      </a:lnTo>
                      <a:lnTo>
                        <a:pt x="110" y="407"/>
                      </a:lnTo>
                      <a:lnTo>
                        <a:pt x="107" y="409"/>
                      </a:lnTo>
                      <a:lnTo>
                        <a:pt x="101" y="407"/>
                      </a:lnTo>
                      <a:lnTo>
                        <a:pt x="98" y="407"/>
                      </a:lnTo>
                      <a:lnTo>
                        <a:pt x="90" y="406"/>
                      </a:lnTo>
                      <a:lnTo>
                        <a:pt x="88" y="403"/>
                      </a:lnTo>
                      <a:lnTo>
                        <a:pt x="83" y="395"/>
                      </a:lnTo>
                      <a:lnTo>
                        <a:pt x="80" y="394"/>
                      </a:lnTo>
                      <a:lnTo>
                        <a:pt x="69" y="392"/>
                      </a:lnTo>
                      <a:lnTo>
                        <a:pt x="63" y="392"/>
                      </a:lnTo>
                      <a:lnTo>
                        <a:pt x="60" y="391"/>
                      </a:lnTo>
                      <a:lnTo>
                        <a:pt x="50" y="385"/>
                      </a:lnTo>
                      <a:lnTo>
                        <a:pt x="50" y="383"/>
                      </a:lnTo>
                      <a:lnTo>
                        <a:pt x="52" y="378"/>
                      </a:lnTo>
                      <a:lnTo>
                        <a:pt x="52" y="374"/>
                      </a:lnTo>
                      <a:lnTo>
                        <a:pt x="48" y="367"/>
                      </a:lnTo>
                      <a:lnTo>
                        <a:pt x="44" y="361"/>
                      </a:lnTo>
                      <a:lnTo>
                        <a:pt x="59" y="360"/>
                      </a:lnTo>
                      <a:lnTo>
                        <a:pt x="68" y="359"/>
                      </a:lnTo>
                      <a:lnTo>
                        <a:pt x="70" y="354"/>
                      </a:lnTo>
                      <a:lnTo>
                        <a:pt x="71" y="347"/>
                      </a:lnTo>
                      <a:lnTo>
                        <a:pt x="71" y="336"/>
                      </a:lnTo>
                      <a:lnTo>
                        <a:pt x="70" y="330"/>
                      </a:lnTo>
                      <a:lnTo>
                        <a:pt x="68" y="326"/>
                      </a:lnTo>
                      <a:lnTo>
                        <a:pt x="66" y="324"/>
                      </a:lnTo>
                      <a:lnTo>
                        <a:pt x="59" y="318"/>
                      </a:lnTo>
                      <a:lnTo>
                        <a:pt x="56" y="312"/>
                      </a:lnTo>
                      <a:lnTo>
                        <a:pt x="57" y="308"/>
                      </a:lnTo>
                      <a:lnTo>
                        <a:pt x="59" y="305"/>
                      </a:lnTo>
                      <a:lnTo>
                        <a:pt x="60" y="301"/>
                      </a:lnTo>
                      <a:lnTo>
                        <a:pt x="62" y="299"/>
                      </a:lnTo>
                      <a:lnTo>
                        <a:pt x="62" y="296"/>
                      </a:lnTo>
                      <a:lnTo>
                        <a:pt x="60" y="282"/>
                      </a:lnTo>
                      <a:lnTo>
                        <a:pt x="62" y="276"/>
                      </a:lnTo>
                      <a:lnTo>
                        <a:pt x="65" y="271"/>
                      </a:lnTo>
                      <a:lnTo>
                        <a:pt x="71" y="269"/>
                      </a:lnTo>
                      <a:lnTo>
                        <a:pt x="78" y="265"/>
                      </a:lnTo>
                      <a:lnTo>
                        <a:pt x="86" y="259"/>
                      </a:lnTo>
                      <a:lnTo>
                        <a:pt x="88" y="256"/>
                      </a:lnTo>
                      <a:lnTo>
                        <a:pt x="92" y="250"/>
                      </a:lnTo>
                      <a:lnTo>
                        <a:pt x="102" y="236"/>
                      </a:lnTo>
                      <a:lnTo>
                        <a:pt x="107" y="228"/>
                      </a:lnTo>
                      <a:lnTo>
                        <a:pt x="110" y="222"/>
                      </a:lnTo>
                      <a:lnTo>
                        <a:pt x="111" y="216"/>
                      </a:lnTo>
                      <a:lnTo>
                        <a:pt x="114" y="211"/>
                      </a:lnTo>
                      <a:lnTo>
                        <a:pt x="120" y="202"/>
                      </a:lnTo>
                      <a:lnTo>
                        <a:pt x="122" y="200"/>
                      </a:lnTo>
                      <a:lnTo>
                        <a:pt x="120" y="199"/>
                      </a:lnTo>
                      <a:lnTo>
                        <a:pt x="119" y="199"/>
                      </a:lnTo>
                      <a:lnTo>
                        <a:pt x="111" y="200"/>
                      </a:lnTo>
                      <a:lnTo>
                        <a:pt x="102" y="202"/>
                      </a:lnTo>
                      <a:lnTo>
                        <a:pt x="99" y="199"/>
                      </a:lnTo>
                      <a:lnTo>
                        <a:pt x="99" y="197"/>
                      </a:lnTo>
                      <a:lnTo>
                        <a:pt x="101" y="193"/>
                      </a:lnTo>
                      <a:lnTo>
                        <a:pt x="108" y="191"/>
                      </a:lnTo>
                      <a:lnTo>
                        <a:pt x="119" y="185"/>
                      </a:lnTo>
                      <a:lnTo>
                        <a:pt x="128" y="182"/>
                      </a:lnTo>
                      <a:lnTo>
                        <a:pt x="128" y="180"/>
                      </a:lnTo>
                      <a:lnTo>
                        <a:pt x="128" y="176"/>
                      </a:lnTo>
                      <a:lnTo>
                        <a:pt x="110" y="154"/>
                      </a:lnTo>
                      <a:lnTo>
                        <a:pt x="107" y="149"/>
                      </a:lnTo>
                      <a:lnTo>
                        <a:pt x="105" y="143"/>
                      </a:lnTo>
                      <a:lnTo>
                        <a:pt x="104" y="134"/>
                      </a:lnTo>
                      <a:lnTo>
                        <a:pt x="101" y="124"/>
                      </a:lnTo>
                      <a:lnTo>
                        <a:pt x="100" y="120"/>
                      </a:lnTo>
                      <a:lnTo>
                        <a:pt x="99" y="119"/>
                      </a:lnTo>
                      <a:lnTo>
                        <a:pt x="89" y="110"/>
                      </a:lnTo>
                      <a:lnTo>
                        <a:pt x="83" y="108"/>
                      </a:lnTo>
                      <a:lnTo>
                        <a:pt x="78" y="109"/>
                      </a:lnTo>
                      <a:lnTo>
                        <a:pt x="76" y="113"/>
                      </a:lnTo>
                      <a:lnTo>
                        <a:pt x="75" y="116"/>
                      </a:lnTo>
                      <a:lnTo>
                        <a:pt x="75" y="120"/>
                      </a:lnTo>
                      <a:lnTo>
                        <a:pt x="78" y="124"/>
                      </a:lnTo>
                      <a:lnTo>
                        <a:pt x="81" y="127"/>
                      </a:lnTo>
                      <a:lnTo>
                        <a:pt x="82" y="131"/>
                      </a:lnTo>
                      <a:lnTo>
                        <a:pt x="82" y="139"/>
                      </a:lnTo>
                      <a:lnTo>
                        <a:pt x="82" y="140"/>
                      </a:lnTo>
                      <a:lnTo>
                        <a:pt x="82" y="144"/>
                      </a:lnTo>
                      <a:lnTo>
                        <a:pt x="81" y="145"/>
                      </a:lnTo>
                      <a:lnTo>
                        <a:pt x="77" y="146"/>
                      </a:lnTo>
                      <a:lnTo>
                        <a:pt x="74" y="149"/>
                      </a:lnTo>
                      <a:lnTo>
                        <a:pt x="69" y="150"/>
                      </a:lnTo>
                      <a:lnTo>
                        <a:pt x="66" y="151"/>
                      </a:lnTo>
                      <a:lnTo>
                        <a:pt x="68" y="152"/>
                      </a:lnTo>
                      <a:lnTo>
                        <a:pt x="69" y="152"/>
                      </a:lnTo>
                      <a:lnTo>
                        <a:pt x="71" y="152"/>
                      </a:lnTo>
                      <a:lnTo>
                        <a:pt x="75" y="151"/>
                      </a:lnTo>
                      <a:lnTo>
                        <a:pt x="77" y="151"/>
                      </a:lnTo>
                      <a:lnTo>
                        <a:pt x="81" y="149"/>
                      </a:lnTo>
                      <a:lnTo>
                        <a:pt x="84" y="148"/>
                      </a:lnTo>
                      <a:lnTo>
                        <a:pt x="90" y="149"/>
                      </a:lnTo>
                      <a:lnTo>
                        <a:pt x="95" y="151"/>
                      </a:lnTo>
                      <a:lnTo>
                        <a:pt x="99" y="157"/>
                      </a:lnTo>
                      <a:lnTo>
                        <a:pt x="101" y="168"/>
                      </a:lnTo>
                      <a:lnTo>
                        <a:pt x="98" y="179"/>
                      </a:lnTo>
                      <a:lnTo>
                        <a:pt x="94" y="186"/>
                      </a:lnTo>
                      <a:lnTo>
                        <a:pt x="86" y="193"/>
                      </a:lnTo>
                      <a:lnTo>
                        <a:pt x="76" y="196"/>
                      </a:lnTo>
                      <a:lnTo>
                        <a:pt x="66" y="196"/>
                      </a:lnTo>
                      <a:lnTo>
                        <a:pt x="62" y="192"/>
                      </a:lnTo>
                      <a:lnTo>
                        <a:pt x="62" y="187"/>
                      </a:lnTo>
                      <a:lnTo>
                        <a:pt x="63" y="181"/>
                      </a:lnTo>
                      <a:lnTo>
                        <a:pt x="65" y="176"/>
                      </a:lnTo>
                      <a:lnTo>
                        <a:pt x="68" y="174"/>
                      </a:lnTo>
                      <a:lnTo>
                        <a:pt x="70" y="172"/>
                      </a:lnTo>
                      <a:lnTo>
                        <a:pt x="71" y="169"/>
                      </a:lnTo>
                      <a:lnTo>
                        <a:pt x="69" y="168"/>
                      </a:lnTo>
                      <a:lnTo>
                        <a:pt x="64" y="168"/>
                      </a:lnTo>
                      <a:lnTo>
                        <a:pt x="45" y="168"/>
                      </a:lnTo>
                      <a:lnTo>
                        <a:pt x="42" y="169"/>
                      </a:lnTo>
                      <a:lnTo>
                        <a:pt x="36" y="180"/>
                      </a:lnTo>
                      <a:lnTo>
                        <a:pt x="34" y="182"/>
                      </a:lnTo>
                      <a:lnTo>
                        <a:pt x="20" y="191"/>
                      </a:lnTo>
                      <a:lnTo>
                        <a:pt x="16" y="192"/>
                      </a:lnTo>
                      <a:lnTo>
                        <a:pt x="14" y="188"/>
                      </a:lnTo>
                      <a:lnTo>
                        <a:pt x="14" y="186"/>
                      </a:lnTo>
                      <a:lnTo>
                        <a:pt x="15" y="181"/>
                      </a:lnTo>
                      <a:lnTo>
                        <a:pt x="17" y="176"/>
                      </a:lnTo>
                      <a:lnTo>
                        <a:pt x="17" y="175"/>
                      </a:lnTo>
                      <a:lnTo>
                        <a:pt x="18" y="158"/>
                      </a:lnTo>
                      <a:lnTo>
                        <a:pt x="16" y="154"/>
                      </a:lnTo>
                      <a:lnTo>
                        <a:pt x="12" y="150"/>
                      </a:lnTo>
                      <a:lnTo>
                        <a:pt x="6" y="143"/>
                      </a:lnTo>
                      <a:lnTo>
                        <a:pt x="5" y="136"/>
                      </a:lnTo>
                      <a:lnTo>
                        <a:pt x="5" y="130"/>
                      </a:lnTo>
                      <a:lnTo>
                        <a:pt x="5" y="126"/>
                      </a:lnTo>
                      <a:lnTo>
                        <a:pt x="4" y="125"/>
                      </a:lnTo>
                      <a:lnTo>
                        <a:pt x="0" y="122"/>
                      </a:lnTo>
                      <a:lnTo>
                        <a:pt x="0" y="120"/>
                      </a:lnTo>
                      <a:lnTo>
                        <a:pt x="0" y="118"/>
                      </a:lnTo>
                      <a:lnTo>
                        <a:pt x="3" y="114"/>
                      </a:lnTo>
                      <a:lnTo>
                        <a:pt x="6" y="112"/>
                      </a:lnTo>
                      <a:lnTo>
                        <a:pt x="9" y="114"/>
                      </a:lnTo>
                      <a:lnTo>
                        <a:pt x="12" y="116"/>
                      </a:lnTo>
                      <a:lnTo>
                        <a:pt x="15" y="120"/>
                      </a:lnTo>
                      <a:lnTo>
                        <a:pt x="20" y="124"/>
                      </a:lnTo>
                      <a:lnTo>
                        <a:pt x="22" y="125"/>
                      </a:lnTo>
                      <a:lnTo>
                        <a:pt x="23" y="125"/>
                      </a:lnTo>
                      <a:lnTo>
                        <a:pt x="24" y="125"/>
                      </a:lnTo>
                      <a:lnTo>
                        <a:pt x="26" y="125"/>
                      </a:lnTo>
                      <a:lnTo>
                        <a:pt x="27" y="125"/>
                      </a:lnTo>
                      <a:lnTo>
                        <a:pt x="29" y="126"/>
                      </a:lnTo>
                      <a:lnTo>
                        <a:pt x="30" y="128"/>
                      </a:lnTo>
                      <a:lnTo>
                        <a:pt x="30" y="139"/>
                      </a:lnTo>
                      <a:lnTo>
                        <a:pt x="29" y="148"/>
                      </a:lnTo>
                      <a:lnTo>
                        <a:pt x="30" y="148"/>
                      </a:lnTo>
                      <a:lnTo>
                        <a:pt x="36" y="146"/>
                      </a:lnTo>
                      <a:lnTo>
                        <a:pt x="45" y="150"/>
                      </a:lnTo>
                      <a:lnTo>
                        <a:pt x="41" y="140"/>
                      </a:lnTo>
                      <a:lnTo>
                        <a:pt x="41" y="137"/>
                      </a:lnTo>
                      <a:lnTo>
                        <a:pt x="42" y="131"/>
                      </a:lnTo>
                      <a:lnTo>
                        <a:pt x="39" y="125"/>
                      </a:lnTo>
                      <a:lnTo>
                        <a:pt x="36" y="122"/>
                      </a:lnTo>
                      <a:lnTo>
                        <a:pt x="33" y="122"/>
                      </a:lnTo>
                      <a:lnTo>
                        <a:pt x="27" y="122"/>
                      </a:lnTo>
                      <a:lnTo>
                        <a:pt x="22" y="121"/>
                      </a:lnTo>
                      <a:lnTo>
                        <a:pt x="17" y="120"/>
                      </a:lnTo>
                      <a:lnTo>
                        <a:pt x="15" y="118"/>
                      </a:lnTo>
                      <a:lnTo>
                        <a:pt x="16" y="114"/>
                      </a:lnTo>
                      <a:lnTo>
                        <a:pt x="17" y="109"/>
                      </a:lnTo>
                      <a:lnTo>
                        <a:pt x="17" y="106"/>
                      </a:lnTo>
                      <a:lnTo>
                        <a:pt x="17" y="102"/>
                      </a:lnTo>
                      <a:lnTo>
                        <a:pt x="10" y="98"/>
                      </a:lnTo>
                      <a:lnTo>
                        <a:pt x="4" y="94"/>
                      </a:lnTo>
                      <a:lnTo>
                        <a:pt x="3" y="88"/>
                      </a:lnTo>
                      <a:lnTo>
                        <a:pt x="6" y="74"/>
                      </a:lnTo>
                      <a:lnTo>
                        <a:pt x="8" y="71"/>
                      </a:lnTo>
                      <a:lnTo>
                        <a:pt x="10" y="66"/>
                      </a:lnTo>
                      <a:lnTo>
                        <a:pt x="17" y="65"/>
                      </a:lnTo>
                      <a:lnTo>
                        <a:pt x="26" y="60"/>
                      </a:lnTo>
                      <a:lnTo>
                        <a:pt x="33" y="54"/>
                      </a:lnTo>
                      <a:lnTo>
                        <a:pt x="38" y="53"/>
                      </a:lnTo>
                      <a:lnTo>
                        <a:pt x="39" y="53"/>
                      </a:lnTo>
                      <a:lnTo>
                        <a:pt x="44" y="48"/>
                      </a:lnTo>
                      <a:lnTo>
                        <a:pt x="52" y="40"/>
                      </a:lnTo>
                      <a:lnTo>
                        <a:pt x="54" y="43"/>
                      </a:lnTo>
                      <a:lnTo>
                        <a:pt x="62" y="53"/>
                      </a:lnTo>
                      <a:lnTo>
                        <a:pt x="68" y="55"/>
                      </a:lnTo>
                      <a:lnTo>
                        <a:pt x="75" y="54"/>
                      </a:lnTo>
                      <a:lnTo>
                        <a:pt x="77" y="53"/>
                      </a:lnTo>
                      <a:lnTo>
                        <a:pt x="78" y="46"/>
                      </a:lnTo>
                      <a:lnTo>
                        <a:pt x="101" y="34"/>
                      </a:lnTo>
                      <a:lnTo>
                        <a:pt x="104" y="31"/>
                      </a:lnTo>
                      <a:lnTo>
                        <a:pt x="108" y="32"/>
                      </a:lnTo>
                      <a:lnTo>
                        <a:pt x="118" y="28"/>
                      </a:lnTo>
                      <a:lnTo>
                        <a:pt x="120" y="23"/>
                      </a:lnTo>
                      <a:lnTo>
                        <a:pt x="123" y="19"/>
                      </a:lnTo>
                      <a:lnTo>
                        <a:pt x="123" y="14"/>
                      </a:lnTo>
                      <a:lnTo>
                        <a:pt x="124" y="12"/>
                      </a:lnTo>
                      <a:lnTo>
                        <a:pt x="126" y="7"/>
                      </a:lnTo>
                      <a:lnTo>
                        <a:pt x="129" y="6"/>
                      </a:lnTo>
                      <a:lnTo>
                        <a:pt x="132" y="4"/>
                      </a:lnTo>
                      <a:lnTo>
                        <a:pt x="141" y="5"/>
                      </a:lnTo>
                      <a:lnTo>
                        <a:pt x="146" y="4"/>
                      </a:lnTo>
                      <a:lnTo>
                        <a:pt x="149" y="4"/>
                      </a:lnTo>
                      <a:lnTo>
                        <a:pt x="150" y="2"/>
                      </a:lnTo>
                      <a:lnTo>
                        <a:pt x="153" y="2"/>
                      </a:lnTo>
                      <a:lnTo>
                        <a:pt x="155" y="2"/>
                      </a:lnTo>
                      <a:lnTo>
                        <a:pt x="158" y="5"/>
                      </a:lnTo>
                      <a:lnTo>
                        <a:pt x="160" y="5"/>
                      </a:lnTo>
                      <a:lnTo>
                        <a:pt x="161" y="4"/>
                      </a:lnTo>
                      <a:lnTo>
                        <a:pt x="166" y="1"/>
                      </a:lnTo>
                      <a:lnTo>
                        <a:pt x="168" y="0"/>
                      </a:lnTo>
                      <a:lnTo>
                        <a:pt x="172" y="1"/>
                      </a:lnTo>
                      <a:lnTo>
                        <a:pt x="176" y="1"/>
                      </a:lnTo>
                      <a:lnTo>
                        <a:pt x="177" y="2"/>
                      </a:lnTo>
                      <a:lnTo>
                        <a:pt x="180" y="4"/>
                      </a:lnTo>
                      <a:lnTo>
                        <a:pt x="183" y="5"/>
                      </a:lnTo>
                      <a:lnTo>
                        <a:pt x="185" y="4"/>
                      </a:lnTo>
                      <a:lnTo>
                        <a:pt x="186" y="2"/>
                      </a:lnTo>
                      <a:lnTo>
                        <a:pt x="188" y="2"/>
                      </a:lnTo>
                      <a:lnTo>
                        <a:pt x="190" y="0"/>
                      </a:lnTo>
                      <a:lnTo>
                        <a:pt x="194" y="1"/>
                      </a:lnTo>
                      <a:lnTo>
                        <a:pt x="194" y="6"/>
                      </a:lnTo>
                      <a:lnTo>
                        <a:pt x="192" y="18"/>
                      </a:lnTo>
                      <a:lnTo>
                        <a:pt x="192" y="29"/>
                      </a:lnTo>
                      <a:lnTo>
                        <a:pt x="196" y="37"/>
                      </a:lnTo>
                      <a:lnTo>
                        <a:pt x="202" y="43"/>
                      </a:lnTo>
                      <a:lnTo>
                        <a:pt x="214" y="49"/>
                      </a:lnTo>
                      <a:close/>
                    </a:path>
                  </a:pathLst>
                </a:custGeom>
                <a:blipFill dpi="0" rotWithShape="0">
                  <a:blip r:embed="rId6"/>
                  <a:srcRect/>
                  <a:tile tx="0" ty="0" sx="100000" sy="100000" flip="none" algn="tl"/>
                </a:blipFill>
                <a:ln w="1588">
                  <a:solidFill>
                    <a:srgbClr val="000000"/>
                  </a:solidFill>
                  <a:prstDash val="solid"/>
                  <a:round/>
                  <a:headEnd/>
                  <a:tailEnd/>
                </a:ln>
              </p:spPr>
              <p:txBody>
                <a:bodyPr/>
                <a:lstStyle/>
                <a:p>
                  <a:endParaRPr lang="ja-JP" altLang="en-US"/>
                </a:p>
              </p:txBody>
            </p:sp>
            <p:sp>
              <p:nvSpPr>
                <p:cNvPr id="919624" name="Freeform 72"/>
                <p:cNvSpPr>
                  <a:spLocks/>
                </p:cNvSpPr>
                <p:nvPr/>
              </p:nvSpPr>
              <p:spPr bwMode="auto">
                <a:xfrm>
                  <a:off x="496" y="3077"/>
                  <a:ext cx="52" cy="55"/>
                </a:xfrm>
                <a:custGeom>
                  <a:avLst/>
                  <a:gdLst>
                    <a:gd name="T0" fmla="*/ 3 w 106"/>
                    <a:gd name="T1" fmla="*/ 108 h 110"/>
                    <a:gd name="T2" fmla="*/ 0 w 106"/>
                    <a:gd name="T3" fmla="*/ 93 h 110"/>
                    <a:gd name="T4" fmla="*/ 9 w 106"/>
                    <a:gd name="T5" fmla="*/ 81 h 110"/>
                    <a:gd name="T6" fmla="*/ 16 w 106"/>
                    <a:gd name="T7" fmla="*/ 72 h 110"/>
                    <a:gd name="T8" fmla="*/ 15 w 106"/>
                    <a:gd name="T9" fmla="*/ 62 h 110"/>
                    <a:gd name="T10" fmla="*/ 25 w 106"/>
                    <a:gd name="T11" fmla="*/ 52 h 110"/>
                    <a:gd name="T12" fmla="*/ 36 w 106"/>
                    <a:gd name="T13" fmla="*/ 45 h 110"/>
                    <a:gd name="T14" fmla="*/ 49 w 106"/>
                    <a:gd name="T15" fmla="*/ 38 h 110"/>
                    <a:gd name="T16" fmla="*/ 40 w 106"/>
                    <a:gd name="T17" fmla="*/ 31 h 110"/>
                    <a:gd name="T18" fmla="*/ 37 w 106"/>
                    <a:gd name="T19" fmla="*/ 22 h 110"/>
                    <a:gd name="T20" fmla="*/ 45 w 106"/>
                    <a:gd name="T21" fmla="*/ 16 h 110"/>
                    <a:gd name="T22" fmla="*/ 57 w 106"/>
                    <a:gd name="T23" fmla="*/ 20 h 110"/>
                    <a:gd name="T24" fmla="*/ 60 w 106"/>
                    <a:gd name="T25" fmla="*/ 26 h 110"/>
                    <a:gd name="T26" fmla="*/ 67 w 106"/>
                    <a:gd name="T27" fmla="*/ 24 h 110"/>
                    <a:gd name="T28" fmla="*/ 82 w 106"/>
                    <a:gd name="T29" fmla="*/ 14 h 110"/>
                    <a:gd name="T30" fmla="*/ 93 w 106"/>
                    <a:gd name="T31" fmla="*/ 1 h 110"/>
                    <a:gd name="T32" fmla="*/ 101 w 106"/>
                    <a:gd name="T33" fmla="*/ 3 h 110"/>
                    <a:gd name="T34" fmla="*/ 102 w 106"/>
                    <a:gd name="T35" fmla="*/ 27 h 110"/>
                    <a:gd name="T36" fmla="*/ 89 w 106"/>
                    <a:gd name="T37" fmla="*/ 34 h 110"/>
                    <a:gd name="T38" fmla="*/ 78 w 106"/>
                    <a:gd name="T39" fmla="*/ 38 h 110"/>
                    <a:gd name="T40" fmla="*/ 69 w 106"/>
                    <a:gd name="T41" fmla="*/ 44 h 110"/>
                    <a:gd name="T42" fmla="*/ 58 w 106"/>
                    <a:gd name="T43" fmla="*/ 55 h 110"/>
                    <a:gd name="T44" fmla="*/ 48 w 106"/>
                    <a:gd name="T45" fmla="*/ 58 h 110"/>
                    <a:gd name="T46" fmla="*/ 43 w 106"/>
                    <a:gd name="T47" fmla="*/ 57 h 110"/>
                    <a:gd name="T48" fmla="*/ 39 w 106"/>
                    <a:gd name="T49" fmla="*/ 57 h 110"/>
                    <a:gd name="T50" fmla="*/ 37 w 106"/>
                    <a:gd name="T51" fmla="*/ 60 h 110"/>
                    <a:gd name="T52" fmla="*/ 46 w 106"/>
                    <a:gd name="T53" fmla="*/ 76 h 110"/>
                    <a:gd name="T54" fmla="*/ 35 w 106"/>
                    <a:gd name="T55" fmla="*/ 78 h 110"/>
                    <a:gd name="T56" fmla="*/ 28 w 106"/>
                    <a:gd name="T57" fmla="*/ 81 h 110"/>
                    <a:gd name="T58" fmla="*/ 34 w 106"/>
                    <a:gd name="T59" fmla="*/ 90 h 110"/>
                    <a:gd name="T60" fmla="*/ 27 w 106"/>
                    <a:gd name="T61" fmla="*/ 102 h 110"/>
                    <a:gd name="T62" fmla="*/ 17 w 106"/>
                    <a:gd name="T63" fmla="*/ 10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10">
                      <a:moveTo>
                        <a:pt x="6" y="110"/>
                      </a:moveTo>
                      <a:lnTo>
                        <a:pt x="3" y="108"/>
                      </a:lnTo>
                      <a:lnTo>
                        <a:pt x="1" y="100"/>
                      </a:lnTo>
                      <a:lnTo>
                        <a:pt x="0" y="93"/>
                      </a:lnTo>
                      <a:lnTo>
                        <a:pt x="3" y="85"/>
                      </a:lnTo>
                      <a:lnTo>
                        <a:pt x="9" y="81"/>
                      </a:lnTo>
                      <a:lnTo>
                        <a:pt x="15" y="75"/>
                      </a:lnTo>
                      <a:lnTo>
                        <a:pt x="16" y="72"/>
                      </a:lnTo>
                      <a:lnTo>
                        <a:pt x="16" y="69"/>
                      </a:lnTo>
                      <a:lnTo>
                        <a:pt x="15" y="62"/>
                      </a:lnTo>
                      <a:lnTo>
                        <a:pt x="17" y="56"/>
                      </a:lnTo>
                      <a:lnTo>
                        <a:pt x="25" y="52"/>
                      </a:lnTo>
                      <a:lnTo>
                        <a:pt x="34" y="46"/>
                      </a:lnTo>
                      <a:lnTo>
                        <a:pt x="36" y="45"/>
                      </a:lnTo>
                      <a:lnTo>
                        <a:pt x="48" y="40"/>
                      </a:lnTo>
                      <a:lnTo>
                        <a:pt x="49" y="38"/>
                      </a:lnTo>
                      <a:lnTo>
                        <a:pt x="48" y="34"/>
                      </a:lnTo>
                      <a:lnTo>
                        <a:pt x="40" y="31"/>
                      </a:lnTo>
                      <a:lnTo>
                        <a:pt x="37" y="27"/>
                      </a:lnTo>
                      <a:lnTo>
                        <a:pt x="37" y="22"/>
                      </a:lnTo>
                      <a:lnTo>
                        <a:pt x="40" y="19"/>
                      </a:lnTo>
                      <a:lnTo>
                        <a:pt x="45" y="16"/>
                      </a:lnTo>
                      <a:lnTo>
                        <a:pt x="53" y="18"/>
                      </a:lnTo>
                      <a:lnTo>
                        <a:pt x="57" y="20"/>
                      </a:lnTo>
                      <a:lnTo>
                        <a:pt x="59" y="24"/>
                      </a:lnTo>
                      <a:lnTo>
                        <a:pt x="60" y="26"/>
                      </a:lnTo>
                      <a:lnTo>
                        <a:pt x="64" y="26"/>
                      </a:lnTo>
                      <a:lnTo>
                        <a:pt x="67" y="24"/>
                      </a:lnTo>
                      <a:lnTo>
                        <a:pt x="76" y="19"/>
                      </a:lnTo>
                      <a:lnTo>
                        <a:pt x="82" y="14"/>
                      </a:lnTo>
                      <a:lnTo>
                        <a:pt x="85" y="8"/>
                      </a:lnTo>
                      <a:lnTo>
                        <a:pt x="93" y="1"/>
                      </a:lnTo>
                      <a:lnTo>
                        <a:pt x="97" y="0"/>
                      </a:lnTo>
                      <a:lnTo>
                        <a:pt x="101" y="3"/>
                      </a:lnTo>
                      <a:lnTo>
                        <a:pt x="106" y="19"/>
                      </a:lnTo>
                      <a:lnTo>
                        <a:pt x="102" y="27"/>
                      </a:lnTo>
                      <a:lnTo>
                        <a:pt x="95" y="33"/>
                      </a:lnTo>
                      <a:lnTo>
                        <a:pt x="89" y="34"/>
                      </a:lnTo>
                      <a:lnTo>
                        <a:pt x="81" y="36"/>
                      </a:lnTo>
                      <a:lnTo>
                        <a:pt x="78" y="38"/>
                      </a:lnTo>
                      <a:lnTo>
                        <a:pt x="72" y="44"/>
                      </a:lnTo>
                      <a:lnTo>
                        <a:pt x="69" y="44"/>
                      </a:lnTo>
                      <a:lnTo>
                        <a:pt x="63" y="49"/>
                      </a:lnTo>
                      <a:lnTo>
                        <a:pt x="58" y="55"/>
                      </a:lnTo>
                      <a:lnTo>
                        <a:pt x="53" y="57"/>
                      </a:lnTo>
                      <a:lnTo>
                        <a:pt x="48" y="58"/>
                      </a:lnTo>
                      <a:lnTo>
                        <a:pt x="45" y="58"/>
                      </a:lnTo>
                      <a:lnTo>
                        <a:pt x="43" y="57"/>
                      </a:lnTo>
                      <a:lnTo>
                        <a:pt x="41" y="56"/>
                      </a:lnTo>
                      <a:lnTo>
                        <a:pt x="39" y="57"/>
                      </a:lnTo>
                      <a:lnTo>
                        <a:pt x="37" y="58"/>
                      </a:lnTo>
                      <a:lnTo>
                        <a:pt x="37" y="60"/>
                      </a:lnTo>
                      <a:lnTo>
                        <a:pt x="46" y="75"/>
                      </a:lnTo>
                      <a:lnTo>
                        <a:pt x="46" y="76"/>
                      </a:lnTo>
                      <a:lnTo>
                        <a:pt x="42" y="78"/>
                      </a:lnTo>
                      <a:lnTo>
                        <a:pt x="35" y="78"/>
                      </a:lnTo>
                      <a:lnTo>
                        <a:pt x="30" y="78"/>
                      </a:lnTo>
                      <a:lnTo>
                        <a:pt x="28" y="81"/>
                      </a:lnTo>
                      <a:lnTo>
                        <a:pt x="29" y="84"/>
                      </a:lnTo>
                      <a:lnTo>
                        <a:pt x="34" y="90"/>
                      </a:lnTo>
                      <a:lnTo>
                        <a:pt x="34" y="93"/>
                      </a:lnTo>
                      <a:lnTo>
                        <a:pt x="27" y="102"/>
                      </a:lnTo>
                      <a:lnTo>
                        <a:pt x="19" y="105"/>
                      </a:lnTo>
                      <a:lnTo>
                        <a:pt x="17" y="106"/>
                      </a:lnTo>
                      <a:lnTo>
                        <a:pt x="6" y="110"/>
                      </a:lnTo>
                      <a:close/>
                    </a:path>
                  </a:pathLst>
                </a:custGeom>
                <a:blipFill dpi="0" rotWithShape="0">
                  <a:blip r:embed="rId6"/>
                  <a:srcRect/>
                  <a:tile tx="0" ty="0" sx="100000" sy="100000" flip="none" algn="tl"/>
                </a:blipFill>
                <a:ln w="1588">
                  <a:solidFill>
                    <a:srgbClr val="000000"/>
                  </a:solidFill>
                  <a:prstDash val="solid"/>
                  <a:round/>
                  <a:headEnd/>
                  <a:tailEnd/>
                </a:ln>
              </p:spPr>
              <p:txBody>
                <a:bodyPr/>
                <a:lstStyle/>
                <a:p>
                  <a:endParaRPr lang="ja-JP" altLang="en-US"/>
                </a:p>
              </p:txBody>
            </p:sp>
            <p:sp>
              <p:nvSpPr>
                <p:cNvPr id="919625" name="Freeform 73"/>
                <p:cNvSpPr>
                  <a:spLocks/>
                </p:cNvSpPr>
                <p:nvPr/>
              </p:nvSpPr>
              <p:spPr bwMode="auto">
                <a:xfrm>
                  <a:off x="614" y="2968"/>
                  <a:ext cx="41" cy="29"/>
                </a:xfrm>
                <a:custGeom>
                  <a:avLst/>
                  <a:gdLst>
                    <a:gd name="T0" fmla="*/ 36 w 80"/>
                    <a:gd name="T1" fmla="*/ 13 h 59"/>
                    <a:gd name="T2" fmla="*/ 38 w 80"/>
                    <a:gd name="T3" fmla="*/ 12 h 59"/>
                    <a:gd name="T4" fmla="*/ 44 w 80"/>
                    <a:gd name="T5" fmla="*/ 10 h 59"/>
                    <a:gd name="T6" fmla="*/ 51 w 80"/>
                    <a:gd name="T7" fmla="*/ 7 h 59"/>
                    <a:gd name="T8" fmla="*/ 59 w 80"/>
                    <a:gd name="T9" fmla="*/ 5 h 59"/>
                    <a:gd name="T10" fmla="*/ 61 w 80"/>
                    <a:gd name="T11" fmla="*/ 6 h 59"/>
                    <a:gd name="T12" fmla="*/ 63 w 80"/>
                    <a:gd name="T13" fmla="*/ 10 h 59"/>
                    <a:gd name="T14" fmla="*/ 67 w 80"/>
                    <a:gd name="T15" fmla="*/ 12 h 59"/>
                    <a:gd name="T16" fmla="*/ 69 w 80"/>
                    <a:gd name="T17" fmla="*/ 12 h 59"/>
                    <a:gd name="T18" fmla="*/ 71 w 80"/>
                    <a:gd name="T19" fmla="*/ 10 h 59"/>
                    <a:gd name="T20" fmla="*/ 71 w 80"/>
                    <a:gd name="T21" fmla="*/ 7 h 59"/>
                    <a:gd name="T22" fmla="*/ 71 w 80"/>
                    <a:gd name="T23" fmla="*/ 4 h 59"/>
                    <a:gd name="T24" fmla="*/ 72 w 80"/>
                    <a:gd name="T25" fmla="*/ 3 h 59"/>
                    <a:gd name="T26" fmla="*/ 73 w 80"/>
                    <a:gd name="T27" fmla="*/ 0 h 59"/>
                    <a:gd name="T28" fmla="*/ 77 w 80"/>
                    <a:gd name="T29" fmla="*/ 1 h 59"/>
                    <a:gd name="T30" fmla="*/ 78 w 80"/>
                    <a:gd name="T31" fmla="*/ 4 h 59"/>
                    <a:gd name="T32" fmla="*/ 79 w 80"/>
                    <a:gd name="T33" fmla="*/ 9 h 59"/>
                    <a:gd name="T34" fmla="*/ 80 w 80"/>
                    <a:gd name="T35" fmla="*/ 11 h 59"/>
                    <a:gd name="T36" fmla="*/ 79 w 80"/>
                    <a:gd name="T37" fmla="*/ 13 h 59"/>
                    <a:gd name="T38" fmla="*/ 79 w 80"/>
                    <a:gd name="T39" fmla="*/ 17 h 59"/>
                    <a:gd name="T40" fmla="*/ 77 w 80"/>
                    <a:gd name="T41" fmla="*/ 23 h 59"/>
                    <a:gd name="T42" fmla="*/ 69 w 80"/>
                    <a:gd name="T43" fmla="*/ 25 h 59"/>
                    <a:gd name="T44" fmla="*/ 67 w 80"/>
                    <a:gd name="T45" fmla="*/ 24 h 59"/>
                    <a:gd name="T46" fmla="*/ 63 w 80"/>
                    <a:gd name="T47" fmla="*/ 24 h 59"/>
                    <a:gd name="T48" fmla="*/ 61 w 80"/>
                    <a:gd name="T49" fmla="*/ 28 h 59"/>
                    <a:gd name="T50" fmla="*/ 59 w 80"/>
                    <a:gd name="T51" fmla="*/ 30 h 59"/>
                    <a:gd name="T52" fmla="*/ 55 w 80"/>
                    <a:gd name="T53" fmla="*/ 31 h 59"/>
                    <a:gd name="T54" fmla="*/ 50 w 80"/>
                    <a:gd name="T55" fmla="*/ 31 h 59"/>
                    <a:gd name="T56" fmla="*/ 47 w 80"/>
                    <a:gd name="T57" fmla="*/ 33 h 59"/>
                    <a:gd name="T58" fmla="*/ 44 w 80"/>
                    <a:gd name="T59" fmla="*/ 36 h 59"/>
                    <a:gd name="T60" fmla="*/ 42 w 80"/>
                    <a:gd name="T61" fmla="*/ 39 h 59"/>
                    <a:gd name="T62" fmla="*/ 39 w 80"/>
                    <a:gd name="T63" fmla="*/ 46 h 59"/>
                    <a:gd name="T64" fmla="*/ 38 w 80"/>
                    <a:gd name="T65" fmla="*/ 48 h 59"/>
                    <a:gd name="T66" fmla="*/ 32 w 80"/>
                    <a:gd name="T67" fmla="*/ 53 h 59"/>
                    <a:gd name="T68" fmla="*/ 24 w 80"/>
                    <a:gd name="T69" fmla="*/ 59 h 59"/>
                    <a:gd name="T70" fmla="*/ 23 w 80"/>
                    <a:gd name="T71" fmla="*/ 58 h 59"/>
                    <a:gd name="T72" fmla="*/ 19 w 80"/>
                    <a:gd name="T73" fmla="*/ 55 h 59"/>
                    <a:gd name="T74" fmla="*/ 18 w 80"/>
                    <a:gd name="T75" fmla="*/ 52 h 59"/>
                    <a:gd name="T76" fmla="*/ 15 w 80"/>
                    <a:gd name="T77" fmla="*/ 48 h 59"/>
                    <a:gd name="T78" fmla="*/ 13 w 80"/>
                    <a:gd name="T79" fmla="*/ 45 h 59"/>
                    <a:gd name="T80" fmla="*/ 11 w 80"/>
                    <a:gd name="T81" fmla="*/ 42 h 59"/>
                    <a:gd name="T82" fmla="*/ 9 w 80"/>
                    <a:gd name="T83" fmla="*/ 39 h 59"/>
                    <a:gd name="T84" fmla="*/ 5 w 80"/>
                    <a:gd name="T85" fmla="*/ 35 h 59"/>
                    <a:gd name="T86" fmla="*/ 0 w 80"/>
                    <a:gd name="T87" fmla="*/ 30 h 59"/>
                    <a:gd name="T88" fmla="*/ 1 w 80"/>
                    <a:gd name="T89" fmla="*/ 28 h 59"/>
                    <a:gd name="T90" fmla="*/ 3 w 80"/>
                    <a:gd name="T91" fmla="*/ 27 h 59"/>
                    <a:gd name="T92" fmla="*/ 8 w 80"/>
                    <a:gd name="T93" fmla="*/ 25 h 59"/>
                    <a:gd name="T94" fmla="*/ 12 w 80"/>
                    <a:gd name="T95" fmla="*/ 24 h 59"/>
                    <a:gd name="T96" fmla="*/ 14 w 80"/>
                    <a:gd name="T97" fmla="*/ 24 h 59"/>
                    <a:gd name="T98" fmla="*/ 17 w 80"/>
                    <a:gd name="T99" fmla="*/ 23 h 59"/>
                    <a:gd name="T100" fmla="*/ 20 w 80"/>
                    <a:gd name="T101" fmla="*/ 21 h 59"/>
                    <a:gd name="T102" fmla="*/ 20 w 80"/>
                    <a:gd name="T103" fmla="*/ 19 h 59"/>
                    <a:gd name="T104" fmla="*/ 21 w 80"/>
                    <a:gd name="T105" fmla="*/ 18 h 59"/>
                    <a:gd name="T106" fmla="*/ 26 w 80"/>
                    <a:gd name="T107" fmla="*/ 16 h 59"/>
                    <a:gd name="T108" fmla="*/ 36 w 80"/>
                    <a:gd name="T109" fmla="*/ 1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0" h="59">
                      <a:moveTo>
                        <a:pt x="36" y="13"/>
                      </a:moveTo>
                      <a:lnTo>
                        <a:pt x="38" y="12"/>
                      </a:lnTo>
                      <a:lnTo>
                        <a:pt x="44" y="10"/>
                      </a:lnTo>
                      <a:lnTo>
                        <a:pt x="51" y="7"/>
                      </a:lnTo>
                      <a:lnTo>
                        <a:pt x="59" y="5"/>
                      </a:lnTo>
                      <a:lnTo>
                        <a:pt x="61" y="6"/>
                      </a:lnTo>
                      <a:lnTo>
                        <a:pt x="63" y="10"/>
                      </a:lnTo>
                      <a:lnTo>
                        <a:pt x="67" y="12"/>
                      </a:lnTo>
                      <a:lnTo>
                        <a:pt x="69" y="12"/>
                      </a:lnTo>
                      <a:lnTo>
                        <a:pt x="71" y="10"/>
                      </a:lnTo>
                      <a:lnTo>
                        <a:pt x="71" y="7"/>
                      </a:lnTo>
                      <a:lnTo>
                        <a:pt x="71" y="4"/>
                      </a:lnTo>
                      <a:lnTo>
                        <a:pt x="72" y="3"/>
                      </a:lnTo>
                      <a:lnTo>
                        <a:pt x="73" y="0"/>
                      </a:lnTo>
                      <a:lnTo>
                        <a:pt x="77" y="1"/>
                      </a:lnTo>
                      <a:lnTo>
                        <a:pt x="78" y="4"/>
                      </a:lnTo>
                      <a:lnTo>
                        <a:pt x="79" y="9"/>
                      </a:lnTo>
                      <a:lnTo>
                        <a:pt x="80" y="11"/>
                      </a:lnTo>
                      <a:lnTo>
                        <a:pt x="79" y="13"/>
                      </a:lnTo>
                      <a:lnTo>
                        <a:pt x="79" y="17"/>
                      </a:lnTo>
                      <a:lnTo>
                        <a:pt x="77" y="23"/>
                      </a:lnTo>
                      <a:lnTo>
                        <a:pt x="69" y="25"/>
                      </a:lnTo>
                      <a:lnTo>
                        <a:pt x="67" y="24"/>
                      </a:lnTo>
                      <a:lnTo>
                        <a:pt x="63" y="24"/>
                      </a:lnTo>
                      <a:lnTo>
                        <a:pt x="61" y="28"/>
                      </a:lnTo>
                      <a:lnTo>
                        <a:pt x="59" y="30"/>
                      </a:lnTo>
                      <a:lnTo>
                        <a:pt x="55" y="31"/>
                      </a:lnTo>
                      <a:lnTo>
                        <a:pt x="50" y="31"/>
                      </a:lnTo>
                      <a:lnTo>
                        <a:pt x="47" y="33"/>
                      </a:lnTo>
                      <a:lnTo>
                        <a:pt x="44" y="36"/>
                      </a:lnTo>
                      <a:lnTo>
                        <a:pt x="42" y="39"/>
                      </a:lnTo>
                      <a:lnTo>
                        <a:pt x="39" y="46"/>
                      </a:lnTo>
                      <a:lnTo>
                        <a:pt x="38" y="48"/>
                      </a:lnTo>
                      <a:lnTo>
                        <a:pt x="32" y="53"/>
                      </a:lnTo>
                      <a:lnTo>
                        <a:pt x="24" y="59"/>
                      </a:lnTo>
                      <a:lnTo>
                        <a:pt x="23" y="58"/>
                      </a:lnTo>
                      <a:lnTo>
                        <a:pt x="19" y="55"/>
                      </a:lnTo>
                      <a:lnTo>
                        <a:pt x="18" y="52"/>
                      </a:lnTo>
                      <a:lnTo>
                        <a:pt x="15" y="48"/>
                      </a:lnTo>
                      <a:lnTo>
                        <a:pt x="13" y="45"/>
                      </a:lnTo>
                      <a:lnTo>
                        <a:pt x="11" y="42"/>
                      </a:lnTo>
                      <a:lnTo>
                        <a:pt x="9" y="39"/>
                      </a:lnTo>
                      <a:lnTo>
                        <a:pt x="5" y="35"/>
                      </a:lnTo>
                      <a:lnTo>
                        <a:pt x="0" y="30"/>
                      </a:lnTo>
                      <a:lnTo>
                        <a:pt x="1" y="28"/>
                      </a:lnTo>
                      <a:lnTo>
                        <a:pt x="3" y="27"/>
                      </a:lnTo>
                      <a:lnTo>
                        <a:pt x="8" y="25"/>
                      </a:lnTo>
                      <a:lnTo>
                        <a:pt x="12" y="24"/>
                      </a:lnTo>
                      <a:lnTo>
                        <a:pt x="14" y="24"/>
                      </a:lnTo>
                      <a:lnTo>
                        <a:pt x="17" y="23"/>
                      </a:lnTo>
                      <a:lnTo>
                        <a:pt x="20" y="21"/>
                      </a:lnTo>
                      <a:lnTo>
                        <a:pt x="20" y="19"/>
                      </a:lnTo>
                      <a:lnTo>
                        <a:pt x="21" y="18"/>
                      </a:lnTo>
                      <a:lnTo>
                        <a:pt x="26" y="16"/>
                      </a:lnTo>
                      <a:lnTo>
                        <a:pt x="36" y="13"/>
                      </a:lnTo>
                      <a:close/>
                    </a:path>
                  </a:pathLst>
                </a:custGeom>
                <a:blipFill dpi="0" rotWithShape="0">
                  <a:blip r:embed="rId6"/>
                  <a:srcRect/>
                  <a:tile tx="0" ty="0" sx="100000" sy="100000" flip="none" algn="tl"/>
                </a:blipFill>
                <a:ln w="1588">
                  <a:solidFill>
                    <a:srgbClr val="000000"/>
                  </a:solidFill>
                  <a:prstDash val="solid"/>
                  <a:round/>
                  <a:headEnd/>
                  <a:tailEnd/>
                </a:ln>
              </p:spPr>
              <p:txBody>
                <a:bodyPr/>
                <a:lstStyle/>
                <a:p>
                  <a:endParaRPr lang="ja-JP" altLang="en-US"/>
                </a:p>
              </p:txBody>
            </p:sp>
            <p:sp>
              <p:nvSpPr>
                <p:cNvPr id="919626" name="Freeform 74"/>
                <p:cNvSpPr>
                  <a:spLocks/>
                </p:cNvSpPr>
                <p:nvPr/>
              </p:nvSpPr>
              <p:spPr bwMode="auto">
                <a:xfrm>
                  <a:off x="670" y="2510"/>
                  <a:ext cx="25" cy="41"/>
                </a:xfrm>
                <a:custGeom>
                  <a:avLst/>
                  <a:gdLst>
                    <a:gd name="T0" fmla="*/ 29 w 51"/>
                    <a:gd name="T1" fmla="*/ 60 h 81"/>
                    <a:gd name="T2" fmla="*/ 23 w 51"/>
                    <a:gd name="T3" fmla="*/ 66 h 81"/>
                    <a:gd name="T4" fmla="*/ 19 w 51"/>
                    <a:gd name="T5" fmla="*/ 70 h 81"/>
                    <a:gd name="T6" fmla="*/ 17 w 51"/>
                    <a:gd name="T7" fmla="*/ 75 h 81"/>
                    <a:gd name="T8" fmla="*/ 16 w 51"/>
                    <a:gd name="T9" fmla="*/ 78 h 81"/>
                    <a:gd name="T10" fmla="*/ 12 w 51"/>
                    <a:gd name="T11" fmla="*/ 79 h 81"/>
                    <a:gd name="T12" fmla="*/ 9 w 51"/>
                    <a:gd name="T13" fmla="*/ 80 h 81"/>
                    <a:gd name="T14" fmla="*/ 5 w 51"/>
                    <a:gd name="T15" fmla="*/ 81 h 81"/>
                    <a:gd name="T16" fmla="*/ 0 w 51"/>
                    <a:gd name="T17" fmla="*/ 81 h 81"/>
                    <a:gd name="T18" fmla="*/ 0 w 51"/>
                    <a:gd name="T19" fmla="*/ 76 h 81"/>
                    <a:gd name="T20" fmla="*/ 0 w 51"/>
                    <a:gd name="T21" fmla="*/ 70 h 81"/>
                    <a:gd name="T22" fmla="*/ 1 w 51"/>
                    <a:gd name="T23" fmla="*/ 66 h 81"/>
                    <a:gd name="T24" fmla="*/ 4 w 51"/>
                    <a:gd name="T25" fmla="*/ 58 h 81"/>
                    <a:gd name="T26" fmla="*/ 7 w 51"/>
                    <a:gd name="T27" fmla="*/ 52 h 81"/>
                    <a:gd name="T28" fmla="*/ 12 w 51"/>
                    <a:gd name="T29" fmla="*/ 51 h 81"/>
                    <a:gd name="T30" fmla="*/ 17 w 51"/>
                    <a:gd name="T31" fmla="*/ 52 h 81"/>
                    <a:gd name="T32" fmla="*/ 19 w 51"/>
                    <a:gd name="T33" fmla="*/ 55 h 81"/>
                    <a:gd name="T34" fmla="*/ 21 w 51"/>
                    <a:gd name="T35" fmla="*/ 52 h 81"/>
                    <a:gd name="T36" fmla="*/ 19 w 51"/>
                    <a:gd name="T37" fmla="*/ 50 h 81"/>
                    <a:gd name="T38" fmla="*/ 19 w 51"/>
                    <a:gd name="T39" fmla="*/ 48 h 81"/>
                    <a:gd name="T40" fmla="*/ 15 w 51"/>
                    <a:gd name="T41" fmla="*/ 45 h 81"/>
                    <a:gd name="T42" fmla="*/ 12 w 51"/>
                    <a:gd name="T43" fmla="*/ 44 h 81"/>
                    <a:gd name="T44" fmla="*/ 12 w 51"/>
                    <a:gd name="T45" fmla="*/ 40 h 81"/>
                    <a:gd name="T46" fmla="*/ 16 w 51"/>
                    <a:gd name="T47" fmla="*/ 36 h 81"/>
                    <a:gd name="T48" fmla="*/ 19 w 51"/>
                    <a:gd name="T49" fmla="*/ 31 h 81"/>
                    <a:gd name="T50" fmla="*/ 23 w 51"/>
                    <a:gd name="T51" fmla="*/ 22 h 81"/>
                    <a:gd name="T52" fmla="*/ 24 w 51"/>
                    <a:gd name="T53" fmla="*/ 18 h 81"/>
                    <a:gd name="T54" fmla="*/ 24 w 51"/>
                    <a:gd name="T55" fmla="*/ 13 h 81"/>
                    <a:gd name="T56" fmla="*/ 25 w 51"/>
                    <a:gd name="T57" fmla="*/ 8 h 81"/>
                    <a:gd name="T58" fmla="*/ 28 w 51"/>
                    <a:gd name="T59" fmla="*/ 6 h 81"/>
                    <a:gd name="T60" fmla="*/ 31 w 51"/>
                    <a:gd name="T61" fmla="*/ 2 h 81"/>
                    <a:gd name="T62" fmla="*/ 35 w 51"/>
                    <a:gd name="T63" fmla="*/ 1 h 81"/>
                    <a:gd name="T64" fmla="*/ 41 w 51"/>
                    <a:gd name="T65" fmla="*/ 0 h 81"/>
                    <a:gd name="T66" fmla="*/ 43 w 51"/>
                    <a:gd name="T67" fmla="*/ 0 h 81"/>
                    <a:gd name="T68" fmla="*/ 48 w 51"/>
                    <a:gd name="T69" fmla="*/ 1 h 81"/>
                    <a:gd name="T70" fmla="*/ 49 w 51"/>
                    <a:gd name="T71" fmla="*/ 4 h 81"/>
                    <a:gd name="T72" fmla="*/ 51 w 51"/>
                    <a:gd name="T73" fmla="*/ 9 h 81"/>
                    <a:gd name="T74" fmla="*/ 51 w 51"/>
                    <a:gd name="T75" fmla="*/ 13 h 81"/>
                    <a:gd name="T76" fmla="*/ 48 w 51"/>
                    <a:gd name="T77" fmla="*/ 19 h 81"/>
                    <a:gd name="T78" fmla="*/ 45 w 51"/>
                    <a:gd name="T79" fmla="*/ 24 h 81"/>
                    <a:gd name="T80" fmla="*/ 41 w 51"/>
                    <a:gd name="T81" fmla="*/ 30 h 81"/>
                    <a:gd name="T82" fmla="*/ 34 w 51"/>
                    <a:gd name="T83" fmla="*/ 40 h 81"/>
                    <a:gd name="T84" fmla="*/ 33 w 51"/>
                    <a:gd name="T85" fmla="*/ 51 h 81"/>
                    <a:gd name="T86" fmla="*/ 31 w 51"/>
                    <a:gd name="T87" fmla="*/ 56 h 81"/>
                    <a:gd name="T88" fmla="*/ 29 w 51"/>
                    <a:gd name="T89" fmla="*/ 6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1" h="81">
                      <a:moveTo>
                        <a:pt x="29" y="60"/>
                      </a:moveTo>
                      <a:lnTo>
                        <a:pt x="23" y="66"/>
                      </a:lnTo>
                      <a:lnTo>
                        <a:pt x="19" y="70"/>
                      </a:lnTo>
                      <a:lnTo>
                        <a:pt x="17" y="75"/>
                      </a:lnTo>
                      <a:lnTo>
                        <a:pt x="16" y="78"/>
                      </a:lnTo>
                      <a:lnTo>
                        <a:pt x="12" y="79"/>
                      </a:lnTo>
                      <a:lnTo>
                        <a:pt x="9" y="80"/>
                      </a:lnTo>
                      <a:lnTo>
                        <a:pt x="5" y="81"/>
                      </a:lnTo>
                      <a:lnTo>
                        <a:pt x="0" y="81"/>
                      </a:lnTo>
                      <a:lnTo>
                        <a:pt x="0" y="76"/>
                      </a:lnTo>
                      <a:lnTo>
                        <a:pt x="0" y="70"/>
                      </a:lnTo>
                      <a:lnTo>
                        <a:pt x="1" y="66"/>
                      </a:lnTo>
                      <a:lnTo>
                        <a:pt x="4" y="58"/>
                      </a:lnTo>
                      <a:lnTo>
                        <a:pt x="7" y="52"/>
                      </a:lnTo>
                      <a:lnTo>
                        <a:pt x="12" y="51"/>
                      </a:lnTo>
                      <a:lnTo>
                        <a:pt x="17" y="52"/>
                      </a:lnTo>
                      <a:lnTo>
                        <a:pt x="19" y="55"/>
                      </a:lnTo>
                      <a:lnTo>
                        <a:pt x="21" y="52"/>
                      </a:lnTo>
                      <a:lnTo>
                        <a:pt x="19" y="50"/>
                      </a:lnTo>
                      <a:lnTo>
                        <a:pt x="19" y="48"/>
                      </a:lnTo>
                      <a:lnTo>
                        <a:pt x="15" y="45"/>
                      </a:lnTo>
                      <a:lnTo>
                        <a:pt x="12" y="44"/>
                      </a:lnTo>
                      <a:lnTo>
                        <a:pt x="12" y="40"/>
                      </a:lnTo>
                      <a:lnTo>
                        <a:pt x="16" y="36"/>
                      </a:lnTo>
                      <a:lnTo>
                        <a:pt x="19" y="31"/>
                      </a:lnTo>
                      <a:lnTo>
                        <a:pt x="23" y="22"/>
                      </a:lnTo>
                      <a:lnTo>
                        <a:pt x="24" y="18"/>
                      </a:lnTo>
                      <a:lnTo>
                        <a:pt x="24" y="13"/>
                      </a:lnTo>
                      <a:lnTo>
                        <a:pt x="25" y="8"/>
                      </a:lnTo>
                      <a:lnTo>
                        <a:pt x="28" y="6"/>
                      </a:lnTo>
                      <a:lnTo>
                        <a:pt x="31" y="2"/>
                      </a:lnTo>
                      <a:lnTo>
                        <a:pt x="35" y="1"/>
                      </a:lnTo>
                      <a:lnTo>
                        <a:pt x="41" y="0"/>
                      </a:lnTo>
                      <a:lnTo>
                        <a:pt x="43" y="0"/>
                      </a:lnTo>
                      <a:lnTo>
                        <a:pt x="48" y="1"/>
                      </a:lnTo>
                      <a:lnTo>
                        <a:pt x="49" y="4"/>
                      </a:lnTo>
                      <a:lnTo>
                        <a:pt x="51" y="9"/>
                      </a:lnTo>
                      <a:lnTo>
                        <a:pt x="51" y="13"/>
                      </a:lnTo>
                      <a:lnTo>
                        <a:pt x="48" y="19"/>
                      </a:lnTo>
                      <a:lnTo>
                        <a:pt x="45" y="24"/>
                      </a:lnTo>
                      <a:lnTo>
                        <a:pt x="41" y="30"/>
                      </a:lnTo>
                      <a:lnTo>
                        <a:pt x="34" y="40"/>
                      </a:lnTo>
                      <a:lnTo>
                        <a:pt x="33" y="51"/>
                      </a:lnTo>
                      <a:lnTo>
                        <a:pt x="31" y="56"/>
                      </a:lnTo>
                      <a:lnTo>
                        <a:pt x="29" y="60"/>
                      </a:lnTo>
                      <a:close/>
                    </a:path>
                  </a:pathLst>
                </a:custGeom>
                <a:blipFill dpi="0" rotWithShape="0">
                  <a:blip r:embed="rId6"/>
                  <a:srcRect/>
                  <a:tile tx="0" ty="0" sx="100000" sy="100000" flip="none" algn="tl"/>
                </a:blipFill>
                <a:ln w="1588">
                  <a:solidFill>
                    <a:srgbClr val="000000"/>
                  </a:solidFill>
                  <a:prstDash val="solid"/>
                  <a:round/>
                  <a:headEnd/>
                  <a:tailEnd/>
                </a:ln>
              </p:spPr>
              <p:txBody>
                <a:bodyPr/>
                <a:lstStyle/>
                <a:p>
                  <a:endParaRPr lang="ja-JP" altLang="en-US"/>
                </a:p>
              </p:txBody>
            </p:sp>
            <p:sp>
              <p:nvSpPr>
                <p:cNvPr id="919627" name="Freeform 75"/>
                <p:cNvSpPr>
                  <a:spLocks/>
                </p:cNvSpPr>
                <p:nvPr/>
              </p:nvSpPr>
              <p:spPr bwMode="auto">
                <a:xfrm>
                  <a:off x="701" y="2673"/>
                  <a:ext cx="18" cy="29"/>
                </a:xfrm>
                <a:custGeom>
                  <a:avLst/>
                  <a:gdLst>
                    <a:gd name="T0" fmla="*/ 35 w 36"/>
                    <a:gd name="T1" fmla="*/ 8 h 58"/>
                    <a:gd name="T2" fmla="*/ 36 w 36"/>
                    <a:gd name="T3" fmla="*/ 10 h 58"/>
                    <a:gd name="T4" fmla="*/ 35 w 36"/>
                    <a:gd name="T5" fmla="*/ 14 h 58"/>
                    <a:gd name="T6" fmla="*/ 33 w 36"/>
                    <a:gd name="T7" fmla="*/ 22 h 58"/>
                    <a:gd name="T8" fmla="*/ 32 w 36"/>
                    <a:gd name="T9" fmla="*/ 25 h 58"/>
                    <a:gd name="T10" fmla="*/ 31 w 36"/>
                    <a:gd name="T11" fmla="*/ 31 h 58"/>
                    <a:gd name="T12" fmla="*/ 31 w 36"/>
                    <a:gd name="T13" fmla="*/ 37 h 58"/>
                    <a:gd name="T14" fmla="*/ 29 w 36"/>
                    <a:gd name="T15" fmla="*/ 40 h 58"/>
                    <a:gd name="T16" fmla="*/ 27 w 36"/>
                    <a:gd name="T17" fmla="*/ 42 h 58"/>
                    <a:gd name="T18" fmla="*/ 25 w 36"/>
                    <a:gd name="T19" fmla="*/ 43 h 58"/>
                    <a:gd name="T20" fmla="*/ 23 w 36"/>
                    <a:gd name="T21" fmla="*/ 46 h 58"/>
                    <a:gd name="T22" fmla="*/ 18 w 36"/>
                    <a:gd name="T23" fmla="*/ 49 h 58"/>
                    <a:gd name="T24" fmla="*/ 14 w 36"/>
                    <a:gd name="T25" fmla="*/ 52 h 58"/>
                    <a:gd name="T26" fmla="*/ 11 w 36"/>
                    <a:gd name="T27" fmla="*/ 54 h 58"/>
                    <a:gd name="T28" fmla="*/ 8 w 36"/>
                    <a:gd name="T29" fmla="*/ 56 h 58"/>
                    <a:gd name="T30" fmla="*/ 8 w 36"/>
                    <a:gd name="T31" fmla="*/ 58 h 58"/>
                    <a:gd name="T32" fmla="*/ 5 w 36"/>
                    <a:gd name="T33" fmla="*/ 56 h 58"/>
                    <a:gd name="T34" fmla="*/ 2 w 36"/>
                    <a:gd name="T35" fmla="*/ 54 h 58"/>
                    <a:gd name="T36" fmla="*/ 0 w 36"/>
                    <a:gd name="T37" fmla="*/ 52 h 58"/>
                    <a:gd name="T38" fmla="*/ 1 w 36"/>
                    <a:gd name="T39" fmla="*/ 50 h 58"/>
                    <a:gd name="T40" fmla="*/ 1 w 36"/>
                    <a:gd name="T41" fmla="*/ 47 h 58"/>
                    <a:gd name="T42" fmla="*/ 0 w 36"/>
                    <a:gd name="T43" fmla="*/ 43 h 58"/>
                    <a:gd name="T44" fmla="*/ 0 w 36"/>
                    <a:gd name="T45" fmla="*/ 41 h 58"/>
                    <a:gd name="T46" fmla="*/ 0 w 36"/>
                    <a:gd name="T47" fmla="*/ 36 h 58"/>
                    <a:gd name="T48" fmla="*/ 1 w 36"/>
                    <a:gd name="T49" fmla="*/ 31 h 58"/>
                    <a:gd name="T50" fmla="*/ 2 w 36"/>
                    <a:gd name="T51" fmla="*/ 28 h 58"/>
                    <a:gd name="T52" fmla="*/ 3 w 36"/>
                    <a:gd name="T53" fmla="*/ 22 h 58"/>
                    <a:gd name="T54" fmla="*/ 6 w 36"/>
                    <a:gd name="T55" fmla="*/ 14 h 58"/>
                    <a:gd name="T56" fmla="*/ 7 w 36"/>
                    <a:gd name="T57" fmla="*/ 11 h 58"/>
                    <a:gd name="T58" fmla="*/ 8 w 36"/>
                    <a:gd name="T59" fmla="*/ 7 h 58"/>
                    <a:gd name="T60" fmla="*/ 9 w 36"/>
                    <a:gd name="T61" fmla="*/ 5 h 58"/>
                    <a:gd name="T62" fmla="*/ 12 w 36"/>
                    <a:gd name="T63" fmla="*/ 4 h 58"/>
                    <a:gd name="T64" fmla="*/ 14 w 36"/>
                    <a:gd name="T65" fmla="*/ 2 h 58"/>
                    <a:gd name="T66" fmla="*/ 15 w 36"/>
                    <a:gd name="T67" fmla="*/ 1 h 58"/>
                    <a:gd name="T68" fmla="*/ 18 w 36"/>
                    <a:gd name="T69" fmla="*/ 0 h 58"/>
                    <a:gd name="T70" fmla="*/ 20 w 36"/>
                    <a:gd name="T71" fmla="*/ 1 h 58"/>
                    <a:gd name="T72" fmla="*/ 24 w 36"/>
                    <a:gd name="T73" fmla="*/ 1 h 58"/>
                    <a:gd name="T74" fmla="*/ 27 w 36"/>
                    <a:gd name="T75" fmla="*/ 1 h 58"/>
                    <a:gd name="T76" fmla="*/ 30 w 36"/>
                    <a:gd name="T77" fmla="*/ 2 h 58"/>
                    <a:gd name="T78" fmla="*/ 33 w 36"/>
                    <a:gd name="T79" fmla="*/ 4 h 58"/>
                    <a:gd name="T80" fmla="*/ 35 w 36"/>
                    <a:gd name="T81" fmla="*/ 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 h="58">
                      <a:moveTo>
                        <a:pt x="35" y="8"/>
                      </a:moveTo>
                      <a:lnTo>
                        <a:pt x="36" y="10"/>
                      </a:lnTo>
                      <a:lnTo>
                        <a:pt x="35" y="14"/>
                      </a:lnTo>
                      <a:lnTo>
                        <a:pt x="33" y="22"/>
                      </a:lnTo>
                      <a:lnTo>
                        <a:pt x="32" y="25"/>
                      </a:lnTo>
                      <a:lnTo>
                        <a:pt x="31" y="31"/>
                      </a:lnTo>
                      <a:lnTo>
                        <a:pt x="31" y="37"/>
                      </a:lnTo>
                      <a:lnTo>
                        <a:pt x="29" y="40"/>
                      </a:lnTo>
                      <a:lnTo>
                        <a:pt x="27" y="42"/>
                      </a:lnTo>
                      <a:lnTo>
                        <a:pt x="25" y="43"/>
                      </a:lnTo>
                      <a:lnTo>
                        <a:pt x="23" y="46"/>
                      </a:lnTo>
                      <a:lnTo>
                        <a:pt x="18" y="49"/>
                      </a:lnTo>
                      <a:lnTo>
                        <a:pt x="14" y="52"/>
                      </a:lnTo>
                      <a:lnTo>
                        <a:pt x="11" y="54"/>
                      </a:lnTo>
                      <a:lnTo>
                        <a:pt x="8" y="56"/>
                      </a:lnTo>
                      <a:lnTo>
                        <a:pt x="8" y="58"/>
                      </a:lnTo>
                      <a:lnTo>
                        <a:pt x="5" y="56"/>
                      </a:lnTo>
                      <a:lnTo>
                        <a:pt x="2" y="54"/>
                      </a:lnTo>
                      <a:lnTo>
                        <a:pt x="0" y="52"/>
                      </a:lnTo>
                      <a:lnTo>
                        <a:pt x="1" y="50"/>
                      </a:lnTo>
                      <a:lnTo>
                        <a:pt x="1" y="47"/>
                      </a:lnTo>
                      <a:lnTo>
                        <a:pt x="0" y="43"/>
                      </a:lnTo>
                      <a:lnTo>
                        <a:pt x="0" y="41"/>
                      </a:lnTo>
                      <a:lnTo>
                        <a:pt x="0" y="36"/>
                      </a:lnTo>
                      <a:lnTo>
                        <a:pt x="1" y="31"/>
                      </a:lnTo>
                      <a:lnTo>
                        <a:pt x="2" y="28"/>
                      </a:lnTo>
                      <a:lnTo>
                        <a:pt x="3" y="22"/>
                      </a:lnTo>
                      <a:lnTo>
                        <a:pt x="6" y="14"/>
                      </a:lnTo>
                      <a:lnTo>
                        <a:pt x="7" y="11"/>
                      </a:lnTo>
                      <a:lnTo>
                        <a:pt x="8" y="7"/>
                      </a:lnTo>
                      <a:lnTo>
                        <a:pt x="9" y="5"/>
                      </a:lnTo>
                      <a:lnTo>
                        <a:pt x="12" y="4"/>
                      </a:lnTo>
                      <a:lnTo>
                        <a:pt x="14" y="2"/>
                      </a:lnTo>
                      <a:lnTo>
                        <a:pt x="15" y="1"/>
                      </a:lnTo>
                      <a:lnTo>
                        <a:pt x="18" y="0"/>
                      </a:lnTo>
                      <a:lnTo>
                        <a:pt x="20" y="1"/>
                      </a:lnTo>
                      <a:lnTo>
                        <a:pt x="24" y="1"/>
                      </a:lnTo>
                      <a:lnTo>
                        <a:pt x="27" y="1"/>
                      </a:lnTo>
                      <a:lnTo>
                        <a:pt x="30" y="2"/>
                      </a:lnTo>
                      <a:lnTo>
                        <a:pt x="33" y="4"/>
                      </a:lnTo>
                      <a:lnTo>
                        <a:pt x="35" y="8"/>
                      </a:lnTo>
                      <a:close/>
                    </a:path>
                  </a:pathLst>
                </a:custGeom>
                <a:blipFill dpi="0" rotWithShape="0">
                  <a:blip r:embed="rId6"/>
                  <a:srcRect/>
                  <a:tile tx="0" ty="0" sx="100000" sy="100000" flip="none" algn="tl"/>
                </a:blipFill>
                <a:ln w="1588">
                  <a:solidFill>
                    <a:srgbClr val="000000"/>
                  </a:solidFill>
                  <a:prstDash val="solid"/>
                  <a:round/>
                  <a:headEnd/>
                  <a:tailEnd/>
                </a:ln>
              </p:spPr>
              <p:txBody>
                <a:bodyPr/>
                <a:lstStyle/>
                <a:p>
                  <a:endParaRPr lang="ja-JP" altLang="en-US"/>
                </a:p>
              </p:txBody>
            </p:sp>
            <p:sp>
              <p:nvSpPr>
                <p:cNvPr id="919628" name="Freeform 76"/>
                <p:cNvSpPr>
                  <a:spLocks/>
                </p:cNvSpPr>
                <p:nvPr/>
              </p:nvSpPr>
              <p:spPr bwMode="auto">
                <a:xfrm>
                  <a:off x="712" y="2830"/>
                  <a:ext cx="21" cy="20"/>
                </a:xfrm>
                <a:custGeom>
                  <a:avLst/>
                  <a:gdLst>
                    <a:gd name="T0" fmla="*/ 34 w 42"/>
                    <a:gd name="T1" fmla="*/ 6 h 40"/>
                    <a:gd name="T2" fmla="*/ 28 w 42"/>
                    <a:gd name="T3" fmla="*/ 4 h 40"/>
                    <a:gd name="T4" fmla="*/ 22 w 42"/>
                    <a:gd name="T5" fmla="*/ 2 h 40"/>
                    <a:gd name="T6" fmla="*/ 20 w 42"/>
                    <a:gd name="T7" fmla="*/ 2 h 40"/>
                    <a:gd name="T8" fmla="*/ 15 w 42"/>
                    <a:gd name="T9" fmla="*/ 0 h 40"/>
                    <a:gd name="T10" fmla="*/ 11 w 42"/>
                    <a:gd name="T11" fmla="*/ 3 h 40"/>
                    <a:gd name="T12" fmla="*/ 8 w 42"/>
                    <a:gd name="T13" fmla="*/ 4 h 40"/>
                    <a:gd name="T14" fmla="*/ 6 w 42"/>
                    <a:gd name="T15" fmla="*/ 5 h 40"/>
                    <a:gd name="T16" fmla="*/ 3 w 42"/>
                    <a:gd name="T17" fmla="*/ 9 h 40"/>
                    <a:gd name="T18" fmla="*/ 0 w 42"/>
                    <a:gd name="T19" fmla="*/ 12 h 40"/>
                    <a:gd name="T20" fmla="*/ 0 w 42"/>
                    <a:gd name="T21" fmla="*/ 15 h 40"/>
                    <a:gd name="T22" fmla="*/ 2 w 42"/>
                    <a:gd name="T23" fmla="*/ 18 h 40"/>
                    <a:gd name="T24" fmla="*/ 3 w 42"/>
                    <a:gd name="T25" fmla="*/ 22 h 40"/>
                    <a:gd name="T26" fmla="*/ 8 w 42"/>
                    <a:gd name="T27" fmla="*/ 26 h 40"/>
                    <a:gd name="T28" fmla="*/ 12 w 42"/>
                    <a:gd name="T29" fmla="*/ 32 h 40"/>
                    <a:gd name="T30" fmla="*/ 16 w 42"/>
                    <a:gd name="T31" fmla="*/ 35 h 40"/>
                    <a:gd name="T32" fmla="*/ 20 w 42"/>
                    <a:gd name="T33" fmla="*/ 38 h 40"/>
                    <a:gd name="T34" fmla="*/ 22 w 42"/>
                    <a:gd name="T35" fmla="*/ 39 h 40"/>
                    <a:gd name="T36" fmla="*/ 24 w 42"/>
                    <a:gd name="T37" fmla="*/ 40 h 40"/>
                    <a:gd name="T38" fmla="*/ 26 w 42"/>
                    <a:gd name="T39" fmla="*/ 39 h 40"/>
                    <a:gd name="T40" fmla="*/ 27 w 42"/>
                    <a:gd name="T41" fmla="*/ 38 h 40"/>
                    <a:gd name="T42" fmla="*/ 32 w 42"/>
                    <a:gd name="T43" fmla="*/ 33 h 40"/>
                    <a:gd name="T44" fmla="*/ 34 w 42"/>
                    <a:gd name="T45" fmla="*/ 29 h 40"/>
                    <a:gd name="T46" fmla="*/ 36 w 42"/>
                    <a:gd name="T47" fmla="*/ 27 h 40"/>
                    <a:gd name="T48" fmla="*/ 39 w 42"/>
                    <a:gd name="T49" fmla="*/ 24 h 40"/>
                    <a:gd name="T50" fmla="*/ 40 w 42"/>
                    <a:gd name="T51" fmla="*/ 21 h 40"/>
                    <a:gd name="T52" fmla="*/ 42 w 42"/>
                    <a:gd name="T53" fmla="*/ 17 h 40"/>
                    <a:gd name="T54" fmla="*/ 41 w 42"/>
                    <a:gd name="T55" fmla="*/ 16 h 40"/>
                    <a:gd name="T56" fmla="*/ 40 w 42"/>
                    <a:gd name="T57" fmla="*/ 14 h 40"/>
                    <a:gd name="T58" fmla="*/ 39 w 42"/>
                    <a:gd name="T59" fmla="*/ 10 h 40"/>
                    <a:gd name="T60" fmla="*/ 36 w 42"/>
                    <a:gd name="T61" fmla="*/ 9 h 40"/>
                    <a:gd name="T62" fmla="*/ 34 w 42"/>
                    <a:gd name="T63"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 h="40">
                      <a:moveTo>
                        <a:pt x="34" y="6"/>
                      </a:moveTo>
                      <a:lnTo>
                        <a:pt x="28" y="4"/>
                      </a:lnTo>
                      <a:lnTo>
                        <a:pt x="22" y="2"/>
                      </a:lnTo>
                      <a:lnTo>
                        <a:pt x="20" y="2"/>
                      </a:lnTo>
                      <a:lnTo>
                        <a:pt x="15" y="0"/>
                      </a:lnTo>
                      <a:lnTo>
                        <a:pt x="11" y="3"/>
                      </a:lnTo>
                      <a:lnTo>
                        <a:pt x="8" y="4"/>
                      </a:lnTo>
                      <a:lnTo>
                        <a:pt x="6" y="5"/>
                      </a:lnTo>
                      <a:lnTo>
                        <a:pt x="3" y="9"/>
                      </a:lnTo>
                      <a:lnTo>
                        <a:pt x="0" y="12"/>
                      </a:lnTo>
                      <a:lnTo>
                        <a:pt x="0" y="15"/>
                      </a:lnTo>
                      <a:lnTo>
                        <a:pt x="2" y="18"/>
                      </a:lnTo>
                      <a:lnTo>
                        <a:pt x="3" y="22"/>
                      </a:lnTo>
                      <a:lnTo>
                        <a:pt x="8" y="26"/>
                      </a:lnTo>
                      <a:lnTo>
                        <a:pt x="12" y="32"/>
                      </a:lnTo>
                      <a:lnTo>
                        <a:pt x="16" y="35"/>
                      </a:lnTo>
                      <a:lnTo>
                        <a:pt x="20" y="38"/>
                      </a:lnTo>
                      <a:lnTo>
                        <a:pt x="22" y="39"/>
                      </a:lnTo>
                      <a:lnTo>
                        <a:pt x="24" y="40"/>
                      </a:lnTo>
                      <a:lnTo>
                        <a:pt x="26" y="39"/>
                      </a:lnTo>
                      <a:lnTo>
                        <a:pt x="27" y="38"/>
                      </a:lnTo>
                      <a:lnTo>
                        <a:pt x="32" y="33"/>
                      </a:lnTo>
                      <a:lnTo>
                        <a:pt x="34" y="29"/>
                      </a:lnTo>
                      <a:lnTo>
                        <a:pt x="36" y="27"/>
                      </a:lnTo>
                      <a:lnTo>
                        <a:pt x="39" y="24"/>
                      </a:lnTo>
                      <a:lnTo>
                        <a:pt x="40" y="21"/>
                      </a:lnTo>
                      <a:lnTo>
                        <a:pt x="42" y="17"/>
                      </a:lnTo>
                      <a:lnTo>
                        <a:pt x="41" y="16"/>
                      </a:lnTo>
                      <a:lnTo>
                        <a:pt x="40" y="14"/>
                      </a:lnTo>
                      <a:lnTo>
                        <a:pt x="39" y="10"/>
                      </a:lnTo>
                      <a:lnTo>
                        <a:pt x="36" y="9"/>
                      </a:lnTo>
                      <a:lnTo>
                        <a:pt x="34" y="6"/>
                      </a:lnTo>
                      <a:close/>
                    </a:path>
                  </a:pathLst>
                </a:custGeom>
                <a:blipFill dpi="0" rotWithShape="0">
                  <a:blip r:embed="rId6"/>
                  <a:srcRect/>
                  <a:tile tx="0" ty="0" sx="100000" sy="100000" flip="none" algn="tl"/>
                </a:blipFill>
                <a:ln w="1588">
                  <a:solidFill>
                    <a:srgbClr val="000000"/>
                  </a:solidFill>
                  <a:prstDash val="solid"/>
                  <a:round/>
                  <a:headEnd/>
                  <a:tailEnd/>
                </a:ln>
              </p:spPr>
              <p:txBody>
                <a:bodyPr/>
                <a:lstStyle/>
                <a:p>
                  <a:endParaRPr lang="ja-JP" altLang="en-US"/>
                </a:p>
              </p:txBody>
            </p:sp>
            <p:sp>
              <p:nvSpPr>
                <p:cNvPr id="919629" name="Freeform 77"/>
                <p:cNvSpPr>
                  <a:spLocks/>
                </p:cNvSpPr>
                <p:nvPr/>
              </p:nvSpPr>
              <p:spPr bwMode="auto">
                <a:xfrm>
                  <a:off x="619" y="2645"/>
                  <a:ext cx="19" cy="17"/>
                </a:xfrm>
                <a:custGeom>
                  <a:avLst/>
                  <a:gdLst>
                    <a:gd name="T0" fmla="*/ 34 w 40"/>
                    <a:gd name="T1" fmla="*/ 10 h 33"/>
                    <a:gd name="T2" fmla="*/ 35 w 40"/>
                    <a:gd name="T3" fmla="*/ 13 h 33"/>
                    <a:gd name="T4" fmla="*/ 37 w 40"/>
                    <a:gd name="T5" fmla="*/ 15 h 33"/>
                    <a:gd name="T6" fmla="*/ 40 w 40"/>
                    <a:gd name="T7" fmla="*/ 19 h 33"/>
                    <a:gd name="T8" fmla="*/ 40 w 40"/>
                    <a:gd name="T9" fmla="*/ 21 h 33"/>
                    <a:gd name="T10" fmla="*/ 40 w 40"/>
                    <a:gd name="T11" fmla="*/ 25 h 33"/>
                    <a:gd name="T12" fmla="*/ 40 w 40"/>
                    <a:gd name="T13" fmla="*/ 27 h 33"/>
                    <a:gd name="T14" fmla="*/ 37 w 40"/>
                    <a:gd name="T15" fmla="*/ 28 h 33"/>
                    <a:gd name="T16" fmla="*/ 35 w 40"/>
                    <a:gd name="T17" fmla="*/ 31 h 33"/>
                    <a:gd name="T18" fmla="*/ 33 w 40"/>
                    <a:gd name="T19" fmla="*/ 32 h 33"/>
                    <a:gd name="T20" fmla="*/ 28 w 40"/>
                    <a:gd name="T21" fmla="*/ 33 h 33"/>
                    <a:gd name="T22" fmla="*/ 24 w 40"/>
                    <a:gd name="T23" fmla="*/ 33 h 33"/>
                    <a:gd name="T24" fmla="*/ 21 w 40"/>
                    <a:gd name="T25" fmla="*/ 33 h 33"/>
                    <a:gd name="T26" fmla="*/ 17 w 40"/>
                    <a:gd name="T27" fmla="*/ 32 h 33"/>
                    <a:gd name="T28" fmla="*/ 15 w 40"/>
                    <a:gd name="T29" fmla="*/ 31 h 33"/>
                    <a:gd name="T30" fmla="*/ 12 w 40"/>
                    <a:gd name="T31" fmla="*/ 31 h 33"/>
                    <a:gd name="T32" fmla="*/ 6 w 40"/>
                    <a:gd name="T33" fmla="*/ 28 h 33"/>
                    <a:gd name="T34" fmla="*/ 3 w 40"/>
                    <a:gd name="T35" fmla="*/ 27 h 33"/>
                    <a:gd name="T36" fmla="*/ 1 w 40"/>
                    <a:gd name="T37" fmla="*/ 25 h 33"/>
                    <a:gd name="T38" fmla="*/ 0 w 40"/>
                    <a:gd name="T39" fmla="*/ 22 h 33"/>
                    <a:gd name="T40" fmla="*/ 0 w 40"/>
                    <a:gd name="T41" fmla="*/ 20 h 33"/>
                    <a:gd name="T42" fmla="*/ 1 w 40"/>
                    <a:gd name="T43" fmla="*/ 18 h 33"/>
                    <a:gd name="T44" fmla="*/ 1 w 40"/>
                    <a:gd name="T45" fmla="*/ 14 h 33"/>
                    <a:gd name="T46" fmla="*/ 4 w 40"/>
                    <a:gd name="T47" fmla="*/ 10 h 33"/>
                    <a:gd name="T48" fmla="*/ 4 w 40"/>
                    <a:gd name="T49" fmla="*/ 8 h 33"/>
                    <a:gd name="T50" fmla="*/ 6 w 40"/>
                    <a:gd name="T51" fmla="*/ 7 h 33"/>
                    <a:gd name="T52" fmla="*/ 7 w 40"/>
                    <a:gd name="T53" fmla="*/ 6 h 33"/>
                    <a:gd name="T54" fmla="*/ 7 w 40"/>
                    <a:gd name="T55" fmla="*/ 4 h 33"/>
                    <a:gd name="T56" fmla="*/ 7 w 40"/>
                    <a:gd name="T57" fmla="*/ 2 h 33"/>
                    <a:gd name="T58" fmla="*/ 9 w 40"/>
                    <a:gd name="T59" fmla="*/ 0 h 33"/>
                    <a:gd name="T60" fmla="*/ 11 w 40"/>
                    <a:gd name="T61" fmla="*/ 1 h 33"/>
                    <a:gd name="T62" fmla="*/ 13 w 40"/>
                    <a:gd name="T63" fmla="*/ 1 h 33"/>
                    <a:gd name="T64" fmla="*/ 17 w 40"/>
                    <a:gd name="T65" fmla="*/ 3 h 33"/>
                    <a:gd name="T66" fmla="*/ 19 w 40"/>
                    <a:gd name="T67" fmla="*/ 2 h 33"/>
                    <a:gd name="T68" fmla="*/ 22 w 40"/>
                    <a:gd name="T69" fmla="*/ 2 h 33"/>
                    <a:gd name="T70" fmla="*/ 24 w 40"/>
                    <a:gd name="T71" fmla="*/ 2 h 33"/>
                    <a:gd name="T72" fmla="*/ 25 w 40"/>
                    <a:gd name="T73" fmla="*/ 3 h 33"/>
                    <a:gd name="T74" fmla="*/ 29 w 40"/>
                    <a:gd name="T75" fmla="*/ 6 h 33"/>
                    <a:gd name="T76" fmla="*/ 34 w 40"/>
                    <a:gd name="T77" fmla="*/ 1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 h="33">
                      <a:moveTo>
                        <a:pt x="34" y="10"/>
                      </a:moveTo>
                      <a:lnTo>
                        <a:pt x="35" y="13"/>
                      </a:lnTo>
                      <a:lnTo>
                        <a:pt x="37" y="15"/>
                      </a:lnTo>
                      <a:lnTo>
                        <a:pt x="40" y="19"/>
                      </a:lnTo>
                      <a:lnTo>
                        <a:pt x="40" y="21"/>
                      </a:lnTo>
                      <a:lnTo>
                        <a:pt x="40" y="25"/>
                      </a:lnTo>
                      <a:lnTo>
                        <a:pt x="40" y="27"/>
                      </a:lnTo>
                      <a:lnTo>
                        <a:pt x="37" y="28"/>
                      </a:lnTo>
                      <a:lnTo>
                        <a:pt x="35" y="31"/>
                      </a:lnTo>
                      <a:lnTo>
                        <a:pt x="33" y="32"/>
                      </a:lnTo>
                      <a:lnTo>
                        <a:pt x="28" y="33"/>
                      </a:lnTo>
                      <a:lnTo>
                        <a:pt x="24" y="33"/>
                      </a:lnTo>
                      <a:lnTo>
                        <a:pt x="21" y="33"/>
                      </a:lnTo>
                      <a:lnTo>
                        <a:pt x="17" y="32"/>
                      </a:lnTo>
                      <a:lnTo>
                        <a:pt x="15" y="31"/>
                      </a:lnTo>
                      <a:lnTo>
                        <a:pt x="12" y="31"/>
                      </a:lnTo>
                      <a:lnTo>
                        <a:pt x="6" y="28"/>
                      </a:lnTo>
                      <a:lnTo>
                        <a:pt x="3" y="27"/>
                      </a:lnTo>
                      <a:lnTo>
                        <a:pt x="1" y="25"/>
                      </a:lnTo>
                      <a:lnTo>
                        <a:pt x="0" y="22"/>
                      </a:lnTo>
                      <a:lnTo>
                        <a:pt x="0" y="20"/>
                      </a:lnTo>
                      <a:lnTo>
                        <a:pt x="1" y="18"/>
                      </a:lnTo>
                      <a:lnTo>
                        <a:pt x="1" y="14"/>
                      </a:lnTo>
                      <a:lnTo>
                        <a:pt x="4" y="10"/>
                      </a:lnTo>
                      <a:lnTo>
                        <a:pt x="4" y="8"/>
                      </a:lnTo>
                      <a:lnTo>
                        <a:pt x="6" y="7"/>
                      </a:lnTo>
                      <a:lnTo>
                        <a:pt x="7" y="6"/>
                      </a:lnTo>
                      <a:lnTo>
                        <a:pt x="7" y="4"/>
                      </a:lnTo>
                      <a:lnTo>
                        <a:pt x="7" y="2"/>
                      </a:lnTo>
                      <a:lnTo>
                        <a:pt x="9" y="0"/>
                      </a:lnTo>
                      <a:lnTo>
                        <a:pt x="11" y="1"/>
                      </a:lnTo>
                      <a:lnTo>
                        <a:pt x="13" y="1"/>
                      </a:lnTo>
                      <a:lnTo>
                        <a:pt x="17" y="3"/>
                      </a:lnTo>
                      <a:lnTo>
                        <a:pt x="19" y="2"/>
                      </a:lnTo>
                      <a:lnTo>
                        <a:pt x="22" y="2"/>
                      </a:lnTo>
                      <a:lnTo>
                        <a:pt x="24" y="2"/>
                      </a:lnTo>
                      <a:lnTo>
                        <a:pt x="25" y="3"/>
                      </a:lnTo>
                      <a:lnTo>
                        <a:pt x="29" y="6"/>
                      </a:lnTo>
                      <a:lnTo>
                        <a:pt x="34" y="10"/>
                      </a:lnTo>
                      <a:close/>
                    </a:path>
                  </a:pathLst>
                </a:custGeom>
                <a:blipFill dpi="0" rotWithShape="0">
                  <a:blip r:embed="rId6"/>
                  <a:srcRect/>
                  <a:tile tx="0" ty="0" sx="100000" sy="100000" flip="none" algn="tl"/>
                </a:blipFill>
                <a:ln w="1588">
                  <a:solidFill>
                    <a:srgbClr val="000000"/>
                  </a:solidFill>
                  <a:prstDash val="solid"/>
                  <a:round/>
                  <a:headEnd/>
                  <a:tailEnd/>
                </a:ln>
              </p:spPr>
              <p:txBody>
                <a:bodyPr/>
                <a:lstStyle/>
                <a:p>
                  <a:endParaRPr lang="ja-JP" altLang="en-US"/>
                </a:p>
              </p:txBody>
            </p:sp>
            <p:sp>
              <p:nvSpPr>
                <p:cNvPr id="919630" name="Freeform 78"/>
                <p:cNvSpPr>
                  <a:spLocks/>
                </p:cNvSpPr>
                <p:nvPr/>
              </p:nvSpPr>
              <p:spPr bwMode="auto">
                <a:xfrm>
                  <a:off x="743" y="2807"/>
                  <a:ext cx="16" cy="33"/>
                </a:xfrm>
                <a:custGeom>
                  <a:avLst/>
                  <a:gdLst>
                    <a:gd name="T0" fmla="*/ 20 w 31"/>
                    <a:gd name="T1" fmla="*/ 9 h 66"/>
                    <a:gd name="T2" fmla="*/ 21 w 31"/>
                    <a:gd name="T3" fmla="*/ 7 h 66"/>
                    <a:gd name="T4" fmla="*/ 26 w 31"/>
                    <a:gd name="T5" fmla="*/ 1 h 66"/>
                    <a:gd name="T6" fmla="*/ 29 w 31"/>
                    <a:gd name="T7" fmla="*/ 0 h 66"/>
                    <a:gd name="T8" fmla="*/ 31 w 31"/>
                    <a:gd name="T9" fmla="*/ 2 h 66"/>
                    <a:gd name="T10" fmla="*/ 30 w 31"/>
                    <a:gd name="T11" fmla="*/ 7 h 66"/>
                    <a:gd name="T12" fmla="*/ 30 w 31"/>
                    <a:gd name="T13" fmla="*/ 10 h 66"/>
                    <a:gd name="T14" fmla="*/ 29 w 31"/>
                    <a:gd name="T15" fmla="*/ 20 h 66"/>
                    <a:gd name="T16" fmla="*/ 27 w 31"/>
                    <a:gd name="T17" fmla="*/ 27 h 66"/>
                    <a:gd name="T18" fmla="*/ 26 w 31"/>
                    <a:gd name="T19" fmla="*/ 36 h 66"/>
                    <a:gd name="T20" fmla="*/ 25 w 31"/>
                    <a:gd name="T21" fmla="*/ 38 h 66"/>
                    <a:gd name="T22" fmla="*/ 23 w 31"/>
                    <a:gd name="T23" fmla="*/ 40 h 66"/>
                    <a:gd name="T24" fmla="*/ 20 w 31"/>
                    <a:gd name="T25" fmla="*/ 43 h 66"/>
                    <a:gd name="T26" fmla="*/ 18 w 31"/>
                    <a:gd name="T27" fmla="*/ 45 h 66"/>
                    <a:gd name="T28" fmla="*/ 17 w 31"/>
                    <a:gd name="T29" fmla="*/ 48 h 66"/>
                    <a:gd name="T30" fmla="*/ 17 w 31"/>
                    <a:gd name="T31" fmla="*/ 49 h 66"/>
                    <a:gd name="T32" fmla="*/ 17 w 31"/>
                    <a:gd name="T33" fmla="*/ 51 h 66"/>
                    <a:gd name="T34" fmla="*/ 17 w 31"/>
                    <a:gd name="T35" fmla="*/ 57 h 66"/>
                    <a:gd name="T36" fmla="*/ 15 w 31"/>
                    <a:gd name="T37" fmla="*/ 58 h 66"/>
                    <a:gd name="T38" fmla="*/ 13 w 31"/>
                    <a:gd name="T39" fmla="*/ 63 h 66"/>
                    <a:gd name="T40" fmla="*/ 12 w 31"/>
                    <a:gd name="T41" fmla="*/ 64 h 66"/>
                    <a:gd name="T42" fmla="*/ 8 w 31"/>
                    <a:gd name="T43" fmla="*/ 66 h 66"/>
                    <a:gd name="T44" fmla="*/ 5 w 31"/>
                    <a:gd name="T45" fmla="*/ 64 h 66"/>
                    <a:gd name="T46" fmla="*/ 2 w 31"/>
                    <a:gd name="T47" fmla="*/ 64 h 66"/>
                    <a:gd name="T48" fmla="*/ 1 w 31"/>
                    <a:gd name="T49" fmla="*/ 61 h 66"/>
                    <a:gd name="T50" fmla="*/ 0 w 31"/>
                    <a:gd name="T51" fmla="*/ 58 h 66"/>
                    <a:gd name="T52" fmla="*/ 0 w 31"/>
                    <a:gd name="T53" fmla="*/ 56 h 66"/>
                    <a:gd name="T54" fmla="*/ 1 w 31"/>
                    <a:gd name="T55" fmla="*/ 52 h 66"/>
                    <a:gd name="T56" fmla="*/ 1 w 31"/>
                    <a:gd name="T57" fmla="*/ 49 h 66"/>
                    <a:gd name="T58" fmla="*/ 3 w 31"/>
                    <a:gd name="T59" fmla="*/ 46 h 66"/>
                    <a:gd name="T60" fmla="*/ 7 w 31"/>
                    <a:gd name="T61" fmla="*/ 43 h 66"/>
                    <a:gd name="T62" fmla="*/ 11 w 31"/>
                    <a:gd name="T63" fmla="*/ 37 h 66"/>
                    <a:gd name="T64" fmla="*/ 12 w 31"/>
                    <a:gd name="T65" fmla="*/ 34 h 66"/>
                    <a:gd name="T66" fmla="*/ 15 w 31"/>
                    <a:gd name="T67" fmla="*/ 26 h 66"/>
                    <a:gd name="T68" fmla="*/ 17 w 31"/>
                    <a:gd name="T69" fmla="*/ 22 h 66"/>
                    <a:gd name="T70" fmla="*/ 17 w 31"/>
                    <a:gd name="T71" fmla="*/ 16 h 66"/>
                    <a:gd name="T72" fmla="*/ 18 w 31"/>
                    <a:gd name="T73" fmla="*/ 13 h 66"/>
                    <a:gd name="T74" fmla="*/ 20 w 31"/>
                    <a:gd name="T75" fmla="*/ 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 h="66">
                      <a:moveTo>
                        <a:pt x="20" y="9"/>
                      </a:moveTo>
                      <a:lnTo>
                        <a:pt x="21" y="7"/>
                      </a:lnTo>
                      <a:lnTo>
                        <a:pt x="26" y="1"/>
                      </a:lnTo>
                      <a:lnTo>
                        <a:pt x="29" y="0"/>
                      </a:lnTo>
                      <a:lnTo>
                        <a:pt x="31" y="2"/>
                      </a:lnTo>
                      <a:lnTo>
                        <a:pt x="30" y="7"/>
                      </a:lnTo>
                      <a:lnTo>
                        <a:pt x="30" y="10"/>
                      </a:lnTo>
                      <a:lnTo>
                        <a:pt x="29" y="20"/>
                      </a:lnTo>
                      <a:lnTo>
                        <a:pt x="27" y="27"/>
                      </a:lnTo>
                      <a:lnTo>
                        <a:pt x="26" y="36"/>
                      </a:lnTo>
                      <a:lnTo>
                        <a:pt x="25" y="38"/>
                      </a:lnTo>
                      <a:lnTo>
                        <a:pt x="23" y="40"/>
                      </a:lnTo>
                      <a:lnTo>
                        <a:pt x="20" y="43"/>
                      </a:lnTo>
                      <a:lnTo>
                        <a:pt x="18" y="45"/>
                      </a:lnTo>
                      <a:lnTo>
                        <a:pt x="17" y="48"/>
                      </a:lnTo>
                      <a:lnTo>
                        <a:pt x="17" y="49"/>
                      </a:lnTo>
                      <a:lnTo>
                        <a:pt x="17" y="51"/>
                      </a:lnTo>
                      <a:lnTo>
                        <a:pt x="17" y="57"/>
                      </a:lnTo>
                      <a:lnTo>
                        <a:pt x="15" y="58"/>
                      </a:lnTo>
                      <a:lnTo>
                        <a:pt x="13" y="63"/>
                      </a:lnTo>
                      <a:lnTo>
                        <a:pt x="12" y="64"/>
                      </a:lnTo>
                      <a:lnTo>
                        <a:pt x="8" y="66"/>
                      </a:lnTo>
                      <a:lnTo>
                        <a:pt x="5" y="64"/>
                      </a:lnTo>
                      <a:lnTo>
                        <a:pt x="2" y="64"/>
                      </a:lnTo>
                      <a:lnTo>
                        <a:pt x="1" y="61"/>
                      </a:lnTo>
                      <a:lnTo>
                        <a:pt x="0" y="58"/>
                      </a:lnTo>
                      <a:lnTo>
                        <a:pt x="0" y="56"/>
                      </a:lnTo>
                      <a:lnTo>
                        <a:pt x="1" y="52"/>
                      </a:lnTo>
                      <a:lnTo>
                        <a:pt x="1" y="49"/>
                      </a:lnTo>
                      <a:lnTo>
                        <a:pt x="3" y="46"/>
                      </a:lnTo>
                      <a:lnTo>
                        <a:pt x="7" y="43"/>
                      </a:lnTo>
                      <a:lnTo>
                        <a:pt x="11" y="37"/>
                      </a:lnTo>
                      <a:lnTo>
                        <a:pt x="12" y="34"/>
                      </a:lnTo>
                      <a:lnTo>
                        <a:pt x="15" y="26"/>
                      </a:lnTo>
                      <a:lnTo>
                        <a:pt x="17" y="22"/>
                      </a:lnTo>
                      <a:lnTo>
                        <a:pt x="17" y="16"/>
                      </a:lnTo>
                      <a:lnTo>
                        <a:pt x="18" y="13"/>
                      </a:lnTo>
                      <a:lnTo>
                        <a:pt x="20" y="9"/>
                      </a:lnTo>
                      <a:close/>
                    </a:path>
                  </a:pathLst>
                </a:custGeom>
                <a:blipFill dpi="0" rotWithShape="0">
                  <a:blip r:embed="rId6"/>
                  <a:srcRect/>
                  <a:tile tx="0" ty="0" sx="100000" sy="100000" flip="none" algn="tl"/>
                </a:blipFill>
                <a:ln w="1588">
                  <a:solidFill>
                    <a:srgbClr val="000000"/>
                  </a:solidFill>
                  <a:prstDash val="solid"/>
                  <a:round/>
                  <a:headEnd/>
                  <a:tailEnd/>
                </a:ln>
              </p:spPr>
              <p:txBody>
                <a:bodyPr/>
                <a:lstStyle/>
                <a:p>
                  <a:endParaRPr lang="ja-JP" altLang="en-US"/>
                </a:p>
              </p:txBody>
            </p:sp>
            <p:sp>
              <p:nvSpPr>
                <p:cNvPr id="919631" name="Freeform 79"/>
                <p:cNvSpPr>
                  <a:spLocks/>
                </p:cNvSpPr>
                <p:nvPr/>
              </p:nvSpPr>
              <p:spPr bwMode="auto">
                <a:xfrm>
                  <a:off x="592" y="3008"/>
                  <a:ext cx="13" cy="20"/>
                </a:xfrm>
                <a:custGeom>
                  <a:avLst/>
                  <a:gdLst>
                    <a:gd name="T0" fmla="*/ 14 w 26"/>
                    <a:gd name="T1" fmla="*/ 6 h 38"/>
                    <a:gd name="T2" fmla="*/ 14 w 26"/>
                    <a:gd name="T3" fmla="*/ 3 h 38"/>
                    <a:gd name="T4" fmla="*/ 9 w 26"/>
                    <a:gd name="T5" fmla="*/ 1 h 38"/>
                    <a:gd name="T6" fmla="*/ 8 w 26"/>
                    <a:gd name="T7" fmla="*/ 0 h 38"/>
                    <a:gd name="T8" fmla="*/ 5 w 26"/>
                    <a:gd name="T9" fmla="*/ 0 h 38"/>
                    <a:gd name="T10" fmla="*/ 3 w 26"/>
                    <a:gd name="T11" fmla="*/ 1 h 38"/>
                    <a:gd name="T12" fmla="*/ 2 w 26"/>
                    <a:gd name="T13" fmla="*/ 3 h 38"/>
                    <a:gd name="T14" fmla="*/ 2 w 26"/>
                    <a:gd name="T15" fmla="*/ 6 h 38"/>
                    <a:gd name="T16" fmla="*/ 0 w 26"/>
                    <a:gd name="T17" fmla="*/ 8 h 38"/>
                    <a:gd name="T18" fmla="*/ 2 w 26"/>
                    <a:gd name="T19" fmla="*/ 12 h 38"/>
                    <a:gd name="T20" fmla="*/ 2 w 26"/>
                    <a:gd name="T21" fmla="*/ 17 h 38"/>
                    <a:gd name="T22" fmla="*/ 3 w 26"/>
                    <a:gd name="T23" fmla="*/ 19 h 38"/>
                    <a:gd name="T24" fmla="*/ 3 w 26"/>
                    <a:gd name="T25" fmla="*/ 23 h 38"/>
                    <a:gd name="T26" fmla="*/ 2 w 26"/>
                    <a:gd name="T27" fmla="*/ 25 h 38"/>
                    <a:gd name="T28" fmla="*/ 3 w 26"/>
                    <a:gd name="T29" fmla="*/ 27 h 38"/>
                    <a:gd name="T30" fmla="*/ 4 w 26"/>
                    <a:gd name="T31" fmla="*/ 32 h 38"/>
                    <a:gd name="T32" fmla="*/ 6 w 26"/>
                    <a:gd name="T33" fmla="*/ 36 h 38"/>
                    <a:gd name="T34" fmla="*/ 8 w 26"/>
                    <a:gd name="T35" fmla="*/ 37 h 38"/>
                    <a:gd name="T36" fmla="*/ 11 w 26"/>
                    <a:gd name="T37" fmla="*/ 38 h 38"/>
                    <a:gd name="T38" fmla="*/ 12 w 26"/>
                    <a:gd name="T39" fmla="*/ 37 h 38"/>
                    <a:gd name="T40" fmla="*/ 15 w 26"/>
                    <a:gd name="T41" fmla="*/ 36 h 38"/>
                    <a:gd name="T42" fmla="*/ 18 w 26"/>
                    <a:gd name="T43" fmla="*/ 32 h 38"/>
                    <a:gd name="T44" fmla="*/ 22 w 26"/>
                    <a:gd name="T45" fmla="*/ 29 h 38"/>
                    <a:gd name="T46" fmla="*/ 24 w 26"/>
                    <a:gd name="T47" fmla="*/ 25 h 38"/>
                    <a:gd name="T48" fmla="*/ 26 w 26"/>
                    <a:gd name="T49" fmla="*/ 23 h 38"/>
                    <a:gd name="T50" fmla="*/ 24 w 26"/>
                    <a:gd name="T51" fmla="*/ 19 h 38"/>
                    <a:gd name="T52" fmla="*/ 23 w 26"/>
                    <a:gd name="T53" fmla="*/ 18 h 38"/>
                    <a:gd name="T54" fmla="*/ 20 w 26"/>
                    <a:gd name="T55" fmla="*/ 15 h 38"/>
                    <a:gd name="T56" fmla="*/ 17 w 26"/>
                    <a:gd name="T57" fmla="*/ 14 h 38"/>
                    <a:gd name="T58" fmla="*/ 17 w 26"/>
                    <a:gd name="T59" fmla="*/ 12 h 38"/>
                    <a:gd name="T60" fmla="*/ 15 w 26"/>
                    <a:gd name="T61" fmla="*/ 8 h 38"/>
                    <a:gd name="T62" fmla="*/ 14 w 26"/>
                    <a:gd name="T63" fmla="*/ 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 h="38">
                      <a:moveTo>
                        <a:pt x="14" y="6"/>
                      </a:moveTo>
                      <a:lnTo>
                        <a:pt x="14" y="3"/>
                      </a:lnTo>
                      <a:lnTo>
                        <a:pt x="9" y="1"/>
                      </a:lnTo>
                      <a:lnTo>
                        <a:pt x="8" y="0"/>
                      </a:lnTo>
                      <a:lnTo>
                        <a:pt x="5" y="0"/>
                      </a:lnTo>
                      <a:lnTo>
                        <a:pt x="3" y="1"/>
                      </a:lnTo>
                      <a:lnTo>
                        <a:pt x="2" y="3"/>
                      </a:lnTo>
                      <a:lnTo>
                        <a:pt x="2" y="6"/>
                      </a:lnTo>
                      <a:lnTo>
                        <a:pt x="0" y="8"/>
                      </a:lnTo>
                      <a:lnTo>
                        <a:pt x="2" y="12"/>
                      </a:lnTo>
                      <a:lnTo>
                        <a:pt x="2" y="17"/>
                      </a:lnTo>
                      <a:lnTo>
                        <a:pt x="3" y="19"/>
                      </a:lnTo>
                      <a:lnTo>
                        <a:pt x="3" y="23"/>
                      </a:lnTo>
                      <a:lnTo>
                        <a:pt x="2" y="25"/>
                      </a:lnTo>
                      <a:lnTo>
                        <a:pt x="3" y="27"/>
                      </a:lnTo>
                      <a:lnTo>
                        <a:pt x="4" y="32"/>
                      </a:lnTo>
                      <a:lnTo>
                        <a:pt x="6" y="36"/>
                      </a:lnTo>
                      <a:lnTo>
                        <a:pt x="8" y="37"/>
                      </a:lnTo>
                      <a:lnTo>
                        <a:pt x="11" y="38"/>
                      </a:lnTo>
                      <a:lnTo>
                        <a:pt x="12" y="37"/>
                      </a:lnTo>
                      <a:lnTo>
                        <a:pt x="15" y="36"/>
                      </a:lnTo>
                      <a:lnTo>
                        <a:pt x="18" y="32"/>
                      </a:lnTo>
                      <a:lnTo>
                        <a:pt x="22" y="29"/>
                      </a:lnTo>
                      <a:lnTo>
                        <a:pt x="24" y="25"/>
                      </a:lnTo>
                      <a:lnTo>
                        <a:pt x="26" y="23"/>
                      </a:lnTo>
                      <a:lnTo>
                        <a:pt x="24" y="19"/>
                      </a:lnTo>
                      <a:lnTo>
                        <a:pt x="23" y="18"/>
                      </a:lnTo>
                      <a:lnTo>
                        <a:pt x="20" y="15"/>
                      </a:lnTo>
                      <a:lnTo>
                        <a:pt x="17" y="14"/>
                      </a:lnTo>
                      <a:lnTo>
                        <a:pt x="17" y="12"/>
                      </a:lnTo>
                      <a:lnTo>
                        <a:pt x="15" y="8"/>
                      </a:lnTo>
                      <a:lnTo>
                        <a:pt x="14" y="6"/>
                      </a:lnTo>
                      <a:close/>
                    </a:path>
                  </a:pathLst>
                </a:custGeom>
                <a:blipFill dpi="0" rotWithShape="0">
                  <a:blip r:embed="rId6"/>
                  <a:srcRect/>
                  <a:tile tx="0" ty="0" sx="100000" sy="100000" flip="none" algn="tl"/>
                </a:blipFill>
                <a:ln w="1588">
                  <a:solidFill>
                    <a:srgbClr val="000000"/>
                  </a:solidFill>
                  <a:prstDash val="solid"/>
                  <a:round/>
                  <a:headEnd/>
                  <a:tailEnd/>
                </a:ln>
              </p:spPr>
              <p:txBody>
                <a:bodyPr/>
                <a:lstStyle/>
                <a:p>
                  <a:endParaRPr lang="ja-JP" altLang="en-US"/>
                </a:p>
              </p:txBody>
            </p:sp>
            <p:sp>
              <p:nvSpPr>
                <p:cNvPr id="919632" name="Freeform 80"/>
                <p:cNvSpPr>
                  <a:spLocks/>
                </p:cNvSpPr>
                <p:nvPr/>
              </p:nvSpPr>
              <p:spPr bwMode="auto">
                <a:xfrm>
                  <a:off x="719" y="2676"/>
                  <a:ext cx="15" cy="13"/>
                </a:xfrm>
                <a:custGeom>
                  <a:avLst/>
                  <a:gdLst>
                    <a:gd name="T0" fmla="*/ 28 w 30"/>
                    <a:gd name="T1" fmla="*/ 16 h 25"/>
                    <a:gd name="T2" fmla="*/ 30 w 30"/>
                    <a:gd name="T3" fmla="*/ 8 h 25"/>
                    <a:gd name="T4" fmla="*/ 30 w 30"/>
                    <a:gd name="T5" fmla="*/ 5 h 25"/>
                    <a:gd name="T6" fmla="*/ 28 w 30"/>
                    <a:gd name="T7" fmla="*/ 2 h 25"/>
                    <a:gd name="T8" fmla="*/ 27 w 30"/>
                    <a:gd name="T9" fmla="*/ 2 h 25"/>
                    <a:gd name="T10" fmla="*/ 22 w 30"/>
                    <a:gd name="T11" fmla="*/ 4 h 25"/>
                    <a:gd name="T12" fmla="*/ 21 w 30"/>
                    <a:gd name="T13" fmla="*/ 0 h 25"/>
                    <a:gd name="T14" fmla="*/ 16 w 30"/>
                    <a:gd name="T15" fmla="*/ 1 h 25"/>
                    <a:gd name="T16" fmla="*/ 12 w 30"/>
                    <a:gd name="T17" fmla="*/ 1 h 25"/>
                    <a:gd name="T18" fmla="*/ 8 w 30"/>
                    <a:gd name="T19" fmla="*/ 6 h 25"/>
                    <a:gd name="T20" fmla="*/ 4 w 30"/>
                    <a:gd name="T21" fmla="*/ 7 h 25"/>
                    <a:gd name="T22" fmla="*/ 1 w 30"/>
                    <a:gd name="T23" fmla="*/ 8 h 25"/>
                    <a:gd name="T24" fmla="*/ 0 w 30"/>
                    <a:gd name="T25" fmla="*/ 14 h 25"/>
                    <a:gd name="T26" fmla="*/ 1 w 30"/>
                    <a:gd name="T27" fmla="*/ 17 h 25"/>
                    <a:gd name="T28" fmla="*/ 2 w 30"/>
                    <a:gd name="T29" fmla="*/ 20 h 25"/>
                    <a:gd name="T30" fmla="*/ 4 w 30"/>
                    <a:gd name="T31" fmla="*/ 23 h 25"/>
                    <a:gd name="T32" fmla="*/ 6 w 30"/>
                    <a:gd name="T33" fmla="*/ 24 h 25"/>
                    <a:gd name="T34" fmla="*/ 8 w 30"/>
                    <a:gd name="T35" fmla="*/ 24 h 25"/>
                    <a:gd name="T36" fmla="*/ 12 w 30"/>
                    <a:gd name="T37" fmla="*/ 24 h 25"/>
                    <a:gd name="T38" fmla="*/ 15 w 30"/>
                    <a:gd name="T39" fmla="*/ 24 h 25"/>
                    <a:gd name="T40" fmla="*/ 21 w 30"/>
                    <a:gd name="T41" fmla="*/ 25 h 25"/>
                    <a:gd name="T42" fmla="*/ 22 w 30"/>
                    <a:gd name="T43" fmla="*/ 24 h 25"/>
                    <a:gd name="T44" fmla="*/ 26 w 30"/>
                    <a:gd name="T45" fmla="*/ 23 h 25"/>
                    <a:gd name="T46" fmla="*/ 27 w 30"/>
                    <a:gd name="T47" fmla="*/ 18 h 25"/>
                    <a:gd name="T48" fmla="*/ 28 w 30"/>
                    <a:gd name="T49"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0" h="25">
                      <a:moveTo>
                        <a:pt x="28" y="16"/>
                      </a:moveTo>
                      <a:lnTo>
                        <a:pt x="30" y="8"/>
                      </a:lnTo>
                      <a:lnTo>
                        <a:pt x="30" y="5"/>
                      </a:lnTo>
                      <a:lnTo>
                        <a:pt x="28" y="2"/>
                      </a:lnTo>
                      <a:lnTo>
                        <a:pt x="27" y="2"/>
                      </a:lnTo>
                      <a:lnTo>
                        <a:pt x="22" y="4"/>
                      </a:lnTo>
                      <a:lnTo>
                        <a:pt x="21" y="0"/>
                      </a:lnTo>
                      <a:lnTo>
                        <a:pt x="16" y="1"/>
                      </a:lnTo>
                      <a:lnTo>
                        <a:pt x="12" y="1"/>
                      </a:lnTo>
                      <a:lnTo>
                        <a:pt x="8" y="6"/>
                      </a:lnTo>
                      <a:lnTo>
                        <a:pt x="4" y="7"/>
                      </a:lnTo>
                      <a:lnTo>
                        <a:pt x="1" y="8"/>
                      </a:lnTo>
                      <a:lnTo>
                        <a:pt x="0" y="14"/>
                      </a:lnTo>
                      <a:lnTo>
                        <a:pt x="1" y="17"/>
                      </a:lnTo>
                      <a:lnTo>
                        <a:pt x="2" y="20"/>
                      </a:lnTo>
                      <a:lnTo>
                        <a:pt x="4" y="23"/>
                      </a:lnTo>
                      <a:lnTo>
                        <a:pt x="6" y="24"/>
                      </a:lnTo>
                      <a:lnTo>
                        <a:pt x="8" y="24"/>
                      </a:lnTo>
                      <a:lnTo>
                        <a:pt x="12" y="24"/>
                      </a:lnTo>
                      <a:lnTo>
                        <a:pt x="15" y="24"/>
                      </a:lnTo>
                      <a:lnTo>
                        <a:pt x="21" y="25"/>
                      </a:lnTo>
                      <a:lnTo>
                        <a:pt x="22" y="24"/>
                      </a:lnTo>
                      <a:lnTo>
                        <a:pt x="26" y="23"/>
                      </a:lnTo>
                      <a:lnTo>
                        <a:pt x="27" y="18"/>
                      </a:lnTo>
                      <a:lnTo>
                        <a:pt x="28" y="16"/>
                      </a:lnTo>
                      <a:close/>
                    </a:path>
                  </a:pathLst>
                </a:custGeom>
                <a:blipFill dpi="0" rotWithShape="0">
                  <a:blip r:embed="rId6"/>
                  <a:srcRect/>
                  <a:tile tx="0" ty="0" sx="100000" sy="100000" flip="none" algn="tl"/>
                </a:blipFill>
                <a:ln w="1588">
                  <a:solidFill>
                    <a:srgbClr val="000000"/>
                  </a:solidFill>
                  <a:prstDash val="solid"/>
                  <a:round/>
                  <a:headEnd/>
                  <a:tailEnd/>
                </a:ln>
              </p:spPr>
              <p:txBody>
                <a:bodyPr/>
                <a:lstStyle/>
                <a:p>
                  <a:endParaRPr lang="ja-JP" altLang="en-US"/>
                </a:p>
              </p:txBody>
            </p:sp>
            <p:sp>
              <p:nvSpPr>
                <p:cNvPr id="919633" name="Freeform 81"/>
                <p:cNvSpPr>
                  <a:spLocks/>
                </p:cNvSpPr>
                <p:nvPr/>
              </p:nvSpPr>
              <p:spPr bwMode="auto">
                <a:xfrm>
                  <a:off x="671" y="2605"/>
                  <a:ext cx="15" cy="16"/>
                </a:xfrm>
                <a:custGeom>
                  <a:avLst/>
                  <a:gdLst>
                    <a:gd name="T0" fmla="*/ 0 w 31"/>
                    <a:gd name="T1" fmla="*/ 29 h 32"/>
                    <a:gd name="T2" fmla="*/ 2 w 31"/>
                    <a:gd name="T3" fmla="*/ 32 h 32"/>
                    <a:gd name="T4" fmla="*/ 4 w 31"/>
                    <a:gd name="T5" fmla="*/ 32 h 32"/>
                    <a:gd name="T6" fmla="*/ 8 w 31"/>
                    <a:gd name="T7" fmla="*/ 30 h 32"/>
                    <a:gd name="T8" fmla="*/ 14 w 31"/>
                    <a:gd name="T9" fmla="*/ 26 h 32"/>
                    <a:gd name="T10" fmla="*/ 21 w 31"/>
                    <a:gd name="T11" fmla="*/ 21 h 32"/>
                    <a:gd name="T12" fmla="*/ 22 w 31"/>
                    <a:gd name="T13" fmla="*/ 20 h 32"/>
                    <a:gd name="T14" fmla="*/ 26 w 31"/>
                    <a:gd name="T15" fmla="*/ 16 h 32"/>
                    <a:gd name="T16" fmla="*/ 27 w 31"/>
                    <a:gd name="T17" fmla="*/ 12 h 32"/>
                    <a:gd name="T18" fmla="*/ 28 w 31"/>
                    <a:gd name="T19" fmla="*/ 11 h 32"/>
                    <a:gd name="T20" fmla="*/ 28 w 31"/>
                    <a:gd name="T21" fmla="*/ 9 h 32"/>
                    <a:gd name="T22" fmla="*/ 31 w 31"/>
                    <a:gd name="T23" fmla="*/ 4 h 32"/>
                    <a:gd name="T24" fmla="*/ 31 w 31"/>
                    <a:gd name="T25" fmla="*/ 3 h 32"/>
                    <a:gd name="T26" fmla="*/ 30 w 31"/>
                    <a:gd name="T27" fmla="*/ 2 h 32"/>
                    <a:gd name="T28" fmla="*/ 28 w 31"/>
                    <a:gd name="T29" fmla="*/ 0 h 32"/>
                    <a:gd name="T30" fmla="*/ 27 w 31"/>
                    <a:gd name="T31" fmla="*/ 0 h 32"/>
                    <a:gd name="T32" fmla="*/ 25 w 31"/>
                    <a:gd name="T33" fmla="*/ 0 h 32"/>
                    <a:gd name="T34" fmla="*/ 20 w 31"/>
                    <a:gd name="T35" fmla="*/ 3 h 32"/>
                    <a:gd name="T36" fmla="*/ 18 w 31"/>
                    <a:gd name="T37" fmla="*/ 4 h 32"/>
                    <a:gd name="T38" fmla="*/ 14 w 31"/>
                    <a:gd name="T39" fmla="*/ 8 h 32"/>
                    <a:gd name="T40" fmla="*/ 8 w 31"/>
                    <a:gd name="T41" fmla="*/ 14 h 32"/>
                    <a:gd name="T42" fmla="*/ 3 w 31"/>
                    <a:gd name="T43" fmla="*/ 20 h 32"/>
                    <a:gd name="T44" fmla="*/ 0 w 31"/>
                    <a:gd name="T45" fmla="*/ 22 h 32"/>
                    <a:gd name="T46" fmla="*/ 0 w 31"/>
                    <a:gd name="T47" fmla="*/ 23 h 32"/>
                    <a:gd name="T48" fmla="*/ 0 w 31"/>
                    <a:gd name="T49" fmla="*/ 26 h 32"/>
                    <a:gd name="T50" fmla="*/ 0 w 31"/>
                    <a:gd name="T51"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32">
                      <a:moveTo>
                        <a:pt x="0" y="29"/>
                      </a:moveTo>
                      <a:lnTo>
                        <a:pt x="2" y="32"/>
                      </a:lnTo>
                      <a:lnTo>
                        <a:pt x="4" y="32"/>
                      </a:lnTo>
                      <a:lnTo>
                        <a:pt x="8" y="30"/>
                      </a:lnTo>
                      <a:lnTo>
                        <a:pt x="14" y="26"/>
                      </a:lnTo>
                      <a:lnTo>
                        <a:pt x="21" y="21"/>
                      </a:lnTo>
                      <a:lnTo>
                        <a:pt x="22" y="20"/>
                      </a:lnTo>
                      <a:lnTo>
                        <a:pt x="26" y="16"/>
                      </a:lnTo>
                      <a:lnTo>
                        <a:pt x="27" y="12"/>
                      </a:lnTo>
                      <a:lnTo>
                        <a:pt x="28" y="11"/>
                      </a:lnTo>
                      <a:lnTo>
                        <a:pt x="28" y="9"/>
                      </a:lnTo>
                      <a:lnTo>
                        <a:pt x="31" y="4"/>
                      </a:lnTo>
                      <a:lnTo>
                        <a:pt x="31" y="3"/>
                      </a:lnTo>
                      <a:lnTo>
                        <a:pt x="30" y="2"/>
                      </a:lnTo>
                      <a:lnTo>
                        <a:pt x="28" y="0"/>
                      </a:lnTo>
                      <a:lnTo>
                        <a:pt x="27" y="0"/>
                      </a:lnTo>
                      <a:lnTo>
                        <a:pt x="25" y="0"/>
                      </a:lnTo>
                      <a:lnTo>
                        <a:pt x="20" y="3"/>
                      </a:lnTo>
                      <a:lnTo>
                        <a:pt x="18" y="4"/>
                      </a:lnTo>
                      <a:lnTo>
                        <a:pt x="14" y="8"/>
                      </a:lnTo>
                      <a:lnTo>
                        <a:pt x="8" y="14"/>
                      </a:lnTo>
                      <a:lnTo>
                        <a:pt x="3" y="20"/>
                      </a:lnTo>
                      <a:lnTo>
                        <a:pt x="0" y="22"/>
                      </a:lnTo>
                      <a:lnTo>
                        <a:pt x="0" y="23"/>
                      </a:lnTo>
                      <a:lnTo>
                        <a:pt x="0" y="26"/>
                      </a:lnTo>
                      <a:lnTo>
                        <a:pt x="0" y="29"/>
                      </a:lnTo>
                      <a:close/>
                    </a:path>
                  </a:pathLst>
                </a:custGeom>
                <a:blipFill dpi="0" rotWithShape="0">
                  <a:blip r:embed="rId6"/>
                  <a:srcRect/>
                  <a:tile tx="0" ty="0" sx="100000" sy="100000" flip="none" algn="tl"/>
                </a:blipFill>
                <a:ln w="1588">
                  <a:solidFill>
                    <a:srgbClr val="000000"/>
                  </a:solidFill>
                  <a:prstDash val="solid"/>
                  <a:round/>
                  <a:headEnd/>
                  <a:tailEnd/>
                </a:ln>
              </p:spPr>
              <p:txBody>
                <a:bodyPr/>
                <a:lstStyle/>
                <a:p>
                  <a:endParaRPr lang="ja-JP" altLang="en-US"/>
                </a:p>
              </p:txBody>
            </p:sp>
            <p:sp>
              <p:nvSpPr>
                <p:cNvPr id="919634" name="Freeform 82"/>
                <p:cNvSpPr>
                  <a:spLocks/>
                </p:cNvSpPr>
                <p:nvPr/>
              </p:nvSpPr>
              <p:spPr bwMode="auto">
                <a:xfrm>
                  <a:off x="694" y="2570"/>
                  <a:ext cx="10" cy="15"/>
                </a:xfrm>
                <a:custGeom>
                  <a:avLst/>
                  <a:gdLst>
                    <a:gd name="T0" fmla="*/ 5 w 21"/>
                    <a:gd name="T1" fmla="*/ 5 h 30"/>
                    <a:gd name="T2" fmla="*/ 3 w 21"/>
                    <a:gd name="T3" fmla="*/ 12 h 30"/>
                    <a:gd name="T4" fmla="*/ 0 w 21"/>
                    <a:gd name="T5" fmla="*/ 19 h 30"/>
                    <a:gd name="T6" fmla="*/ 0 w 21"/>
                    <a:gd name="T7" fmla="*/ 23 h 30"/>
                    <a:gd name="T8" fmla="*/ 0 w 21"/>
                    <a:gd name="T9" fmla="*/ 27 h 30"/>
                    <a:gd name="T10" fmla="*/ 3 w 21"/>
                    <a:gd name="T11" fmla="*/ 30 h 30"/>
                    <a:gd name="T12" fmla="*/ 6 w 21"/>
                    <a:gd name="T13" fmla="*/ 29 h 30"/>
                    <a:gd name="T14" fmla="*/ 11 w 21"/>
                    <a:gd name="T15" fmla="*/ 30 h 30"/>
                    <a:gd name="T16" fmla="*/ 16 w 21"/>
                    <a:gd name="T17" fmla="*/ 29 h 30"/>
                    <a:gd name="T18" fmla="*/ 21 w 21"/>
                    <a:gd name="T19" fmla="*/ 23 h 30"/>
                    <a:gd name="T20" fmla="*/ 21 w 21"/>
                    <a:gd name="T21" fmla="*/ 17 h 30"/>
                    <a:gd name="T22" fmla="*/ 18 w 21"/>
                    <a:gd name="T23" fmla="*/ 13 h 30"/>
                    <a:gd name="T24" fmla="*/ 15 w 21"/>
                    <a:gd name="T25" fmla="*/ 7 h 30"/>
                    <a:gd name="T26" fmla="*/ 12 w 21"/>
                    <a:gd name="T27" fmla="*/ 1 h 30"/>
                    <a:gd name="T28" fmla="*/ 11 w 21"/>
                    <a:gd name="T29" fmla="*/ 0 h 30"/>
                    <a:gd name="T30" fmla="*/ 8 w 21"/>
                    <a:gd name="T31" fmla="*/ 0 h 30"/>
                    <a:gd name="T32" fmla="*/ 5 w 21"/>
                    <a:gd name="T33"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 h="30">
                      <a:moveTo>
                        <a:pt x="5" y="5"/>
                      </a:moveTo>
                      <a:lnTo>
                        <a:pt x="3" y="12"/>
                      </a:lnTo>
                      <a:lnTo>
                        <a:pt x="0" y="19"/>
                      </a:lnTo>
                      <a:lnTo>
                        <a:pt x="0" y="23"/>
                      </a:lnTo>
                      <a:lnTo>
                        <a:pt x="0" y="27"/>
                      </a:lnTo>
                      <a:lnTo>
                        <a:pt x="3" y="30"/>
                      </a:lnTo>
                      <a:lnTo>
                        <a:pt x="6" y="29"/>
                      </a:lnTo>
                      <a:lnTo>
                        <a:pt x="11" y="30"/>
                      </a:lnTo>
                      <a:lnTo>
                        <a:pt x="16" y="29"/>
                      </a:lnTo>
                      <a:lnTo>
                        <a:pt x="21" y="23"/>
                      </a:lnTo>
                      <a:lnTo>
                        <a:pt x="21" y="17"/>
                      </a:lnTo>
                      <a:lnTo>
                        <a:pt x="18" y="13"/>
                      </a:lnTo>
                      <a:lnTo>
                        <a:pt x="15" y="7"/>
                      </a:lnTo>
                      <a:lnTo>
                        <a:pt x="12" y="1"/>
                      </a:lnTo>
                      <a:lnTo>
                        <a:pt x="11" y="0"/>
                      </a:lnTo>
                      <a:lnTo>
                        <a:pt x="8" y="0"/>
                      </a:lnTo>
                      <a:lnTo>
                        <a:pt x="5" y="5"/>
                      </a:lnTo>
                      <a:close/>
                    </a:path>
                  </a:pathLst>
                </a:custGeom>
                <a:blipFill dpi="0" rotWithShape="0">
                  <a:blip r:embed="rId6"/>
                  <a:srcRect/>
                  <a:tile tx="0" ty="0" sx="100000" sy="100000" flip="none" algn="tl"/>
                </a:blipFill>
                <a:ln w="1588">
                  <a:solidFill>
                    <a:srgbClr val="000000"/>
                  </a:solidFill>
                  <a:prstDash val="solid"/>
                  <a:round/>
                  <a:headEnd/>
                  <a:tailEnd/>
                </a:ln>
              </p:spPr>
              <p:txBody>
                <a:bodyPr/>
                <a:lstStyle/>
                <a:p>
                  <a:endParaRPr lang="ja-JP" altLang="en-US"/>
                </a:p>
              </p:txBody>
            </p:sp>
            <p:sp>
              <p:nvSpPr>
                <p:cNvPr id="919635" name="Freeform 83"/>
                <p:cNvSpPr>
                  <a:spLocks/>
                </p:cNvSpPr>
                <p:nvPr/>
              </p:nvSpPr>
              <p:spPr bwMode="auto">
                <a:xfrm>
                  <a:off x="648" y="2627"/>
                  <a:ext cx="9" cy="22"/>
                </a:xfrm>
                <a:custGeom>
                  <a:avLst/>
                  <a:gdLst>
                    <a:gd name="T0" fmla="*/ 17 w 18"/>
                    <a:gd name="T1" fmla="*/ 0 h 43"/>
                    <a:gd name="T2" fmla="*/ 12 w 18"/>
                    <a:gd name="T3" fmla="*/ 2 h 43"/>
                    <a:gd name="T4" fmla="*/ 7 w 18"/>
                    <a:gd name="T5" fmla="*/ 6 h 43"/>
                    <a:gd name="T6" fmla="*/ 5 w 18"/>
                    <a:gd name="T7" fmla="*/ 8 h 43"/>
                    <a:gd name="T8" fmla="*/ 2 w 18"/>
                    <a:gd name="T9" fmla="*/ 11 h 43"/>
                    <a:gd name="T10" fmla="*/ 0 w 18"/>
                    <a:gd name="T11" fmla="*/ 13 h 43"/>
                    <a:gd name="T12" fmla="*/ 0 w 18"/>
                    <a:gd name="T13" fmla="*/ 18 h 43"/>
                    <a:gd name="T14" fmla="*/ 1 w 18"/>
                    <a:gd name="T15" fmla="*/ 20 h 43"/>
                    <a:gd name="T16" fmla="*/ 2 w 18"/>
                    <a:gd name="T17" fmla="*/ 23 h 43"/>
                    <a:gd name="T18" fmla="*/ 4 w 18"/>
                    <a:gd name="T19" fmla="*/ 25 h 43"/>
                    <a:gd name="T20" fmla="*/ 5 w 18"/>
                    <a:gd name="T21" fmla="*/ 26 h 43"/>
                    <a:gd name="T22" fmla="*/ 5 w 18"/>
                    <a:gd name="T23" fmla="*/ 27 h 43"/>
                    <a:gd name="T24" fmla="*/ 5 w 18"/>
                    <a:gd name="T25" fmla="*/ 29 h 43"/>
                    <a:gd name="T26" fmla="*/ 2 w 18"/>
                    <a:gd name="T27" fmla="*/ 30 h 43"/>
                    <a:gd name="T28" fmla="*/ 1 w 18"/>
                    <a:gd name="T29" fmla="*/ 31 h 43"/>
                    <a:gd name="T30" fmla="*/ 0 w 18"/>
                    <a:gd name="T31" fmla="*/ 33 h 43"/>
                    <a:gd name="T32" fmla="*/ 0 w 18"/>
                    <a:gd name="T33" fmla="*/ 36 h 43"/>
                    <a:gd name="T34" fmla="*/ 0 w 18"/>
                    <a:gd name="T35" fmla="*/ 38 h 43"/>
                    <a:gd name="T36" fmla="*/ 0 w 18"/>
                    <a:gd name="T37" fmla="*/ 42 h 43"/>
                    <a:gd name="T38" fmla="*/ 1 w 18"/>
                    <a:gd name="T39" fmla="*/ 43 h 43"/>
                    <a:gd name="T40" fmla="*/ 4 w 18"/>
                    <a:gd name="T41" fmla="*/ 43 h 43"/>
                    <a:gd name="T42" fmla="*/ 5 w 18"/>
                    <a:gd name="T43" fmla="*/ 43 h 43"/>
                    <a:gd name="T44" fmla="*/ 6 w 18"/>
                    <a:gd name="T45" fmla="*/ 41 h 43"/>
                    <a:gd name="T46" fmla="*/ 7 w 18"/>
                    <a:gd name="T47" fmla="*/ 37 h 43"/>
                    <a:gd name="T48" fmla="*/ 10 w 18"/>
                    <a:gd name="T49" fmla="*/ 30 h 43"/>
                    <a:gd name="T50" fmla="*/ 12 w 18"/>
                    <a:gd name="T51" fmla="*/ 23 h 43"/>
                    <a:gd name="T52" fmla="*/ 13 w 18"/>
                    <a:gd name="T53" fmla="*/ 18 h 43"/>
                    <a:gd name="T54" fmla="*/ 16 w 18"/>
                    <a:gd name="T55" fmla="*/ 14 h 43"/>
                    <a:gd name="T56" fmla="*/ 17 w 18"/>
                    <a:gd name="T57" fmla="*/ 9 h 43"/>
                    <a:gd name="T58" fmla="*/ 18 w 18"/>
                    <a:gd name="T59" fmla="*/ 3 h 43"/>
                    <a:gd name="T60" fmla="*/ 18 w 18"/>
                    <a:gd name="T61" fmla="*/ 2 h 43"/>
                    <a:gd name="T62" fmla="*/ 17 w 18"/>
                    <a:gd name="T6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 h="43">
                      <a:moveTo>
                        <a:pt x="17" y="0"/>
                      </a:moveTo>
                      <a:lnTo>
                        <a:pt x="12" y="2"/>
                      </a:lnTo>
                      <a:lnTo>
                        <a:pt x="7" y="6"/>
                      </a:lnTo>
                      <a:lnTo>
                        <a:pt x="5" y="8"/>
                      </a:lnTo>
                      <a:lnTo>
                        <a:pt x="2" y="11"/>
                      </a:lnTo>
                      <a:lnTo>
                        <a:pt x="0" y="13"/>
                      </a:lnTo>
                      <a:lnTo>
                        <a:pt x="0" y="18"/>
                      </a:lnTo>
                      <a:lnTo>
                        <a:pt x="1" y="20"/>
                      </a:lnTo>
                      <a:lnTo>
                        <a:pt x="2" y="23"/>
                      </a:lnTo>
                      <a:lnTo>
                        <a:pt x="4" y="25"/>
                      </a:lnTo>
                      <a:lnTo>
                        <a:pt x="5" y="26"/>
                      </a:lnTo>
                      <a:lnTo>
                        <a:pt x="5" y="27"/>
                      </a:lnTo>
                      <a:lnTo>
                        <a:pt x="5" y="29"/>
                      </a:lnTo>
                      <a:lnTo>
                        <a:pt x="2" y="30"/>
                      </a:lnTo>
                      <a:lnTo>
                        <a:pt x="1" y="31"/>
                      </a:lnTo>
                      <a:lnTo>
                        <a:pt x="0" y="33"/>
                      </a:lnTo>
                      <a:lnTo>
                        <a:pt x="0" y="36"/>
                      </a:lnTo>
                      <a:lnTo>
                        <a:pt x="0" y="38"/>
                      </a:lnTo>
                      <a:lnTo>
                        <a:pt x="0" y="42"/>
                      </a:lnTo>
                      <a:lnTo>
                        <a:pt x="1" y="43"/>
                      </a:lnTo>
                      <a:lnTo>
                        <a:pt x="4" y="43"/>
                      </a:lnTo>
                      <a:lnTo>
                        <a:pt x="5" y="43"/>
                      </a:lnTo>
                      <a:lnTo>
                        <a:pt x="6" y="41"/>
                      </a:lnTo>
                      <a:lnTo>
                        <a:pt x="7" y="37"/>
                      </a:lnTo>
                      <a:lnTo>
                        <a:pt x="10" y="30"/>
                      </a:lnTo>
                      <a:lnTo>
                        <a:pt x="12" y="23"/>
                      </a:lnTo>
                      <a:lnTo>
                        <a:pt x="13" y="18"/>
                      </a:lnTo>
                      <a:lnTo>
                        <a:pt x="16" y="14"/>
                      </a:lnTo>
                      <a:lnTo>
                        <a:pt x="17" y="9"/>
                      </a:lnTo>
                      <a:lnTo>
                        <a:pt x="18" y="3"/>
                      </a:lnTo>
                      <a:lnTo>
                        <a:pt x="18" y="2"/>
                      </a:lnTo>
                      <a:lnTo>
                        <a:pt x="17" y="0"/>
                      </a:lnTo>
                      <a:close/>
                    </a:path>
                  </a:pathLst>
                </a:custGeom>
                <a:blipFill dpi="0" rotWithShape="0">
                  <a:blip r:embed="rId6"/>
                  <a:srcRect/>
                  <a:tile tx="0" ty="0" sx="100000" sy="100000" flip="none" algn="tl"/>
                </a:blipFill>
                <a:ln w="1588">
                  <a:solidFill>
                    <a:srgbClr val="000000"/>
                  </a:solidFill>
                  <a:prstDash val="solid"/>
                  <a:round/>
                  <a:headEnd/>
                  <a:tailEnd/>
                </a:ln>
              </p:spPr>
              <p:txBody>
                <a:bodyPr/>
                <a:lstStyle/>
                <a:p>
                  <a:endParaRPr lang="ja-JP" altLang="en-US"/>
                </a:p>
              </p:txBody>
            </p:sp>
            <p:sp>
              <p:nvSpPr>
                <p:cNvPr id="919636" name="Freeform 84"/>
                <p:cNvSpPr>
                  <a:spLocks/>
                </p:cNvSpPr>
                <p:nvPr/>
              </p:nvSpPr>
              <p:spPr bwMode="auto">
                <a:xfrm>
                  <a:off x="565" y="3040"/>
                  <a:ext cx="15" cy="9"/>
                </a:xfrm>
                <a:custGeom>
                  <a:avLst/>
                  <a:gdLst>
                    <a:gd name="T0" fmla="*/ 28 w 29"/>
                    <a:gd name="T1" fmla="*/ 1 h 18"/>
                    <a:gd name="T2" fmla="*/ 29 w 29"/>
                    <a:gd name="T3" fmla="*/ 3 h 18"/>
                    <a:gd name="T4" fmla="*/ 29 w 29"/>
                    <a:gd name="T5" fmla="*/ 4 h 18"/>
                    <a:gd name="T6" fmla="*/ 28 w 29"/>
                    <a:gd name="T7" fmla="*/ 6 h 18"/>
                    <a:gd name="T8" fmla="*/ 24 w 29"/>
                    <a:gd name="T9" fmla="*/ 9 h 18"/>
                    <a:gd name="T10" fmla="*/ 22 w 29"/>
                    <a:gd name="T11" fmla="*/ 11 h 18"/>
                    <a:gd name="T12" fmla="*/ 17 w 29"/>
                    <a:gd name="T13" fmla="*/ 15 h 18"/>
                    <a:gd name="T14" fmla="*/ 12 w 29"/>
                    <a:gd name="T15" fmla="*/ 18 h 18"/>
                    <a:gd name="T16" fmla="*/ 10 w 29"/>
                    <a:gd name="T17" fmla="*/ 17 h 18"/>
                    <a:gd name="T18" fmla="*/ 8 w 29"/>
                    <a:gd name="T19" fmla="*/ 16 h 18"/>
                    <a:gd name="T20" fmla="*/ 5 w 29"/>
                    <a:gd name="T21" fmla="*/ 15 h 18"/>
                    <a:gd name="T22" fmla="*/ 3 w 29"/>
                    <a:gd name="T23" fmla="*/ 13 h 18"/>
                    <a:gd name="T24" fmla="*/ 3 w 29"/>
                    <a:gd name="T25" fmla="*/ 12 h 18"/>
                    <a:gd name="T26" fmla="*/ 2 w 29"/>
                    <a:gd name="T27" fmla="*/ 11 h 18"/>
                    <a:gd name="T28" fmla="*/ 0 w 29"/>
                    <a:gd name="T29" fmla="*/ 9 h 18"/>
                    <a:gd name="T30" fmla="*/ 0 w 29"/>
                    <a:gd name="T31" fmla="*/ 7 h 18"/>
                    <a:gd name="T32" fmla="*/ 2 w 29"/>
                    <a:gd name="T33" fmla="*/ 6 h 18"/>
                    <a:gd name="T34" fmla="*/ 2 w 29"/>
                    <a:gd name="T35" fmla="*/ 5 h 18"/>
                    <a:gd name="T36" fmla="*/ 4 w 29"/>
                    <a:gd name="T37" fmla="*/ 3 h 18"/>
                    <a:gd name="T38" fmla="*/ 5 w 29"/>
                    <a:gd name="T39" fmla="*/ 1 h 18"/>
                    <a:gd name="T40" fmla="*/ 6 w 29"/>
                    <a:gd name="T41" fmla="*/ 1 h 18"/>
                    <a:gd name="T42" fmla="*/ 9 w 29"/>
                    <a:gd name="T43" fmla="*/ 3 h 18"/>
                    <a:gd name="T44" fmla="*/ 10 w 29"/>
                    <a:gd name="T45" fmla="*/ 3 h 18"/>
                    <a:gd name="T46" fmla="*/ 14 w 29"/>
                    <a:gd name="T47" fmla="*/ 3 h 18"/>
                    <a:gd name="T48" fmla="*/ 17 w 29"/>
                    <a:gd name="T49" fmla="*/ 4 h 18"/>
                    <a:gd name="T50" fmla="*/ 18 w 29"/>
                    <a:gd name="T51" fmla="*/ 4 h 18"/>
                    <a:gd name="T52" fmla="*/ 21 w 29"/>
                    <a:gd name="T53" fmla="*/ 3 h 18"/>
                    <a:gd name="T54" fmla="*/ 23 w 29"/>
                    <a:gd name="T55" fmla="*/ 1 h 18"/>
                    <a:gd name="T56" fmla="*/ 26 w 29"/>
                    <a:gd name="T57" fmla="*/ 0 h 18"/>
                    <a:gd name="T58" fmla="*/ 28 w 29"/>
                    <a:gd name="T5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9" h="18">
                      <a:moveTo>
                        <a:pt x="28" y="1"/>
                      </a:moveTo>
                      <a:lnTo>
                        <a:pt x="29" y="3"/>
                      </a:lnTo>
                      <a:lnTo>
                        <a:pt x="29" y="4"/>
                      </a:lnTo>
                      <a:lnTo>
                        <a:pt x="28" y="6"/>
                      </a:lnTo>
                      <a:lnTo>
                        <a:pt x="24" y="9"/>
                      </a:lnTo>
                      <a:lnTo>
                        <a:pt x="22" y="11"/>
                      </a:lnTo>
                      <a:lnTo>
                        <a:pt x="17" y="15"/>
                      </a:lnTo>
                      <a:lnTo>
                        <a:pt x="12" y="18"/>
                      </a:lnTo>
                      <a:lnTo>
                        <a:pt x="10" y="17"/>
                      </a:lnTo>
                      <a:lnTo>
                        <a:pt x="8" y="16"/>
                      </a:lnTo>
                      <a:lnTo>
                        <a:pt x="5" y="15"/>
                      </a:lnTo>
                      <a:lnTo>
                        <a:pt x="3" y="13"/>
                      </a:lnTo>
                      <a:lnTo>
                        <a:pt x="3" y="12"/>
                      </a:lnTo>
                      <a:lnTo>
                        <a:pt x="2" y="11"/>
                      </a:lnTo>
                      <a:lnTo>
                        <a:pt x="0" y="9"/>
                      </a:lnTo>
                      <a:lnTo>
                        <a:pt x="0" y="7"/>
                      </a:lnTo>
                      <a:lnTo>
                        <a:pt x="2" y="6"/>
                      </a:lnTo>
                      <a:lnTo>
                        <a:pt x="2" y="5"/>
                      </a:lnTo>
                      <a:lnTo>
                        <a:pt x="4" y="3"/>
                      </a:lnTo>
                      <a:lnTo>
                        <a:pt x="5" y="1"/>
                      </a:lnTo>
                      <a:lnTo>
                        <a:pt x="6" y="1"/>
                      </a:lnTo>
                      <a:lnTo>
                        <a:pt x="9" y="3"/>
                      </a:lnTo>
                      <a:lnTo>
                        <a:pt x="10" y="3"/>
                      </a:lnTo>
                      <a:lnTo>
                        <a:pt x="14" y="3"/>
                      </a:lnTo>
                      <a:lnTo>
                        <a:pt x="17" y="4"/>
                      </a:lnTo>
                      <a:lnTo>
                        <a:pt x="18" y="4"/>
                      </a:lnTo>
                      <a:lnTo>
                        <a:pt x="21" y="3"/>
                      </a:lnTo>
                      <a:lnTo>
                        <a:pt x="23" y="1"/>
                      </a:lnTo>
                      <a:lnTo>
                        <a:pt x="26" y="0"/>
                      </a:lnTo>
                      <a:lnTo>
                        <a:pt x="28" y="1"/>
                      </a:lnTo>
                      <a:close/>
                    </a:path>
                  </a:pathLst>
                </a:custGeom>
                <a:blipFill dpi="0" rotWithShape="0">
                  <a:blip r:embed="rId6"/>
                  <a:srcRect/>
                  <a:tile tx="0" ty="0" sx="100000" sy="100000" flip="none" algn="tl"/>
                </a:blipFill>
                <a:ln w="1588">
                  <a:solidFill>
                    <a:srgbClr val="000000"/>
                  </a:solidFill>
                  <a:prstDash val="solid"/>
                  <a:round/>
                  <a:headEnd/>
                  <a:tailEnd/>
                </a:ln>
              </p:spPr>
              <p:txBody>
                <a:bodyPr/>
                <a:lstStyle/>
                <a:p>
                  <a:endParaRPr lang="ja-JP" altLang="en-US"/>
                </a:p>
              </p:txBody>
            </p:sp>
            <p:sp>
              <p:nvSpPr>
                <p:cNvPr id="919637" name="Freeform 85"/>
                <p:cNvSpPr>
                  <a:spLocks/>
                </p:cNvSpPr>
                <p:nvPr/>
              </p:nvSpPr>
              <p:spPr bwMode="auto">
                <a:xfrm>
                  <a:off x="709" y="2697"/>
                  <a:ext cx="7" cy="11"/>
                </a:xfrm>
                <a:custGeom>
                  <a:avLst/>
                  <a:gdLst>
                    <a:gd name="T0" fmla="*/ 15 w 15"/>
                    <a:gd name="T1" fmla="*/ 6 h 23"/>
                    <a:gd name="T2" fmla="*/ 14 w 15"/>
                    <a:gd name="T3" fmla="*/ 1 h 23"/>
                    <a:gd name="T4" fmla="*/ 10 w 15"/>
                    <a:gd name="T5" fmla="*/ 0 h 23"/>
                    <a:gd name="T6" fmla="*/ 2 w 15"/>
                    <a:gd name="T7" fmla="*/ 5 h 23"/>
                    <a:gd name="T8" fmla="*/ 0 w 15"/>
                    <a:gd name="T9" fmla="*/ 7 h 23"/>
                    <a:gd name="T10" fmla="*/ 0 w 15"/>
                    <a:gd name="T11" fmla="*/ 11 h 23"/>
                    <a:gd name="T12" fmla="*/ 3 w 15"/>
                    <a:gd name="T13" fmla="*/ 19 h 23"/>
                    <a:gd name="T14" fmla="*/ 5 w 15"/>
                    <a:gd name="T15" fmla="*/ 22 h 23"/>
                    <a:gd name="T16" fmla="*/ 10 w 15"/>
                    <a:gd name="T17" fmla="*/ 23 h 23"/>
                    <a:gd name="T18" fmla="*/ 10 w 15"/>
                    <a:gd name="T19" fmla="*/ 22 h 23"/>
                    <a:gd name="T20" fmla="*/ 12 w 15"/>
                    <a:gd name="T21" fmla="*/ 18 h 23"/>
                    <a:gd name="T22" fmla="*/ 14 w 15"/>
                    <a:gd name="T23" fmla="*/ 13 h 23"/>
                    <a:gd name="T24" fmla="*/ 15 w 15"/>
                    <a:gd name="T25"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23">
                      <a:moveTo>
                        <a:pt x="15" y="6"/>
                      </a:moveTo>
                      <a:lnTo>
                        <a:pt x="14" y="1"/>
                      </a:lnTo>
                      <a:lnTo>
                        <a:pt x="10" y="0"/>
                      </a:lnTo>
                      <a:lnTo>
                        <a:pt x="2" y="5"/>
                      </a:lnTo>
                      <a:lnTo>
                        <a:pt x="0" y="7"/>
                      </a:lnTo>
                      <a:lnTo>
                        <a:pt x="0" y="11"/>
                      </a:lnTo>
                      <a:lnTo>
                        <a:pt x="3" y="19"/>
                      </a:lnTo>
                      <a:lnTo>
                        <a:pt x="5" y="22"/>
                      </a:lnTo>
                      <a:lnTo>
                        <a:pt x="10" y="23"/>
                      </a:lnTo>
                      <a:lnTo>
                        <a:pt x="10" y="22"/>
                      </a:lnTo>
                      <a:lnTo>
                        <a:pt x="12" y="18"/>
                      </a:lnTo>
                      <a:lnTo>
                        <a:pt x="14" y="13"/>
                      </a:lnTo>
                      <a:lnTo>
                        <a:pt x="15" y="6"/>
                      </a:lnTo>
                      <a:close/>
                    </a:path>
                  </a:pathLst>
                </a:custGeom>
                <a:blipFill dpi="0" rotWithShape="0">
                  <a:blip r:embed="rId6"/>
                  <a:srcRect/>
                  <a:tile tx="0" ty="0" sx="100000" sy="100000" flip="none" algn="tl"/>
                </a:blipFill>
                <a:ln w="1588">
                  <a:solidFill>
                    <a:srgbClr val="000000"/>
                  </a:solidFill>
                  <a:prstDash val="solid"/>
                  <a:round/>
                  <a:headEnd/>
                  <a:tailEnd/>
                </a:ln>
              </p:spPr>
              <p:txBody>
                <a:bodyPr/>
                <a:lstStyle/>
                <a:p>
                  <a:endParaRPr lang="ja-JP" altLang="en-US"/>
                </a:p>
              </p:txBody>
            </p:sp>
            <p:sp>
              <p:nvSpPr>
                <p:cNvPr id="919638" name="Freeform 86"/>
                <p:cNvSpPr>
                  <a:spLocks/>
                </p:cNvSpPr>
                <p:nvPr/>
              </p:nvSpPr>
              <p:spPr bwMode="auto">
                <a:xfrm>
                  <a:off x="837" y="2556"/>
                  <a:ext cx="172" cy="120"/>
                </a:xfrm>
                <a:custGeom>
                  <a:avLst/>
                  <a:gdLst>
                    <a:gd name="T0" fmla="*/ 277 w 343"/>
                    <a:gd name="T1" fmla="*/ 148 h 240"/>
                    <a:gd name="T2" fmla="*/ 268 w 343"/>
                    <a:gd name="T3" fmla="*/ 178 h 240"/>
                    <a:gd name="T4" fmla="*/ 214 w 343"/>
                    <a:gd name="T5" fmla="*/ 131 h 240"/>
                    <a:gd name="T6" fmla="*/ 170 w 343"/>
                    <a:gd name="T7" fmla="*/ 144 h 240"/>
                    <a:gd name="T8" fmla="*/ 155 w 343"/>
                    <a:gd name="T9" fmla="*/ 156 h 240"/>
                    <a:gd name="T10" fmla="*/ 139 w 343"/>
                    <a:gd name="T11" fmla="*/ 185 h 240"/>
                    <a:gd name="T12" fmla="*/ 128 w 343"/>
                    <a:gd name="T13" fmla="*/ 200 h 240"/>
                    <a:gd name="T14" fmla="*/ 115 w 343"/>
                    <a:gd name="T15" fmla="*/ 215 h 240"/>
                    <a:gd name="T16" fmla="*/ 110 w 343"/>
                    <a:gd name="T17" fmla="*/ 222 h 240"/>
                    <a:gd name="T18" fmla="*/ 119 w 343"/>
                    <a:gd name="T19" fmla="*/ 238 h 240"/>
                    <a:gd name="T20" fmla="*/ 103 w 343"/>
                    <a:gd name="T21" fmla="*/ 233 h 240"/>
                    <a:gd name="T22" fmla="*/ 79 w 343"/>
                    <a:gd name="T23" fmla="*/ 230 h 240"/>
                    <a:gd name="T24" fmla="*/ 70 w 343"/>
                    <a:gd name="T25" fmla="*/ 222 h 240"/>
                    <a:gd name="T26" fmla="*/ 77 w 343"/>
                    <a:gd name="T27" fmla="*/ 209 h 240"/>
                    <a:gd name="T28" fmla="*/ 48 w 343"/>
                    <a:gd name="T29" fmla="*/ 205 h 240"/>
                    <a:gd name="T30" fmla="*/ 52 w 343"/>
                    <a:gd name="T31" fmla="*/ 192 h 240"/>
                    <a:gd name="T32" fmla="*/ 41 w 343"/>
                    <a:gd name="T33" fmla="*/ 191 h 240"/>
                    <a:gd name="T34" fmla="*/ 42 w 343"/>
                    <a:gd name="T35" fmla="*/ 184 h 240"/>
                    <a:gd name="T36" fmla="*/ 48 w 343"/>
                    <a:gd name="T37" fmla="*/ 180 h 240"/>
                    <a:gd name="T38" fmla="*/ 53 w 343"/>
                    <a:gd name="T39" fmla="*/ 158 h 240"/>
                    <a:gd name="T40" fmla="*/ 53 w 343"/>
                    <a:gd name="T41" fmla="*/ 150 h 240"/>
                    <a:gd name="T42" fmla="*/ 42 w 343"/>
                    <a:gd name="T43" fmla="*/ 146 h 240"/>
                    <a:gd name="T44" fmla="*/ 43 w 343"/>
                    <a:gd name="T45" fmla="*/ 131 h 240"/>
                    <a:gd name="T46" fmla="*/ 14 w 343"/>
                    <a:gd name="T47" fmla="*/ 138 h 240"/>
                    <a:gd name="T48" fmla="*/ 0 w 343"/>
                    <a:gd name="T49" fmla="*/ 134 h 240"/>
                    <a:gd name="T50" fmla="*/ 24 w 343"/>
                    <a:gd name="T51" fmla="*/ 124 h 240"/>
                    <a:gd name="T52" fmla="*/ 52 w 343"/>
                    <a:gd name="T53" fmla="*/ 109 h 240"/>
                    <a:gd name="T54" fmla="*/ 65 w 343"/>
                    <a:gd name="T55" fmla="*/ 100 h 240"/>
                    <a:gd name="T56" fmla="*/ 85 w 343"/>
                    <a:gd name="T57" fmla="*/ 83 h 240"/>
                    <a:gd name="T58" fmla="*/ 89 w 343"/>
                    <a:gd name="T59" fmla="*/ 71 h 240"/>
                    <a:gd name="T60" fmla="*/ 97 w 343"/>
                    <a:gd name="T61" fmla="*/ 52 h 240"/>
                    <a:gd name="T62" fmla="*/ 120 w 343"/>
                    <a:gd name="T63" fmla="*/ 35 h 240"/>
                    <a:gd name="T64" fmla="*/ 133 w 343"/>
                    <a:gd name="T65" fmla="*/ 40 h 240"/>
                    <a:gd name="T66" fmla="*/ 145 w 343"/>
                    <a:gd name="T67" fmla="*/ 61 h 240"/>
                    <a:gd name="T68" fmla="*/ 166 w 343"/>
                    <a:gd name="T69" fmla="*/ 56 h 240"/>
                    <a:gd name="T70" fmla="*/ 190 w 343"/>
                    <a:gd name="T71" fmla="*/ 59 h 240"/>
                    <a:gd name="T72" fmla="*/ 206 w 343"/>
                    <a:gd name="T73" fmla="*/ 44 h 240"/>
                    <a:gd name="T74" fmla="*/ 205 w 343"/>
                    <a:gd name="T75" fmla="*/ 31 h 240"/>
                    <a:gd name="T76" fmla="*/ 204 w 343"/>
                    <a:gd name="T77" fmla="*/ 18 h 240"/>
                    <a:gd name="T78" fmla="*/ 239 w 343"/>
                    <a:gd name="T79" fmla="*/ 7 h 240"/>
                    <a:gd name="T80" fmla="*/ 271 w 343"/>
                    <a:gd name="T81" fmla="*/ 0 h 240"/>
                    <a:gd name="T82" fmla="*/ 288 w 343"/>
                    <a:gd name="T83" fmla="*/ 16 h 240"/>
                    <a:gd name="T84" fmla="*/ 299 w 343"/>
                    <a:gd name="T85" fmla="*/ 23 h 240"/>
                    <a:gd name="T86" fmla="*/ 307 w 343"/>
                    <a:gd name="T87" fmla="*/ 30 h 240"/>
                    <a:gd name="T88" fmla="*/ 316 w 343"/>
                    <a:gd name="T89" fmla="*/ 35 h 240"/>
                    <a:gd name="T90" fmla="*/ 334 w 343"/>
                    <a:gd name="T91" fmla="*/ 41 h 240"/>
                    <a:gd name="T92" fmla="*/ 330 w 343"/>
                    <a:gd name="T93" fmla="*/ 62 h 240"/>
                    <a:gd name="T94" fmla="*/ 338 w 343"/>
                    <a:gd name="T95" fmla="*/ 79 h 240"/>
                    <a:gd name="T96" fmla="*/ 336 w 343"/>
                    <a:gd name="T97" fmla="*/ 89 h 240"/>
                    <a:gd name="T98" fmla="*/ 332 w 343"/>
                    <a:gd name="T99" fmla="*/ 101 h 240"/>
                    <a:gd name="T100" fmla="*/ 288 w 343"/>
                    <a:gd name="T101" fmla="*/ 13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43" h="240">
                      <a:moveTo>
                        <a:pt x="288" y="134"/>
                      </a:moveTo>
                      <a:lnTo>
                        <a:pt x="287" y="134"/>
                      </a:lnTo>
                      <a:lnTo>
                        <a:pt x="277" y="148"/>
                      </a:lnTo>
                      <a:lnTo>
                        <a:pt x="274" y="156"/>
                      </a:lnTo>
                      <a:lnTo>
                        <a:pt x="270" y="169"/>
                      </a:lnTo>
                      <a:lnTo>
                        <a:pt x="268" y="178"/>
                      </a:lnTo>
                      <a:lnTo>
                        <a:pt x="248" y="154"/>
                      </a:lnTo>
                      <a:lnTo>
                        <a:pt x="232" y="137"/>
                      </a:lnTo>
                      <a:lnTo>
                        <a:pt x="214" y="131"/>
                      </a:lnTo>
                      <a:lnTo>
                        <a:pt x="203" y="131"/>
                      </a:lnTo>
                      <a:lnTo>
                        <a:pt x="191" y="134"/>
                      </a:lnTo>
                      <a:lnTo>
                        <a:pt x="170" y="144"/>
                      </a:lnTo>
                      <a:lnTo>
                        <a:pt x="167" y="146"/>
                      </a:lnTo>
                      <a:lnTo>
                        <a:pt x="157" y="151"/>
                      </a:lnTo>
                      <a:lnTo>
                        <a:pt x="155" y="156"/>
                      </a:lnTo>
                      <a:lnTo>
                        <a:pt x="150" y="169"/>
                      </a:lnTo>
                      <a:lnTo>
                        <a:pt x="145" y="179"/>
                      </a:lnTo>
                      <a:lnTo>
                        <a:pt x="139" y="185"/>
                      </a:lnTo>
                      <a:lnTo>
                        <a:pt x="136" y="190"/>
                      </a:lnTo>
                      <a:lnTo>
                        <a:pt x="131" y="196"/>
                      </a:lnTo>
                      <a:lnTo>
                        <a:pt x="128" y="200"/>
                      </a:lnTo>
                      <a:lnTo>
                        <a:pt x="113" y="204"/>
                      </a:lnTo>
                      <a:lnTo>
                        <a:pt x="113" y="206"/>
                      </a:lnTo>
                      <a:lnTo>
                        <a:pt x="115" y="215"/>
                      </a:lnTo>
                      <a:lnTo>
                        <a:pt x="115" y="217"/>
                      </a:lnTo>
                      <a:lnTo>
                        <a:pt x="112" y="218"/>
                      </a:lnTo>
                      <a:lnTo>
                        <a:pt x="110" y="222"/>
                      </a:lnTo>
                      <a:lnTo>
                        <a:pt x="113" y="226"/>
                      </a:lnTo>
                      <a:lnTo>
                        <a:pt x="116" y="229"/>
                      </a:lnTo>
                      <a:lnTo>
                        <a:pt x="119" y="238"/>
                      </a:lnTo>
                      <a:lnTo>
                        <a:pt x="116" y="240"/>
                      </a:lnTo>
                      <a:lnTo>
                        <a:pt x="110" y="238"/>
                      </a:lnTo>
                      <a:lnTo>
                        <a:pt x="103" y="233"/>
                      </a:lnTo>
                      <a:lnTo>
                        <a:pt x="98" y="232"/>
                      </a:lnTo>
                      <a:lnTo>
                        <a:pt x="86" y="233"/>
                      </a:lnTo>
                      <a:lnTo>
                        <a:pt x="79" y="230"/>
                      </a:lnTo>
                      <a:lnTo>
                        <a:pt x="70" y="229"/>
                      </a:lnTo>
                      <a:lnTo>
                        <a:pt x="68" y="227"/>
                      </a:lnTo>
                      <a:lnTo>
                        <a:pt x="70" y="222"/>
                      </a:lnTo>
                      <a:lnTo>
                        <a:pt x="77" y="212"/>
                      </a:lnTo>
                      <a:lnTo>
                        <a:pt x="78" y="210"/>
                      </a:lnTo>
                      <a:lnTo>
                        <a:pt x="77" y="209"/>
                      </a:lnTo>
                      <a:lnTo>
                        <a:pt x="58" y="209"/>
                      </a:lnTo>
                      <a:lnTo>
                        <a:pt x="52" y="209"/>
                      </a:lnTo>
                      <a:lnTo>
                        <a:pt x="48" y="205"/>
                      </a:lnTo>
                      <a:lnTo>
                        <a:pt x="48" y="199"/>
                      </a:lnTo>
                      <a:lnTo>
                        <a:pt x="50" y="196"/>
                      </a:lnTo>
                      <a:lnTo>
                        <a:pt x="52" y="192"/>
                      </a:lnTo>
                      <a:lnTo>
                        <a:pt x="50" y="191"/>
                      </a:lnTo>
                      <a:lnTo>
                        <a:pt x="44" y="191"/>
                      </a:lnTo>
                      <a:lnTo>
                        <a:pt x="41" y="191"/>
                      </a:lnTo>
                      <a:lnTo>
                        <a:pt x="40" y="190"/>
                      </a:lnTo>
                      <a:lnTo>
                        <a:pt x="40" y="186"/>
                      </a:lnTo>
                      <a:lnTo>
                        <a:pt x="42" y="184"/>
                      </a:lnTo>
                      <a:lnTo>
                        <a:pt x="46" y="184"/>
                      </a:lnTo>
                      <a:lnTo>
                        <a:pt x="48" y="182"/>
                      </a:lnTo>
                      <a:lnTo>
                        <a:pt x="48" y="180"/>
                      </a:lnTo>
                      <a:lnTo>
                        <a:pt x="47" y="163"/>
                      </a:lnTo>
                      <a:lnTo>
                        <a:pt x="53" y="161"/>
                      </a:lnTo>
                      <a:lnTo>
                        <a:pt x="53" y="158"/>
                      </a:lnTo>
                      <a:lnTo>
                        <a:pt x="53" y="154"/>
                      </a:lnTo>
                      <a:lnTo>
                        <a:pt x="53" y="152"/>
                      </a:lnTo>
                      <a:lnTo>
                        <a:pt x="53" y="150"/>
                      </a:lnTo>
                      <a:lnTo>
                        <a:pt x="50" y="149"/>
                      </a:lnTo>
                      <a:lnTo>
                        <a:pt x="44" y="148"/>
                      </a:lnTo>
                      <a:lnTo>
                        <a:pt x="42" y="146"/>
                      </a:lnTo>
                      <a:lnTo>
                        <a:pt x="42" y="139"/>
                      </a:lnTo>
                      <a:lnTo>
                        <a:pt x="42" y="133"/>
                      </a:lnTo>
                      <a:lnTo>
                        <a:pt x="43" y="131"/>
                      </a:lnTo>
                      <a:lnTo>
                        <a:pt x="43" y="125"/>
                      </a:lnTo>
                      <a:lnTo>
                        <a:pt x="34" y="128"/>
                      </a:lnTo>
                      <a:lnTo>
                        <a:pt x="14" y="138"/>
                      </a:lnTo>
                      <a:lnTo>
                        <a:pt x="5" y="134"/>
                      </a:lnTo>
                      <a:lnTo>
                        <a:pt x="0" y="136"/>
                      </a:lnTo>
                      <a:lnTo>
                        <a:pt x="0" y="134"/>
                      </a:lnTo>
                      <a:lnTo>
                        <a:pt x="8" y="130"/>
                      </a:lnTo>
                      <a:lnTo>
                        <a:pt x="14" y="126"/>
                      </a:lnTo>
                      <a:lnTo>
                        <a:pt x="24" y="124"/>
                      </a:lnTo>
                      <a:lnTo>
                        <a:pt x="32" y="121"/>
                      </a:lnTo>
                      <a:lnTo>
                        <a:pt x="46" y="114"/>
                      </a:lnTo>
                      <a:lnTo>
                        <a:pt x="52" y="109"/>
                      </a:lnTo>
                      <a:lnTo>
                        <a:pt x="56" y="103"/>
                      </a:lnTo>
                      <a:lnTo>
                        <a:pt x="59" y="102"/>
                      </a:lnTo>
                      <a:lnTo>
                        <a:pt x="65" y="100"/>
                      </a:lnTo>
                      <a:lnTo>
                        <a:pt x="72" y="97"/>
                      </a:lnTo>
                      <a:lnTo>
                        <a:pt x="80" y="89"/>
                      </a:lnTo>
                      <a:lnTo>
                        <a:pt x="85" y="83"/>
                      </a:lnTo>
                      <a:lnTo>
                        <a:pt x="86" y="79"/>
                      </a:lnTo>
                      <a:lnTo>
                        <a:pt x="88" y="74"/>
                      </a:lnTo>
                      <a:lnTo>
                        <a:pt x="89" y="71"/>
                      </a:lnTo>
                      <a:lnTo>
                        <a:pt x="94" y="61"/>
                      </a:lnTo>
                      <a:lnTo>
                        <a:pt x="96" y="56"/>
                      </a:lnTo>
                      <a:lnTo>
                        <a:pt x="97" y="52"/>
                      </a:lnTo>
                      <a:lnTo>
                        <a:pt x="100" y="49"/>
                      </a:lnTo>
                      <a:lnTo>
                        <a:pt x="112" y="42"/>
                      </a:lnTo>
                      <a:lnTo>
                        <a:pt x="120" y="35"/>
                      </a:lnTo>
                      <a:lnTo>
                        <a:pt x="124" y="31"/>
                      </a:lnTo>
                      <a:lnTo>
                        <a:pt x="126" y="32"/>
                      </a:lnTo>
                      <a:lnTo>
                        <a:pt x="133" y="40"/>
                      </a:lnTo>
                      <a:lnTo>
                        <a:pt x="133" y="43"/>
                      </a:lnTo>
                      <a:lnTo>
                        <a:pt x="140" y="58"/>
                      </a:lnTo>
                      <a:lnTo>
                        <a:pt x="145" y="61"/>
                      </a:lnTo>
                      <a:lnTo>
                        <a:pt x="152" y="61"/>
                      </a:lnTo>
                      <a:lnTo>
                        <a:pt x="161" y="58"/>
                      </a:lnTo>
                      <a:lnTo>
                        <a:pt x="166" y="56"/>
                      </a:lnTo>
                      <a:lnTo>
                        <a:pt x="170" y="56"/>
                      </a:lnTo>
                      <a:lnTo>
                        <a:pt x="187" y="58"/>
                      </a:lnTo>
                      <a:lnTo>
                        <a:pt x="190" y="59"/>
                      </a:lnTo>
                      <a:lnTo>
                        <a:pt x="199" y="52"/>
                      </a:lnTo>
                      <a:lnTo>
                        <a:pt x="203" y="48"/>
                      </a:lnTo>
                      <a:lnTo>
                        <a:pt x="206" y="44"/>
                      </a:lnTo>
                      <a:lnTo>
                        <a:pt x="209" y="40"/>
                      </a:lnTo>
                      <a:lnTo>
                        <a:pt x="208" y="36"/>
                      </a:lnTo>
                      <a:lnTo>
                        <a:pt x="205" y="31"/>
                      </a:lnTo>
                      <a:lnTo>
                        <a:pt x="203" y="24"/>
                      </a:lnTo>
                      <a:lnTo>
                        <a:pt x="203" y="20"/>
                      </a:lnTo>
                      <a:lnTo>
                        <a:pt x="204" y="18"/>
                      </a:lnTo>
                      <a:lnTo>
                        <a:pt x="220" y="20"/>
                      </a:lnTo>
                      <a:lnTo>
                        <a:pt x="227" y="13"/>
                      </a:lnTo>
                      <a:lnTo>
                        <a:pt x="239" y="7"/>
                      </a:lnTo>
                      <a:lnTo>
                        <a:pt x="242" y="6"/>
                      </a:lnTo>
                      <a:lnTo>
                        <a:pt x="247" y="7"/>
                      </a:lnTo>
                      <a:lnTo>
                        <a:pt x="271" y="0"/>
                      </a:lnTo>
                      <a:lnTo>
                        <a:pt x="280" y="6"/>
                      </a:lnTo>
                      <a:lnTo>
                        <a:pt x="286" y="11"/>
                      </a:lnTo>
                      <a:lnTo>
                        <a:pt x="288" y="16"/>
                      </a:lnTo>
                      <a:lnTo>
                        <a:pt x="290" y="20"/>
                      </a:lnTo>
                      <a:lnTo>
                        <a:pt x="294" y="23"/>
                      </a:lnTo>
                      <a:lnTo>
                        <a:pt x="299" y="23"/>
                      </a:lnTo>
                      <a:lnTo>
                        <a:pt x="304" y="23"/>
                      </a:lnTo>
                      <a:lnTo>
                        <a:pt x="306" y="24"/>
                      </a:lnTo>
                      <a:lnTo>
                        <a:pt x="307" y="30"/>
                      </a:lnTo>
                      <a:lnTo>
                        <a:pt x="311" y="34"/>
                      </a:lnTo>
                      <a:lnTo>
                        <a:pt x="312" y="35"/>
                      </a:lnTo>
                      <a:lnTo>
                        <a:pt x="316" y="35"/>
                      </a:lnTo>
                      <a:lnTo>
                        <a:pt x="330" y="31"/>
                      </a:lnTo>
                      <a:lnTo>
                        <a:pt x="332" y="35"/>
                      </a:lnTo>
                      <a:lnTo>
                        <a:pt x="334" y="41"/>
                      </a:lnTo>
                      <a:lnTo>
                        <a:pt x="331" y="50"/>
                      </a:lnTo>
                      <a:lnTo>
                        <a:pt x="330" y="58"/>
                      </a:lnTo>
                      <a:lnTo>
                        <a:pt x="330" y="62"/>
                      </a:lnTo>
                      <a:lnTo>
                        <a:pt x="332" y="67"/>
                      </a:lnTo>
                      <a:lnTo>
                        <a:pt x="337" y="72"/>
                      </a:lnTo>
                      <a:lnTo>
                        <a:pt x="338" y="79"/>
                      </a:lnTo>
                      <a:lnTo>
                        <a:pt x="337" y="82"/>
                      </a:lnTo>
                      <a:lnTo>
                        <a:pt x="335" y="85"/>
                      </a:lnTo>
                      <a:lnTo>
                        <a:pt x="336" y="89"/>
                      </a:lnTo>
                      <a:lnTo>
                        <a:pt x="341" y="91"/>
                      </a:lnTo>
                      <a:lnTo>
                        <a:pt x="343" y="94"/>
                      </a:lnTo>
                      <a:lnTo>
                        <a:pt x="332" y="101"/>
                      </a:lnTo>
                      <a:lnTo>
                        <a:pt x="314" y="113"/>
                      </a:lnTo>
                      <a:lnTo>
                        <a:pt x="296" y="124"/>
                      </a:lnTo>
                      <a:lnTo>
                        <a:pt x="288" y="134"/>
                      </a:lnTo>
                      <a:close/>
                    </a:path>
                  </a:pathLst>
                </a:custGeom>
                <a:blipFill dpi="0" rotWithShape="0">
                  <a:blip r:embed="rId6"/>
                  <a:srcRect/>
                  <a:tile tx="0" ty="0" sx="100000" sy="100000" flip="none" algn="tl"/>
                </a:blipFill>
                <a:ln w="1588">
                  <a:solidFill>
                    <a:srgbClr val="000000"/>
                  </a:solidFill>
                  <a:prstDash val="solid"/>
                  <a:round/>
                  <a:headEnd/>
                  <a:tailEnd/>
                </a:ln>
              </p:spPr>
              <p:txBody>
                <a:bodyPr/>
                <a:lstStyle/>
                <a:p>
                  <a:endParaRPr lang="ja-JP" altLang="en-US"/>
                </a:p>
              </p:txBody>
            </p:sp>
            <p:sp>
              <p:nvSpPr>
                <p:cNvPr id="919639" name="Freeform 87"/>
                <p:cNvSpPr>
                  <a:spLocks/>
                </p:cNvSpPr>
                <p:nvPr/>
              </p:nvSpPr>
              <p:spPr bwMode="auto">
                <a:xfrm>
                  <a:off x="772" y="2464"/>
                  <a:ext cx="227" cy="128"/>
                </a:xfrm>
                <a:custGeom>
                  <a:avLst/>
                  <a:gdLst>
                    <a:gd name="T0" fmla="*/ 306 w 454"/>
                    <a:gd name="T1" fmla="*/ 10 h 256"/>
                    <a:gd name="T2" fmla="*/ 300 w 454"/>
                    <a:gd name="T3" fmla="*/ 0 h 256"/>
                    <a:gd name="T4" fmla="*/ 266 w 454"/>
                    <a:gd name="T5" fmla="*/ 10 h 256"/>
                    <a:gd name="T6" fmla="*/ 232 w 454"/>
                    <a:gd name="T7" fmla="*/ 27 h 256"/>
                    <a:gd name="T8" fmla="*/ 210 w 454"/>
                    <a:gd name="T9" fmla="*/ 46 h 256"/>
                    <a:gd name="T10" fmla="*/ 177 w 454"/>
                    <a:gd name="T11" fmla="*/ 74 h 256"/>
                    <a:gd name="T12" fmla="*/ 158 w 454"/>
                    <a:gd name="T13" fmla="*/ 89 h 256"/>
                    <a:gd name="T14" fmla="*/ 102 w 454"/>
                    <a:gd name="T15" fmla="*/ 122 h 256"/>
                    <a:gd name="T16" fmla="*/ 69 w 454"/>
                    <a:gd name="T17" fmla="*/ 152 h 256"/>
                    <a:gd name="T18" fmla="*/ 36 w 454"/>
                    <a:gd name="T19" fmla="*/ 154 h 256"/>
                    <a:gd name="T20" fmla="*/ 22 w 454"/>
                    <a:gd name="T21" fmla="*/ 154 h 256"/>
                    <a:gd name="T22" fmla="*/ 4 w 454"/>
                    <a:gd name="T23" fmla="*/ 162 h 256"/>
                    <a:gd name="T24" fmla="*/ 4 w 454"/>
                    <a:gd name="T25" fmla="*/ 185 h 256"/>
                    <a:gd name="T26" fmla="*/ 5 w 454"/>
                    <a:gd name="T27" fmla="*/ 213 h 256"/>
                    <a:gd name="T28" fmla="*/ 6 w 454"/>
                    <a:gd name="T29" fmla="*/ 222 h 256"/>
                    <a:gd name="T30" fmla="*/ 12 w 454"/>
                    <a:gd name="T31" fmla="*/ 216 h 256"/>
                    <a:gd name="T32" fmla="*/ 29 w 454"/>
                    <a:gd name="T33" fmla="*/ 210 h 256"/>
                    <a:gd name="T34" fmla="*/ 58 w 454"/>
                    <a:gd name="T35" fmla="*/ 225 h 256"/>
                    <a:gd name="T36" fmla="*/ 95 w 454"/>
                    <a:gd name="T37" fmla="*/ 218 h 256"/>
                    <a:gd name="T38" fmla="*/ 148 w 454"/>
                    <a:gd name="T39" fmla="*/ 255 h 256"/>
                    <a:gd name="T40" fmla="*/ 154 w 454"/>
                    <a:gd name="T41" fmla="*/ 248 h 256"/>
                    <a:gd name="T42" fmla="*/ 155 w 454"/>
                    <a:gd name="T43" fmla="*/ 239 h 256"/>
                    <a:gd name="T44" fmla="*/ 161 w 454"/>
                    <a:gd name="T45" fmla="*/ 240 h 256"/>
                    <a:gd name="T46" fmla="*/ 165 w 454"/>
                    <a:gd name="T47" fmla="*/ 228 h 256"/>
                    <a:gd name="T48" fmla="*/ 172 w 454"/>
                    <a:gd name="T49" fmla="*/ 198 h 256"/>
                    <a:gd name="T50" fmla="*/ 186 w 454"/>
                    <a:gd name="T51" fmla="*/ 186 h 256"/>
                    <a:gd name="T52" fmla="*/ 197 w 454"/>
                    <a:gd name="T53" fmla="*/ 195 h 256"/>
                    <a:gd name="T54" fmla="*/ 204 w 454"/>
                    <a:gd name="T55" fmla="*/ 209 h 256"/>
                    <a:gd name="T56" fmla="*/ 224 w 454"/>
                    <a:gd name="T57" fmla="*/ 201 h 256"/>
                    <a:gd name="T58" fmla="*/ 237 w 454"/>
                    <a:gd name="T59" fmla="*/ 192 h 256"/>
                    <a:gd name="T60" fmla="*/ 249 w 454"/>
                    <a:gd name="T61" fmla="*/ 189 h 256"/>
                    <a:gd name="T62" fmla="*/ 297 w 454"/>
                    <a:gd name="T63" fmla="*/ 179 h 256"/>
                    <a:gd name="T64" fmla="*/ 308 w 454"/>
                    <a:gd name="T65" fmla="*/ 183 h 256"/>
                    <a:gd name="T66" fmla="*/ 338 w 454"/>
                    <a:gd name="T67" fmla="*/ 173 h 256"/>
                    <a:gd name="T68" fmla="*/ 363 w 454"/>
                    <a:gd name="T69" fmla="*/ 179 h 256"/>
                    <a:gd name="T70" fmla="*/ 381 w 454"/>
                    <a:gd name="T71" fmla="*/ 177 h 256"/>
                    <a:gd name="T72" fmla="*/ 387 w 454"/>
                    <a:gd name="T73" fmla="*/ 164 h 256"/>
                    <a:gd name="T74" fmla="*/ 418 w 454"/>
                    <a:gd name="T75" fmla="*/ 147 h 256"/>
                    <a:gd name="T76" fmla="*/ 429 w 454"/>
                    <a:gd name="T77" fmla="*/ 135 h 256"/>
                    <a:gd name="T78" fmla="*/ 424 w 454"/>
                    <a:gd name="T79" fmla="*/ 122 h 256"/>
                    <a:gd name="T80" fmla="*/ 424 w 454"/>
                    <a:gd name="T81" fmla="*/ 108 h 256"/>
                    <a:gd name="T82" fmla="*/ 426 w 454"/>
                    <a:gd name="T83" fmla="*/ 100 h 256"/>
                    <a:gd name="T84" fmla="*/ 435 w 454"/>
                    <a:gd name="T85" fmla="*/ 90 h 256"/>
                    <a:gd name="T86" fmla="*/ 443 w 454"/>
                    <a:gd name="T87" fmla="*/ 81 h 256"/>
                    <a:gd name="T88" fmla="*/ 443 w 454"/>
                    <a:gd name="T89" fmla="*/ 68 h 256"/>
                    <a:gd name="T90" fmla="*/ 453 w 454"/>
                    <a:gd name="T91" fmla="*/ 57 h 256"/>
                    <a:gd name="T92" fmla="*/ 453 w 454"/>
                    <a:gd name="T93" fmla="*/ 38 h 256"/>
                    <a:gd name="T94" fmla="*/ 447 w 454"/>
                    <a:gd name="T95" fmla="*/ 16 h 256"/>
                    <a:gd name="T96" fmla="*/ 446 w 454"/>
                    <a:gd name="T97" fmla="*/ 4 h 256"/>
                    <a:gd name="T98" fmla="*/ 393 w 454"/>
                    <a:gd name="T99" fmla="*/ 16 h 256"/>
                    <a:gd name="T100" fmla="*/ 348 w 454"/>
                    <a:gd name="T101" fmla="*/ 10 h 256"/>
                    <a:gd name="T102" fmla="*/ 318 w 454"/>
                    <a:gd name="T103" fmla="*/ 1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4" h="256">
                      <a:moveTo>
                        <a:pt x="311" y="22"/>
                      </a:moveTo>
                      <a:lnTo>
                        <a:pt x="308" y="16"/>
                      </a:lnTo>
                      <a:lnTo>
                        <a:pt x="306" y="12"/>
                      </a:lnTo>
                      <a:lnTo>
                        <a:pt x="306" y="10"/>
                      </a:lnTo>
                      <a:lnTo>
                        <a:pt x="308" y="9"/>
                      </a:lnTo>
                      <a:lnTo>
                        <a:pt x="315" y="6"/>
                      </a:lnTo>
                      <a:lnTo>
                        <a:pt x="309" y="4"/>
                      </a:lnTo>
                      <a:lnTo>
                        <a:pt x="300" y="0"/>
                      </a:lnTo>
                      <a:lnTo>
                        <a:pt x="292" y="2"/>
                      </a:lnTo>
                      <a:lnTo>
                        <a:pt x="284" y="0"/>
                      </a:lnTo>
                      <a:lnTo>
                        <a:pt x="268" y="9"/>
                      </a:lnTo>
                      <a:lnTo>
                        <a:pt x="266" y="10"/>
                      </a:lnTo>
                      <a:lnTo>
                        <a:pt x="246" y="14"/>
                      </a:lnTo>
                      <a:lnTo>
                        <a:pt x="244" y="16"/>
                      </a:lnTo>
                      <a:lnTo>
                        <a:pt x="228" y="21"/>
                      </a:lnTo>
                      <a:lnTo>
                        <a:pt x="232" y="27"/>
                      </a:lnTo>
                      <a:lnTo>
                        <a:pt x="233" y="30"/>
                      </a:lnTo>
                      <a:lnTo>
                        <a:pt x="231" y="35"/>
                      </a:lnTo>
                      <a:lnTo>
                        <a:pt x="222" y="41"/>
                      </a:lnTo>
                      <a:lnTo>
                        <a:pt x="210" y="46"/>
                      </a:lnTo>
                      <a:lnTo>
                        <a:pt x="206" y="47"/>
                      </a:lnTo>
                      <a:lnTo>
                        <a:pt x="191" y="63"/>
                      </a:lnTo>
                      <a:lnTo>
                        <a:pt x="186" y="69"/>
                      </a:lnTo>
                      <a:lnTo>
                        <a:pt x="177" y="74"/>
                      </a:lnTo>
                      <a:lnTo>
                        <a:pt x="173" y="76"/>
                      </a:lnTo>
                      <a:lnTo>
                        <a:pt x="170" y="81"/>
                      </a:lnTo>
                      <a:lnTo>
                        <a:pt x="166" y="84"/>
                      </a:lnTo>
                      <a:lnTo>
                        <a:pt x="158" y="89"/>
                      </a:lnTo>
                      <a:lnTo>
                        <a:pt x="125" y="117"/>
                      </a:lnTo>
                      <a:lnTo>
                        <a:pt x="120" y="120"/>
                      </a:lnTo>
                      <a:lnTo>
                        <a:pt x="116" y="120"/>
                      </a:lnTo>
                      <a:lnTo>
                        <a:pt x="102" y="122"/>
                      </a:lnTo>
                      <a:lnTo>
                        <a:pt x="96" y="124"/>
                      </a:lnTo>
                      <a:lnTo>
                        <a:pt x="84" y="136"/>
                      </a:lnTo>
                      <a:lnTo>
                        <a:pt x="80" y="140"/>
                      </a:lnTo>
                      <a:lnTo>
                        <a:pt x="69" y="152"/>
                      </a:lnTo>
                      <a:lnTo>
                        <a:pt x="53" y="156"/>
                      </a:lnTo>
                      <a:lnTo>
                        <a:pt x="45" y="158"/>
                      </a:lnTo>
                      <a:lnTo>
                        <a:pt x="41" y="158"/>
                      </a:lnTo>
                      <a:lnTo>
                        <a:pt x="36" y="154"/>
                      </a:lnTo>
                      <a:lnTo>
                        <a:pt x="27" y="149"/>
                      </a:lnTo>
                      <a:lnTo>
                        <a:pt x="15" y="150"/>
                      </a:lnTo>
                      <a:lnTo>
                        <a:pt x="14" y="152"/>
                      </a:lnTo>
                      <a:lnTo>
                        <a:pt x="22" y="154"/>
                      </a:lnTo>
                      <a:lnTo>
                        <a:pt x="22" y="156"/>
                      </a:lnTo>
                      <a:lnTo>
                        <a:pt x="15" y="158"/>
                      </a:lnTo>
                      <a:lnTo>
                        <a:pt x="8" y="160"/>
                      </a:lnTo>
                      <a:lnTo>
                        <a:pt x="4" y="162"/>
                      </a:lnTo>
                      <a:lnTo>
                        <a:pt x="3" y="166"/>
                      </a:lnTo>
                      <a:lnTo>
                        <a:pt x="5" y="172"/>
                      </a:lnTo>
                      <a:lnTo>
                        <a:pt x="8" y="183"/>
                      </a:lnTo>
                      <a:lnTo>
                        <a:pt x="4" y="185"/>
                      </a:lnTo>
                      <a:lnTo>
                        <a:pt x="2" y="186"/>
                      </a:lnTo>
                      <a:lnTo>
                        <a:pt x="0" y="191"/>
                      </a:lnTo>
                      <a:lnTo>
                        <a:pt x="6" y="206"/>
                      </a:lnTo>
                      <a:lnTo>
                        <a:pt x="5" y="213"/>
                      </a:lnTo>
                      <a:lnTo>
                        <a:pt x="4" y="218"/>
                      </a:lnTo>
                      <a:lnTo>
                        <a:pt x="3" y="221"/>
                      </a:lnTo>
                      <a:lnTo>
                        <a:pt x="4" y="222"/>
                      </a:lnTo>
                      <a:lnTo>
                        <a:pt x="6" y="222"/>
                      </a:lnTo>
                      <a:lnTo>
                        <a:pt x="6" y="221"/>
                      </a:lnTo>
                      <a:lnTo>
                        <a:pt x="9" y="220"/>
                      </a:lnTo>
                      <a:lnTo>
                        <a:pt x="9" y="219"/>
                      </a:lnTo>
                      <a:lnTo>
                        <a:pt x="12" y="216"/>
                      </a:lnTo>
                      <a:lnTo>
                        <a:pt x="15" y="213"/>
                      </a:lnTo>
                      <a:lnTo>
                        <a:pt x="21" y="207"/>
                      </a:lnTo>
                      <a:lnTo>
                        <a:pt x="23" y="207"/>
                      </a:lnTo>
                      <a:lnTo>
                        <a:pt x="29" y="210"/>
                      </a:lnTo>
                      <a:lnTo>
                        <a:pt x="39" y="224"/>
                      </a:lnTo>
                      <a:lnTo>
                        <a:pt x="44" y="227"/>
                      </a:lnTo>
                      <a:lnTo>
                        <a:pt x="51" y="230"/>
                      </a:lnTo>
                      <a:lnTo>
                        <a:pt x="58" y="225"/>
                      </a:lnTo>
                      <a:lnTo>
                        <a:pt x="63" y="222"/>
                      </a:lnTo>
                      <a:lnTo>
                        <a:pt x="70" y="220"/>
                      </a:lnTo>
                      <a:lnTo>
                        <a:pt x="88" y="220"/>
                      </a:lnTo>
                      <a:lnTo>
                        <a:pt x="95" y="218"/>
                      </a:lnTo>
                      <a:lnTo>
                        <a:pt x="107" y="216"/>
                      </a:lnTo>
                      <a:lnTo>
                        <a:pt x="113" y="220"/>
                      </a:lnTo>
                      <a:lnTo>
                        <a:pt x="124" y="234"/>
                      </a:lnTo>
                      <a:lnTo>
                        <a:pt x="148" y="255"/>
                      </a:lnTo>
                      <a:lnTo>
                        <a:pt x="153" y="256"/>
                      </a:lnTo>
                      <a:lnTo>
                        <a:pt x="155" y="255"/>
                      </a:lnTo>
                      <a:lnTo>
                        <a:pt x="155" y="251"/>
                      </a:lnTo>
                      <a:lnTo>
                        <a:pt x="154" y="248"/>
                      </a:lnTo>
                      <a:lnTo>
                        <a:pt x="153" y="244"/>
                      </a:lnTo>
                      <a:lnTo>
                        <a:pt x="153" y="242"/>
                      </a:lnTo>
                      <a:lnTo>
                        <a:pt x="154" y="240"/>
                      </a:lnTo>
                      <a:lnTo>
                        <a:pt x="155" y="239"/>
                      </a:lnTo>
                      <a:lnTo>
                        <a:pt x="156" y="239"/>
                      </a:lnTo>
                      <a:lnTo>
                        <a:pt x="158" y="240"/>
                      </a:lnTo>
                      <a:lnTo>
                        <a:pt x="160" y="240"/>
                      </a:lnTo>
                      <a:lnTo>
                        <a:pt x="161" y="240"/>
                      </a:lnTo>
                      <a:lnTo>
                        <a:pt x="162" y="239"/>
                      </a:lnTo>
                      <a:lnTo>
                        <a:pt x="165" y="236"/>
                      </a:lnTo>
                      <a:lnTo>
                        <a:pt x="165" y="234"/>
                      </a:lnTo>
                      <a:lnTo>
                        <a:pt x="165" y="228"/>
                      </a:lnTo>
                      <a:lnTo>
                        <a:pt x="166" y="222"/>
                      </a:lnTo>
                      <a:lnTo>
                        <a:pt x="166" y="216"/>
                      </a:lnTo>
                      <a:lnTo>
                        <a:pt x="170" y="207"/>
                      </a:lnTo>
                      <a:lnTo>
                        <a:pt x="172" y="198"/>
                      </a:lnTo>
                      <a:lnTo>
                        <a:pt x="172" y="197"/>
                      </a:lnTo>
                      <a:lnTo>
                        <a:pt x="173" y="195"/>
                      </a:lnTo>
                      <a:lnTo>
                        <a:pt x="180" y="191"/>
                      </a:lnTo>
                      <a:lnTo>
                        <a:pt x="186" y="186"/>
                      </a:lnTo>
                      <a:lnTo>
                        <a:pt x="190" y="185"/>
                      </a:lnTo>
                      <a:lnTo>
                        <a:pt x="195" y="188"/>
                      </a:lnTo>
                      <a:lnTo>
                        <a:pt x="196" y="190"/>
                      </a:lnTo>
                      <a:lnTo>
                        <a:pt x="197" y="195"/>
                      </a:lnTo>
                      <a:lnTo>
                        <a:pt x="198" y="196"/>
                      </a:lnTo>
                      <a:lnTo>
                        <a:pt x="200" y="201"/>
                      </a:lnTo>
                      <a:lnTo>
                        <a:pt x="201" y="204"/>
                      </a:lnTo>
                      <a:lnTo>
                        <a:pt x="204" y="209"/>
                      </a:lnTo>
                      <a:lnTo>
                        <a:pt x="206" y="208"/>
                      </a:lnTo>
                      <a:lnTo>
                        <a:pt x="209" y="203"/>
                      </a:lnTo>
                      <a:lnTo>
                        <a:pt x="212" y="202"/>
                      </a:lnTo>
                      <a:lnTo>
                        <a:pt x="224" y="201"/>
                      </a:lnTo>
                      <a:lnTo>
                        <a:pt x="226" y="201"/>
                      </a:lnTo>
                      <a:lnTo>
                        <a:pt x="230" y="201"/>
                      </a:lnTo>
                      <a:lnTo>
                        <a:pt x="232" y="198"/>
                      </a:lnTo>
                      <a:lnTo>
                        <a:pt x="237" y="192"/>
                      </a:lnTo>
                      <a:lnTo>
                        <a:pt x="239" y="191"/>
                      </a:lnTo>
                      <a:lnTo>
                        <a:pt x="243" y="191"/>
                      </a:lnTo>
                      <a:lnTo>
                        <a:pt x="245" y="191"/>
                      </a:lnTo>
                      <a:lnTo>
                        <a:pt x="249" y="189"/>
                      </a:lnTo>
                      <a:lnTo>
                        <a:pt x="267" y="186"/>
                      </a:lnTo>
                      <a:lnTo>
                        <a:pt x="270" y="185"/>
                      </a:lnTo>
                      <a:lnTo>
                        <a:pt x="285" y="183"/>
                      </a:lnTo>
                      <a:lnTo>
                        <a:pt x="297" y="179"/>
                      </a:lnTo>
                      <a:lnTo>
                        <a:pt x="300" y="182"/>
                      </a:lnTo>
                      <a:lnTo>
                        <a:pt x="303" y="183"/>
                      </a:lnTo>
                      <a:lnTo>
                        <a:pt x="306" y="184"/>
                      </a:lnTo>
                      <a:lnTo>
                        <a:pt x="308" y="183"/>
                      </a:lnTo>
                      <a:lnTo>
                        <a:pt x="314" y="174"/>
                      </a:lnTo>
                      <a:lnTo>
                        <a:pt x="318" y="174"/>
                      </a:lnTo>
                      <a:lnTo>
                        <a:pt x="334" y="173"/>
                      </a:lnTo>
                      <a:lnTo>
                        <a:pt x="338" y="173"/>
                      </a:lnTo>
                      <a:lnTo>
                        <a:pt x="345" y="171"/>
                      </a:lnTo>
                      <a:lnTo>
                        <a:pt x="348" y="171"/>
                      </a:lnTo>
                      <a:lnTo>
                        <a:pt x="360" y="179"/>
                      </a:lnTo>
                      <a:lnTo>
                        <a:pt x="363" y="179"/>
                      </a:lnTo>
                      <a:lnTo>
                        <a:pt x="364" y="177"/>
                      </a:lnTo>
                      <a:lnTo>
                        <a:pt x="366" y="176"/>
                      </a:lnTo>
                      <a:lnTo>
                        <a:pt x="377" y="178"/>
                      </a:lnTo>
                      <a:lnTo>
                        <a:pt x="381" y="177"/>
                      </a:lnTo>
                      <a:lnTo>
                        <a:pt x="383" y="174"/>
                      </a:lnTo>
                      <a:lnTo>
                        <a:pt x="383" y="172"/>
                      </a:lnTo>
                      <a:lnTo>
                        <a:pt x="384" y="167"/>
                      </a:lnTo>
                      <a:lnTo>
                        <a:pt x="387" y="164"/>
                      </a:lnTo>
                      <a:lnTo>
                        <a:pt x="389" y="160"/>
                      </a:lnTo>
                      <a:lnTo>
                        <a:pt x="405" y="159"/>
                      </a:lnTo>
                      <a:lnTo>
                        <a:pt x="408" y="156"/>
                      </a:lnTo>
                      <a:lnTo>
                        <a:pt x="418" y="147"/>
                      </a:lnTo>
                      <a:lnTo>
                        <a:pt x="422" y="144"/>
                      </a:lnTo>
                      <a:lnTo>
                        <a:pt x="430" y="142"/>
                      </a:lnTo>
                      <a:lnTo>
                        <a:pt x="429" y="137"/>
                      </a:lnTo>
                      <a:lnTo>
                        <a:pt x="429" y="135"/>
                      </a:lnTo>
                      <a:lnTo>
                        <a:pt x="426" y="131"/>
                      </a:lnTo>
                      <a:lnTo>
                        <a:pt x="425" y="130"/>
                      </a:lnTo>
                      <a:lnTo>
                        <a:pt x="425" y="126"/>
                      </a:lnTo>
                      <a:lnTo>
                        <a:pt x="424" y="122"/>
                      </a:lnTo>
                      <a:lnTo>
                        <a:pt x="424" y="119"/>
                      </a:lnTo>
                      <a:lnTo>
                        <a:pt x="425" y="116"/>
                      </a:lnTo>
                      <a:lnTo>
                        <a:pt x="425" y="112"/>
                      </a:lnTo>
                      <a:lnTo>
                        <a:pt x="424" y="108"/>
                      </a:lnTo>
                      <a:lnTo>
                        <a:pt x="424" y="106"/>
                      </a:lnTo>
                      <a:lnTo>
                        <a:pt x="425" y="105"/>
                      </a:lnTo>
                      <a:lnTo>
                        <a:pt x="426" y="101"/>
                      </a:lnTo>
                      <a:lnTo>
                        <a:pt x="426" y="100"/>
                      </a:lnTo>
                      <a:lnTo>
                        <a:pt x="428" y="98"/>
                      </a:lnTo>
                      <a:lnTo>
                        <a:pt x="429" y="96"/>
                      </a:lnTo>
                      <a:lnTo>
                        <a:pt x="432" y="93"/>
                      </a:lnTo>
                      <a:lnTo>
                        <a:pt x="435" y="90"/>
                      </a:lnTo>
                      <a:lnTo>
                        <a:pt x="436" y="87"/>
                      </a:lnTo>
                      <a:lnTo>
                        <a:pt x="438" y="86"/>
                      </a:lnTo>
                      <a:lnTo>
                        <a:pt x="441" y="83"/>
                      </a:lnTo>
                      <a:lnTo>
                        <a:pt x="443" y="81"/>
                      </a:lnTo>
                      <a:lnTo>
                        <a:pt x="444" y="78"/>
                      </a:lnTo>
                      <a:lnTo>
                        <a:pt x="443" y="76"/>
                      </a:lnTo>
                      <a:lnTo>
                        <a:pt x="443" y="72"/>
                      </a:lnTo>
                      <a:lnTo>
                        <a:pt x="443" y="68"/>
                      </a:lnTo>
                      <a:lnTo>
                        <a:pt x="448" y="66"/>
                      </a:lnTo>
                      <a:lnTo>
                        <a:pt x="452" y="65"/>
                      </a:lnTo>
                      <a:lnTo>
                        <a:pt x="453" y="60"/>
                      </a:lnTo>
                      <a:lnTo>
                        <a:pt x="453" y="57"/>
                      </a:lnTo>
                      <a:lnTo>
                        <a:pt x="453" y="51"/>
                      </a:lnTo>
                      <a:lnTo>
                        <a:pt x="453" y="47"/>
                      </a:lnTo>
                      <a:lnTo>
                        <a:pt x="454" y="42"/>
                      </a:lnTo>
                      <a:lnTo>
                        <a:pt x="453" y="38"/>
                      </a:lnTo>
                      <a:lnTo>
                        <a:pt x="450" y="32"/>
                      </a:lnTo>
                      <a:lnTo>
                        <a:pt x="448" y="24"/>
                      </a:lnTo>
                      <a:lnTo>
                        <a:pt x="447" y="21"/>
                      </a:lnTo>
                      <a:lnTo>
                        <a:pt x="447" y="16"/>
                      </a:lnTo>
                      <a:lnTo>
                        <a:pt x="447" y="12"/>
                      </a:lnTo>
                      <a:lnTo>
                        <a:pt x="448" y="10"/>
                      </a:lnTo>
                      <a:lnTo>
                        <a:pt x="447" y="8"/>
                      </a:lnTo>
                      <a:lnTo>
                        <a:pt x="446" y="4"/>
                      </a:lnTo>
                      <a:lnTo>
                        <a:pt x="432" y="10"/>
                      </a:lnTo>
                      <a:lnTo>
                        <a:pt x="426" y="15"/>
                      </a:lnTo>
                      <a:lnTo>
                        <a:pt x="405" y="16"/>
                      </a:lnTo>
                      <a:lnTo>
                        <a:pt x="393" y="16"/>
                      </a:lnTo>
                      <a:lnTo>
                        <a:pt x="382" y="17"/>
                      </a:lnTo>
                      <a:lnTo>
                        <a:pt x="375" y="17"/>
                      </a:lnTo>
                      <a:lnTo>
                        <a:pt x="362" y="15"/>
                      </a:lnTo>
                      <a:lnTo>
                        <a:pt x="348" y="10"/>
                      </a:lnTo>
                      <a:lnTo>
                        <a:pt x="344" y="10"/>
                      </a:lnTo>
                      <a:lnTo>
                        <a:pt x="329" y="16"/>
                      </a:lnTo>
                      <a:lnTo>
                        <a:pt x="324" y="18"/>
                      </a:lnTo>
                      <a:lnTo>
                        <a:pt x="318" y="18"/>
                      </a:lnTo>
                      <a:lnTo>
                        <a:pt x="316" y="21"/>
                      </a:lnTo>
                      <a:lnTo>
                        <a:pt x="311" y="22"/>
                      </a:lnTo>
                      <a:close/>
                    </a:path>
                  </a:pathLst>
                </a:custGeom>
                <a:blipFill dpi="0" rotWithShape="0">
                  <a:blip r:embed="rId6"/>
                  <a:srcRect/>
                  <a:tile tx="0" ty="0" sx="100000" sy="100000" flip="none" algn="tl"/>
                </a:blipFill>
                <a:ln w="1588">
                  <a:solidFill>
                    <a:srgbClr val="000000"/>
                  </a:solidFill>
                  <a:prstDash val="solid"/>
                  <a:round/>
                  <a:headEnd/>
                  <a:tailEnd/>
                </a:ln>
              </p:spPr>
              <p:txBody>
                <a:bodyPr/>
                <a:lstStyle/>
                <a:p>
                  <a:endParaRPr lang="ja-JP" altLang="en-US"/>
                </a:p>
              </p:txBody>
            </p:sp>
            <p:sp>
              <p:nvSpPr>
                <p:cNvPr id="919640" name="Freeform 88"/>
                <p:cNvSpPr>
                  <a:spLocks/>
                </p:cNvSpPr>
                <p:nvPr/>
              </p:nvSpPr>
              <p:spPr bwMode="auto">
                <a:xfrm>
                  <a:off x="924" y="2409"/>
                  <a:ext cx="15" cy="13"/>
                </a:xfrm>
                <a:custGeom>
                  <a:avLst/>
                  <a:gdLst>
                    <a:gd name="T0" fmla="*/ 30 w 30"/>
                    <a:gd name="T1" fmla="*/ 8 h 26"/>
                    <a:gd name="T2" fmla="*/ 29 w 30"/>
                    <a:gd name="T3" fmla="*/ 10 h 26"/>
                    <a:gd name="T4" fmla="*/ 29 w 30"/>
                    <a:gd name="T5" fmla="*/ 13 h 26"/>
                    <a:gd name="T6" fmla="*/ 28 w 30"/>
                    <a:gd name="T7" fmla="*/ 18 h 26"/>
                    <a:gd name="T8" fmla="*/ 26 w 30"/>
                    <a:gd name="T9" fmla="*/ 20 h 26"/>
                    <a:gd name="T10" fmla="*/ 23 w 30"/>
                    <a:gd name="T11" fmla="*/ 25 h 26"/>
                    <a:gd name="T12" fmla="*/ 20 w 30"/>
                    <a:gd name="T13" fmla="*/ 26 h 26"/>
                    <a:gd name="T14" fmla="*/ 18 w 30"/>
                    <a:gd name="T15" fmla="*/ 26 h 26"/>
                    <a:gd name="T16" fmla="*/ 14 w 30"/>
                    <a:gd name="T17" fmla="*/ 26 h 26"/>
                    <a:gd name="T18" fmla="*/ 7 w 30"/>
                    <a:gd name="T19" fmla="*/ 26 h 26"/>
                    <a:gd name="T20" fmla="*/ 5 w 30"/>
                    <a:gd name="T21" fmla="*/ 25 h 26"/>
                    <a:gd name="T22" fmla="*/ 4 w 30"/>
                    <a:gd name="T23" fmla="*/ 23 h 26"/>
                    <a:gd name="T24" fmla="*/ 1 w 30"/>
                    <a:gd name="T25" fmla="*/ 20 h 26"/>
                    <a:gd name="T26" fmla="*/ 0 w 30"/>
                    <a:gd name="T27" fmla="*/ 16 h 26"/>
                    <a:gd name="T28" fmla="*/ 1 w 30"/>
                    <a:gd name="T29" fmla="*/ 13 h 26"/>
                    <a:gd name="T30" fmla="*/ 1 w 30"/>
                    <a:gd name="T31" fmla="*/ 10 h 26"/>
                    <a:gd name="T32" fmla="*/ 2 w 30"/>
                    <a:gd name="T33" fmla="*/ 8 h 26"/>
                    <a:gd name="T34" fmla="*/ 4 w 30"/>
                    <a:gd name="T35" fmla="*/ 5 h 26"/>
                    <a:gd name="T36" fmla="*/ 6 w 30"/>
                    <a:gd name="T37" fmla="*/ 4 h 26"/>
                    <a:gd name="T38" fmla="*/ 8 w 30"/>
                    <a:gd name="T39" fmla="*/ 1 h 26"/>
                    <a:gd name="T40" fmla="*/ 13 w 30"/>
                    <a:gd name="T41" fmla="*/ 1 h 26"/>
                    <a:gd name="T42" fmla="*/ 19 w 30"/>
                    <a:gd name="T43" fmla="*/ 0 h 26"/>
                    <a:gd name="T44" fmla="*/ 23 w 30"/>
                    <a:gd name="T45" fmla="*/ 1 h 26"/>
                    <a:gd name="T46" fmla="*/ 28 w 30"/>
                    <a:gd name="T47" fmla="*/ 2 h 26"/>
                    <a:gd name="T48" fmla="*/ 30 w 30"/>
                    <a:gd name="T4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0" h="26">
                      <a:moveTo>
                        <a:pt x="30" y="8"/>
                      </a:moveTo>
                      <a:lnTo>
                        <a:pt x="29" y="10"/>
                      </a:lnTo>
                      <a:lnTo>
                        <a:pt x="29" y="13"/>
                      </a:lnTo>
                      <a:lnTo>
                        <a:pt x="28" y="18"/>
                      </a:lnTo>
                      <a:lnTo>
                        <a:pt x="26" y="20"/>
                      </a:lnTo>
                      <a:lnTo>
                        <a:pt x="23" y="25"/>
                      </a:lnTo>
                      <a:lnTo>
                        <a:pt x="20" y="26"/>
                      </a:lnTo>
                      <a:lnTo>
                        <a:pt x="18" y="26"/>
                      </a:lnTo>
                      <a:lnTo>
                        <a:pt x="14" y="26"/>
                      </a:lnTo>
                      <a:lnTo>
                        <a:pt x="7" y="26"/>
                      </a:lnTo>
                      <a:lnTo>
                        <a:pt x="5" y="25"/>
                      </a:lnTo>
                      <a:lnTo>
                        <a:pt x="4" y="23"/>
                      </a:lnTo>
                      <a:lnTo>
                        <a:pt x="1" y="20"/>
                      </a:lnTo>
                      <a:lnTo>
                        <a:pt x="0" y="16"/>
                      </a:lnTo>
                      <a:lnTo>
                        <a:pt x="1" y="13"/>
                      </a:lnTo>
                      <a:lnTo>
                        <a:pt x="1" y="10"/>
                      </a:lnTo>
                      <a:lnTo>
                        <a:pt x="2" y="8"/>
                      </a:lnTo>
                      <a:lnTo>
                        <a:pt x="4" y="5"/>
                      </a:lnTo>
                      <a:lnTo>
                        <a:pt x="6" y="4"/>
                      </a:lnTo>
                      <a:lnTo>
                        <a:pt x="8" y="1"/>
                      </a:lnTo>
                      <a:lnTo>
                        <a:pt x="13" y="1"/>
                      </a:lnTo>
                      <a:lnTo>
                        <a:pt x="19" y="0"/>
                      </a:lnTo>
                      <a:lnTo>
                        <a:pt x="23" y="1"/>
                      </a:lnTo>
                      <a:lnTo>
                        <a:pt x="28" y="2"/>
                      </a:lnTo>
                      <a:lnTo>
                        <a:pt x="30" y="8"/>
                      </a:lnTo>
                      <a:close/>
                    </a:path>
                  </a:pathLst>
                </a:custGeom>
                <a:blipFill dpi="0" rotWithShape="0">
                  <a:blip r:embed="rId6"/>
                  <a:srcRect/>
                  <a:tile tx="0" ty="0" sx="100000" sy="100000" flip="none" algn="tl"/>
                </a:blipFill>
                <a:ln w="1588">
                  <a:solidFill>
                    <a:srgbClr val="000000"/>
                  </a:solidFill>
                  <a:prstDash val="solid"/>
                  <a:round/>
                  <a:headEnd/>
                  <a:tailEnd/>
                </a:ln>
              </p:spPr>
              <p:txBody>
                <a:bodyPr/>
                <a:lstStyle/>
                <a:p>
                  <a:endParaRPr lang="ja-JP" altLang="en-US"/>
                </a:p>
              </p:txBody>
            </p:sp>
            <p:sp>
              <p:nvSpPr>
                <p:cNvPr id="919641" name="Freeform 89"/>
                <p:cNvSpPr>
                  <a:spLocks/>
                </p:cNvSpPr>
                <p:nvPr/>
              </p:nvSpPr>
              <p:spPr bwMode="auto">
                <a:xfrm>
                  <a:off x="853" y="2580"/>
                  <a:ext cx="15" cy="9"/>
                </a:xfrm>
                <a:custGeom>
                  <a:avLst/>
                  <a:gdLst>
                    <a:gd name="T0" fmla="*/ 5 w 30"/>
                    <a:gd name="T1" fmla="*/ 5 h 18"/>
                    <a:gd name="T2" fmla="*/ 5 w 30"/>
                    <a:gd name="T3" fmla="*/ 4 h 18"/>
                    <a:gd name="T4" fmla="*/ 5 w 30"/>
                    <a:gd name="T5" fmla="*/ 2 h 18"/>
                    <a:gd name="T6" fmla="*/ 5 w 30"/>
                    <a:gd name="T7" fmla="*/ 1 h 18"/>
                    <a:gd name="T8" fmla="*/ 6 w 30"/>
                    <a:gd name="T9" fmla="*/ 0 h 18"/>
                    <a:gd name="T10" fmla="*/ 7 w 30"/>
                    <a:gd name="T11" fmla="*/ 0 h 18"/>
                    <a:gd name="T12" fmla="*/ 10 w 30"/>
                    <a:gd name="T13" fmla="*/ 1 h 18"/>
                    <a:gd name="T14" fmla="*/ 10 w 30"/>
                    <a:gd name="T15" fmla="*/ 2 h 18"/>
                    <a:gd name="T16" fmla="*/ 12 w 30"/>
                    <a:gd name="T17" fmla="*/ 4 h 18"/>
                    <a:gd name="T18" fmla="*/ 15 w 30"/>
                    <a:gd name="T19" fmla="*/ 4 h 18"/>
                    <a:gd name="T20" fmla="*/ 17 w 30"/>
                    <a:gd name="T21" fmla="*/ 5 h 18"/>
                    <a:gd name="T22" fmla="*/ 19 w 30"/>
                    <a:gd name="T23" fmla="*/ 6 h 18"/>
                    <a:gd name="T24" fmla="*/ 22 w 30"/>
                    <a:gd name="T25" fmla="*/ 5 h 18"/>
                    <a:gd name="T26" fmla="*/ 23 w 30"/>
                    <a:gd name="T27" fmla="*/ 5 h 18"/>
                    <a:gd name="T28" fmla="*/ 24 w 30"/>
                    <a:gd name="T29" fmla="*/ 5 h 18"/>
                    <a:gd name="T30" fmla="*/ 25 w 30"/>
                    <a:gd name="T31" fmla="*/ 5 h 18"/>
                    <a:gd name="T32" fmla="*/ 28 w 30"/>
                    <a:gd name="T33" fmla="*/ 4 h 18"/>
                    <a:gd name="T34" fmla="*/ 29 w 30"/>
                    <a:gd name="T35" fmla="*/ 4 h 18"/>
                    <a:gd name="T36" fmla="*/ 29 w 30"/>
                    <a:gd name="T37" fmla="*/ 5 h 18"/>
                    <a:gd name="T38" fmla="*/ 30 w 30"/>
                    <a:gd name="T39" fmla="*/ 6 h 18"/>
                    <a:gd name="T40" fmla="*/ 29 w 30"/>
                    <a:gd name="T41" fmla="*/ 7 h 18"/>
                    <a:gd name="T42" fmla="*/ 29 w 30"/>
                    <a:gd name="T43" fmla="*/ 10 h 18"/>
                    <a:gd name="T44" fmla="*/ 28 w 30"/>
                    <a:gd name="T45" fmla="*/ 11 h 18"/>
                    <a:gd name="T46" fmla="*/ 25 w 30"/>
                    <a:gd name="T47" fmla="*/ 13 h 18"/>
                    <a:gd name="T48" fmla="*/ 22 w 30"/>
                    <a:gd name="T49" fmla="*/ 14 h 18"/>
                    <a:gd name="T50" fmla="*/ 19 w 30"/>
                    <a:gd name="T51" fmla="*/ 17 h 18"/>
                    <a:gd name="T52" fmla="*/ 17 w 30"/>
                    <a:gd name="T53" fmla="*/ 17 h 18"/>
                    <a:gd name="T54" fmla="*/ 15 w 30"/>
                    <a:gd name="T55" fmla="*/ 18 h 18"/>
                    <a:gd name="T56" fmla="*/ 13 w 30"/>
                    <a:gd name="T57" fmla="*/ 18 h 18"/>
                    <a:gd name="T58" fmla="*/ 11 w 30"/>
                    <a:gd name="T59" fmla="*/ 18 h 18"/>
                    <a:gd name="T60" fmla="*/ 9 w 30"/>
                    <a:gd name="T61" fmla="*/ 17 h 18"/>
                    <a:gd name="T62" fmla="*/ 5 w 30"/>
                    <a:gd name="T63" fmla="*/ 17 h 18"/>
                    <a:gd name="T64" fmla="*/ 3 w 30"/>
                    <a:gd name="T65" fmla="*/ 17 h 18"/>
                    <a:gd name="T66" fmla="*/ 1 w 30"/>
                    <a:gd name="T67" fmla="*/ 17 h 18"/>
                    <a:gd name="T68" fmla="*/ 0 w 30"/>
                    <a:gd name="T69" fmla="*/ 16 h 18"/>
                    <a:gd name="T70" fmla="*/ 0 w 30"/>
                    <a:gd name="T71" fmla="*/ 14 h 18"/>
                    <a:gd name="T72" fmla="*/ 1 w 30"/>
                    <a:gd name="T73" fmla="*/ 13 h 18"/>
                    <a:gd name="T74" fmla="*/ 1 w 30"/>
                    <a:gd name="T75" fmla="*/ 12 h 18"/>
                    <a:gd name="T76" fmla="*/ 3 w 30"/>
                    <a:gd name="T77" fmla="*/ 11 h 18"/>
                    <a:gd name="T78" fmla="*/ 4 w 30"/>
                    <a:gd name="T79" fmla="*/ 10 h 18"/>
                    <a:gd name="T80" fmla="*/ 4 w 30"/>
                    <a:gd name="T81" fmla="*/ 8 h 18"/>
                    <a:gd name="T82" fmla="*/ 5 w 30"/>
                    <a:gd name="T83" fmla="*/ 7 h 18"/>
                    <a:gd name="T84" fmla="*/ 5 w 30"/>
                    <a:gd name="T85"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 h="18">
                      <a:moveTo>
                        <a:pt x="5" y="5"/>
                      </a:moveTo>
                      <a:lnTo>
                        <a:pt x="5" y="4"/>
                      </a:lnTo>
                      <a:lnTo>
                        <a:pt x="5" y="2"/>
                      </a:lnTo>
                      <a:lnTo>
                        <a:pt x="5" y="1"/>
                      </a:lnTo>
                      <a:lnTo>
                        <a:pt x="6" y="0"/>
                      </a:lnTo>
                      <a:lnTo>
                        <a:pt x="7" y="0"/>
                      </a:lnTo>
                      <a:lnTo>
                        <a:pt x="10" y="1"/>
                      </a:lnTo>
                      <a:lnTo>
                        <a:pt x="10" y="2"/>
                      </a:lnTo>
                      <a:lnTo>
                        <a:pt x="12" y="4"/>
                      </a:lnTo>
                      <a:lnTo>
                        <a:pt x="15" y="4"/>
                      </a:lnTo>
                      <a:lnTo>
                        <a:pt x="17" y="5"/>
                      </a:lnTo>
                      <a:lnTo>
                        <a:pt x="19" y="6"/>
                      </a:lnTo>
                      <a:lnTo>
                        <a:pt x="22" y="5"/>
                      </a:lnTo>
                      <a:lnTo>
                        <a:pt x="23" y="5"/>
                      </a:lnTo>
                      <a:lnTo>
                        <a:pt x="24" y="5"/>
                      </a:lnTo>
                      <a:lnTo>
                        <a:pt x="25" y="5"/>
                      </a:lnTo>
                      <a:lnTo>
                        <a:pt x="28" y="4"/>
                      </a:lnTo>
                      <a:lnTo>
                        <a:pt x="29" y="4"/>
                      </a:lnTo>
                      <a:lnTo>
                        <a:pt x="29" y="5"/>
                      </a:lnTo>
                      <a:lnTo>
                        <a:pt x="30" y="6"/>
                      </a:lnTo>
                      <a:lnTo>
                        <a:pt x="29" y="7"/>
                      </a:lnTo>
                      <a:lnTo>
                        <a:pt x="29" y="10"/>
                      </a:lnTo>
                      <a:lnTo>
                        <a:pt x="28" y="11"/>
                      </a:lnTo>
                      <a:lnTo>
                        <a:pt x="25" y="13"/>
                      </a:lnTo>
                      <a:lnTo>
                        <a:pt x="22" y="14"/>
                      </a:lnTo>
                      <a:lnTo>
                        <a:pt x="19" y="17"/>
                      </a:lnTo>
                      <a:lnTo>
                        <a:pt x="17" y="17"/>
                      </a:lnTo>
                      <a:lnTo>
                        <a:pt x="15" y="18"/>
                      </a:lnTo>
                      <a:lnTo>
                        <a:pt x="13" y="18"/>
                      </a:lnTo>
                      <a:lnTo>
                        <a:pt x="11" y="18"/>
                      </a:lnTo>
                      <a:lnTo>
                        <a:pt x="9" y="17"/>
                      </a:lnTo>
                      <a:lnTo>
                        <a:pt x="5" y="17"/>
                      </a:lnTo>
                      <a:lnTo>
                        <a:pt x="3" y="17"/>
                      </a:lnTo>
                      <a:lnTo>
                        <a:pt x="1" y="17"/>
                      </a:lnTo>
                      <a:lnTo>
                        <a:pt x="0" y="16"/>
                      </a:lnTo>
                      <a:lnTo>
                        <a:pt x="0" y="14"/>
                      </a:lnTo>
                      <a:lnTo>
                        <a:pt x="1" y="13"/>
                      </a:lnTo>
                      <a:lnTo>
                        <a:pt x="1" y="12"/>
                      </a:lnTo>
                      <a:lnTo>
                        <a:pt x="3" y="11"/>
                      </a:lnTo>
                      <a:lnTo>
                        <a:pt x="4" y="10"/>
                      </a:lnTo>
                      <a:lnTo>
                        <a:pt x="4" y="8"/>
                      </a:lnTo>
                      <a:lnTo>
                        <a:pt x="5" y="7"/>
                      </a:lnTo>
                      <a:lnTo>
                        <a:pt x="5" y="5"/>
                      </a:lnTo>
                      <a:close/>
                    </a:path>
                  </a:pathLst>
                </a:custGeom>
                <a:blipFill dpi="0" rotWithShape="0">
                  <a:blip r:embed="rId6"/>
                  <a:srcRect/>
                  <a:tile tx="0" ty="0" sx="100000" sy="100000" flip="none" algn="tl"/>
                </a:blipFill>
                <a:ln w="1588">
                  <a:solidFill>
                    <a:srgbClr val="000000"/>
                  </a:solidFill>
                  <a:prstDash val="solid"/>
                  <a:round/>
                  <a:headEnd/>
                  <a:tailEnd/>
                </a:ln>
              </p:spPr>
              <p:txBody>
                <a:bodyPr/>
                <a:lstStyle/>
                <a:p>
                  <a:endParaRPr lang="ja-JP" altLang="en-US"/>
                </a:p>
              </p:txBody>
            </p:sp>
            <p:sp>
              <p:nvSpPr>
                <p:cNvPr id="919642" name="Freeform 90"/>
                <p:cNvSpPr>
                  <a:spLocks/>
                </p:cNvSpPr>
                <p:nvPr/>
              </p:nvSpPr>
              <p:spPr bwMode="auto">
                <a:xfrm>
                  <a:off x="865" y="2561"/>
                  <a:ext cx="9" cy="14"/>
                </a:xfrm>
                <a:custGeom>
                  <a:avLst/>
                  <a:gdLst>
                    <a:gd name="T0" fmla="*/ 12 w 18"/>
                    <a:gd name="T1" fmla="*/ 6 h 27"/>
                    <a:gd name="T2" fmla="*/ 12 w 18"/>
                    <a:gd name="T3" fmla="*/ 7 h 27"/>
                    <a:gd name="T4" fmla="*/ 14 w 18"/>
                    <a:gd name="T5" fmla="*/ 9 h 27"/>
                    <a:gd name="T6" fmla="*/ 15 w 18"/>
                    <a:gd name="T7" fmla="*/ 12 h 27"/>
                    <a:gd name="T8" fmla="*/ 16 w 18"/>
                    <a:gd name="T9" fmla="*/ 14 h 27"/>
                    <a:gd name="T10" fmla="*/ 16 w 18"/>
                    <a:gd name="T11" fmla="*/ 15 h 27"/>
                    <a:gd name="T12" fmla="*/ 17 w 18"/>
                    <a:gd name="T13" fmla="*/ 17 h 27"/>
                    <a:gd name="T14" fmla="*/ 18 w 18"/>
                    <a:gd name="T15" fmla="*/ 18 h 27"/>
                    <a:gd name="T16" fmla="*/ 17 w 18"/>
                    <a:gd name="T17" fmla="*/ 19 h 27"/>
                    <a:gd name="T18" fmla="*/ 17 w 18"/>
                    <a:gd name="T19" fmla="*/ 21 h 27"/>
                    <a:gd name="T20" fmla="*/ 17 w 18"/>
                    <a:gd name="T21" fmla="*/ 25 h 27"/>
                    <a:gd name="T22" fmla="*/ 16 w 18"/>
                    <a:gd name="T23" fmla="*/ 25 h 27"/>
                    <a:gd name="T24" fmla="*/ 14 w 18"/>
                    <a:gd name="T25" fmla="*/ 26 h 27"/>
                    <a:gd name="T26" fmla="*/ 14 w 18"/>
                    <a:gd name="T27" fmla="*/ 27 h 27"/>
                    <a:gd name="T28" fmla="*/ 12 w 18"/>
                    <a:gd name="T29" fmla="*/ 26 h 27"/>
                    <a:gd name="T30" fmla="*/ 10 w 18"/>
                    <a:gd name="T31" fmla="*/ 25 h 27"/>
                    <a:gd name="T32" fmla="*/ 8 w 18"/>
                    <a:gd name="T33" fmla="*/ 21 h 27"/>
                    <a:gd name="T34" fmla="*/ 4 w 18"/>
                    <a:gd name="T35" fmla="*/ 18 h 27"/>
                    <a:gd name="T36" fmla="*/ 3 w 18"/>
                    <a:gd name="T37" fmla="*/ 17 h 27"/>
                    <a:gd name="T38" fmla="*/ 2 w 18"/>
                    <a:gd name="T39" fmla="*/ 13 h 27"/>
                    <a:gd name="T40" fmla="*/ 0 w 18"/>
                    <a:gd name="T41" fmla="*/ 11 h 27"/>
                    <a:gd name="T42" fmla="*/ 0 w 18"/>
                    <a:gd name="T43" fmla="*/ 7 h 27"/>
                    <a:gd name="T44" fmla="*/ 0 w 18"/>
                    <a:gd name="T45" fmla="*/ 5 h 27"/>
                    <a:gd name="T46" fmla="*/ 2 w 18"/>
                    <a:gd name="T47" fmla="*/ 3 h 27"/>
                    <a:gd name="T48" fmla="*/ 2 w 18"/>
                    <a:gd name="T49" fmla="*/ 2 h 27"/>
                    <a:gd name="T50" fmla="*/ 5 w 18"/>
                    <a:gd name="T51" fmla="*/ 0 h 27"/>
                    <a:gd name="T52" fmla="*/ 6 w 18"/>
                    <a:gd name="T53" fmla="*/ 0 h 27"/>
                    <a:gd name="T54" fmla="*/ 9 w 18"/>
                    <a:gd name="T55" fmla="*/ 0 h 27"/>
                    <a:gd name="T56" fmla="*/ 10 w 18"/>
                    <a:gd name="T57" fmla="*/ 1 h 27"/>
                    <a:gd name="T58" fmla="*/ 10 w 18"/>
                    <a:gd name="T59" fmla="*/ 2 h 27"/>
                    <a:gd name="T60" fmla="*/ 12 w 18"/>
                    <a:gd name="T61"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 h="27">
                      <a:moveTo>
                        <a:pt x="12" y="6"/>
                      </a:moveTo>
                      <a:lnTo>
                        <a:pt x="12" y="7"/>
                      </a:lnTo>
                      <a:lnTo>
                        <a:pt x="14" y="9"/>
                      </a:lnTo>
                      <a:lnTo>
                        <a:pt x="15" y="12"/>
                      </a:lnTo>
                      <a:lnTo>
                        <a:pt x="16" y="14"/>
                      </a:lnTo>
                      <a:lnTo>
                        <a:pt x="16" y="15"/>
                      </a:lnTo>
                      <a:lnTo>
                        <a:pt x="17" y="17"/>
                      </a:lnTo>
                      <a:lnTo>
                        <a:pt x="18" y="18"/>
                      </a:lnTo>
                      <a:lnTo>
                        <a:pt x="17" y="19"/>
                      </a:lnTo>
                      <a:lnTo>
                        <a:pt x="17" y="21"/>
                      </a:lnTo>
                      <a:lnTo>
                        <a:pt x="17" y="25"/>
                      </a:lnTo>
                      <a:lnTo>
                        <a:pt x="16" y="25"/>
                      </a:lnTo>
                      <a:lnTo>
                        <a:pt x="14" y="26"/>
                      </a:lnTo>
                      <a:lnTo>
                        <a:pt x="14" y="27"/>
                      </a:lnTo>
                      <a:lnTo>
                        <a:pt x="12" y="26"/>
                      </a:lnTo>
                      <a:lnTo>
                        <a:pt x="10" y="25"/>
                      </a:lnTo>
                      <a:lnTo>
                        <a:pt x="8" y="21"/>
                      </a:lnTo>
                      <a:lnTo>
                        <a:pt x="4" y="18"/>
                      </a:lnTo>
                      <a:lnTo>
                        <a:pt x="3" y="17"/>
                      </a:lnTo>
                      <a:lnTo>
                        <a:pt x="2" y="13"/>
                      </a:lnTo>
                      <a:lnTo>
                        <a:pt x="0" y="11"/>
                      </a:lnTo>
                      <a:lnTo>
                        <a:pt x="0" y="7"/>
                      </a:lnTo>
                      <a:lnTo>
                        <a:pt x="0" y="5"/>
                      </a:lnTo>
                      <a:lnTo>
                        <a:pt x="2" y="3"/>
                      </a:lnTo>
                      <a:lnTo>
                        <a:pt x="2" y="2"/>
                      </a:lnTo>
                      <a:lnTo>
                        <a:pt x="5" y="0"/>
                      </a:lnTo>
                      <a:lnTo>
                        <a:pt x="6" y="0"/>
                      </a:lnTo>
                      <a:lnTo>
                        <a:pt x="9" y="0"/>
                      </a:lnTo>
                      <a:lnTo>
                        <a:pt x="10" y="1"/>
                      </a:lnTo>
                      <a:lnTo>
                        <a:pt x="10" y="2"/>
                      </a:lnTo>
                      <a:lnTo>
                        <a:pt x="12" y="6"/>
                      </a:lnTo>
                      <a:close/>
                    </a:path>
                  </a:pathLst>
                </a:custGeom>
                <a:blipFill dpi="0" rotWithShape="0">
                  <a:blip r:embed="rId6"/>
                  <a:srcRect/>
                  <a:tile tx="0" ty="0" sx="100000" sy="100000" flip="none" algn="tl"/>
                </a:blipFill>
                <a:ln w="1588">
                  <a:solidFill>
                    <a:srgbClr val="000000"/>
                  </a:solidFill>
                  <a:prstDash val="solid"/>
                  <a:round/>
                  <a:headEnd/>
                  <a:tailEnd/>
                </a:ln>
              </p:spPr>
              <p:txBody>
                <a:bodyPr/>
                <a:lstStyle/>
                <a:p>
                  <a:endParaRPr lang="ja-JP" altLang="en-US"/>
                </a:p>
              </p:txBody>
            </p:sp>
            <p:sp>
              <p:nvSpPr>
                <p:cNvPr id="919643" name="Freeform 91"/>
                <p:cNvSpPr>
                  <a:spLocks/>
                </p:cNvSpPr>
                <p:nvPr/>
              </p:nvSpPr>
              <p:spPr bwMode="auto">
                <a:xfrm>
                  <a:off x="1077" y="2371"/>
                  <a:ext cx="205" cy="244"/>
                </a:xfrm>
                <a:custGeom>
                  <a:avLst/>
                  <a:gdLst>
                    <a:gd name="T0" fmla="*/ 310 w 409"/>
                    <a:gd name="T1" fmla="*/ 251 h 490"/>
                    <a:gd name="T2" fmla="*/ 326 w 409"/>
                    <a:gd name="T3" fmla="*/ 286 h 490"/>
                    <a:gd name="T4" fmla="*/ 343 w 409"/>
                    <a:gd name="T5" fmla="*/ 250 h 490"/>
                    <a:gd name="T6" fmla="*/ 355 w 409"/>
                    <a:gd name="T7" fmla="*/ 253 h 490"/>
                    <a:gd name="T8" fmla="*/ 379 w 409"/>
                    <a:gd name="T9" fmla="*/ 256 h 490"/>
                    <a:gd name="T10" fmla="*/ 401 w 409"/>
                    <a:gd name="T11" fmla="*/ 262 h 490"/>
                    <a:gd name="T12" fmla="*/ 407 w 409"/>
                    <a:gd name="T13" fmla="*/ 294 h 490"/>
                    <a:gd name="T14" fmla="*/ 402 w 409"/>
                    <a:gd name="T15" fmla="*/ 345 h 490"/>
                    <a:gd name="T16" fmla="*/ 367 w 409"/>
                    <a:gd name="T17" fmla="*/ 305 h 490"/>
                    <a:gd name="T18" fmla="*/ 335 w 409"/>
                    <a:gd name="T19" fmla="*/ 315 h 490"/>
                    <a:gd name="T20" fmla="*/ 298 w 409"/>
                    <a:gd name="T21" fmla="*/ 359 h 490"/>
                    <a:gd name="T22" fmla="*/ 241 w 409"/>
                    <a:gd name="T23" fmla="*/ 366 h 490"/>
                    <a:gd name="T24" fmla="*/ 148 w 409"/>
                    <a:gd name="T25" fmla="*/ 369 h 490"/>
                    <a:gd name="T26" fmla="*/ 172 w 409"/>
                    <a:gd name="T27" fmla="*/ 340 h 490"/>
                    <a:gd name="T28" fmla="*/ 139 w 409"/>
                    <a:gd name="T29" fmla="*/ 340 h 490"/>
                    <a:gd name="T30" fmla="*/ 128 w 409"/>
                    <a:gd name="T31" fmla="*/ 333 h 490"/>
                    <a:gd name="T32" fmla="*/ 122 w 409"/>
                    <a:gd name="T33" fmla="*/ 300 h 490"/>
                    <a:gd name="T34" fmla="*/ 92 w 409"/>
                    <a:gd name="T35" fmla="*/ 347 h 490"/>
                    <a:gd name="T36" fmla="*/ 134 w 409"/>
                    <a:gd name="T37" fmla="*/ 373 h 490"/>
                    <a:gd name="T38" fmla="*/ 66 w 409"/>
                    <a:gd name="T39" fmla="*/ 421 h 490"/>
                    <a:gd name="T40" fmla="*/ 31 w 409"/>
                    <a:gd name="T41" fmla="*/ 468 h 490"/>
                    <a:gd name="T42" fmla="*/ 10 w 409"/>
                    <a:gd name="T43" fmla="*/ 478 h 490"/>
                    <a:gd name="T44" fmla="*/ 11 w 409"/>
                    <a:gd name="T45" fmla="*/ 457 h 490"/>
                    <a:gd name="T46" fmla="*/ 34 w 409"/>
                    <a:gd name="T47" fmla="*/ 436 h 490"/>
                    <a:gd name="T48" fmla="*/ 35 w 409"/>
                    <a:gd name="T49" fmla="*/ 393 h 490"/>
                    <a:gd name="T50" fmla="*/ 48 w 409"/>
                    <a:gd name="T51" fmla="*/ 372 h 490"/>
                    <a:gd name="T52" fmla="*/ 34 w 409"/>
                    <a:gd name="T53" fmla="*/ 348 h 490"/>
                    <a:gd name="T54" fmla="*/ 37 w 409"/>
                    <a:gd name="T55" fmla="*/ 328 h 490"/>
                    <a:gd name="T56" fmla="*/ 55 w 409"/>
                    <a:gd name="T57" fmla="*/ 321 h 490"/>
                    <a:gd name="T58" fmla="*/ 77 w 409"/>
                    <a:gd name="T59" fmla="*/ 282 h 490"/>
                    <a:gd name="T60" fmla="*/ 80 w 409"/>
                    <a:gd name="T61" fmla="*/ 247 h 490"/>
                    <a:gd name="T62" fmla="*/ 73 w 409"/>
                    <a:gd name="T63" fmla="*/ 221 h 490"/>
                    <a:gd name="T64" fmla="*/ 65 w 409"/>
                    <a:gd name="T65" fmla="*/ 204 h 490"/>
                    <a:gd name="T66" fmla="*/ 89 w 409"/>
                    <a:gd name="T67" fmla="*/ 184 h 490"/>
                    <a:gd name="T68" fmla="*/ 115 w 409"/>
                    <a:gd name="T69" fmla="*/ 180 h 490"/>
                    <a:gd name="T70" fmla="*/ 110 w 409"/>
                    <a:gd name="T71" fmla="*/ 160 h 490"/>
                    <a:gd name="T72" fmla="*/ 115 w 409"/>
                    <a:gd name="T73" fmla="*/ 137 h 490"/>
                    <a:gd name="T74" fmla="*/ 131 w 409"/>
                    <a:gd name="T75" fmla="*/ 109 h 490"/>
                    <a:gd name="T76" fmla="*/ 151 w 409"/>
                    <a:gd name="T77" fmla="*/ 111 h 490"/>
                    <a:gd name="T78" fmla="*/ 167 w 409"/>
                    <a:gd name="T79" fmla="*/ 93 h 490"/>
                    <a:gd name="T80" fmla="*/ 191 w 409"/>
                    <a:gd name="T81" fmla="*/ 91 h 490"/>
                    <a:gd name="T82" fmla="*/ 211 w 409"/>
                    <a:gd name="T83" fmla="*/ 95 h 490"/>
                    <a:gd name="T84" fmla="*/ 226 w 409"/>
                    <a:gd name="T85" fmla="*/ 93 h 490"/>
                    <a:gd name="T86" fmla="*/ 239 w 409"/>
                    <a:gd name="T87" fmla="*/ 65 h 490"/>
                    <a:gd name="T88" fmla="*/ 280 w 409"/>
                    <a:gd name="T89" fmla="*/ 22 h 490"/>
                    <a:gd name="T90" fmla="*/ 296 w 409"/>
                    <a:gd name="T91" fmla="*/ 28 h 490"/>
                    <a:gd name="T92" fmla="*/ 317 w 409"/>
                    <a:gd name="T93" fmla="*/ 28 h 490"/>
                    <a:gd name="T94" fmla="*/ 323 w 409"/>
                    <a:gd name="T95" fmla="*/ 15 h 490"/>
                    <a:gd name="T96" fmla="*/ 354 w 409"/>
                    <a:gd name="T97" fmla="*/ 7 h 490"/>
                    <a:gd name="T98" fmla="*/ 364 w 409"/>
                    <a:gd name="T99" fmla="*/ 25 h 490"/>
                    <a:gd name="T100" fmla="*/ 358 w 409"/>
                    <a:gd name="T101" fmla="*/ 48 h 490"/>
                    <a:gd name="T102" fmla="*/ 331 w 409"/>
                    <a:gd name="T103" fmla="*/ 89 h 490"/>
                    <a:gd name="T104" fmla="*/ 354 w 409"/>
                    <a:gd name="T105" fmla="*/ 95 h 490"/>
                    <a:gd name="T106" fmla="*/ 352 w 409"/>
                    <a:gd name="T107" fmla="*/ 132 h 490"/>
                    <a:gd name="T108" fmla="*/ 360 w 409"/>
                    <a:gd name="T109" fmla="*/ 163 h 490"/>
                    <a:gd name="T110" fmla="*/ 342 w 409"/>
                    <a:gd name="T111" fmla="*/ 174 h 490"/>
                    <a:gd name="T112" fmla="*/ 311 w 409"/>
                    <a:gd name="T113" fmla="*/ 173 h 490"/>
                    <a:gd name="T114" fmla="*/ 310 w 409"/>
                    <a:gd name="T115" fmla="*/ 213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09" h="490">
                      <a:moveTo>
                        <a:pt x="310" y="213"/>
                      </a:moveTo>
                      <a:lnTo>
                        <a:pt x="312" y="217"/>
                      </a:lnTo>
                      <a:lnTo>
                        <a:pt x="312" y="222"/>
                      </a:lnTo>
                      <a:lnTo>
                        <a:pt x="313" y="227"/>
                      </a:lnTo>
                      <a:lnTo>
                        <a:pt x="313" y="235"/>
                      </a:lnTo>
                      <a:lnTo>
                        <a:pt x="313" y="243"/>
                      </a:lnTo>
                      <a:lnTo>
                        <a:pt x="312" y="247"/>
                      </a:lnTo>
                      <a:lnTo>
                        <a:pt x="310" y="251"/>
                      </a:lnTo>
                      <a:lnTo>
                        <a:pt x="311" y="259"/>
                      </a:lnTo>
                      <a:lnTo>
                        <a:pt x="313" y="264"/>
                      </a:lnTo>
                      <a:lnTo>
                        <a:pt x="318" y="264"/>
                      </a:lnTo>
                      <a:lnTo>
                        <a:pt x="320" y="265"/>
                      </a:lnTo>
                      <a:lnTo>
                        <a:pt x="322" y="271"/>
                      </a:lnTo>
                      <a:lnTo>
                        <a:pt x="323" y="277"/>
                      </a:lnTo>
                      <a:lnTo>
                        <a:pt x="324" y="281"/>
                      </a:lnTo>
                      <a:lnTo>
                        <a:pt x="326" y="286"/>
                      </a:lnTo>
                      <a:lnTo>
                        <a:pt x="330" y="286"/>
                      </a:lnTo>
                      <a:lnTo>
                        <a:pt x="334" y="285"/>
                      </a:lnTo>
                      <a:lnTo>
                        <a:pt x="338" y="274"/>
                      </a:lnTo>
                      <a:lnTo>
                        <a:pt x="340" y="268"/>
                      </a:lnTo>
                      <a:lnTo>
                        <a:pt x="338" y="264"/>
                      </a:lnTo>
                      <a:lnTo>
                        <a:pt x="340" y="258"/>
                      </a:lnTo>
                      <a:lnTo>
                        <a:pt x="341" y="253"/>
                      </a:lnTo>
                      <a:lnTo>
                        <a:pt x="343" y="250"/>
                      </a:lnTo>
                      <a:lnTo>
                        <a:pt x="344" y="247"/>
                      </a:lnTo>
                      <a:lnTo>
                        <a:pt x="347" y="246"/>
                      </a:lnTo>
                      <a:lnTo>
                        <a:pt x="348" y="247"/>
                      </a:lnTo>
                      <a:lnTo>
                        <a:pt x="348" y="249"/>
                      </a:lnTo>
                      <a:lnTo>
                        <a:pt x="349" y="251"/>
                      </a:lnTo>
                      <a:lnTo>
                        <a:pt x="350" y="252"/>
                      </a:lnTo>
                      <a:lnTo>
                        <a:pt x="354" y="252"/>
                      </a:lnTo>
                      <a:lnTo>
                        <a:pt x="355" y="253"/>
                      </a:lnTo>
                      <a:lnTo>
                        <a:pt x="356" y="256"/>
                      </a:lnTo>
                      <a:lnTo>
                        <a:pt x="358" y="258"/>
                      </a:lnTo>
                      <a:lnTo>
                        <a:pt x="360" y="259"/>
                      </a:lnTo>
                      <a:lnTo>
                        <a:pt x="365" y="259"/>
                      </a:lnTo>
                      <a:lnTo>
                        <a:pt x="370" y="258"/>
                      </a:lnTo>
                      <a:lnTo>
                        <a:pt x="372" y="258"/>
                      </a:lnTo>
                      <a:lnTo>
                        <a:pt x="377" y="256"/>
                      </a:lnTo>
                      <a:lnTo>
                        <a:pt x="379" y="256"/>
                      </a:lnTo>
                      <a:lnTo>
                        <a:pt x="384" y="256"/>
                      </a:lnTo>
                      <a:lnTo>
                        <a:pt x="386" y="255"/>
                      </a:lnTo>
                      <a:lnTo>
                        <a:pt x="390" y="252"/>
                      </a:lnTo>
                      <a:lnTo>
                        <a:pt x="391" y="251"/>
                      </a:lnTo>
                      <a:lnTo>
                        <a:pt x="395" y="251"/>
                      </a:lnTo>
                      <a:lnTo>
                        <a:pt x="398" y="253"/>
                      </a:lnTo>
                      <a:lnTo>
                        <a:pt x="401" y="257"/>
                      </a:lnTo>
                      <a:lnTo>
                        <a:pt x="401" y="262"/>
                      </a:lnTo>
                      <a:lnTo>
                        <a:pt x="401" y="265"/>
                      </a:lnTo>
                      <a:lnTo>
                        <a:pt x="398" y="269"/>
                      </a:lnTo>
                      <a:lnTo>
                        <a:pt x="396" y="274"/>
                      </a:lnTo>
                      <a:lnTo>
                        <a:pt x="395" y="277"/>
                      </a:lnTo>
                      <a:lnTo>
                        <a:pt x="396" y="281"/>
                      </a:lnTo>
                      <a:lnTo>
                        <a:pt x="401" y="289"/>
                      </a:lnTo>
                      <a:lnTo>
                        <a:pt x="404" y="292"/>
                      </a:lnTo>
                      <a:lnTo>
                        <a:pt x="407" y="294"/>
                      </a:lnTo>
                      <a:lnTo>
                        <a:pt x="408" y="294"/>
                      </a:lnTo>
                      <a:lnTo>
                        <a:pt x="408" y="297"/>
                      </a:lnTo>
                      <a:lnTo>
                        <a:pt x="404" y="306"/>
                      </a:lnTo>
                      <a:lnTo>
                        <a:pt x="406" y="312"/>
                      </a:lnTo>
                      <a:lnTo>
                        <a:pt x="408" y="316"/>
                      </a:lnTo>
                      <a:lnTo>
                        <a:pt x="409" y="319"/>
                      </a:lnTo>
                      <a:lnTo>
                        <a:pt x="409" y="325"/>
                      </a:lnTo>
                      <a:lnTo>
                        <a:pt x="402" y="345"/>
                      </a:lnTo>
                      <a:lnTo>
                        <a:pt x="386" y="363"/>
                      </a:lnTo>
                      <a:lnTo>
                        <a:pt x="374" y="370"/>
                      </a:lnTo>
                      <a:lnTo>
                        <a:pt x="368" y="369"/>
                      </a:lnTo>
                      <a:lnTo>
                        <a:pt x="362" y="364"/>
                      </a:lnTo>
                      <a:lnTo>
                        <a:pt x="359" y="355"/>
                      </a:lnTo>
                      <a:lnTo>
                        <a:pt x="361" y="337"/>
                      </a:lnTo>
                      <a:lnTo>
                        <a:pt x="362" y="312"/>
                      </a:lnTo>
                      <a:lnTo>
                        <a:pt x="367" y="305"/>
                      </a:lnTo>
                      <a:lnTo>
                        <a:pt x="368" y="301"/>
                      </a:lnTo>
                      <a:lnTo>
                        <a:pt x="367" y="299"/>
                      </a:lnTo>
                      <a:lnTo>
                        <a:pt x="366" y="297"/>
                      </a:lnTo>
                      <a:lnTo>
                        <a:pt x="341" y="298"/>
                      </a:lnTo>
                      <a:lnTo>
                        <a:pt x="338" y="303"/>
                      </a:lnTo>
                      <a:lnTo>
                        <a:pt x="338" y="309"/>
                      </a:lnTo>
                      <a:lnTo>
                        <a:pt x="337" y="312"/>
                      </a:lnTo>
                      <a:lnTo>
                        <a:pt x="335" y="315"/>
                      </a:lnTo>
                      <a:lnTo>
                        <a:pt x="329" y="319"/>
                      </a:lnTo>
                      <a:lnTo>
                        <a:pt x="322" y="323"/>
                      </a:lnTo>
                      <a:lnTo>
                        <a:pt x="313" y="329"/>
                      </a:lnTo>
                      <a:lnTo>
                        <a:pt x="312" y="333"/>
                      </a:lnTo>
                      <a:lnTo>
                        <a:pt x="311" y="339"/>
                      </a:lnTo>
                      <a:lnTo>
                        <a:pt x="308" y="341"/>
                      </a:lnTo>
                      <a:lnTo>
                        <a:pt x="301" y="352"/>
                      </a:lnTo>
                      <a:lnTo>
                        <a:pt x="298" y="359"/>
                      </a:lnTo>
                      <a:lnTo>
                        <a:pt x="296" y="361"/>
                      </a:lnTo>
                      <a:lnTo>
                        <a:pt x="298" y="371"/>
                      </a:lnTo>
                      <a:lnTo>
                        <a:pt x="287" y="369"/>
                      </a:lnTo>
                      <a:lnTo>
                        <a:pt x="266" y="360"/>
                      </a:lnTo>
                      <a:lnTo>
                        <a:pt x="262" y="360"/>
                      </a:lnTo>
                      <a:lnTo>
                        <a:pt x="256" y="361"/>
                      </a:lnTo>
                      <a:lnTo>
                        <a:pt x="247" y="365"/>
                      </a:lnTo>
                      <a:lnTo>
                        <a:pt x="241" y="366"/>
                      </a:lnTo>
                      <a:lnTo>
                        <a:pt x="234" y="363"/>
                      </a:lnTo>
                      <a:lnTo>
                        <a:pt x="218" y="358"/>
                      </a:lnTo>
                      <a:lnTo>
                        <a:pt x="214" y="358"/>
                      </a:lnTo>
                      <a:lnTo>
                        <a:pt x="208" y="358"/>
                      </a:lnTo>
                      <a:lnTo>
                        <a:pt x="200" y="359"/>
                      </a:lnTo>
                      <a:lnTo>
                        <a:pt x="184" y="363"/>
                      </a:lnTo>
                      <a:lnTo>
                        <a:pt x="150" y="372"/>
                      </a:lnTo>
                      <a:lnTo>
                        <a:pt x="148" y="369"/>
                      </a:lnTo>
                      <a:lnTo>
                        <a:pt x="157" y="357"/>
                      </a:lnTo>
                      <a:lnTo>
                        <a:pt x="164" y="358"/>
                      </a:lnTo>
                      <a:lnTo>
                        <a:pt x="179" y="351"/>
                      </a:lnTo>
                      <a:lnTo>
                        <a:pt x="188" y="346"/>
                      </a:lnTo>
                      <a:lnTo>
                        <a:pt x="190" y="343"/>
                      </a:lnTo>
                      <a:lnTo>
                        <a:pt x="186" y="340"/>
                      </a:lnTo>
                      <a:lnTo>
                        <a:pt x="174" y="336"/>
                      </a:lnTo>
                      <a:lnTo>
                        <a:pt x="172" y="340"/>
                      </a:lnTo>
                      <a:lnTo>
                        <a:pt x="170" y="342"/>
                      </a:lnTo>
                      <a:lnTo>
                        <a:pt x="152" y="340"/>
                      </a:lnTo>
                      <a:lnTo>
                        <a:pt x="149" y="337"/>
                      </a:lnTo>
                      <a:lnTo>
                        <a:pt x="145" y="330"/>
                      </a:lnTo>
                      <a:lnTo>
                        <a:pt x="145" y="323"/>
                      </a:lnTo>
                      <a:lnTo>
                        <a:pt x="144" y="323"/>
                      </a:lnTo>
                      <a:lnTo>
                        <a:pt x="142" y="327"/>
                      </a:lnTo>
                      <a:lnTo>
                        <a:pt x="139" y="340"/>
                      </a:lnTo>
                      <a:lnTo>
                        <a:pt x="144" y="346"/>
                      </a:lnTo>
                      <a:lnTo>
                        <a:pt x="146" y="351"/>
                      </a:lnTo>
                      <a:lnTo>
                        <a:pt x="145" y="352"/>
                      </a:lnTo>
                      <a:lnTo>
                        <a:pt x="131" y="348"/>
                      </a:lnTo>
                      <a:lnTo>
                        <a:pt x="128" y="346"/>
                      </a:lnTo>
                      <a:lnTo>
                        <a:pt x="128" y="342"/>
                      </a:lnTo>
                      <a:lnTo>
                        <a:pt x="128" y="337"/>
                      </a:lnTo>
                      <a:lnTo>
                        <a:pt x="128" y="333"/>
                      </a:lnTo>
                      <a:lnTo>
                        <a:pt x="124" y="322"/>
                      </a:lnTo>
                      <a:lnTo>
                        <a:pt x="124" y="318"/>
                      </a:lnTo>
                      <a:lnTo>
                        <a:pt x="126" y="311"/>
                      </a:lnTo>
                      <a:lnTo>
                        <a:pt x="130" y="304"/>
                      </a:lnTo>
                      <a:lnTo>
                        <a:pt x="131" y="300"/>
                      </a:lnTo>
                      <a:lnTo>
                        <a:pt x="130" y="298"/>
                      </a:lnTo>
                      <a:lnTo>
                        <a:pt x="126" y="299"/>
                      </a:lnTo>
                      <a:lnTo>
                        <a:pt x="122" y="300"/>
                      </a:lnTo>
                      <a:lnTo>
                        <a:pt x="114" y="304"/>
                      </a:lnTo>
                      <a:lnTo>
                        <a:pt x="108" y="310"/>
                      </a:lnTo>
                      <a:lnTo>
                        <a:pt x="106" y="317"/>
                      </a:lnTo>
                      <a:lnTo>
                        <a:pt x="106" y="327"/>
                      </a:lnTo>
                      <a:lnTo>
                        <a:pt x="103" y="330"/>
                      </a:lnTo>
                      <a:lnTo>
                        <a:pt x="96" y="335"/>
                      </a:lnTo>
                      <a:lnTo>
                        <a:pt x="94" y="340"/>
                      </a:lnTo>
                      <a:lnTo>
                        <a:pt x="92" y="347"/>
                      </a:lnTo>
                      <a:lnTo>
                        <a:pt x="92" y="355"/>
                      </a:lnTo>
                      <a:lnTo>
                        <a:pt x="96" y="361"/>
                      </a:lnTo>
                      <a:lnTo>
                        <a:pt x="101" y="366"/>
                      </a:lnTo>
                      <a:lnTo>
                        <a:pt x="109" y="371"/>
                      </a:lnTo>
                      <a:lnTo>
                        <a:pt x="116" y="373"/>
                      </a:lnTo>
                      <a:lnTo>
                        <a:pt x="124" y="373"/>
                      </a:lnTo>
                      <a:lnTo>
                        <a:pt x="131" y="375"/>
                      </a:lnTo>
                      <a:lnTo>
                        <a:pt x="134" y="373"/>
                      </a:lnTo>
                      <a:lnTo>
                        <a:pt x="137" y="391"/>
                      </a:lnTo>
                      <a:lnTo>
                        <a:pt x="133" y="415"/>
                      </a:lnTo>
                      <a:lnTo>
                        <a:pt x="130" y="418"/>
                      </a:lnTo>
                      <a:lnTo>
                        <a:pt x="118" y="419"/>
                      </a:lnTo>
                      <a:lnTo>
                        <a:pt x="102" y="418"/>
                      </a:lnTo>
                      <a:lnTo>
                        <a:pt x="98" y="415"/>
                      </a:lnTo>
                      <a:lnTo>
                        <a:pt x="80" y="417"/>
                      </a:lnTo>
                      <a:lnTo>
                        <a:pt x="66" y="421"/>
                      </a:lnTo>
                      <a:lnTo>
                        <a:pt x="61" y="427"/>
                      </a:lnTo>
                      <a:lnTo>
                        <a:pt x="55" y="435"/>
                      </a:lnTo>
                      <a:lnTo>
                        <a:pt x="53" y="438"/>
                      </a:lnTo>
                      <a:lnTo>
                        <a:pt x="52" y="441"/>
                      </a:lnTo>
                      <a:lnTo>
                        <a:pt x="50" y="453"/>
                      </a:lnTo>
                      <a:lnTo>
                        <a:pt x="49" y="455"/>
                      </a:lnTo>
                      <a:lnTo>
                        <a:pt x="36" y="465"/>
                      </a:lnTo>
                      <a:lnTo>
                        <a:pt x="31" y="468"/>
                      </a:lnTo>
                      <a:lnTo>
                        <a:pt x="26" y="478"/>
                      </a:lnTo>
                      <a:lnTo>
                        <a:pt x="22" y="485"/>
                      </a:lnTo>
                      <a:lnTo>
                        <a:pt x="19" y="490"/>
                      </a:lnTo>
                      <a:lnTo>
                        <a:pt x="17" y="489"/>
                      </a:lnTo>
                      <a:lnTo>
                        <a:pt x="14" y="487"/>
                      </a:lnTo>
                      <a:lnTo>
                        <a:pt x="13" y="485"/>
                      </a:lnTo>
                      <a:lnTo>
                        <a:pt x="11" y="481"/>
                      </a:lnTo>
                      <a:lnTo>
                        <a:pt x="10" y="478"/>
                      </a:lnTo>
                      <a:lnTo>
                        <a:pt x="6" y="474"/>
                      </a:lnTo>
                      <a:lnTo>
                        <a:pt x="1" y="467"/>
                      </a:lnTo>
                      <a:lnTo>
                        <a:pt x="1" y="463"/>
                      </a:lnTo>
                      <a:lnTo>
                        <a:pt x="0" y="459"/>
                      </a:lnTo>
                      <a:lnTo>
                        <a:pt x="1" y="460"/>
                      </a:lnTo>
                      <a:lnTo>
                        <a:pt x="4" y="460"/>
                      </a:lnTo>
                      <a:lnTo>
                        <a:pt x="5" y="457"/>
                      </a:lnTo>
                      <a:lnTo>
                        <a:pt x="11" y="457"/>
                      </a:lnTo>
                      <a:lnTo>
                        <a:pt x="11" y="455"/>
                      </a:lnTo>
                      <a:lnTo>
                        <a:pt x="13" y="453"/>
                      </a:lnTo>
                      <a:lnTo>
                        <a:pt x="18" y="450"/>
                      </a:lnTo>
                      <a:lnTo>
                        <a:pt x="20" y="447"/>
                      </a:lnTo>
                      <a:lnTo>
                        <a:pt x="25" y="444"/>
                      </a:lnTo>
                      <a:lnTo>
                        <a:pt x="30" y="444"/>
                      </a:lnTo>
                      <a:lnTo>
                        <a:pt x="32" y="442"/>
                      </a:lnTo>
                      <a:lnTo>
                        <a:pt x="34" y="436"/>
                      </a:lnTo>
                      <a:lnTo>
                        <a:pt x="32" y="429"/>
                      </a:lnTo>
                      <a:lnTo>
                        <a:pt x="32" y="423"/>
                      </a:lnTo>
                      <a:lnTo>
                        <a:pt x="34" y="418"/>
                      </a:lnTo>
                      <a:lnTo>
                        <a:pt x="34" y="412"/>
                      </a:lnTo>
                      <a:lnTo>
                        <a:pt x="35" y="407"/>
                      </a:lnTo>
                      <a:lnTo>
                        <a:pt x="34" y="401"/>
                      </a:lnTo>
                      <a:lnTo>
                        <a:pt x="36" y="399"/>
                      </a:lnTo>
                      <a:lnTo>
                        <a:pt x="35" y="393"/>
                      </a:lnTo>
                      <a:lnTo>
                        <a:pt x="32" y="388"/>
                      </a:lnTo>
                      <a:lnTo>
                        <a:pt x="34" y="384"/>
                      </a:lnTo>
                      <a:lnTo>
                        <a:pt x="36" y="379"/>
                      </a:lnTo>
                      <a:lnTo>
                        <a:pt x="41" y="382"/>
                      </a:lnTo>
                      <a:lnTo>
                        <a:pt x="44" y="382"/>
                      </a:lnTo>
                      <a:lnTo>
                        <a:pt x="47" y="381"/>
                      </a:lnTo>
                      <a:lnTo>
                        <a:pt x="48" y="376"/>
                      </a:lnTo>
                      <a:lnTo>
                        <a:pt x="48" y="372"/>
                      </a:lnTo>
                      <a:lnTo>
                        <a:pt x="46" y="369"/>
                      </a:lnTo>
                      <a:lnTo>
                        <a:pt x="42" y="365"/>
                      </a:lnTo>
                      <a:lnTo>
                        <a:pt x="40" y="365"/>
                      </a:lnTo>
                      <a:lnTo>
                        <a:pt x="36" y="364"/>
                      </a:lnTo>
                      <a:lnTo>
                        <a:pt x="34" y="361"/>
                      </a:lnTo>
                      <a:lnTo>
                        <a:pt x="31" y="358"/>
                      </a:lnTo>
                      <a:lnTo>
                        <a:pt x="31" y="353"/>
                      </a:lnTo>
                      <a:lnTo>
                        <a:pt x="34" y="348"/>
                      </a:lnTo>
                      <a:lnTo>
                        <a:pt x="35" y="345"/>
                      </a:lnTo>
                      <a:lnTo>
                        <a:pt x="35" y="341"/>
                      </a:lnTo>
                      <a:lnTo>
                        <a:pt x="32" y="340"/>
                      </a:lnTo>
                      <a:lnTo>
                        <a:pt x="30" y="339"/>
                      </a:lnTo>
                      <a:lnTo>
                        <a:pt x="30" y="336"/>
                      </a:lnTo>
                      <a:lnTo>
                        <a:pt x="30" y="333"/>
                      </a:lnTo>
                      <a:lnTo>
                        <a:pt x="35" y="329"/>
                      </a:lnTo>
                      <a:lnTo>
                        <a:pt x="37" y="328"/>
                      </a:lnTo>
                      <a:lnTo>
                        <a:pt x="40" y="324"/>
                      </a:lnTo>
                      <a:lnTo>
                        <a:pt x="40" y="321"/>
                      </a:lnTo>
                      <a:lnTo>
                        <a:pt x="40" y="317"/>
                      </a:lnTo>
                      <a:lnTo>
                        <a:pt x="42" y="316"/>
                      </a:lnTo>
                      <a:lnTo>
                        <a:pt x="44" y="317"/>
                      </a:lnTo>
                      <a:lnTo>
                        <a:pt x="47" y="319"/>
                      </a:lnTo>
                      <a:lnTo>
                        <a:pt x="50" y="319"/>
                      </a:lnTo>
                      <a:lnTo>
                        <a:pt x="55" y="321"/>
                      </a:lnTo>
                      <a:lnTo>
                        <a:pt x="60" y="322"/>
                      </a:lnTo>
                      <a:lnTo>
                        <a:pt x="65" y="319"/>
                      </a:lnTo>
                      <a:lnTo>
                        <a:pt x="66" y="316"/>
                      </a:lnTo>
                      <a:lnTo>
                        <a:pt x="68" y="311"/>
                      </a:lnTo>
                      <a:lnTo>
                        <a:pt x="71" y="309"/>
                      </a:lnTo>
                      <a:lnTo>
                        <a:pt x="72" y="304"/>
                      </a:lnTo>
                      <a:lnTo>
                        <a:pt x="76" y="292"/>
                      </a:lnTo>
                      <a:lnTo>
                        <a:pt x="77" y="282"/>
                      </a:lnTo>
                      <a:lnTo>
                        <a:pt x="77" y="277"/>
                      </a:lnTo>
                      <a:lnTo>
                        <a:pt x="76" y="271"/>
                      </a:lnTo>
                      <a:lnTo>
                        <a:pt x="76" y="270"/>
                      </a:lnTo>
                      <a:lnTo>
                        <a:pt x="73" y="268"/>
                      </a:lnTo>
                      <a:lnTo>
                        <a:pt x="74" y="261"/>
                      </a:lnTo>
                      <a:lnTo>
                        <a:pt x="77" y="255"/>
                      </a:lnTo>
                      <a:lnTo>
                        <a:pt x="79" y="251"/>
                      </a:lnTo>
                      <a:lnTo>
                        <a:pt x="80" y="247"/>
                      </a:lnTo>
                      <a:lnTo>
                        <a:pt x="80" y="245"/>
                      </a:lnTo>
                      <a:lnTo>
                        <a:pt x="79" y="240"/>
                      </a:lnTo>
                      <a:lnTo>
                        <a:pt x="78" y="234"/>
                      </a:lnTo>
                      <a:lnTo>
                        <a:pt x="77" y="232"/>
                      </a:lnTo>
                      <a:lnTo>
                        <a:pt x="76" y="228"/>
                      </a:lnTo>
                      <a:lnTo>
                        <a:pt x="76" y="227"/>
                      </a:lnTo>
                      <a:lnTo>
                        <a:pt x="77" y="222"/>
                      </a:lnTo>
                      <a:lnTo>
                        <a:pt x="73" y="221"/>
                      </a:lnTo>
                      <a:lnTo>
                        <a:pt x="71" y="220"/>
                      </a:lnTo>
                      <a:lnTo>
                        <a:pt x="71" y="215"/>
                      </a:lnTo>
                      <a:lnTo>
                        <a:pt x="71" y="210"/>
                      </a:lnTo>
                      <a:lnTo>
                        <a:pt x="71" y="209"/>
                      </a:lnTo>
                      <a:lnTo>
                        <a:pt x="68" y="209"/>
                      </a:lnTo>
                      <a:lnTo>
                        <a:pt x="67" y="208"/>
                      </a:lnTo>
                      <a:lnTo>
                        <a:pt x="66" y="205"/>
                      </a:lnTo>
                      <a:lnTo>
                        <a:pt x="65" y="204"/>
                      </a:lnTo>
                      <a:lnTo>
                        <a:pt x="66" y="191"/>
                      </a:lnTo>
                      <a:lnTo>
                        <a:pt x="67" y="187"/>
                      </a:lnTo>
                      <a:lnTo>
                        <a:pt x="68" y="184"/>
                      </a:lnTo>
                      <a:lnTo>
                        <a:pt x="72" y="181"/>
                      </a:lnTo>
                      <a:lnTo>
                        <a:pt x="77" y="181"/>
                      </a:lnTo>
                      <a:lnTo>
                        <a:pt x="82" y="184"/>
                      </a:lnTo>
                      <a:lnTo>
                        <a:pt x="86" y="186"/>
                      </a:lnTo>
                      <a:lnTo>
                        <a:pt x="89" y="184"/>
                      </a:lnTo>
                      <a:lnTo>
                        <a:pt x="94" y="183"/>
                      </a:lnTo>
                      <a:lnTo>
                        <a:pt x="100" y="180"/>
                      </a:lnTo>
                      <a:lnTo>
                        <a:pt x="102" y="181"/>
                      </a:lnTo>
                      <a:lnTo>
                        <a:pt x="103" y="183"/>
                      </a:lnTo>
                      <a:lnTo>
                        <a:pt x="104" y="184"/>
                      </a:lnTo>
                      <a:lnTo>
                        <a:pt x="107" y="183"/>
                      </a:lnTo>
                      <a:lnTo>
                        <a:pt x="113" y="181"/>
                      </a:lnTo>
                      <a:lnTo>
                        <a:pt x="115" y="180"/>
                      </a:lnTo>
                      <a:lnTo>
                        <a:pt x="118" y="177"/>
                      </a:lnTo>
                      <a:lnTo>
                        <a:pt x="119" y="174"/>
                      </a:lnTo>
                      <a:lnTo>
                        <a:pt x="119" y="169"/>
                      </a:lnTo>
                      <a:lnTo>
                        <a:pt x="118" y="165"/>
                      </a:lnTo>
                      <a:lnTo>
                        <a:pt x="116" y="162"/>
                      </a:lnTo>
                      <a:lnTo>
                        <a:pt x="114" y="162"/>
                      </a:lnTo>
                      <a:lnTo>
                        <a:pt x="113" y="161"/>
                      </a:lnTo>
                      <a:lnTo>
                        <a:pt x="110" y="160"/>
                      </a:lnTo>
                      <a:lnTo>
                        <a:pt x="109" y="159"/>
                      </a:lnTo>
                      <a:lnTo>
                        <a:pt x="110" y="147"/>
                      </a:lnTo>
                      <a:lnTo>
                        <a:pt x="110" y="144"/>
                      </a:lnTo>
                      <a:lnTo>
                        <a:pt x="113" y="143"/>
                      </a:lnTo>
                      <a:lnTo>
                        <a:pt x="116" y="142"/>
                      </a:lnTo>
                      <a:lnTo>
                        <a:pt x="116" y="141"/>
                      </a:lnTo>
                      <a:lnTo>
                        <a:pt x="116" y="138"/>
                      </a:lnTo>
                      <a:lnTo>
                        <a:pt x="115" y="137"/>
                      </a:lnTo>
                      <a:lnTo>
                        <a:pt x="116" y="136"/>
                      </a:lnTo>
                      <a:lnTo>
                        <a:pt x="121" y="135"/>
                      </a:lnTo>
                      <a:lnTo>
                        <a:pt x="125" y="131"/>
                      </a:lnTo>
                      <a:lnTo>
                        <a:pt x="128" y="126"/>
                      </a:lnTo>
                      <a:lnTo>
                        <a:pt x="130" y="121"/>
                      </a:lnTo>
                      <a:lnTo>
                        <a:pt x="130" y="118"/>
                      </a:lnTo>
                      <a:lnTo>
                        <a:pt x="128" y="115"/>
                      </a:lnTo>
                      <a:lnTo>
                        <a:pt x="131" y="109"/>
                      </a:lnTo>
                      <a:lnTo>
                        <a:pt x="132" y="107"/>
                      </a:lnTo>
                      <a:lnTo>
                        <a:pt x="134" y="107"/>
                      </a:lnTo>
                      <a:lnTo>
                        <a:pt x="137" y="106"/>
                      </a:lnTo>
                      <a:lnTo>
                        <a:pt x="142" y="102"/>
                      </a:lnTo>
                      <a:lnTo>
                        <a:pt x="143" y="101"/>
                      </a:lnTo>
                      <a:lnTo>
                        <a:pt x="145" y="102"/>
                      </a:lnTo>
                      <a:lnTo>
                        <a:pt x="151" y="106"/>
                      </a:lnTo>
                      <a:lnTo>
                        <a:pt x="151" y="111"/>
                      </a:lnTo>
                      <a:lnTo>
                        <a:pt x="154" y="112"/>
                      </a:lnTo>
                      <a:lnTo>
                        <a:pt x="154" y="111"/>
                      </a:lnTo>
                      <a:lnTo>
                        <a:pt x="157" y="111"/>
                      </a:lnTo>
                      <a:lnTo>
                        <a:pt x="160" y="107"/>
                      </a:lnTo>
                      <a:lnTo>
                        <a:pt x="161" y="103"/>
                      </a:lnTo>
                      <a:lnTo>
                        <a:pt x="163" y="99"/>
                      </a:lnTo>
                      <a:lnTo>
                        <a:pt x="164" y="95"/>
                      </a:lnTo>
                      <a:lnTo>
                        <a:pt x="167" y="93"/>
                      </a:lnTo>
                      <a:lnTo>
                        <a:pt x="170" y="91"/>
                      </a:lnTo>
                      <a:lnTo>
                        <a:pt x="173" y="88"/>
                      </a:lnTo>
                      <a:lnTo>
                        <a:pt x="175" y="85"/>
                      </a:lnTo>
                      <a:lnTo>
                        <a:pt x="179" y="87"/>
                      </a:lnTo>
                      <a:lnTo>
                        <a:pt x="182" y="89"/>
                      </a:lnTo>
                      <a:lnTo>
                        <a:pt x="186" y="87"/>
                      </a:lnTo>
                      <a:lnTo>
                        <a:pt x="190" y="88"/>
                      </a:lnTo>
                      <a:lnTo>
                        <a:pt x="191" y="91"/>
                      </a:lnTo>
                      <a:lnTo>
                        <a:pt x="193" y="93"/>
                      </a:lnTo>
                      <a:lnTo>
                        <a:pt x="197" y="90"/>
                      </a:lnTo>
                      <a:lnTo>
                        <a:pt x="199" y="90"/>
                      </a:lnTo>
                      <a:lnTo>
                        <a:pt x="202" y="91"/>
                      </a:lnTo>
                      <a:lnTo>
                        <a:pt x="204" y="95"/>
                      </a:lnTo>
                      <a:lnTo>
                        <a:pt x="205" y="96"/>
                      </a:lnTo>
                      <a:lnTo>
                        <a:pt x="209" y="95"/>
                      </a:lnTo>
                      <a:lnTo>
                        <a:pt x="211" y="95"/>
                      </a:lnTo>
                      <a:lnTo>
                        <a:pt x="214" y="96"/>
                      </a:lnTo>
                      <a:lnTo>
                        <a:pt x="216" y="100"/>
                      </a:lnTo>
                      <a:lnTo>
                        <a:pt x="216" y="101"/>
                      </a:lnTo>
                      <a:lnTo>
                        <a:pt x="217" y="102"/>
                      </a:lnTo>
                      <a:lnTo>
                        <a:pt x="218" y="101"/>
                      </a:lnTo>
                      <a:lnTo>
                        <a:pt x="222" y="100"/>
                      </a:lnTo>
                      <a:lnTo>
                        <a:pt x="224" y="95"/>
                      </a:lnTo>
                      <a:lnTo>
                        <a:pt x="226" y="93"/>
                      </a:lnTo>
                      <a:lnTo>
                        <a:pt x="227" y="89"/>
                      </a:lnTo>
                      <a:lnTo>
                        <a:pt x="228" y="85"/>
                      </a:lnTo>
                      <a:lnTo>
                        <a:pt x="232" y="82"/>
                      </a:lnTo>
                      <a:lnTo>
                        <a:pt x="230" y="78"/>
                      </a:lnTo>
                      <a:lnTo>
                        <a:pt x="233" y="75"/>
                      </a:lnTo>
                      <a:lnTo>
                        <a:pt x="234" y="72"/>
                      </a:lnTo>
                      <a:lnTo>
                        <a:pt x="236" y="70"/>
                      </a:lnTo>
                      <a:lnTo>
                        <a:pt x="239" y="65"/>
                      </a:lnTo>
                      <a:lnTo>
                        <a:pt x="239" y="59"/>
                      </a:lnTo>
                      <a:lnTo>
                        <a:pt x="239" y="57"/>
                      </a:lnTo>
                      <a:lnTo>
                        <a:pt x="240" y="49"/>
                      </a:lnTo>
                      <a:lnTo>
                        <a:pt x="240" y="45"/>
                      </a:lnTo>
                      <a:lnTo>
                        <a:pt x="240" y="43"/>
                      </a:lnTo>
                      <a:lnTo>
                        <a:pt x="265" y="35"/>
                      </a:lnTo>
                      <a:lnTo>
                        <a:pt x="276" y="29"/>
                      </a:lnTo>
                      <a:lnTo>
                        <a:pt x="280" y="22"/>
                      </a:lnTo>
                      <a:lnTo>
                        <a:pt x="281" y="16"/>
                      </a:lnTo>
                      <a:lnTo>
                        <a:pt x="283" y="13"/>
                      </a:lnTo>
                      <a:lnTo>
                        <a:pt x="287" y="12"/>
                      </a:lnTo>
                      <a:lnTo>
                        <a:pt x="293" y="13"/>
                      </a:lnTo>
                      <a:lnTo>
                        <a:pt x="298" y="16"/>
                      </a:lnTo>
                      <a:lnTo>
                        <a:pt x="299" y="17"/>
                      </a:lnTo>
                      <a:lnTo>
                        <a:pt x="296" y="25"/>
                      </a:lnTo>
                      <a:lnTo>
                        <a:pt x="296" y="28"/>
                      </a:lnTo>
                      <a:lnTo>
                        <a:pt x="296" y="31"/>
                      </a:lnTo>
                      <a:lnTo>
                        <a:pt x="302" y="36"/>
                      </a:lnTo>
                      <a:lnTo>
                        <a:pt x="306" y="34"/>
                      </a:lnTo>
                      <a:lnTo>
                        <a:pt x="307" y="31"/>
                      </a:lnTo>
                      <a:lnTo>
                        <a:pt x="308" y="27"/>
                      </a:lnTo>
                      <a:lnTo>
                        <a:pt x="310" y="25"/>
                      </a:lnTo>
                      <a:lnTo>
                        <a:pt x="317" y="25"/>
                      </a:lnTo>
                      <a:lnTo>
                        <a:pt x="317" y="28"/>
                      </a:lnTo>
                      <a:lnTo>
                        <a:pt x="317" y="31"/>
                      </a:lnTo>
                      <a:lnTo>
                        <a:pt x="317" y="33"/>
                      </a:lnTo>
                      <a:lnTo>
                        <a:pt x="320" y="28"/>
                      </a:lnTo>
                      <a:lnTo>
                        <a:pt x="320" y="24"/>
                      </a:lnTo>
                      <a:lnTo>
                        <a:pt x="322" y="21"/>
                      </a:lnTo>
                      <a:lnTo>
                        <a:pt x="323" y="18"/>
                      </a:lnTo>
                      <a:lnTo>
                        <a:pt x="323" y="16"/>
                      </a:lnTo>
                      <a:lnTo>
                        <a:pt x="323" y="15"/>
                      </a:lnTo>
                      <a:lnTo>
                        <a:pt x="324" y="13"/>
                      </a:lnTo>
                      <a:lnTo>
                        <a:pt x="332" y="9"/>
                      </a:lnTo>
                      <a:lnTo>
                        <a:pt x="335" y="5"/>
                      </a:lnTo>
                      <a:lnTo>
                        <a:pt x="340" y="0"/>
                      </a:lnTo>
                      <a:lnTo>
                        <a:pt x="346" y="0"/>
                      </a:lnTo>
                      <a:lnTo>
                        <a:pt x="353" y="3"/>
                      </a:lnTo>
                      <a:lnTo>
                        <a:pt x="353" y="5"/>
                      </a:lnTo>
                      <a:lnTo>
                        <a:pt x="354" y="7"/>
                      </a:lnTo>
                      <a:lnTo>
                        <a:pt x="353" y="10"/>
                      </a:lnTo>
                      <a:lnTo>
                        <a:pt x="353" y="12"/>
                      </a:lnTo>
                      <a:lnTo>
                        <a:pt x="353" y="15"/>
                      </a:lnTo>
                      <a:lnTo>
                        <a:pt x="356" y="17"/>
                      </a:lnTo>
                      <a:lnTo>
                        <a:pt x="356" y="18"/>
                      </a:lnTo>
                      <a:lnTo>
                        <a:pt x="358" y="21"/>
                      </a:lnTo>
                      <a:lnTo>
                        <a:pt x="360" y="23"/>
                      </a:lnTo>
                      <a:lnTo>
                        <a:pt x="364" y="25"/>
                      </a:lnTo>
                      <a:lnTo>
                        <a:pt x="365" y="28"/>
                      </a:lnTo>
                      <a:lnTo>
                        <a:pt x="365" y="35"/>
                      </a:lnTo>
                      <a:lnTo>
                        <a:pt x="362" y="36"/>
                      </a:lnTo>
                      <a:lnTo>
                        <a:pt x="361" y="39"/>
                      </a:lnTo>
                      <a:lnTo>
                        <a:pt x="361" y="40"/>
                      </a:lnTo>
                      <a:lnTo>
                        <a:pt x="364" y="42"/>
                      </a:lnTo>
                      <a:lnTo>
                        <a:pt x="364" y="45"/>
                      </a:lnTo>
                      <a:lnTo>
                        <a:pt x="358" y="48"/>
                      </a:lnTo>
                      <a:lnTo>
                        <a:pt x="353" y="48"/>
                      </a:lnTo>
                      <a:lnTo>
                        <a:pt x="349" y="49"/>
                      </a:lnTo>
                      <a:lnTo>
                        <a:pt x="347" y="52"/>
                      </a:lnTo>
                      <a:lnTo>
                        <a:pt x="344" y="58"/>
                      </a:lnTo>
                      <a:lnTo>
                        <a:pt x="342" y="59"/>
                      </a:lnTo>
                      <a:lnTo>
                        <a:pt x="338" y="65"/>
                      </a:lnTo>
                      <a:lnTo>
                        <a:pt x="334" y="73"/>
                      </a:lnTo>
                      <a:lnTo>
                        <a:pt x="331" y="89"/>
                      </a:lnTo>
                      <a:lnTo>
                        <a:pt x="332" y="94"/>
                      </a:lnTo>
                      <a:lnTo>
                        <a:pt x="336" y="96"/>
                      </a:lnTo>
                      <a:lnTo>
                        <a:pt x="340" y="95"/>
                      </a:lnTo>
                      <a:lnTo>
                        <a:pt x="342" y="94"/>
                      </a:lnTo>
                      <a:lnTo>
                        <a:pt x="346" y="96"/>
                      </a:lnTo>
                      <a:lnTo>
                        <a:pt x="346" y="97"/>
                      </a:lnTo>
                      <a:lnTo>
                        <a:pt x="347" y="99"/>
                      </a:lnTo>
                      <a:lnTo>
                        <a:pt x="354" y="95"/>
                      </a:lnTo>
                      <a:lnTo>
                        <a:pt x="356" y="96"/>
                      </a:lnTo>
                      <a:lnTo>
                        <a:pt x="359" y="102"/>
                      </a:lnTo>
                      <a:lnTo>
                        <a:pt x="355" y="114"/>
                      </a:lnTo>
                      <a:lnTo>
                        <a:pt x="352" y="117"/>
                      </a:lnTo>
                      <a:lnTo>
                        <a:pt x="352" y="120"/>
                      </a:lnTo>
                      <a:lnTo>
                        <a:pt x="354" y="125"/>
                      </a:lnTo>
                      <a:lnTo>
                        <a:pt x="353" y="127"/>
                      </a:lnTo>
                      <a:lnTo>
                        <a:pt x="352" y="132"/>
                      </a:lnTo>
                      <a:lnTo>
                        <a:pt x="349" y="133"/>
                      </a:lnTo>
                      <a:lnTo>
                        <a:pt x="349" y="139"/>
                      </a:lnTo>
                      <a:lnTo>
                        <a:pt x="354" y="144"/>
                      </a:lnTo>
                      <a:lnTo>
                        <a:pt x="353" y="148"/>
                      </a:lnTo>
                      <a:lnTo>
                        <a:pt x="352" y="155"/>
                      </a:lnTo>
                      <a:lnTo>
                        <a:pt x="354" y="159"/>
                      </a:lnTo>
                      <a:lnTo>
                        <a:pt x="358" y="161"/>
                      </a:lnTo>
                      <a:lnTo>
                        <a:pt x="360" y="163"/>
                      </a:lnTo>
                      <a:lnTo>
                        <a:pt x="361" y="167"/>
                      </a:lnTo>
                      <a:lnTo>
                        <a:pt x="361" y="172"/>
                      </a:lnTo>
                      <a:lnTo>
                        <a:pt x="360" y="177"/>
                      </a:lnTo>
                      <a:lnTo>
                        <a:pt x="355" y="178"/>
                      </a:lnTo>
                      <a:lnTo>
                        <a:pt x="353" y="181"/>
                      </a:lnTo>
                      <a:lnTo>
                        <a:pt x="346" y="179"/>
                      </a:lnTo>
                      <a:lnTo>
                        <a:pt x="346" y="177"/>
                      </a:lnTo>
                      <a:lnTo>
                        <a:pt x="342" y="174"/>
                      </a:lnTo>
                      <a:lnTo>
                        <a:pt x="335" y="177"/>
                      </a:lnTo>
                      <a:lnTo>
                        <a:pt x="331" y="172"/>
                      </a:lnTo>
                      <a:lnTo>
                        <a:pt x="330" y="168"/>
                      </a:lnTo>
                      <a:lnTo>
                        <a:pt x="324" y="167"/>
                      </a:lnTo>
                      <a:lnTo>
                        <a:pt x="320" y="172"/>
                      </a:lnTo>
                      <a:lnTo>
                        <a:pt x="319" y="173"/>
                      </a:lnTo>
                      <a:lnTo>
                        <a:pt x="316" y="174"/>
                      </a:lnTo>
                      <a:lnTo>
                        <a:pt x="311" y="173"/>
                      </a:lnTo>
                      <a:lnTo>
                        <a:pt x="304" y="187"/>
                      </a:lnTo>
                      <a:lnTo>
                        <a:pt x="305" y="195"/>
                      </a:lnTo>
                      <a:lnTo>
                        <a:pt x="302" y="198"/>
                      </a:lnTo>
                      <a:lnTo>
                        <a:pt x="301" y="202"/>
                      </a:lnTo>
                      <a:lnTo>
                        <a:pt x="302" y="203"/>
                      </a:lnTo>
                      <a:lnTo>
                        <a:pt x="305" y="207"/>
                      </a:lnTo>
                      <a:lnTo>
                        <a:pt x="308" y="209"/>
                      </a:lnTo>
                      <a:lnTo>
                        <a:pt x="310" y="213"/>
                      </a:lnTo>
                      <a:close/>
                    </a:path>
                  </a:pathLst>
                </a:custGeom>
                <a:blipFill dpi="0" rotWithShape="0">
                  <a:blip r:embed="rId6"/>
                  <a:srcRect/>
                  <a:tile tx="0" ty="0" sx="100000" sy="100000" flip="none" algn="tl"/>
                </a:blipFill>
                <a:ln w="1588">
                  <a:solidFill>
                    <a:srgbClr val="000000"/>
                  </a:solidFill>
                  <a:prstDash val="solid"/>
                  <a:round/>
                  <a:headEnd/>
                  <a:tailEnd/>
                </a:ln>
              </p:spPr>
              <p:txBody>
                <a:bodyPr/>
                <a:lstStyle/>
                <a:p>
                  <a:endParaRPr lang="ja-JP" altLang="en-US"/>
                </a:p>
              </p:txBody>
            </p:sp>
            <p:sp>
              <p:nvSpPr>
                <p:cNvPr id="919644" name="Freeform 92"/>
                <p:cNvSpPr>
                  <a:spLocks/>
                </p:cNvSpPr>
                <p:nvPr/>
              </p:nvSpPr>
              <p:spPr bwMode="auto">
                <a:xfrm>
                  <a:off x="1285" y="2038"/>
                  <a:ext cx="174" cy="357"/>
                </a:xfrm>
                <a:custGeom>
                  <a:avLst/>
                  <a:gdLst>
                    <a:gd name="T0" fmla="*/ 324 w 349"/>
                    <a:gd name="T1" fmla="*/ 209 h 714"/>
                    <a:gd name="T2" fmla="*/ 335 w 349"/>
                    <a:gd name="T3" fmla="*/ 232 h 714"/>
                    <a:gd name="T4" fmla="*/ 343 w 349"/>
                    <a:gd name="T5" fmla="*/ 276 h 714"/>
                    <a:gd name="T6" fmla="*/ 347 w 349"/>
                    <a:gd name="T7" fmla="*/ 300 h 714"/>
                    <a:gd name="T8" fmla="*/ 342 w 349"/>
                    <a:gd name="T9" fmla="*/ 318 h 714"/>
                    <a:gd name="T10" fmla="*/ 339 w 349"/>
                    <a:gd name="T11" fmla="*/ 336 h 714"/>
                    <a:gd name="T12" fmla="*/ 330 w 349"/>
                    <a:gd name="T13" fmla="*/ 354 h 714"/>
                    <a:gd name="T14" fmla="*/ 307 w 349"/>
                    <a:gd name="T15" fmla="*/ 382 h 714"/>
                    <a:gd name="T16" fmla="*/ 286 w 349"/>
                    <a:gd name="T17" fmla="*/ 408 h 714"/>
                    <a:gd name="T18" fmla="*/ 287 w 349"/>
                    <a:gd name="T19" fmla="*/ 426 h 714"/>
                    <a:gd name="T20" fmla="*/ 287 w 349"/>
                    <a:gd name="T21" fmla="*/ 446 h 714"/>
                    <a:gd name="T22" fmla="*/ 268 w 349"/>
                    <a:gd name="T23" fmla="*/ 478 h 714"/>
                    <a:gd name="T24" fmla="*/ 243 w 349"/>
                    <a:gd name="T25" fmla="*/ 480 h 714"/>
                    <a:gd name="T26" fmla="*/ 233 w 349"/>
                    <a:gd name="T27" fmla="*/ 486 h 714"/>
                    <a:gd name="T28" fmla="*/ 211 w 349"/>
                    <a:gd name="T29" fmla="*/ 526 h 714"/>
                    <a:gd name="T30" fmla="*/ 225 w 349"/>
                    <a:gd name="T31" fmla="*/ 642 h 714"/>
                    <a:gd name="T32" fmla="*/ 204 w 349"/>
                    <a:gd name="T33" fmla="*/ 696 h 714"/>
                    <a:gd name="T34" fmla="*/ 189 w 349"/>
                    <a:gd name="T35" fmla="*/ 704 h 714"/>
                    <a:gd name="T36" fmla="*/ 173 w 349"/>
                    <a:gd name="T37" fmla="*/ 699 h 714"/>
                    <a:gd name="T38" fmla="*/ 159 w 349"/>
                    <a:gd name="T39" fmla="*/ 712 h 714"/>
                    <a:gd name="T40" fmla="*/ 133 w 349"/>
                    <a:gd name="T41" fmla="*/ 688 h 714"/>
                    <a:gd name="T42" fmla="*/ 96 w 349"/>
                    <a:gd name="T43" fmla="*/ 653 h 714"/>
                    <a:gd name="T44" fmla="*/ 69 w 349"/>
                    <a:gd name="T45" fmla="*/ 668 h 714"/>
                    <a:gd name="T46" fmla="*/ 37 w 349"/>
                    <a:gd name="T47" fmla="*/ 690 h 714"/>
                    <a:gd name="T48" fmla="*/ 6 w 349"/>
                    <a:gd name="T49" fmla="*/ 678 h 714"/>
                    <a:gd name="T50" fmla="*/ 10 w 349"/>
                    <a:gd name="T51" fmla="*/ 624 h 714"/>
                    <a:gd name="T52" fmla="*/ 19 w 349"/>
                    <a:gd name="T53" fmla="*/ 611 h 714"/>
                    <a:gd name="T54" fmla="*/ 45 w 349"/>
                    <a:gd name="T55" fmla="*/ 605 h 714"/>
                    <a:gd name="T56" fmla="*/ 54 w 349"/>
                    <a:gd name="T57" fmla="*/ 572 h 714"/>
                    <a:gd name="T58" fmla="*/ 55 w 349"/>
                    <a:gd name="T59" fmla="*/ 534 h 714"/>
                    <a:gd name="T60" fmla="*/ 63 w 349"/>
                    <a:gd name="T61" fmla="*/ 510 h 714"/>
                    <a:gd name="T62" fmla="*/ 84 w 349"/>
                    <a:gd name="T63" fmla="*/ 488 h 714"/>
                    <a:gd name="T64" fmla="*/ 71 w 349"/>
                    <a:gd name="T65" fmla="*/ 470 h 714"/>
                    <a:gd name="T66" fmla="*/ 66 w 349"/>
                    <a:gd name="T67" fmla="*/ 447 h 714"/>
                    <a:gd name="T68" fmla="*/ 83 w 349"/>
                    <a:gd name="T69" fmla="*/ 390 h 714"/>
                    <a:gd name="T70" fmla="*/ 105 w 349"/>
                    <a:gd name="T71" fmla="*/ 322 h 714"/>
                    <a:gd name="T72" fmla="*/ 97 w 349"/>
                    <a:gd name="T73" fmla="*/ 249 h 714"/>
                    <a:gd name="T74" fmla="*/ 70 w 349"/>
                    <a:gd name="T75" fmla="*/ 236 h 714"/>
                    <a:gd name="T76" fmla="*/ 99 w 349"/>
                    <a:gd name="T77" fmla="*/ 225 h 714"/>
                    <a:gd name="T78" fmla="*/ 100 w 349"/>
                    <a:gd name="T79" fmla="*/ 168 h 714"/>
                    <a:gd name="T80" fmla="*/ 88 w 349"/>
                    <a:gd name="T81" fmla="*/ 142 h 714"/>
                    <a:gd name="T82" fmla="*/ 113 w 349"/>
                    <a:gd name="T83" fmla="*/ 122 h 714"/>
                    <a:gd name="T84" fmla="*/ 137 w 349"/>
                    <a:gd name="T85" fmla="*/ 99 h 714"/>
                    <a:gd name="T86" fmla="*/ 141 w 349"/>
                    <a:gd name="T87" fmla="*/ 59 h 714"/>
                    <a:gd name="T88" fmla="*/ 168 w 349"/>
                    <a:gd name="T89" fmla="*/ 50 h 714"/>
                    <a:gd name="T90" fmla="*/ 185 w 349"/>
                    <a:gd name="T91" fmla="*/ 95 h 714"/>
                    <a:gd name="T92" fmla="*/ 205 w 349"/>
                    <a:gd name="T93" fmla="*/ 77 h 714"/>
                    <a:gd name="T94" fmla="*/ 237 w 349"/>
                    <a:gd name="T95" fmla="*/ 92 h 714"/>
                    <a:gd name="T96" fmla="*/ 229 w 349"/>
                    <a:gd name="T97" fmla="*/ 51 h 714"/>
                    <a:gd name="T98" fmla="*/ 193 w 349"/>
                    <a:gd name="T99" fmla="*/ 65 h 714"/>
                    <a:gd name="T100" fmla="*/ 208 w 349"/>
                    <a:gd name="T101" fmla="*/ 0 h 714"/>
                    <a:gd name="T102" fmla="*/ 250 w 349"/>
                    <a:gd name="T103" fmla="*/ 26 h 714"/>
                    <a:gd name="T104" fmla="*/ 267 w 349"/>
                    <a:gd name="T105" fmla="*/ 96 h 714"/>
                    <a:gd name="T106" fmla="*/ 305 w 349"/>
                    <a:gd name="T107" fmla="*/ 162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9" h="714">
                      <a:moveTo>
                        <a:pt x="305" y="162"/>
                      </a:moveTo>
                      <a:lnTo>
                        <a:pt x="306" y="164"/>
                      </a:lnTo>
                      <a:lnTo>
                        <a:pt x="317" y="183"/>
                      </a:lnTo>
                      <a:lnTo>
                        <a:pt x="324" y="200"/>
                      </a:lnTo>
                      <a:lnTo>
                        <a:pt x="327" y="206"/>
                      </a:lnTo>
                      <a:lnTo>
                        <a:pt x="324" y="209"/>
                      </a:lnTo>
                      <a:lnTo>
                        <a:pt x="322" y="210"/>
                      </a:lnTo>
                      <a:lnTo>
                        <a:pt x="321" y="213"/>
                      </a:lnTo>
                      <a:lnTo>
                        <a:pt x="321" y="216"/>
                      </a:lnTo>
                      <a:lnTo>
                        <a:pt x="324" y="219"/>
                      </a:lnTo>
                      <a:lnTo>
                        <a:pt x="334" y="226"/>
                      </a:lnTo>
                      <a:lnTo>
                        <a:pt x="335" y="232"/>
                      </a:lnTo>
                      <a:lnTo>
                        <a:pt x="335" y="240"/>
                      </a:lnTo>
                      <a:lnTo>
                        <a:pt x="336" y="243"/>
                      </a:lnTo>
                      <a:lnTo>
                        <a:pt x="337" y="248"/>
                      </a:lnTo>
                      <a:lnTo>
                        <a:pt x="339" y="250"/>
                      </a:lnTo>
                      <a:lnTo>
                        <a:pt x="339" y="274"/>
                      </a:lnTo>
                      <a:lnTo>
                        <a:pt x="343" y="276"/>
                      </a:lnTo>
                      <a:lnTo>
                        <a:pt x="347" y="285"/>
                      </a:lnTo>
                      <a:lnTo>
                        <a:pt x="349" y="292"/>
                      </a:lnTo>
                      <a:lnTo>
                        <a:pt x="348" y="296"/>
                      </a:lnTo>
                      <a:lnTo>
                        <a:pt x="345" y="298"/>
                      </a:lnTo>
                      <a:lnTo>
                        <a:pt x="343" y="300"/>
                      </a:lnTo>
                      <a:lnTo>
                        <a:pt x="347" y="300"/>
                      </a:lnTo>
                      <a:lnTo>
                        <a:pt x="346" y="308"/>
                      </a:lnTo>
                      <a:lnTo>
                        <a:pt x="343" y="311"/>
                      </a:lnTo>
                      <a:lnTo>
                        <a:pt x="336" y="312"/>
                      </a:lnTo>
                      <a:lnTo>
                        <a:pt x="335" y="315"/>
                      </a:lnTo>
                      <a:lnTo>
                        <a:pt x="342" y="316"/>
                      </a:lnTo>
                      <a:lnTo>
                        <a:pt x="342" y="318"/>
                      </a:lnTo>
                      <a:lnTo>
                        <a:pt x="341" y="324"/>
                      </a:lnTo>
                      <a:lnTo>
                        <a:pt x="334" y="328"/>
                      </a:lnTo>
                      <a:lnTo>
                        <a:pt x="330" y="333"/>
                      </a:lnTo>
                      <a:lnTo>
                        <a:pt x="333" y="334"/>
                      </a:lnTo>
                      <a:lnTo>
                        <a:pt x="339" y="333"/>
                      </a:lnTo>
                      <a:lnTo>
                        <a:pt x="339" y="336"/>
                      </a:lnTo>
                      <a:lnTo>
                        <a:pt x="333" y="342"/>
                      </a:lnTo>
                      <a:lnTo>
                        <a:pt x="331" y="344"/>
                      </a:lnTo>
                      <a:lnTo>
                        <a:pt x="330" y="347"/>
                      </a:lnTo>
                      <a:lnTo>
                        <a:pt x="328" y="350"/>
                      </a:lnTo>
                      <a:lnTo>
                        <a:pt x="328" y="353"/>
                      </a:lnTo>
                      <a:lnTo>
                        <a:pt x="330" y="354"/>
                      </a:lnTo>
                      <a:lnTo>
                        <a:pt x="331" y="357"/>
                      </a:lnTo>
                      <a:lnTo>
                        <a:pt x="325" y="365"/>
                      </a:lnTo>
                      <a:lnTo>
                        <a:pt x="322" y="365"/>
                      </a:lnTo>
                      <a:lnTo>
                        <a:pt x="323" y="369"/>
                      </a:lnTo>
                      <a:lnTo>
                        <a:pt x="313" y="370"/>
                      </a:lnTo>
                      <a:lnTo>
                        <a:pt x="307" y="382"/>
                      </a:lnTo>
                      <a:lnTo>
                        <a:pt x="304" y="387"/>
                      </a:lnTo>
                      <a:lnTo>
                        <a:pt x="303" y="388"/>
                      </a:lnTo>
                      <a:lnTo>
                        <a:pt x="301" y="399"/>
                      </a:lnTo>
                      <a:lnTo>
                        <a:pt x="295" y="402"/>
                      </a:lnTo>
                      <a:lnTo>
                        <a:pt x="292" y="407"/>
                      </a:lnTo>
                      <a:lnTo>
                        <a:pt x="286" y="408"/>
                      </a:lnTo>
                      <a:lnTo>
                        <a:pt x="286" y="411"/>
                      </a:lnTo>
                      <a:lnTo>
                        <a:pt x="286" y="416"/>
                      </a:lnTo>
                      <a:lnTo>
                        <a:pt x="289" y="418"/>
                      </a:lnTo>
                      <a:lnTo>
                        <a:pt x="291" y="422"/>
                      </a:lnTo>
                      <a:lnTo>
                        <a:pt x="289" y="426"/>
                      </a:lnTo>
                      <a:lnTo>
                        <a:pt x="287" y="426"/>
                      </a:lnTo>
                      <a:lnTo>
                        <a:pt x="285" y="428"/>
                      </a:lnTo>
                      <a:lnTo>
                        <a:pt x="283" y="435"/>
                      </a:lnTo>
                      <a:lnTo>
                        <a:pt x="281" y="440"/>
                      </a:lnTo>
                      <a:lnTo>
                        <a:pt x="283" y="443"/>
                      </a:lnTo>
                      <a:lnTo>
                        <a:pt x="286" y="443"/>
                      </a:lnTo>
                      <a:lnTo>
                        <a:pt x="287" y="446"/>
                      </a:lnTo>
                      <a:lnTo>
                        <a:pt x="285" y="455"/>
                      </a:lnTo>
                      <a:lnTo>
                        <a:pt x="286" y="484"/>
                      </a:lnTo>
                      <a:lnTo>
                        <a:pt x="282" y="489"/>
                      </a:lnTo>
                      <a:lnTo>
                        <a:pt x="277" y="489"/>
                      </a:lnTo>
                      <a:lnTo>
                        <a:pt x="265" y="482"/>
                      </a:lnTo>
                      <a:lnTo>
                        <a:pt x="268" y="478"/>
                      </a:lnTo>
                      <a:lnTo>
                        <a:pt x="269" y="473"/>
                      </a:lnTo>
                      <a:lnTo>
                        <a:pt x="268" y="471"/>
                      </a:lnTo>
                      <a:lnTo>
                        <a:pt x="249" y="471"/>
                      </a:lnTo>
                      <a:lnTo>
                        <a:pt x="243" y="473"/>
                      </a:lnTo>
                      <a:lnTo>
                        <a:pt x="241" y="476"/>
                      </a:lnTo>
                      <a:lnTo>
                        <a:pt x="243" y="480"/>
                      </a:lnTo>
                      <a:lnTo>
                        <a:pt x="239" y="479"/>
                      </a:lnTo>
                      <a:lnTo>
                        <a:pt x="238" y="478"/>
                      </a:lnTo>
                      <a:lnTo>
                        <a:pt x="233" y="477"/>
                      </a:lnTo>
                      <a:lnTo>
                        <a:pt x="231" y="479"/>
                      </a:lnTo>
                      <a:lnTo>
                        <a:pt x="231" y="482"/>
                      </a:lnTo>
                      <a:lnTo>
                        <a:pt x="233" y="486"/>
                      </a:lnTo>
                      <a:lnTo>
                        <a:pt x="234" y="489"/>
                      </a:lnTo>
                      <a:lnTo>
                        <a:pt x="232" y="491"/>
                      </a:lnTo>
                      <a:lnTo>
                        <a:pt x="228" y="491"/>
                      </a:lnTo>
                      <a:lnTo>
                        <a:pt x="223" y="491"/>
                      </a:lnTo>
                      <a:lnTo>
                        <a:pt x="216" y="508"/>
                      </a:lnTo>
                      <a:lnTo>
                        <a:pt x="211" y="526"/>
                      </a:lnTo>
                      <a:lnTo>
                        <a:pt x="213" y="540"/>
                      </a:lnTo>
                      <a:lnTo>
                        <a:pt x="213" y="542"/>
                      </a:lnTo>
                      <a:lnTo>
                        <a:pt x="219" y="564"/>
                      </a:lnTo>
                      <a:lnTo>
                        <a:pt x="225" y="591"/>
                      </a:lnTo>
                      <a:lnTo>
                        <a:pt x="227" y="621"/>
                      </a:lnTo>
                      <a:lnTo>
                        <a:pt x="225" y="642"/>
                      </a:lnTo>
                      <a:lnTo>
                        <a:pt x="220" y="677"/>
                      </a:lnTo>
                      <a:lnTo>
                        <a:pt x="216" y="689"/>
                      </a:lnTo>
                      <a:lnTo>
                        <a:pt x="213" y="690"/>
                      </a:lnTo>
                      <a:lnTo>
                        <a:pt x="208" y="692"/>
                      </a:lnTo>
                      <a:lnTo>
                        <a:pt x="207" y="693"/>
                      </a:lnTo>
                      <a:lnTo>
                        <a:pt x="204" y="696"/>
                      </a:lnTo>
                      <a:lnTo>
                        <a:pt x="202" y="698"/>
                      </a:lnTo>
                      <a:lnTo>
                        <a:pt x="198" y="699"/>
                      </a:lnTo>
                      <a:lnTo>
                        <a:pt x="197" y="701"/>
                      </a:lnTo>
                      <a:lnTo>
                        <a:pt x="198" y="705"/>
                      </a:lnTo>
                      <a:lnTo>
                        <a:pt x="196" y="704"/>
                      </a:lnTo>
                      <a:lnTo>
                        <a:pt x="189" y="704"/>
                      </a:lnTo>
                      <a:lnTo>
                        <a:pt x="185" y="700"/>
                      </a:lnTo>
                      <a:lnTo>
                        <a:pt x="183" y="698"/>
                      </a:lnTo>
                      <a:lnTo>
                        <a:pt x="179" y="695"/>
                      </a:lnTo>
                      <a:lnTo>
                        <a:pt x="175" y="694"/>
                      </a:lnTo>
                      <a:lnTo>
                        <a:pt x="172" y="693"/>
                      </a:lnTo>
                      <a:lnTo>
                        <a:pt x="173" y="699"/>
                      </a:lnTo>
                      <a:lnTo>
                        <a:pt x="174" y="701"/>
                      </a:lnTo>
                      <a:lnTo>
                        <a:pt x="173" y="705"/>
                      </a:lnTo>
                      <a:lnTo>
                        <a:pt x="169" y="707"/>
                      </a:lnTo>
                      <a:lnTo>
                        <a:pt x="167" y="713"/>
                      </a:lnTo>
                      <a:lnTo>
                        <a:pt x="162" y="714"/>
                      </a:lnTo>
                      <a:lnTo>
                        <a:pt x="159" y="712"/>
                      </a:lnTo>
                      <a:lnTo>
                        <a:pt x="156" y="712"/>
                      </a:lnTo>
                      <a:lnTo>
                        <a:pt x="153" y="708"/>
                      </a:lnTo>
                      <a:lnTo>
                        <a:pt x="147" y="701"/>
                      </a:lnTo>
                      <a:lnTo>
                        <a:pt x="142" y="696"/>
                      </a:lnTo>
                      <a:lnTo>
                        <a:pt x="137" y="694"/>
                      </a:lnTo>
                      <a:lnTo>
                        <a:pt x="133" y="688"/>
                      </a:lnTo>
                      <a:lnTo>
                        <a:pt x="132" y="684"/>
                      </a:lnTo>
                      <a:lnTo>
                        <a:pt x="127" y="672"/>
                      </a:lnTo>
                      <a:lnTo>
                        <a:pt x="114" y="660"/>
                      </a:lnTo>
                      <a:lnTo>
                        <a:pt x="108" y="656"/>
                      </a:lnTo>
                      <a:lnTo>
                        <a:pt x="102" y="653"/>
                      </a:lnTo>
                      <a:lnTo>
                        <a:pt x="96" y="653"/>
                      </a:lnTo>
                      <a:lnTo>
                        <a:pt x="89" y="654"/>
                      </a:lnTo>
                      <a:lnTo>
                        <a:pt x="87" y="658"/>
                      </a:lnTo>
                      <a:lnTo>
                        <a:pt x="82" y="665"/>
                      </a:lnTo>
                      <a:lnTo>
                        <a:pt x="77" y="666"/>
                      </a:lnTo>
                      <a:lnTo>
                        <a:pt x="70" y="666"/>
                      </a:lnTo>
                      <a:lnTo>
                        <a:pt x="69" y="668"/>
                      </a:lnTo>
                      <a:lnTo>
                        <a:pt x="66" y="672"/>
                      </a:lnTo>
                      <a:lnTo>
                        <a:pt x="60" y="676"/>
                      </a:lnTo>
                      <a:lnTo>
                        <a:pt x="51" y="681"/>
                      </a:lnTo>
                      <a:lnTo>
                        <a:pt x="49" y="683"/>
                      </a:lnTo>
                      <a:lnTo>
                        <a:pt x="43" y="688"/>
                      </a:lnTo>
                      <a:lnTo>
                        <a:pt x="37" y="690"/>
                      </a:lnTo>
                      <a:lnTo>
                        <a:pt x="24" y="692"/>
                      </a:lnTo>
                      <a:lnTo>
                        <a:pt x="18" y="693"/>
                      </a:lnTo>
                      <a:lnTo>
                        <a:pt x="10" y="695"/>
                      </a:lnTo>
                      <a:lnTo>
                        <a:pt x="4" y="693"/>
                      </a:lnTo>
                      <a:lnTo>
                        <a:pt x="5" y="686"/>
                      </a:lnTo>
                      <a:lnTo>
                        <a:pt x="6" y="678"/>
                      </a:lnTo>
                      <a:lnTo>
                        <a:pt x="5" y="669"/>
                      </a:lnTo>
                      <a:lnTo>
                        <a:pt x="6" y="654"/>
                      </a:lnTo>
                      <a:lnTo>
                        <a:pt x="0" y="648"/>
                      </a:lnTo>
                      <a:lnTo>
                        <a:pt x="0" y="642"/>
                      </a:lnTo>
                      <a:lnTo>
                        <a:pt x="9" y="628"/>
                      </a:lnTo>
                      <a:lnTo>
                        <a:pt x="10" y="624"/>
                      </a:lnTo>
                      <a:lnTo>
                        <a:pt x="10" y="621"/>
                      </a:lnTo>
                      <a:lnTo>
                        <a:pt x="7" y="617"/>
                      </a:lnTo>
                      <a:lnTo>
                        <a:pt x="6" y="616"/>
                      </a:lnTo>
                      <a:lnTo>
                        <a:pt x="7" y="614"/>
                      </a:lnTo>
                      <a:lnTo>
                        <a:pt x="11" y="612"/>
                      </a:lnTo>
                      <a:lnTo>
                        <a:pt x="19" y="611"/>
                      </a:lnTo>
                      <a:lnTo>
                        <a:pt x="24" y="610"/>
                      </a:lnTo>
                      <a:lnTo>
                        <a:pt x="28" y="611"/>
                      </a:lnTo>
                      <a:lnTo>
                        <a:pt x="28" y="606"/>
                      </a:lnTo>
                      <a:lnTo>
                        <a:pt x="30" y="604"/>
                      </a:lnTo>
                      <a:lnTo>
                        <a:pt x="37" y="606"/>
                      </a:lnTo>
                      <a:lnTo>
                        <a:pt x="45" y="605"/>
                      </a:lnTo>
                      <a:lnTo>
                        <a:pt x="46" y="602"/>
                      </a:lnTo>
                      <a:lnTo>
                        <a:pt x="42" y="588"/>
                      </a:lnTo>
                      <a:lnTo>
                        <a:pt x="46" y="584"/>
                      </a:lnTo>
                      <a:lnTo>
                        <a:pt x="48" y="581"/>
                      </a:lnTo>
                      <a:lnTo>
                        <a:pt x="52" y="575"/>
                      </a:lnTo>
                      <a:lnTo>
                        <a:pt x="54" y="572"/>
                      </a:lnTo>
                      <a:lnTo>
                        <a:pt x="63" y="557"/>
                      </a:lnTo>
                      <a:lnTo>
                        <a:pt x="63" y="555"/>
                      </a:lnTo>
                      <a:lnTo>
                        <a:pt x="60" y="552"/>
                      </a:lnTo>
                      <a:lnTo>
                        <a:pt x="55" y="548"/>
                      </a:lnTo>
                      <a:lnTo>
                        <a:pt x="54" y="545"/>
                      </a:lnTo>
                      <a:lnTo>
                        <a:pt x="55" y="534"/>
                      </a:lnTo>
                      <a:lnTo>
                        <a:pt x="57" y="531"/>
                      </a:lnTo>
                      <a:lnTo>
                        <a:pt x="61" y="521"/>
                      </a:lnTo>
                      <a:lnTo>
                        <a:pt x="63" y="518"/>
                      </a:lnTo>
                      <a:lnTo>
                        <a:pt x="61" y="515"/>
                      </a:lnTo>
                      <a:lnTo>
                        <a:pt x="60" y="513"/>
                      </a:lnTo>
                      <a:lnTo>
                        <a:pt x="63" y="510"/>
                      </a:lnTo>
                      <a:lnTo>
                        <a:pt x="64" y="502"/>
                      </a:lnTo>
                      <a:lnTo>
                        <a:pt x="65" y="500"/>
                      </a:lnTo>
                      <a:lnTo>
                        <a:pt x="69" y="500"/>
                      </a:lnTo>
                      <a:lnTo>
                        <a:pt x="73" y="498"/>
                      </a:lnTo>
                      <a:lnTo>
                        <a:pt x="78" y="496"/>
                      </a:lnTo>
                      <a:lnTo>
                        <a:pt x="84" y="488"/>
                      </a:lnTo>
                      <a:lnTo>
                        <a:pt x="85" y="483"/>
                      </a:lnTo>
                      <a:lnTo>
                        <a:pt x="83" y="478"/>
                      </a:lnTo>
                      <a:lnTo>
                        <a:pt x="79" y="472"/>
                      </a:lnTo>
                      <a:lnTo>
                        <a:pt x="76" y="472"/>
                      </a:lnTo>
                      <a:lnTo>
                        <a:pt x="73" y="471"/>
                      </a:lnTo>
                      <a:lnTo>
                        <a:pt x="71" y="470"/>
                      </a:lnTo>
                      <a:lnTo>
                        <a:pt x="69" y="467"/>
                      </a:lnTo>
                      <a:lnTo>
                        <a:pt x="69" y="464"/>
                      </a:lnTo>
                      <a:lnTo>
                        <a:pt x="69" y="460"/>
                      </a:lnTo>
                      <a:lnTo>
                        <a:pt x="71" y="454"/>
                      </a:lnTo>
                      <a:lnTo>
                        <a:pt x="71" y="449"/>
                      </a:lnTo>
                      <a:lnTo>
                        <a:pt x="66" y="447"/>
                      </a:lnTo>
                      <a:lnTo>
                        <a:pt x="60" y="444"/>
                      </a:lnTo>
                      <a:lnTo>
                        <a:pt x="52" y="438"/>
                      </a:lnTo>
                      <a:lnTo>
                        <a:pt x="54" y="431"/>
                      </a:lnTo>
                      <a:lnTo>
                        <a:pt x="61" y="424"/>
                      </a:lnTo>
                      <a:lnTo>
                        <a:pt x="77" y="405"/>
                      </a:lnTo>
                      <a:lnTo>
                        <a:pt x="83" y="390"/>
                      </a:lnTo>
                      <a:lnTo>
                        <a:pt x="89" y="370"/>
                      </a:lnTo>
                      <a:lnTo>
                        <a:pt x="90" y="354"/>
                      </a:lnTo>
                      <a:lnTo>
                        <a:pt x="91" y="341"/>
                      </a:lnTo>
                      <a:lnTo>
                        <a:pt x="94" y="338"/>
                      </a:lnTo>
                      <a:lnTo>
                        <a:pt x="100" y="332"/>
                      </a:lnTo>
                      <a:lnTo>
                        <a:pt x="105" y="322"/>
                      </a:lnTo>
                      <a:lnTo>
                        <a:pt x="109" y="305"/>
                      </a:lnTo>
                      <a:lnTo>
                        <a:pt x="112" y="288"/>
                      </a:lnTo>
                      <a:lnTo>
                        <a:pt x="112" y="269"/>
                      </a:lnTo>
                      <a:lnTo>
                        <a:pt x="106" y="255"/>
                      </a:lnTo>
                      <a:lnTo>
                        <a:pt x="102" y="250"/>
                      </a:lnTo>
                      <a:lnTo>
                        <a:pt x="97" y="249"/>
                      </a:lnTo>
                      <a:lnTo>
                        <a:pt x="93" y="249"/>
                      </a:lnTo>
                      <a:lnTo>
                        <a:pt x="89" y="252"/>
                      </a:lnTo>
                      <a:lnTo>
                        <a:pt x="84" y="254"/>
                      </a:lnTo>
                      <a:lnTo>
                        <a:pt x="75" y="252"/>
                      </a:lnTo>
                      <a:lnTo>
                        <a:pt x="71" y="250"/>
                      </a:lnTo>
                      <a:lnTo>
                        <a:pt x="70" y="236"/>
                      </a:lnTo>
                      <a:lnTo>
                        <a:pt x="72" y="231"/>
                      </a:lnTo>
                      <a:lnTo>
                        <a:pt x="82" y="236"/>
                      </a:lnTo>
                      <a:lnTo>
                        <a:pt x="88" y="236"/>
                      </a:lnTo>
                      <a:lnTo>
                        <a:pt x="93" y="233"/>
                      </a:lnTo>
                      <a:lnTo>
                        <a:pt x="96" y="230"/>
                      </a:lnTo>
                      <a:lnTo>
                        <a:pt x="99" y="225"/>
                      </a:lnTo>
                      <a:lnTo>
                        <a:pt x="106" y="206"/>
                      </a:lnTo>
                      <a:lnTo>
                        <a:pt x="107" y="192"/>
                      </a:lnTo>
                      <a:lnTo>
                        <a:pt x="107" y="182"/>
                      </a:lnTo>
                      <a:lnTo>
                        <a:pt x="106" y="178"/>
                      </a:lnTo>
                      <a:lnTo>
                        <a:pt x="100" y="172"/>
                      </a:lnTo>
                      <a:lnTo>
                        <a:pt x="100" y="168"/>
                      </a:lnTo>
                      <a:lnTo>
                        <a:pt x="101" y="162"/>
                      </a:lnTo>
                      <a:lnTo>
                        <a:pt x="99" y="153"/>
                      </a:lnTo>
                      <a:lnTo>
                        <a:pt x="96" y="150"/>
                      </a:lnTo>
                      <a:lnTo>
                        <a:pt x="93" y="149"/>
                      </a:lnTo>
                      <a:lnTo>
                        <a:pt x="88" y="147"/>
                      </a:lnTo>
                      <a:lnTo>
                        <a:pt x="88" y="142"/>
                      </a:lnTo>
                      <a:lnTo>
                        <a:pt x="89" y="140"/>
                      </a:lnTo>
                      <a:lnTo>
                        <a:pt x="95" y="136"/>
                      </a:lnTo>
                      <a:lnTo>
                        <a:pt x="97" y="134"/>
                      </a:lnTo>
                      <a:lnTo>
                        <a:pt x="101" y="130"/>
                      </a:lnTo>
                      <a:lnTo>
                        <a:pt x="106" y="124"/>
                      </a:lnTo>
                      <a:lnTo>
                        <a:pt x="113" y="122"/>
                      </a:lnTo>
                      <a:lnTo>
                        <a:pt x="118" y="122"/>
                      </a:lnTo>
                      <a:lnTo>
                        <a:pt x="123" y="120"/>
                      </a:lnTo>
                      <a:lnTo>
                        <a:pt x="125" y="119"/>
                      </a:lnTo>
                      <a:lnTo>
                        <a:pt x="129" y="116"/>
                      </a:lnTo>
                      <a:lnTo>
                        <a:pt x="133" y="110"/>
                      </a:lnTo>
                      <a:lnTo>
                        <a:pt x="137" y="99"/>
                      </a:lnTo>
                      <a:lnTo>
                        <a:pt x="141" y="77"/>
                      </a:lnTo>
                      <a:lnTo>
                        <a:pt x="139" y="71"/>
                      </a:lnTo>
                      <a:lnTo>
                        <a:pt x="133" y="65"/>
                      </a:lnTo>
                      <a:lnTo>
                        <a:pt x="133" y="63"/>
                      </a:lnTo>
                      <a:lnTo>
                        <a:pt x="141" y="62"/>
                      </a:lnTo>
                      <a:lnTo>
                        <a:pt x="141" y="59"/>
                      </a:lnTo>
                      <a:lnTo>
                        <a:pt x="143" y="45"/>
                      </a:lnTo>
                      <a:lnTo>
                        <a:pt x="147" y="47"/>
                      </a:lnTo>
                      <a:lnTo>
                        <a:pt x="155" y="51"/>
                      </a:lnTo>
                      <a:lnTo>
                        <a:pt x="161" y="53"/>
                      </a:lnTo>
                      <a:lnTo>
                        <a:pt x="163" y="52"/>
                      </a:lnTo>
                      <a:lnTo>
                        <a:pt x="168" y="50"/>
                      </a:lnTo>
                      <a:lnTo>
                        <a:pt x="169" y="50"/>
                      </a:lnTo>
                      <a:lnTo>
                        <a:pt x="179" y="56"/>
                      </a:lnTo>
                      <a:lnTo>
                        <a:pt x="181" y="60"/>
                      </a:lnTo>
                      <a:lnTo>
                        <a:pt x="181" y="70"/>
                      </a:lnTo>
                      <a:lnTo>
                        <a:pt x="183" y="78"/>
                      </a:lnTo>
                      <a:lnTo>
                        <a:pt x="185" y="95"/>
                      </a:lnTo>
                      <a:lnTo>
                        <a:pt x="190" y="102"/>
                      </a:lnTo>
                      <a:lnTo>
                        <a:pt x="195" y="102"/>
                      </a:lnTo>
                      <a:lnTo>
                        <a:pt x="201" y="95"/>
                      </a:lnTo>
                      <a:lnTo>
                        <a:pt x="203" y="87"/>
                      </a:lnTo>
                      <a:lnTo>
                        <a:pt x="203" y="78"/>
                      </a:lnTo>
                      <a:lnTo>
                        <a:pt x="205" y="77"/>
                      </a:lnTo>
                      <a:lnTo>
                        <a:pt x="217" y="86"/>
                      </a:lnTo>
                      <a:lnTo>
                        <a:pt x="220" y="88"/>
                      </a:lnTo>
                      <a:lnTo>
                        <a:pt x="226" y="90"/>
                      </a:lnTo>
                      <a:lnTo>
                        <a:pt x="229" y="94"/>
                      </a:lnTo>
                      <a:lnTo>
                        <a:pt x="233" y="94"/>
                      </a:lnTo>
                      <a:lnTo>
                        <a:pt x="237" y="92"/>
                      </a:lnTo>
                      <a:lnTo>
                        <a:pt x="244" y="77"/>
                      </a:lnTo>
                      <a:lnTo>
                        <a:pt x="247" y="54"/>
                      </a:lnTo>
                      <a:lnTo>
                        <a:pt x="249" y="53"/>
                      </a:lnTo>
                      <a:lnTo>
                        <a:pt x="237" y="39"/>
                      </a:lnTo>
                      <a:lnTo>
                        <a:pt x="234" y="47"/>
                      </a:lnTo>
                      <a:lnTo>
                        <a:pt x="229" y="51"/>
                      </a:lnTo>
                      <a:lnTo>
                        <a:pt x="225" y="54"/>
                      </a:lnTo>
                      <a:lnTo>
                        <a:pt x="222" y="59"/>
                      </a:lnTo>
                      <a:lnTo>
                        <a:pt x="214" y="58"/>
                      </a:lnTo>
                      <a:lnTo>
                        <a:pt x="211" y="63"/>
                      </a:lnTo>
                      <a:lnTo>
                        <a:pt x="203" y="65"/>
                      </a:lnTo>
                      <a:lnTo>
                        <a:pt x="193" y="65"/>
                      </a:lnTo>
                      <a:lnTo>
                        <a:pt x="192" y="57"/>
                      </a:lnTo>
                      <a:lnTo>
                        <a:pt x="193" y="50"/>
                      </a:lnTo>
                      <a:lnTo>
                        <a:pt x="199" y="21"/>
                      </a:lnTo>
                      <a:lnTo>
                        <a:pt x="205" y="11"/>
                      </a:lnTo>
                      <a:lnTo>
                        <a:pt x="207" y="6"/>
                      </a:lnTo>
                      <a:lnTo>
                        <a:pt x="208" y="0"/>
                      </a:lnTo>
                      <a:lnTo>
                        <a:pt x="217" y="8"/>
                      </a:lnTo>
                      <a:lnTo>
                        <a:pt x="222" y="9"/>
                      </a:lnTo>
                      <a:lnTo>
                        <a:pt x="231" y="11"/>
                      </a:lnTo>
                      <a:lnTo>
                        <a:pt x="234" y="15"/>
                      </a:lnTo>
                      <a:lnTo>
                        <a:pt x="244" y="22"/>
                      </a:lnTo>
                      <a:lnTo>
                        <a:pt x="250" y="26"/>
                      </a:lnTo>
                      <a:lnTo>
                        <a:pt x="256" y="26"/>
                      </a:lnTo>
                      <a:lnTo>
                        <a:pt x="262" y="22"/>
                      </a:lnTo>
                      <a:lnTo>
                        <a:pt x="273" y="12"/>
                      </a:lnTo>
                      <a:lnTo>
                        <a:pt x="267" y="45"/>
                      </a:lnTo>
                      <a:lnTo>
                        <a:pt x="265" y="68"/>
                      </a:lnTo>
                      <a:lnTo>
                        <a:pt x="267" y="96"/>
                      </a:lnTo>
                      <a:lnTo>
                        <a:pt x="271" y="125"/>
                      </a:lnTo>
                      <a:lnTo>
                        <a:pt x="280" y="141"/>
                      </a:lnTo>
                      <a:lnTo>
                        <a:pt x="285" y="141"/>
                      </a:lnTo>
                      <a:lnTo>
                        <a:pt x="286" y="140"/>
                      </a:lnTo>
                      <a:lnTo>
                        <a:pt x="289" y="141"/>
                      </a:lnTo>
                      <a:lnTo>
                        <a:pt x="305" y="162"/>
                      </a:lnTo>
                      <a:close/>
                    </a:path>
                  </a:pathLst>
                </a:custGeom>
                <a:blipFill dpi="0" rotWithShape="0">
                  <a:blip r:embed="rId6"/>
                  <a:srcRect/>
                  <a:tile tx="0" ty="0" sx="100000" sy="100000" flip="none" algn="tl"/>
                </a:blipFill>
                <a:ln w="1588">
                  <a:solidFill>
                    <a:srgbClr val="000000"/>
                  </a:solidFill>
                  <a:prstDash val="solid"/>
                  <a:round/>
                  <a:headEnd/>
                  <a:tailEnd/>
                </a:ln>
              </p:spPr>
              <p:txBody>
                <a:bodyPr/>
                <a:lstStyle/>
                <a:p>
                  <a:endParaRPr lang="ja-JP" altLang="en-US"/>
                </a:p>
              </p:txBody>
            </p:sp>
            <p:sp>
              <p:nvSpPr>
                <p:cNvPr id="919645" name="Freeform 93"/>
                <p:cNvSpPr>
                  <a:spLocks/>
                </p:cNvSpPr>
                <p:nvPr/>
              </p:nvSpPr>
              <p:spPr bwMode="auto">
                <a:xfrm>
                  <a:off x="1327" y="1742"/>
                  <a:ext cx="337" cy="309"/>
                </a:xfrm>
                <a:custGeom>
                  <a:avLst/>
                  <a:gdLst>
                    <a:gd name="T0" fmla="*/ 67 w 675"/>
                    <a:gd name="T1" fmla="*/ 605 h 617"/>
                    <a:gd name="T2" fmla="*/ 77 w 675"/>
                    <a:gd name="T3" fmla="*/ 579 h 617"/>
                    <a:gd name="T4" fmla="*/ 100 w 675"/>
                    <a:gd name="T5" fmla="*/ 555 h 617"/>
                    <a:gd name="T6" fmla="*/ 103 w 675"/>
                    <a:gd name="T7" fmla="*/ 563 h 617"/>
                    <a:gd name="T8" fmla="*/ 130 w 675"/>
                    <a:gd name="T9" fmla="*/ 567 h 617"/>
                    <a:gd name="T10" fmla="*/ 161 w 675"/>
                    <a:gd name="T11" fmla="*/ 548 h 617"/>
                    <a:gd name="T12" fmla="*/ 118 w 675"/>
                    <a:gd name="T13" fmla="*/ 516 h 617"/>
                    <a:gd name="T14" fmla="*/ 71 w 675"/>
                    <a:gd name="T15" fmla="*/ 494 h 617"/>
                    <a:gd name="T16" fmla="*/ 76 w 675"/>
                    <a:gd name="T17" fmla="*/ 446 h 617"/>
                    <a:gd name="T18" fmla="*/ 109 w 675"/>
                    <a:gd name="T19" fmla="*/ 451 h 617"/>
                    <a:gd name="T20" fmla="*/ 123 w 675"/>
                    <a:gd name="T21" fmla="*/ 471 h 617"/>
                    <a:gd name="T22" fmla="*/ 154 w 675"/>
                    <a:gd name="T23" fmla="*/ 468 h 617"/>
                    <a:gd name="T24" fmla="*/ 227 w 675"/>
                    <a:gd name="T25" fmla="*/ 443 h 617"/>
                    <a:gd name="T26" fmla="*/ 265 w 675"/>
                    <a:gd name="T27" fmla="*/ 463 h 617"/>
                    <a:gd name="T28" fmla="*/ 306 w 675"/>
                    <a:gd name="T29" fmla="*/ 492 h 617"/>
                    <a:gd name="T30" fmla="*/ 387 w 675"/>
                    <a:gd name="T31" fmla="*/ 534 h 617"/>
                    <a:gd name="T32" fmla="*/ 399 w 675"/>
                    <a:gd name="T33" fmla="*/ 494 h 617"/>
                    <a:gd name="T34" fmla="*/ 467 w 675"/>
                    <a:gd name="T35" fmla="*/ 393 h 617"/>
                    <a:gd name="T36" fmla="*/ 527 w 675"/>
                    <a:gd name="T37" fmla="*/ 383 h 617"/>
                    <a:gd name="T38" fmla="*/ 564 w 675"/>
                    <a:gd name="T39" fmla="*/ 362 h 617"/>
                    <a:gd name="T40" fmla="*/ 587 w 675"/>
                    <a:gd name="T41" fmla="*/ 366 h 617"/>
                    <a:gd name="T42" fmla="*/ 599 w 675"/>
                    <a:gd name="T43" fmla="*/ 345 h 617"/>
                    <a:gd name="T44" fmla="*/ 643 w 675"/>
                    <a:gd name="T45" fmla="*/ 333 h 617"/>
                    <a:gd name="T46" fmla="*/ 672 w 675"/>
                    <a:gd name="T47" fmla="*/ 300 h 617"/>
                    <a:gd name="T48" fmla="*/ 631 w 675"/>
                    <a:gd name="T49" fmla="*/ 315 h 617"/>
                    <a:gd name="T50" fmla="*/ 594 w 675"/>
                    <a:gd name="T51" fmla="*/ 239 h 617"/>
                    <a:gd name="T52" fmla="*/ 610 w 675"/>
                    <a:gd name="T53" fmla="*/ 205 h 617"/>
                    <a:gd name="T54" fmla="*/ 604 w 675"/>
                    <a:gd name="T55" fmla="*/ 188 h 617"/>
                    <a:gd name="T56" fmla="*/ 586 w 675"/>
                    <a:gd name="T57" fmla="*/ 204 h 617"/>
                    <a:gd name="T58" fmla="*/ 517 w 675"/>
                    <a:gd name="T59" fmla="*/ 231 h 617"/>
                    <a:gd name="T60" fmla="*/ 441 w 675"/>
                    <a:gd name="T61" fmla="*/ 197 h 617"/>
                    <a:gd name="T62" fmla="*/ 369 w 675"/>
                    <a:gd name="T63" fmla="*/ 155 h 617"/>
                    <a:gd name="T64" fmla="*/ 307 w 675"/>
                    <a:gd name="T65" fmla="*/ 86 h 617"/>
                    <a:gd name="T66" fmla="*/ 263 w 675"/>
                    <a:gd name="T67" fmla="*/ 26 h 617"/>
                    <a:gd name="T68" fmla="*/ 241 w 675"/>
                    <a:gd name="T69" fmla="*/ 7 h 617"/>
                    <a:gd name="T70" fmla="*/ 222 w 675"/>
                    <a:gd name="T71" fmla="*/ 17 h 617"/>
                    <a:gd name="T72" fmla="*/ 204 w 675"/>
                    <a:gd name="T73" fmla="*/ 25 h 617"/>
                    <a:gd name="T74" fmla="*/ 197 w 675"/>
                    <a:gd name="T75" fmla="*/ 59 h 617"/>
                    <a:gd name="T76" fmla="*/ 216 w 675"/>
                    <a:gd name="T77" fmla="*/ 109 h 617"/>
                    <a:gd name="T78" fmla="*/ 204 w 675"/>
                    <a:gd name="T79" fmla="*/ 180 h 617"/>
                    <a:gd name="T80" fmla="*/ 201 w 675"/>
                    <a:gd name="T81" fmla="*/ 242 h 617"/>
                    <a:gd name="T82" fmla="*/ 175 w 675"/>
                    <a:gd name="T83" fmla="*/ 260 h 617"/>
                    <a:gd name="T84" fmla="*/ 175 w 675"/>
                    <a:gd name="T85" fmla="*/ 295 h 617"/>
                    <a:gd name="T86" fmla="*/ 169 w 675"/>
                    <a:gd name="T87" fmla="*/ 342 h 617"/>
                    <a:gd name="T88" fmla="*/ 143 w 675"/>
                    <a:gd name="T89" fmla="*/ 339 h 617"/>
                    <a:gd name="T90" fmla="*/ 106 w 675"/>
                    <a:gd name="T91" fmla="*/ 341 h 617"/>
                    <a:gd name="T92" fmla="*/ 85 w 675"/>
                    <a:gd name="T93" fmla="*/ 324 h 617"/>
                    <a:gd name="T94" fmla="*/ 67 w 675"/>
                    <a:gd name="T95" fmla="*/ 333 h 617"/>
                    <a:gd name="T96" fmla="*/ 79 w 675"/>
                    <a:gd name="T97" fmla="*/ 378 h 617"/>
                    <a:gd name="T98" fmla="*/ 59 w 675"/>
                    <a:gd name="T99" fmla="*/ 411 h 617"/>
                    <a:gd name="T100" fmla="*/ 46 w 675"/>
                    <a:gd name="T101" fmla="*/ 409 h 617"/>
                    <a:gd name="T102" fmla="*/ 25 w 675"/>
                    <a:gd name="T103" fmla="*/ 427 h 617"/>
                    <a:gd name="T104" fmla="*/ 5 w 675"/>
                    <a:gd name="T105" fmla="*/ 473 h 617"/>
                    <a:gd name="T106" fmla="*/ 10 w 675"/>
                    <a:gd name="T107" fmla="*/ 499 h 617"/>
                    <a:gd name="T108" fmla="*/ 30 w 675"/>
                    <a:gd name="T109" fmla="*/ 517 h 617"/>
                    <a:gd name="T110" fmla="*/ 30 w 675"/>
                    <a:gd name="T111" fmla="*/ 563 h 617"/>
                    <a:gd name="T112" fmla="*/ 39 w 675"/>
                    <a:gd name="T113" fmla="*/ 614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75" h="617">
                      <a:moveTo>
                        <a:pt x="45" y="617"/>
                      </a:moveTo>
                      <a:lnTo>
                        <a:pt x="47" y="617"/>
                      </a:lnTo>
                      <a:lnTo>
                        <a:pt x="54" y="608"/>
                      </a:lnTo>
                      <a:lnTo>
                        <a:pt x="58" y="607"/>
                      </a:lnTo>
                      <a:lnTo>
                        <a:pt x="67" y="605"/>
                      </a:lnTo>
                      <a:lnTo>
                        <a:pt x="67" y="600"/>
                      </a:lnTo>
                      <a:lnTo>
                        <a:pt x="75" y="597"/>
                      </a:lnTo>
                      <a:lnTo>
                        <a:pt x="76" y="593"/>
                      </a:lnTo>
                      <a:lnTo>
                        <a:pt x="77" y="582"/>
                      </a:lnTo>
                      <a:lnTo>
                        <a:pt x="77" y="579"/>
                      </a:lnTo>
                      <a:lnTo>
                        <a:pt x="83" y="572"/>
                      </a:lnTo>
                      <a:lnTo>
                        <a:pt x="93" y="565"/>
                      </a:lnTo>
                      <a:lnTo>
                        <a:pt x="95" y="564"/>
                      </a:lnTo>
                      <a:lnTo>
                        <a:pt x="96" y="559"/>
                      </a:lnTo>
                      <a:lnTo>
                        <a:pt x="100" y="555"/>
                      </a:lnTo>
                      <a:lnTo>
                        <a:pt x="105" y="554"/>
                      </a:lnTo>
                      <a:lnTo>
                        <a:pt x="103" y="555"/>
                      </a:lnTo>
                      <a:lnTo>
                        <a:pt x="102" y="559"/>
                      </a:lnTo>
                      <a:lnTo>
                        <a:pt x="103" y="560"/>
                      </a:lnTo>
                      <a:lnTo>
                        <a:pt x="103" y="563"/>
                      </a:lnTo>
                      <a:lnTo>
                        <a:pt x="107" y="564"/>
                      </a:lnTo>
                      <a:lnTo>
                        <a:pt x="109" y="561"/>
                      </a:lnTo>
                      <a:lnTo>
                        <a:pt x="114" y="559"/>
                      </a:lnTo>
                      <a:lnTo>
                        <a:pt x="127" y="563"/>
                      </a:lnTo>
                      <a:lnTo>
                        <a:pt x="130" y="567"/>
                      </a:lnTo>
                      <a:lnTo>
                        <a:pt x="135" y="570"/>
                      </a:lnTo>
                      <a:lnTo>
                        <a:pt x="137" y="571"/>
                      </a:lnTo>
                      <a:lnTo>
                        <a:pt x="148" y="564"/>
                      </a:lnTo>
                      <a:lnTo>
                        <a:pt x="157" y="554"/>
                      </a:lnTo>
                      <a:lnTo>
                        <a:pt x="161" y="548"/>
                      </a:lnTo>
                      <a:lnTo>
                        <a:pt x="147" y="540"/>
                      </a:lnTo>
                      <a:lnTo>
                        <a:pt x="137" y="536"/>
                      </a:lnTo>
                      <a:lnTo>
                        <a:pt x="135" y="533"/>
                      </a:lnTo>
                      <a:lnTo>
                        <a:pt x="132" y="530"/>
                      </a:lnTo>
                      <a:lnTo>
                        <a:pt x="118" y="516"/>
                      </a:lnTo>
                      <a:lnTo>
                        <a:pt x="114" y="507"/>
                      </a:lnTo>
                      <a:lnTo>
                        <a:pt x="112" y="504"/>
                      </a:lnTo>
                      <a:lnTo>
                        <a:pt x="90" y="505"/>
                      </a:lnTo>
                      <a:lnTo>
                        <a:pt x="85" y="505"/>
                      </a:lnTo>
                      <a:lnTo>
                        <a:pt x="71" y="494"/>
                      </a:lnTo>
                      <a:lnTo>
                        <a:pt x="61" y="489"/>
                      </a:lnTo>
                      <a:lnTo>
                        <a:pt x="59" y="485"/>
                      </a:lnTo>
                      <a:lnTo>
                        <a:pt x="59" y="479"/>
                      </a:lnTo>
                      <a:lnTo>
                        <a:pt x="69" y="457"/>
                      </a:lnTo>
                      <a:lnTo>
                        <a:pt x="76" y="446"/>
                      </a:lnTo>
                      <a:lnTo>
                        <a:pt x="81" y="443"/>
                      </a:lnTo>
                      <a:lnTo>
                        <a:pt x="90" y="445"/>
                      </a:lnTo>
                      <a:lnTo>
                        <a:pt x="91" y="445"/>
                      </a:lnTo>
                      <a:lnTo>
                        <a:pt x="97" y="441"/>
                      </a:lnTo>
                      <a:lnTo>
                        <a:pt x="109" y="451"/>
                      </a:lnTo>
                      <a:lnTo>
                        <a:pt x="109" y="455"/>
                      </a:lnTo>
                      <a:lnTo>
                        <a:pt x="117" y="462"/>
                      </a:lnTo>
                      <a:lnTo>
                        <a:pt x="119" y="463"/>
                      </a:lnTo>
                      <a:lnTo>
                        <a:pt x="121" y="469"/>
                      </a:lnTo>
                      <a:lnTo>
                        <a:pt x="123" y="471"/>
                      </a:lnTo>
                      <a:lnTo>
                        <a:pt x="127" y="476"/>
                      </a:lnTo>
                      <a:lnTo>
                        <a:pt x="127" y="482"/>
                      </a:lnTo>
                      <a:lnTo>
                        <a:pt x="129" y="485"/>
                      </a:lnTo>
                      <a:lnTo>
                        <a:pt x="132" y="486"/>
                      </a:lnTo>
                      <a:lnTo>
                        <a:pt x="154" y="468"/>
                      </a:lnTo>
                      <a:lnTo>
                        <a:pt x="172" y="453"/>
                      </a:lnTo>
                      <a:lnTo>
                        <a:pt x="183" y="445"/>
                      </a:lnTo>
                      <a:lnTo>
                        <a:pt x="197" y="440"/>
                      </a:lnTo>
                      <a:lnTo>
                        <a:pt x="213" y="439"/>
                      </a:lnTo>
                      <a:lnTo>
                        <a:pt x="227" y="443"/>
                      </a:lnTo>
                      <a:lnTo>
                        <a:pt x="234" y="445"/>
                      </a:lnTo>
                      <a:lnTo>
                        <a:pt x="243" y="452"/>
                      </a:lnTo>
                      <a:lnTo>
                        <a:pt x="252" y="458"/>
                      </a:lnTo>
                      <a:lnTo>
                        <a:pt x="255" y="459"/>
                      </a:lnTo>
                      <a:lnTo>
                        <a:pt x="265" y="463"/>
                      </a:lnTo>
                      <a:lnTo>
                        <a:pt x="268" y="464"/>
                      </a:lnTo>
                      <a:lnTo>
                        <a:pt x="274" y="470"/>
                      </a:lnTo>
                      <a:lnTo>
                        <a:pt x="281" y="476"/>
                      </a:lnTo>
                      <a:lnTo>
                        <a:pt x="292" y="482"/>
                      </a:lnTo>
                      <a:lnTo>
                        <a:pt x="306" y="492"/>
                      </a:lnTo>
                      <a:lnTo>
                        <a:pt x="321" y="499"/>
                      </a:lnTo>
                      <a:lnTo>
                        <a:pt x="330" y="503"/>
                      </a:lnTo>
                      <a:lnTo>
                        <a:pt x="366" y="516"/>
                      </a:lnTo>
                      <a:lnTo>
                        <a:pt x="369" y="518"/>
                      </a:lnTo>
                      <a:lnTo>
                        <a:pt x="387" y="534"/>
                      </a:lnTo>
                      <a:lnTo>
                        <a:pt x="385" y="529"/>
                      </a:lnTo>
                      <a:lnTo>
                        <a:pt x="387" y="525"/>
                      </a:lnTo>
                      <a:lnTo>
                        <a:pt x="394" y="516"/>
                      </a:lnTo>
                      <a:lnTo>
                        <a:pt x="396" y="504"/>
                      </a:lnTo>
                      <a:lnTo>
                        <a:pt x="399" y="494"/>
                      </a:lnTo>
                      <a:lnTo>
                        <a:pt x="399" y="483"/>
                      </a:lnTo>
                      <a:lnTo>
                        <a:pt x="401" y="473"/>
                      </a:lnTo>
                      <a:lnTo>
                        <a:pt x="414" y="450"/>
                      </a:lnTo>
                      <a:lnTo>
                        <a:pt x="436" y="423"/>
                      </a:lnTo>
                      <a:lnTo>
                        <a:pt x="467" y="393"/>
                      </a:lnTo>
                      <a:lnTo>
                        <a:pt x="481" y="381"/>
                      </a:lnTo>
                      <a:lnTo>
                        <a:pt x="490" y="377"/>
                      </a:lnTo>
                      <a:lnTo>
                        <a:pt x="497" y="377"/>
                      </a:lnTo>
                      <a:lnTo>
                        <a:pt x="505" y="377"/>
                      </a:lnTo>
                      <a:lnTo>
                        <a:pt x="527" y="383"/>
                      </a:lnTo>
                      <a:lnTo>
                        <a:pt x="531" y="383"/>
                      </a:lnTo>
                      <a:lnTo>
                        <a:pt x="561" y="379"/>
                      </a:lnTo>
                      <a:lnTo>
                        <a:pt x="561" y="377"/>
                      </a:lnTo>
                      <a:lnTo>
                        <a:pt x="556" y="372"/>
                      </a:lnTo>
                      <a:lnTo>
                        <a:pt x="564" y="362"/>
                      </a:lnTo>
                      <a:lnTo>
                        <a:pt x="565" y="366"/>
                      </a:lnTo>
                      <a:lnTo>
                        <a:pt x="564" y="367"/>
                      </a:lnTo>
                      <a:lnTo>
                        <a:pt x="567" y="369"/>
                      </a:lnTo>
                      <a:lnTo>
                        <a:pt x="585" y="367"/>
                      </a:lnTo>
                      <a:lnTo>
                        <a:pt x="587" y="366"/>
                      </a:lnTo>
                      <a:lnTo>
                        <a:pt x="604" y="355"/>
                      </a:lnTo>
                      <a:lnTo>
                        <a:pt x="605" y="353"/>
                      </a:lnTo>
                      <a:lnTo>
                        <a:pt x="600" y="349"/>
                      </a:lnTo>
                      <a:lnTo>
                        <a:pt x="599" y="347"/>
                      </a:lnTo>
                      <a:lnTo>
                        <a:pt x="599" y="345"/>
                      </a:lnTo>
                      <a:lnTo>
                        <a:pt x="607" y="343"/>
                      </a:lnTo>
                      <a:lnTo>
                        <a:pt x="615" y="341"/>
                      </a:lnTo>
                      <a:lnTo>
                        <a:pt x="629" y="336"/>
                      </a:lnTo>
                      <a:lnTo>
                        <a:pt x="640" y="337"/>
                      </a:lnTo>
                      <a:lnTo>
                        <a:pt x="643" y="333"/>
                      </a:lnTo>
                      <a:lnTo>
                        <a:pt x="651" y="318"/>
                      </a:lnTo>
                      <a:lnTo>
                        <a:pt x="654" y="315"/>
                      </a:lnTo>
                      <a:lnTo>
                        <a:pt x="665" y="309"/>
                      </a:lnTo>
                      <a:lnTo>
                        <a:pt x="675" y="302"/>
                      </a:lnTo>
                      <a:lnTo>
                        <a:pt x="672" y="300"/>
                      </a:lnTo>
                      <a:lnTo>
                        <a:pt x="666" y="300"/>
                      </a:lnTo>
                      <a:lnTo>
                        <a:pt x="654" y="303"/>
                      </a:lnTo>
                      <a:lnTo>
                        <a:pt x="646" y="309"/>
                      </a:lnTo>
                      <a:lnTo>
                        <a:pt x="636" y="314"/>
                      </a:lnTo>
                      <a:lnTo>
                        <a:pt x="631" y="315"/>
                      </a:lnTo>
                      <a:lnTo>
                        <a:pt x="623" y="311"/>
                      </a:lnTo>
                      <a:lnTo>
                        <a:pt x="612" y="291"/>
                      </a:lnTo>
                      <a:lnTo>
                        <a:pt x="594" y="259"/>
                      </a:lnTo>
                      <a:lnTo>
                        <a:pt x="591" y="252"/>
                      </a:lnTo>
                      <a:lnTo>
                        <a:pt x="594" y="239"/>
                      </a:lnTo>
                      <a:lnTo>
                        <a:pt x="594" y="236"/>
                      </a:lnTo>
                      <a:lnTo>
                        <a:pt x="598" y="227"/>
                      </a:lnTo>
                      <a:lnTo>
                        <a:pt x="604" y="221"/>
                      </a:lnTo>
                      <a:lnTo>
                        <a:pt x="610" y="212"/>
                      </a:lnTo>
                      <a:lnTo>
                        <a:pt x="610" y="205"/>
                      </a:lnTo>
                      <a:lnTo>
                        <a:pt x="617" y="195"/>
                      </a:lnTo>
                      <a:lnTo>
                        <a:pt x="622" y="179"/>
                      </a:lnTo>
                      <a:lnTo>
                        <a:pt x="619" y="165"/>
                      </a:lnTo>
                      <a:lnTo>
                        <a:pt x="606" y="185"/>
                      </a:lnTo>
                      <a:lnTo>
                        <a:pt x="604" y="188"/>
                      </a:lnTo>
                      <a:lnTo>
                        <a:pt x="600" y="194"/>
                      </a:lnTo>
                      <a:lnTo>
                        <a:pt x="595" y="197"/>
                      </a:lnTo>
                      <a:lnTo>
                        <a:pt x="589" y="197"/>
                      </a:lnTo>
                      <a:lnTo>
                        <a:pt x="587" y="199"/>
                      </a:lnTo>
                      <a:lnTo>
                        <a:pt x="586" y="204"/>
                      </a:lnTo>
                      <a:lnTo>
                        <a:pt x="568" y="225"/>
                      </a:lnTo>
                      <a:lnTo>
                        <a:pt x="562" y="230"/>
                      </a:lnTo>
                      <a:lnTo>
                        <a:pt x="552" y="234"/>
                      </a:lnTo>
                      <a:lnTo>
                        <a:pt x="541" y="234"/>
                      </a:lnTo>
                      <a:lnTo>
                        <a:pt x="517" y="231"/>
                      </a:lnTo>
                      <a:lnTo>
                        <a:pt x="508" y="227"/>
                      </a:lnTo>
                      <a:lnTo>
                        <a:pt x="504" y="222"/>
                      </a:lnTo>
                      <a:lnTo>
                        <a:pt x="503" y="211"/>
                      </a:lnTo>
                      <a:lnTo>
                        <a:pt x="461" y="201"/>
                      </a:lnTo>
                      <a:lnTo>
                        <a:pt x="441" y="197"/>
                      </a:lnTo>
                      <a:lnTo>
                        <a:pt x="426" y="192"/>
                      </a:lnTo>
                      <a:lnTo>
                        <a:pt x="413" y="186"/>
                      </a:lnTo>
                      <a:lnTo>
                        <a:pt x="395" y="173"/>
                      </a:lnTo>
                      <a:lnTo>
                        <a:pt x="387" y="167"/>
                      </a:lnTo>
                      <a:lnTo>
                        <a:pt x="369" y="155"/>
                      </a:lnTo>
                      <a:lnTo>
                        <a:pt x="359" y="147"/>
                      </a:lnTo>
                      <a:lnTo>
                        <a:pt x="347" y="133"/>
                      </a:lnTo>
                      <a:lnTo>
                        <a:pt x="329" y="119"/>
                      </a:lnTo>
                      <a:lnTo>
                        <a:pt x="315" y="97"/>
                      </a:lnTo>
                      <a:lnTo>
                        <a:pt x="307" y="86"/>
                      </a:lnTo>
                      <a:lnTo>
                        <a:pt x="297" y="71"/>
                      </a:lnTo>
                      <a:lnTo>
                        <a:pt x="288" y="62"/>
                      </a:lnTo>
                      <a:lnTo>
                        <a:pt x="279" y="51"/>
                      </a:lnTo>
                      <a:lnTo>
                        <a:pt x="274" y="47"/>
                      </a:lnTo>
                      <a:lnTo>
                        <a:pt x="263" y="26"/>
                      </a:lnTo>
                      <a:lnTo>
                        <a:pt x="259" y="23"/>
                      </a:lnTo>
                      <a:lnTo>
                        <a:pt x="249" y="18"/>
                      </a:lnTo>
                      <a:lnTo>
                        <a:pt x="247" y="12"/>
                      </a:lnTo>
                      <a:lnTo>
                        <a:pt x="244" y="8"/>
                      </a:lnTo>
                      <a:lnTo>
                        <a:pt x="241" y="7"/>
                      </a:lnTo>
                      <a:lnTo>
                        <a:pt x="238" y="0"/>
                      </a:lnTo>
                      <a:lnTo>
                        <a:pt x="229" y="3"/>
                      </a:lnTo>
                      <a:lnTo>
                        <a:pt x="228" y="11"/>
                      </a:lnTo>
                      <a:lnTo>
                        <a:pt x="226" y="15"/>
                      </a:lnTo>
                      <a:lnTo>
                        <a:pt x="222" y="17"/>
                      </a:lnTo>
                      <a:lnTo>
                        <a:pt x="217" y="18"/>
                      </a:lnTo>
                      <a:lnTo>
                        <a:pt x="209" y="17"/>
                      </a:lnTo>
                      <a:lnTo>
                        <a:pt x="204" y="13"/>
                      </a:lnTo>
                      <a:lnTo>
                        <a:pt x="203" y="15"/>
                      </a:lnTo>
                      <a:lnTo>
                        <a:pt x="204" y="25"/>
                      </a:lnTo>
                      <a:lnTo>
                        <a:pt x="204" y="29"/>
                      </a:lnTo>
                      <a:lnTo>
                        <a:pt x="201" y="38"/>
                      </a:lnTo>
                      <a:lnTo>
                        <a:pt x="197" y="45"/>
                      </a:lnTo>
                      <a:lnTo>
                        <a:pt x="197" y="53"/>
                      </a:lnTo>
                      <a:lnTo>
                        <a:pt x="197" y="59"/>
                      </a:lnTo>
                      <a:lnTo>
                        <a:pt x="201" y="65"/>
                      </a:lnTo>
                      <a:lnTo>
                        <a:pt x="205" y="73"/>
                      </a:lnTo>
                      <a:lnTo>
                        <a:pt x="213" y="96"/>
                      </a:lnTo>
                      <a:lnTo>
                        <a:pt x="215" y="104"/>
                      </a:lnTo>
                      <a:lnTo>
                        <a:pt x="216" y="109"/>
                      </a:lnTo>
                      <a:lnTo>
                        <a:pt x="219" y="133"/>
                      </a:lnTo>
                      <a:lnTo>
                        <a:pt x="217" y="151"/>
                      </a:lnTo>
                      <a:lnTo>
                        <a:pt x="215" y="162"/>
                      </a:lnTo>
                      <a:lnTo>
                        <a:pt x="210" y="170"/>
                      </a:lnTo>
                      <a:lnTo>
                        <a:pt x="204" y="180"/>
                      </a:lnTo>
                      <a:lnTo>
                        <a:pt x="207" y="192"/>
                      </a:lnTo>
                      <a:lnTo>
                        <a:pt x="208" y="218"/>
                      </a:lnTo>
                      <a:lnTo>
                        <a:pt x="207" y="228"/>
                      </a:lnTo>
                      <a:lnTo>
                        <a:pt x="204" y="235"/>
                      </a:lnTo>
                      <a:lnTo>
                        <a:pt x="201" y="242"/>
                      </a:lnTo>
                      <a:lnTo>
                        <a:pt x="191" y="248"/>
                      </a:lnTo>
                      <a:lnTo>
                        <a:pt x="180" y="253"/>
                      </a:lnTo>
                      <a:lnTo>
                        <a:pt x="179" y="254"/>
                      </a:lnTo>
                      <a:lnTo>
                        <a:pt x="178" y="258"/>
                      </a:lnTo>
                      <a:lnTo>
                        <a:pt x="175" y="260"/>
                      </a:lnTo>
                      <a:lnTo>
                        <a:pt x="173" y="266"/>
                      </a:lnTo>
                      <a:lnTo>
                        <a:pt x="173" y="271"/>
                      </a:lnTo>
                      <a:lnTo>
                        <a:pt x="177" y="283"/>
                      </a:lnTo>
                      <a:lnTo>
                        <a:pt x="175" y="290"/>
                      </a:lnTo>
                      <a:lnTo>
                        <a:pt x="175" y="295"/>
                      </a:lnTo>
                      <a:lnTo>
                        <a:pt x="181" y="305"/>
                      </a:lnTo>
                      <a:lnTo>
                        <a:pt x="183" y="314"/>
                      </a:lnTo>
                      <a:lnTo>
                        <a:pt x="180" y="326"/>
                      </a:lnTo>
                      <a:lnTo>
                        <a:pt x="177" y="333"/>
                      </a:lnTo>
                      <a:lnTo>
                        <a:pt x="169" y="342"/>
                      </a:lnTo>
                      <a:lnTo>
                        <a:pt x="161" y="349"/>
                      </a:lnTo>
                      <a:lnTo>
                        <a:pt x="154" y="349"/>
                      </a:lnTo>
                      <a:lnTo>
                        <a:pt x="143" y="347"/>
                      </a:lnTo>
                      <a:lnTo>
                        <a:pt x="143" y="343"/>
                      </a:lnTo>
                      <a:lnTo>
                        <a:pt x="143" y="339"/>
                      </a:lnTo>
                      <a:lnTo>
                        <a:pt x="141" y="337"/>
                      </a:lnTo>
                      <a:lnTo>
                        <a:pt x="131" y="341"/>
                      </a:lnTo>
                      <a:lnTo>
                        <a:pt x="124" y="343"/>
                      </a:lnTo>
                      <a:lnTo>
                        <a:pt x="114" y="343"/>
                      </a:lnTo>
                      <a:lnTo>
                        <a:pt x="106" y="341"/>
                      </a:lnTo>
                      <a:lnTo>
                        <a:pt x="101" y="337"/>
                      </a:lnTo>
                      <a:lnTo>
                        <a:pt x="99" y="335"/>
                      </a:lnTo>
                      <a:lnTo>
                        <a:pt x="96" y="332"/>
                      </a:lnTo>
                      <a:lnTo>
                        <a:pt x="90" y="330"/>
                      </a:lnTo>
                      <a:lnTo>
                        <a:pt x="85" y="324"/>
                      </a:lnTo>
                      <a:lnTo>
                        <a:pt x="77" y="319"/>
                      </a:lnTo>
                      <a:lnTo>
                        <a:pt x="77" y="320"/>
                      </a:lnTo>
                      <a:lnTo>
                        <a:pt x="79" y="329"/>
                      </a:lnTo>
                      <a:lnTo>
                        <a:pt x="78" y="331"/>
                      </a:lnTo>
                      <a:lnTo>
                        <a:pt x="67" y="333"/>
                      </a:lnTo>
                      <a:lnTo>
                        <a:pt x="63" y="345"/>
                      </a:lnTo>
                      <a:lnTo>
                        <a:pt x="63" y="350"/>
                      </a:lnTo>
                      <a:lnTo>
                        <a:pt x="70" y="361"/>
                      </a:lnTo>
                      <a:lnTo>
                        <a:pt x="83" y="377"/>
                      </a:lnTo>
                      <a:lnTo>
                        <a:pt x="79" y="378"/>
                      </a:lnTo>
                      <a:lnTo>
                        <a:pt x="78" y="380"/>
                      </a:lnTo>
                      <a:lnTo>
                        <a:pt x="69" y="392"/>
                      </a:lnTo>
                      <a:lnTo>
                        <a:pt x="64" y="403"/>
                      </a:lnTo>
                      <a:lnTo>
                        <a:pt x="61" y="410"/>
                      </a:lnTo>
                      <a:lnTo>
                        <a:pt x="59" y="411"/>
                      </a:lnTo>
                      <a:lnTo>
                        <a:pt x="57" y="411"/>
                      </a:lnTo>
                      <a:lnTo>
                        <a:pt x="54" y="408"/>
                      </a:lnTo>
                      <a:lnTo>
                        <a:pt x="52" y="404"/>
                      </a:lnTo>
                      <a:lnTo>
                        <a:pt x="49" y="405"/>
                      </a:lnTo>
                      <a:lnTo>
                        <a:pt x="46" y="409"/>
                      </a:lnTo>
                      <a:lnTo>
                        <a:pt x="43" y="413"/>
                      </a:lnTo>
                      <a:lnTo>
                        <a:pt x="41" y="413"/>
                      </a:lnTo>
                      <a:lnTo>
                        <a:pt x="31" y="419"/>
                      </a:lnTo>
                      <a:lnTo>
                        <a:pt x="28" y="425"/>
                      </a:lnTo>
                      <a:lnTo>
                        <a:pt x="25" y="427"/>
                      </a:lnTo>
                      <a:lnTo>
                        <a:pt x="12" y="431"/>
                      </a:lnTo>
                      <a:lnTo>
                        <a:pt x="6" y="440"/>
                      </a:lnTo>
                      <a:lnTo>
                        <a:pt x="7" y="450"/>
                      </a:lnTo>
                      <a:lnTo>
                        <a:pt x="6" y="468"/>
                      </a:lnTo>
                      <a:lnTo>
                        <a:pt x="5" y="473"/>
                      </a:lnTo>
                      <a:lnTo>
                        <a:pt x="1" y="480"/>
                      </a:lnTo>
                      <a:lnTo>
                        <a:pt x="0" y="481"/>
                      </a:lnTo>
                      <a:lnTo>
                        <a:pt x="0" y="492"/>
                      </a:lnTo>
                      <a:lnTo>
                        <a:pt x="1" y="494"/>
                      </a:lnTo>
                      <a:lnTo>
                        <a:pt x="10" y="499"/>
                      </a:lnTo>
                      <a:lnTo>
                        <a:pt x="12" y="500"/>
                      </a:lnTo>
                      <a:lnTo>
                        <a:pt x="13" y="506"/>
                      </a:lnTo>
                      <a:lnTo>
                        <a:pt x="16" y="509"/>
                      </a:lnTo>
                      <a:lnTo>
                        <a:pt x="23" y="513"/>
                      </a:lnTo>
                      <a:lnTo>
                        <a:pt x="30" y="517"/>
                      </a:lnTo>
                      <a:lnTo>
                        <a:pt x="36" y="527"/>
                      </a:lnTo>
                      <a:lnTo>
                        <a:pt x="37" y="536"/>
                      </a:lnTo>
                      <a:lnTo>
                        <a:pt x="37" y="543"/>
                      </a:lnTo>
                      <a:lnTo>
                        <a:pt x="36" y="549"/>
                      </a:lnTo>
                      <a:lnTo>
                        <a:pt x="30" y="563"/>
                      </a:lnTo>
                      <a:lnTo>
                        <a:pt x="22" y="587"/>
                      </a:lnTo>
                      <a:lnTo>
                        <a:pt x="22" y="590"/>
                      </a:lnTo>
                      <a:lnTo>
                        <a:pt x="29" y="609"/>
                      </a:lnTo>
                      <a:lnTo>
                        <a:pt x="33" y="613"/>
                      </a:lnTo>
                      <a:lnTo>
                        <a:pt x="39" y="614"/>
                      </a:lnTo>
                      <a:lnTo>
                        <a:pt x="41" y="615"/>
                      </a:lnTo>
                      <a:lnTo>
                        <a:pt x="45" y="617"/>
                      </a:lnTo>
                      <a:close/>
                    </a:path>
                  </a:pathLst>
                </a:custGeom>
                <a:blipFill dpi="0" rotWithShape="0">
                  <a:blip r:embed="rId6"/>
                  <a:srcRect/>
                  <a:tile tx="0" ty="0" sx="100000" sy="100000" flip="none" algn="tl"/>
                </a:blipFill>
                <a:ln w="1588">
                  <a:solidFill>
                    <a:srgbClr val="000000"/>
                  </a:solidFill>
                  <a:prstDash val="solid"/>
                  <a:round/>
                  <a:headEnd/>
                  <a:tailEnd/>
                </a:ln>
              </p:spPr>
              <p:txBody>
                <a:bodyPr/>
                <a:lstStyle/>
                <a:p>
                  <a:endParaRPr lang="ja-JP" altLang="en-US"/>
                </a:p>
              </p:txBody>
            </p:sp>
            <p:sp>
              <p:nvSpPr>
                <p:cNvPr id="919646" name="Freeform 94"/>
                <p:cNvSpPr>
                  <a:spLocks/>
                </p:cNvSpPr>
                <p:nvPr/>
              </p:nvSpPr>
              <p:spPr bwMode="auto">
                <a:xfrm>
                  <a:off x="1711" y="1728"/>
                  <a:ext cx="103" cy="91"/>
                </a:xfrm>
                <a:custGeom>
                  <a:avLst/>
                  <a:gdLst>
                    <a:gd name="T0" fmla="*/ 109 w 208"/>
                    <a:gd name="T1" fmla="*/ 28 h 181"/>
                    <a:gd name="T2" fmla="*/ 119 w 208"/>
                    <a:gd name="T3" fmla="*/ 49 h 181"/>
                    <a:gd name="T4" fmla="*/ 150 w 208"/>
                    <a:gd name="T5" fmla="*/ 42 h 181"/>
                    <a:gd name="T6" fmla="*/ 163 w 208"/>
                    <a:gd name="T7" fmla="*/ 29 h 181"/>
                    <a:gd name="T8" fmla="*/ 180 w 208"/>
                    <a:gd name="T9" fmla="*/ 7 h 181"/>
                    <a:gd name="T10" fmla="*/ 208 w 208"/>
                    <a:gd name="T11" fmla="*/ 4 h 181"/>
                    <a:gd name="T12" fmla="*/ 199 w 208"/>
                    <a:gd name="T13" fmla="*/ 17 h 181"/>
                    <a:gd name="T14" fmla="*/ 202 w 208"/>
                    <a:gd name="T15" fmla="*/ 31 h 181"/>
                    <a:gd name="T16" fmla="*/ 181 w 208"/>
                    <a:gd name="T17" fmla="*/ 34 h 181"/>
                    <a:gd name="T18" fmla="*/ 150 w 208"/>
                    <a:gd name="T19" fmla="*/ 52 h 181"/>
                    <a:gd name="T20" fmla="*/ 124 w 208"/>
                    <a:gd name="T21" fmla="*/ 74 h 181"/>
                    <a:gd name="T22" fmla="*/ 107 w 208"/>
                    <a:gd name="T23" fmla="*/ 92 h 181"/>
                    <a:gd name="T24" fmla="*/ 89 w 208"/>
                    <a:gd name="T25" fmla="*/ 91 h 181"/>
                    <a:gd name="T26" fmla="*/ 76 w 208"/>
                    <a:gd name="T27" fmla="*/ 96 h 181"/>
                    <a:gd name="T28" fmla="*/ 71 w 208"/>
                    <a:gd name="T29" fmla="*/ 120 h 181"/>
                    <a:gd name="T30" fmla="*/ 65 w 208"/>
                    <a:gd name="T31" fmla="*/ 125 h 181"/>
                    <a:gd name="T32" fmla="*/ 46 w 208"/>
                    <a:gd name="T33" fmla="*/ 138 h 181"/>
                    <a:gd name="T34" fmla="*/ 30 w 208"/>
                    <a:gd name="T35" fmla="*/ 157 h 181"/>
                    <a:gd name="T36" fmla="*/ 17 w 208"/>
                    <a:gd name="T37" fmla="*/ 169 h 181"/>
                    <a:gd name="T38" fmla="*/ 3 w 208"/>
                    <a:gd name="T39" fmla="*/ 179 h 181"/>
                    <a:gd name="T40" fmla="*/ 7 w 208"/>
                    <a:gd name="T41" fmla="*/ 160 h 181"/>
                    <a:gd name="T42" fmla="*/ 13 w 208"/>
                    <a:gd name="T43" fmla="*/ 157 h 181"/>
                    <a:gd name="T44" fmla="*/ 11 w 208"/>
                    <a:gd name="T45" fmla="*/ 146 h 181"/>
                    <a:gd name="T46" fmla="*/ 33 w 208"/>
                    <a:gd name="T47" fmla="*/ 137 h 181"/>
                    <a:gd name="T48" fmla="*/ 25 w 208"/>
                    <a:gd name="T49" fmla="*/ 127 h 181"/>
                    <a:gd name="T50" fmla="*/ 29 w 208"/>
                    <a:gd name="T51" fmla="*/ 119 h 181"/>
                    <a:gd name="T52" fmla="*/ 40 w 208"/>
                    <a:gd name="T53" fmla="*/ 120 h 181"/>
                    <a:gd name="T54" fmla="*/ 53 w 208"/>
                    <a:gd name="T55" fmla="*/ 104 h 181"/>
                    <a:gd name="T56" fmla="*/ 64 w 208"/>
                    <a:gd name="T57" fmla="*/ 92 h 181"/>
                    <a:gd name="T58" fmla="*/ 63 w 208"/>
                    <a:gd name="T59" fmla="*/ 74 h 181"/>
                    <a:gd name="T60" fmla="*/ 85 w 208"/>
                    <a:gd name="T61" fmla="*/ 76 h 181"/>
                    <a:gd name="T62" fmla="*/ 88 w 208"/>
                    <a:gd name="T63" fmla="*/ 61 h 181"/>
                    <a:gd name="T64" fmla="*/ 100 w 208"/>
                    <a:gd name="T65" fmla="*/ 58 h 181"/>
                    <a:gd name="T66" fmla="*/ 99 w 208"/>
                    <a:gd name="T67" fmla="*/ 36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8" h="181">
                      <a:moveTo>
                        <a:pt x="103" y="24"/>
                      </a:moveTo>
                      <a:lnTo>
                        <a:pt x="109" y="28"/>
                      </a:lnTo>
                      <a:lnTo>
                        <a:pt x="114" y="41"/>
                      </a:lnTo>
                      <a:lnTo>
                        <a:pt x="119" y="49"/>
                      </a:lnTo>
                      <a:lnTo>
                        <a:pt x="141" y="47"/>
                      </a:lnTo>
                      <a:lnTo>
                        <a:pt x="150" y="42"/>
                      </a:lnTo>
                      <a:lnTo>
                        <a:pt x="161" y="32"/>
                      </a:lnTo>
                      <a:lnTo>
                        <a:pt x="163" y="29"/>
                      </a:lnTo>
                      <a:lnTo>
                        <a:pt x="169" y="16"/>
                      </a:lnTo>
                      <a:lnTo>
                        <a:pt x="180" y="7"/>
                      </a:lnTo>
                      <a:lnTo>
                        <a:pt x="193" y="0"/>
                      </a:lnTo>
                      <a:lnTo>
                        <a:pt x="208" y="4"/>
                      </a:lnTo>
                      <a:lnTo>
                        <a:pt x="204" y="11"/>
                      </a:lnTo>
                      <a:lnTo>
                        <a:pt x="199" y="17"/>
                      </a:lnTo>
                      <a:lnTo>
                        <a:pt x="205" y="24"/>
                      </a:lnTo>
                      <a:lnTo>
                        <a:pt x="202" y="31"/>
                      </a:lnTo>
                      <a:lnTo>
                        <a:pt x="191" y="32"/>
                      </a:lnTo>
                      <a:lnTo>
                        <a:pt x="181" y="34"/>
                      </a:lnTo>
                      <a:lnTo>
                        <a:pt x="161" y="50"/>
                      </a:lnTo>
                      <a:lnTo>
                        <a:pt x="150" y="52"/>
                      </a:lnTo>
                      <a:lnTo>
                        <a:pt x="135" y="66"/>
                      </a:lnTo>
                      <a:lnTo>
                        <a:pt x="124" y="74"/>
                      </a:lnTo>
                      <a:lnTo>
                        <a:pt x="114" y="86"/>
                      </a:lnTo>
                      <a:lnTo>
                        <a:pt x="107" y="92"/>
                      </a:lnTo>
                      <a:lnTo>
                        <a:pt x="95" y="97"/>
                      </a:lnTo>
                      <a:lnTo>
                        <a:pt x="89" y="91"/>
                      </a:lnTo>
                      <a:lnTo>
                        <a:pt x="81" y="90"/>
                      </a:lnTo>
                      <a:lnTo>
                        <a:pt x="76" y="96"/>
                      </a:lnTo>
                      <a:lnTo>
                        <a:pt x="79" y="102"/>
                      </a:lnTo>
                      <a:lnTo>
                        <a:pt x="71" y="120"/>
                      </a:lnTo>
                      <a:lnTo>
                        <a:pt x="66" y="119"/>
                      </a:lnTo>
                      <a:lnTo>
                        <a:pt x="65" y="125"/>
                      </a:lnTo>
                      <a:lnTo>
                        <a:pt x="58" y="126"/>
                      </a:lnTo>
                      <a:lnTo>
                        <a:pt x="46" y="138"/>
                      </a:lnTo>
                      <a:lnTo>
                        <a:pt x="42" y="152"/>
                      </a:lnTo>
                      <a:lnTo>
                        <a:pt x="30" y="157"/>
                      </a:lnTo>
                      <a:lnTo>
                        <a:pt x="24" y="156"/>
                      </a:lnTo>
                      <a:lnTo>
                        <a:pt x="17" y="169"/>
                      </a:lnTo>
                      <a:lnTo>
                        <a:pt x="11" y="181"/>
                      </a:lnTo>
                      <a:lnTo>
                        <a:pt x="3" y="179"/>
                      </a:lnTo>
                      <a:lnTo>
                        <a:pt x="0" y="170"/>
                      </a:lnTo>
                      <a:lnTo>
                        <a:pt x="7" y="160"/>
                      </a:lnTo>
                      <a:lnTo>
                        <a:pt x="6" y="149"/>
                      </a:lnTo>
                      <a:lnTo>
                        <a:pt x="13" y="157"/>
                      </a:lnTo>
                      <a:lnTo>
                        <a:pt x="17" y="150"/>
                      </a:lnTo>
                      <a:lnTo>
                        <a:pt x="11" y="146"/>
                      </a:lnTo>
                      <a:lnTo>
                        <a:pt x="23" y="146"/>
                      </a:lnTo>
                      <a:lnTo>
                        <a:pt x="33" y="137"/>
                      </a:lnTo>
                      <a:lnTo>
                        <a:pt x="34" y="128"/>
                      </a:lnTo>
                      <a:lnTo>
                        <a:pt x="25" y="127"/>
                      </a:lnTo>
                      <a:lnTo>
                        <a:pt x="23" y="122"/>
                      </a:lnTo>
                      <a:lnTo>
                        <a:pt x="29" y="119"/>
                      </a:lnTo>
                      <a:lnTo>
                        <a:pt x="35" y="122"/>
                      </a:lnTo>
                      <a:lnTo>
                        <a:pt x="40" y="120"/>
                      </a:lnTo>
                      <a:lnTo>
                        <a:pt x="40" y="112"/>
                      </a:lnTo>
                      <a:lnTo>
                        <a:pt x="53" y="104"/>
                      </a:lnTo>
                      <a:lnTo>
                        <a:pt x="60" y="95"/>
                      </a:lnTo>
                      <a:lnTo>
                        <a:pt x="64" y="92"/>
                      </a:lnTo>
                      <a:lnTo>
                        <a:pt x="66" y="77"/>
                      </a:lnTo>
                      <a:lnTo>
                        <a:pt x="63" y="74"/>
                      </a:lnTo>
                      <a:lnTo>
                        <a:pt x="76" y="78"/>
                      </a:lnTo>
                      <a:lnTo>
                        <a:pt x="85" y="76"/>
                      </a:lnTo>
                      <a:lnTo>
                        <a:pt x="83" y="70"/>
                      </a:lnTo>
                      <a:lnTo>
                        <a:pt x="88" y="61"/>
                      </a:lnTo>
                      <a:lnTo>
                        <a:pt x="96" y="58"/>
                      </a:lnTo>
                      <a:lnTo>
                        <a:pt x="100" y="58"/>
                      </a:lnTo>
                      <a:lnTo>
                        <a:pt x="102" y="50"/>
                      </a:lnTo>
                      <a:lnTo>
                        <a:pt x="99" y="36"/>
                      </a:lnTo>
                      <a:lnTo>
                        <a:pt x="103" y="24"/>
                      </a:lnTo>
                      <a:close/>
                    </a:path>
                  </a:pathLst>
                </a:custGeom>
                <a:blipFill dpi="0" rotWithShape="0">
                  <a:blip r:embed="rId6"/>
                  <a:srcRect/>
                  <a:tile tx="0" ty="0" sx="100000" sy="100000" flip="none" algn="tl"/>
                </a:blipFill>
                <a:ln w="1588">
                  <a:solidFill>
                    <a:srgbClr val="000000"/>
                  </a:solidFill>
                  <a:prstDash val="solid"/>
                  <a:round/>
                  <a:headEnd/>
                  <a:tailEnd/>
                </a:ln>
              </p:spPr>
              <p:txBody>
                <a:bodyPr/>
                <a:lstStyle/>
                <a:p>
                  <a:endParaRPr lang="ja-JP" altLang="en-US"/>
                </a:p>
              </p:txBody>
            </p:sp>
            <p:sp>
              <p:nvSpPr>
                <p:cNvPr id="919647" name="Freeform 95"/>
                <p:cNvSpPr>
                  <a:spLocks/>
                </p:cNvSpPr>
                <p:nvPr/>
              </p:nvSpPr>
              <p:spPr bwMode="auto">
                <a:xfrm>
                  <a:off x="1634" y="1813"/>
                  <a:ext cx="62" cy="66"/>
                </a:xfrm>
                <a:custGeom>
                  <a:avLst/>
                  <a:gdLst>
                    <a:gd name="T0" fmla="*/ 27 w 122"/>
                    <a:gd name="T1" fmla="*/ 93 h 131"/>
                    <a:gd name="T2" fmla="*/ 42 w 122"/>
                    <a:gd name="T3" fmla="*/ 86 h 131"/>
                    <a:gd name="T4" fmla="*/ 43 w 122"/>
                    <a:gd name="T5" fmla="*/ 74 h 131"/>
                    <a:gd name="T6" fmla="*/ 49 w 122"/>
                    <a:gd name="T7" fmla="*/ 75 h 131"/>
                    <a:gd name="T8" fmla="*/ 55 w 122"/>
                    <a:gd name="T9" fmla="*/ 57 h 131"/>
                    <a:gd name="T10" fmla="*/ 66 w 122"/>
                    <a:gd name="T11" fmla="*/ 48 h 131"/>
                    <a:gd name="T12" fmla="*/ 74 w 122"/>
                    <a:gd name="T13" fmla="*/ 38 h 131"/>
                    <a:gd name="T14" fmla="*/ 91 w 122"/>
                    <a:gd name="T15" fmla="*/ 34 h 131"/>
                    <a:gd name="T16" fmla="*/ 103 w 122"/>
                    <a:gd name="T17" fmla="*/ 20 h 131"/>
                    <a:gd name="T18" fmla="*/ 113 w 122"/>
                    <a:gd name="T19" fmla="*/ 22 h 131"/>
                    <a:gd name="T20" fmla="*/ 122 w 122"/>
                    <a:gd name="T21" fmla="*/ 9 h 131"/>
                    <a:gd name="T22" fmla="*/ 105 w 122"/>
                    <a:gd name="T23" fmla="*/ 14 h 131"/>
                    <a:gd name="T24" fmla="*/ 93 w 122"/>
                    <a:gd name="T25" fmla="*/ 12 h 131"/>
                    <a:gd name="T26" fmla="*/ 75 w 122"/>
                    <a:gd name="T27" fmla="*/ 0 h 131"/>
                    <a:gd name="T28" fmla="*/ 60 w 122"/>
                    <a:gd name="T29" fmla="*/ 26 h 131"/>
                    <a:gd name="T30" fmla="*/ 44 w 122"/>
                    <a:gd name="T31" fmla="*/ 48 h 131"/>
                    <a:gd name="T32" fmla="*/ 32 w 122"/>
                    <a:gd name="T33" fmla="*/ 72 h 131"/>
                    <a:gd name="T34" fmla="*/ 9 w 122"/>
                    <a:gd name="T35" fmla="*/ 94 h 131"/>
                    <a:gd name="T36" fmla="*/ 0 w 122"/>
                    <a:gd name="T37" fmla="*/ 106 h 131"/>
                    <a:gd name="T38" fmla="*/ 3 w 122"/>
                    <a:gd name="T39" fmla="*/ 122 h 131"/>
                    <a:gd name="T40" fmla="*/ 15 w 122"/>
                    <a:gd name="T41" fmla="*/ 120 h 131"/>
                    <a:gd name="T42" fmla="*/ 17 w 122"/>
                    <a:gd name="T43" fmla="*/ 131 h 131"/>
                    <a:gd name="T44" fmla="*/ 19 w 122"/>
                    <a:gd name="T45" fmla="*/ 100 h 131"/>
                    <a:gd name="T46" fmla="*/ 27 w 122"/>
                    <a:gd name="T47" fmla="*/ 9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31">
                      <a:moveTo>
                        <a:pt x="27" y="93"/>
                      </a:moveTo>
                      <a:lnTo>
                        <a:pt x="42" y="86"/>
                      </a:lnTo>
                      <a:lnTo>
                        <a:pt x="43" y="74"/>
                      </a:lnTo>
                      <a:lnTo>
                        <a:pt x="49" y="75"/>
                      </a:lnTo>
                      <a:lnTo>
                        <a:pt x="55" y="57"/>
                      </a:lnTo>
                      <a:lnTo>
                        <a:pt x="66" y="48"/>
                      </a:lnTo>
                      <a:lnTo>
                        <a:pt x="74" y="38"/>
                      </a:lnTo>
                      <a:lnTo>
                        <a:pt x="91" y="34"/>
                      </a:lnTo>
                      <a:lnTo>
                        <a:pt x="103" y="20"/>
                      </a:lnTo>
                      <a:lnTo>
                        <a:pt x="113" y="22"/>
                      </a:lnTo>
                      <a:lnTo>
                        <a:pt x="122" y="9"/>
                      </a:lnTo>
                      <a:lnTo>
                        <a:pt x="105" y="14"/>
                      </a:lnTo>
                      <a:lnTo>
                        <a:pt x="93" y="12"/>
                      </a:lnTo>
                      <a:lnTo>
                        <a:pt x="75" y="0"/>
                      </a:lnTo>
                      <a:lnTo>
                        <a:pt x="60" y="26"/>
                      </a:lnTo>
                      <a:lnTo>
                        <a:pt x="44" y="48"/>
                      </a:lnTo>
                      <a:lnTo>
                        <a:pt x="32" y="72"/>
                      </a:lnTo>
                      <a:lnTo>
                        <a:pt x="9" y="94"/>
                      </a:lnTo>
                      <a:lnTo>
                        <a:pt x="0" y="106"/>
                      </a:lnTo>
                      <a:lnTo>
                        <a:pt x="3" y="122"/>
                      </a:lnTo>
                      <a:lnTo>
                        <a:pt x="15" y="120"/>
                      </a:lnTo>
                      <a:lnTo>
                        <a:pt x="17" y="131"/>
                      </a:lnTo>
                      <a:lnTo>
                        <a:pt x="19" y="100"/>
                      </a:lnTo>
                      <a:lnTo>
                        <a:pt x="27" y="93"/>
                      </a:lnTo>
                      <a:close/>
                    </a:path>
                  </a:pathLst>
                </a:custGeom>
                <a:blipFill dpi="0" rotWithShape="0">
                  <a:blip r:embed="rId6"/>
                  <a:srcRect/>
                  <a:tile tx="0" ty="0" sx="100000" sy="100000" flip="none" algn="tl"/>
                </a:blipFill>
                <a:ln w="1588">
                  <a:solidFill>
                    <a:srgbClr val="000000"/>
                  </a:solidFill>
                  <a:prstDash val="solid"/>
                  <a:round/>
                  <a:headEnd/>
                  <a:tailEnd/>
                </a:ln>
              </p:spPr>
              <p:txBody>
                <a:bodyPr/>
                <a:lstStyle/>
                <a:p>
                  <a:endParaRPr lang="ja-JP" altLang="en-US"/>
                </a:p>
              </p:txBody>
            </p:sp>
            <p:sp>
              <p:nvSpPr>
                <p:cNvPr id="919648" name="Freeform 96"/>
                <p:cNvSpPr>
                  <a:spLocks/>
                </p:cNvSpPr>
                <p:nvPr/>
              </p:nvSpPr>
              <p:spPr bwMode="auto">
                <a:xfrm>
                  <a:off x="1699" y="1857"/>
                  <a:ext cx="17" cy="14"/>
                </a:xfrm>
                <a:custGeom>
                  <a:avLst/>
                  <a:gdLst>
                    <a:gd name="T0" fmla="*/ 0 w 35"/>
                    <a:gd name="T1" fmla="*/ 24 h 29"/>
                    <a:gd name="T2" fmla="*/ 7 w 35"/>
                    <a:gd name="T3" fmla="*/ 29 h 29"/>
                    <a:gd name="T4" fmla="*/ 23 w 35"/>
                    <a:gd name="T5" fmla="*/ 20 h 29"/>
                    <a:gd name="T6" fmla="*/ 35 w 35"/>
                    <a:gd name="T7" fmla="*/ 7 h 29"/>
                    <a:gd name="T8" fmla="*/ 24 w 35"/>
                    <a:gd name="T9" fmla="*/ 0 h 29"/>
                    <a:gd name="T10" fmla="*/ 13 w 35"/>
                    <a:gd name="T11" fmla="*/ 11 h 29"/>
                    <a:gd name="T12" fmla="*/ 13 w 35"/>
                    <a:gd name="T13" fmla="*/ 10 h 29"/>
                    <a:gd name="T14" fmla="*/ 1 w 35"/>
                    <a:gd name="T15" fmla="*/ 16 h 29"/>
                    <a:gd name="T16" fmla="*/ 0 w 35"/>
                    <a:gd name="T17" fmla="*/ 2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29">
                      <a:moveTo>
                        <a:pt x="0" y="24"/>
                      </a:moveTo>
                      <a:lnTo>
                        <a:pt x="7" y="29"/>
                      </a:lnTo>
                      <a:lnTo>
                        <a:pt x="23" y="20"/>
                      </a:lnTo>
                      <a:lnTo>
                        <a:pt x="35" y="7"/>
                      </a:lnTo>
                      <a:lnTo>
                        <a:pt x="24" y="0"/>
                      </a:lnTo>
                      <a:lnTo>
                        <a:pt x="13" y="11"/>
                      </a:lnTo>
                      <a:lnTo>
                        <a:pt x="13" y="10"/>
                      </a:lnTo>
                      <a:lnTo>
                        <a:pt x="1" y="16"/>
                      </a:lnTo>
                      <a:lnTo>
                        <a:pt x="0" y="24"/>
                      </a:lnTo>
                      <a:close/>
                    </a:path>
                  </a:pathLst>
                </a:custGeom>
                <a:blipFill dpi="0" rotWithShape="0">
                  <a:blip r:embed="rId6"/>
                  <a:srcRect/>
                  <a:tile tx="0" ty="0" sx="100000" sy="100000" flip="none" algn="tl"/>
                </a:blipFill>
                <a:ln w="1588">
                  <a:solidFill>
                    <a:srgbClr val="000000"/>
                  </a:solidFill>
                  <a:prstDash val="solid"/>
                  <a:round/>
                  <a:headEnd/>
                  <a:tailEnd/>
                </a:ln>
              </p:spPr>
              <p:txBody>
                <a:bodyPr/>
                <a:lstStyle/>
                <a:p>
                  <a:endParaRPr lang="ja-JP" altLang="en-US"/>
                </a:p>
              </p:txBody>
            </p:sp>
            <p:sp>
              <p:nvSpPr>
                <p:cNvPr id="919649" name="Freeform 97"/>
                <p:cNvSpPr>
                  <a:spLocks/>
                </p:cNvSpPr>
                <p:nvPr/>
              </p:nvSpPr>
              <p:spPr bwMode="auto">
                <a:xfrm>
                  <a:off x="1305" y="1990"/>
                  <a:ext cx="10" cy="13"/>
                </a:xfrm>
                <a:custGeom>
                  <a:avLst/>
                  <a:gdLst>
                    <a:gd name="T0" fmla="*/ 20 w 20"/>
                    <a:gd name="T1" fmla="*/ 3 h 28"/>
                    <a:gd name="T2" fmla="*/ 20 w 20"/>
                    <a:gd name="T3" fmla="*/ 4 h 28"/>
                    <a:gd name="T4" fmla="*/ 20 w 20"/>
                    <a:gd name="T5" fmla="*/ 5 h 28"/>
                    <a:gd name="T6" fmla="*/ 20 w 20"/>
                    <a:gd name="T7" fmla="*/ 6 h 28"/>
                    <a:gd name="T8" fmla="*/ 18 w 20"/>
                    <a:gd name="T9" fmla="*/ 9 h 28"/>
                    <a:gd name="T10" fmla="*/ 16 w 20"/>
                    <a:gd name="T11" fmla="*/ 12 h 28"/>
                    <a:gd name="T12" fmla="*/ 14 w 20"/>
                    <a:gd name="T13" fmla="*/ 16 h 28"/>
                    <a:gd name="T14" fmla="*/ 12 w 20"/>
                    <a:gd name="T15" fmla="*/ 19 h 28"/>
                    <a:gd name="T16" fmla="*/ 11 w 20"/>
                    <a:gd name="T17" fmla="*/ 24 h 28"/>
                    <a:gd name="T18" fmla="*/ 10 w 20"/>
                    <a:gd name="T19" fmla="*/ 25 h 28"/>
                    <a:gd name="T20" fmla="*/ 7 w 20"/>
                    <a:gd name="T21" fmla="*/ 27 h 28"/>
                    <a:gd name="T22" fmla="*/ 6 w 20"/>
                    <a:gd name="T23" fmla="*/ 28 h 28"/>
                    <a:gd name="T24" fmla="*/ 4 w 20"/>
                    <a:gd name="T25" fmla="*/ 27 h 28"/>
                    <a:gd name="T26" fmla="*/ 2 w 20"/>
                    <a:gd name="T27" fmla="*/ 25 h 28"/>
                    <a:gd name="T28" fmla="*/ 1 w 20"/>
                    <a:gd name="T29" fmla="*/ 23 h 28"/>
                    <a:gd name="T30" fmla="*/ 0 w 20"/>
                    <a:gd name="T31" fmla="*/ 21 h 28"/>
                    <a:gd name="T32" fmla="*/ 0 w 20"/>
                    <a:gd name="T33" fmla="*/ 18 h 28"/>
                    <a:gd name="T34" fmla="*/ 1 w 20"/>
                    <a:gd name="T35" fmla="*/ 13 h 28"/>
                    <a:gd name="T36" fmla="*/ 1 w 20"/>
                    <a:gd name="T37" fmla="*/ 11 h 28"/>
                    <a:gd name="T38" fmla="*/ 1 w 20"/>
                    <a:gd name="T39" fmla="*/ 10 h 28"/>
                    <a:gd name="T40" fmla="*/ 2 w 20"/>
                    <a:gd name="T41" fmla="*/ 9 h 28"/>
                    <a:gd name="T42" fmla="*/ 4 w 20"/>
                    <a:gd name="T43" fmla="*/ 6 h 28"/>
                    <a:gd name="T44" fmla="*/ 6 w 20"/>
                    <a:gd name="T45" fmla="*/ 5 h 28"/>
                    <a:gd name="T46" fmla="*/ 7 w 20"/>
                    <a:gd name="T47" fmla="*/ 4 h 28"/>
                    <a:gd name="T48" fmla="*/ 10 w 20"/>
                    <a:gd name="T49" fmla="*/ 4 h 28"/>
                    <a:gd name="T50" fmla="*/ 13 w 20"/>
                    <a:gd name="T51" fmla="*/ 3 h 28"/>
                    <a:gd name="T52" fmla="*/ 16 w 20"/>
                    <a:gd name="T53" fmla="*/ 1 h 28"/>
                    <a:gd name="T54" fmla="*/ 18 w 20"/>
                    <a:gd name="T55" fmla="*/ 0 h 28"/>
                    <a:gd name="T56" fmla="*/ 19 w 20"/>
                    <a:gd name="T57" fmla="*/ 1 h 28"/>
                    <a:gd name="T58" fmla="*/ 20 w 20"/>
                    <a:gd name="T59" fmla="*/ 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 h="28">
                      <a:moveTo>
                        <a:pt x="20" y="3"/>
                      </a:moveTo>
                      <a:lnTo>
                        <a:pt x="20" y="4"/>
                      </a:lnTo>
                      <a:lnTo>
                        <a:pt x="20" y="5"/>
                      </a:lnTo>
                      <a:lnTo>
                        <a:pt x="20" y="6"/>
                      </a:lnTo>
                      <a:lnTo>
                        <a:pt x="18" y="9"/>
                      </a:lnTo>
                      <a:lnTo>
                        <a:pt x="16" y="12"/>
                      </a:lnTo>
                      <a:lnTo>
                        <a:pt x="14" y="16"/>
                      </a:lnTo>
                      <a:lnTo>
                        <a:pt x="12" y="19"/>
                      </a:lnTo>
                      <a:lnTo>
                        <a:pt x="11" y="24"/>
                      </a:lnTo>
                      <a:lnTo>
                        <a:pt x="10" y="25"/>
                      </a:lnTo>
                      <a:lnTo>
                        <a:pt x="7" y="27"/>
                      </a:lnTo>
                      <a:lnTo>
                        <a:pt x="6" y="28"/>
                      </a:lnTo>
                      <a:lnTo>
                        <a:pt x="4" y="27"/>
                      </a:lnTo>
                      <a:lnTo>
                        <a:pt x="2" y="25"/>
                      </a:lnTo>
                      <a:lnTo>
                        <a:pt x="1" y="23"/>
                      </a:lnTo>
                      <a:lnTo>
                        <a:pt x="0" y="21"/>
                      </a:lnTo>
                      <a:lnTo>
                        <a:pt x="0" y="18"/>
                      </a:lnTo>
                      <a:lnTo>
                        <a:pt x="1" y="13"/>
                      </a:lnTo>
                      <a:lnTo>
                        <a:pt x="1" y="11"/>
                      </a:lnTo>
                      <a:lnTo>
                        <a:pt x="1" y="10"/>
                      </a:lnTo>
                      <a:lnTo>
                        <a:pt x="2" y="9"/>
                      </a:lnTo>
                      <a:lnTo>
                        <a:pt x="4" y="6"/>
                      </a:lnTo>
                      <a:lnTo>
                        <a:pt x="6" y="5"/>
                      </a:lnTo>
                      <a:lnTo>
                        <a:pt x="7" y="4"/>
                      </a:lnTo>
                      <a:lnTo>
                        <a:pt x="10" y="4"/>
                      </a:lnTo>
                      <a:lnTo>
                        <a:pt x="13" y="3"/>
                      </a:lnTo>
                      <a:lnTo>
                        <a:pt x="16" y="1"/>
                      </a:lnTo>
                      <a:lnTo>
                        <a:pt x="18" y="0"/>
                      </a:lnTo>
                      <a:lnTo>
                        <a:pt x="19" y="1"/>
                      </a:lnTo>
                      <a:lnTo>
                        <a:pt x="20" y="3"/>
                      </a:lnTo>
                      <a:close/>
                    </a:path>
                  </a:pathLst>
                </a:custGeom>
                <a:blipFill dpi="0" rotWithShape="0">
                  <a:blip r:embed="rId6"/>
                  <a:srcRect/>
                  <a:tile tx="0" ty="0" sx="100000" sy="100000" flip="none" algn="tl"/>
                </a:blipFill>
                <a:ln w="1588">
                  <a:solidFill>
                    <a:srgbClr val="000000"/>
                  </a:solidFill>
                  <a:prstDash val="solid"/>
                  <a:round/>
                  <a:headEnd/>
                  <a:tailEnd/>
                </a:ln>
              </p:spPr>
              <p:txBody>
                <a:bodyPr/>
                <a:lstStyle/>
                <a:p>
                  <a:endParaRPr lang="ja-JP" altLang="en-US"/>
                </a:p>
              </p:txBody>
            </p:sp>
            <p:sp>
              <p:nvSpPr>
                <p:cNvPr id="919650" name="Freeform 98"/>
                <p:cNvSpPr>
                  <a:spLocks/>
                </p:cNvSpPr>
                <p:nvPr/>
              </p:nvSpPr>
              <p:spPr bwMode="auto">
                <a:xfrm>
                  <a:off x="1393" y="1749"/>
                  <a:ext cx="6" cy="16"/>
                </a:xfrm>
                <a:custGeom>
                  <a:avLst/>
                  <a:gdLst>
                    <a:gd name="T0" fmla="*/ 12 w 12"/>
                    <a:gd name="T1" fmla="*/ 25 h 32"/>
                    <a:gd name="T2" fmla="*/ 11 w 12"/>
                    <a:gd name="T3" fmla="*/ 20 h 32"/>
                    <a:gd name="T4" fmla="*/ 11 w 12"/>
                    <a:gd name="T5" fmla="*/ 17 h 32"/>
                    <a:gd name="T6" fmla="*/ 11 w 12"/>
                    <a:gd name="T7" fmla="*/ 13 h 32"/>
                    <a:gd name="T8" fmla="*/ 11 w 12"/>
                    <a:gd name="T9" fmla="*/ 8 h 32"/>
                    <a:gd name="T10" fmla="*/ 9 w 12"/>
                    <a:gd name="T11" fmla="*/ 4 h 32"/>
                    <a:gd name="T12" fmla="*/ 9 w 12"/>
                    <a:gd name="T13" fmla="*/ 1 h 32"/>
                    <a:gd name="T14" fmla="*/ 6 w 12"/>
                    <a:gd name="T15" fmla="*/ 0 h 32"/>
                    <a:gd name="T16" fmla="*/ 4 w 12"/>
                    <a:gd name="T17" fmla="*/ 0 h 32"/>
                    <a:gd name="T18" fmla="*/ 2 w 12"/>
                    <a:gd name="T19" fmla="*/ 1 h 32"/>
                    <a:gd name="T20" fmla="*/ 0 w 12"/>
                    <a:gd name="T21" fmla="*/ 4 h 32"/>
                    <a:gd name="T22" fmla="*/ 0 w 12"/>
                    <a:gd name="T23" fmla="*/ 7 h 32"/>
                    <a:gd name="T24" fmla="*/ 0 w 12"/>
                    <a:gd name="T25" fmla="*/ 10 h 32"/>
                    <a:gd name="T26" fmla="*/ 0 w 12"/>
                    <a:gd name="T27" fmla="*/ 14 h 32"/>
                    <a:gd name="T28" fmla="*/ 2 w 12"/>
                    <a:gd name="T29" fmla="*/ 19 h 32"/>
                    <a:gd name="T30" fmla="*/ 2 w 12"/>
                    <a:gd name="T31" fmla="*/ 23 h 32"/>
                    <a:gd name="T32" fmla="*/ 2 w 12"/>
                    <a:gd name="T33" fmla="*/ 25 h 32"/>
                    <a:gd name="T34" fmla="*/ 3 w 12"/>
                    <a:gd name="T35" fmla="*/ 28 h 32"/>
                    <a:gd name="T36" fmla="*/ 5 w 12"/>
                    <a:gd name="T37" fmla="*/ 31 h 32"/>
                    <a:gd name="T38" fmla="*/ 8 w 12"/>
                    <a:gd name="T39" fmla="*/ 32 h 32"/>
                    <a:gd name="T40" fmla="*/ 10 w 12"/>
                    <a:gd name="T41" fmla="*/ 30 h 32"/>
                    <a:gd name="T42" fmla="*/ 11 w 12"/>
                    <a:gd name="T43" fmla="*/ 28 h 32"/>
                    <a:gd name="T44" fmla="*/ 12 w 12"/>
                    <a:gd name="T45" fmla="*/ 2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 h="32">
                      <a:moveTo>
                        <a:pt x="12" y="25"/>
                      </a:moveTo>
                      <a:lnTo>
                        <a:pt x="11" y="20"/>
                      </a:lnTo>
                      <a:lnTo>
                        <a:pt x="11" y="17"/>
                      </a:lnTo>
                      <a:lnTo>
                        <a:pt x="11" y="13"/>
                      </a:lnTo>
                      <a:lnTo>
                        <a:pt x="11" y="8"/>
                      </a:lnTo>
                      <a:lnTo>
                        <a:pt x="9" y="4"/>
                      </a:lnTo>
                      <a:lnTo>
                        <a:pt x="9" y="1"/>
                      </a:lnTo>
                      <a:lnTo>
                        <a:pt x="6" y="0"/>
                      </a:lnTo>
                      <a:lnTo>
                        <a:pt x="4" y="0"/>
                      </a:lnTo>
                      <a:lnTo>
                        <a:pt x="2" y="1"/>
                      </a:lnTo>
                      <a:lnTo>
                        <a:pt x="0" y="4"/>
                      </a:lnTo>
                      <a:lnTo>
                        <a:pt x="0" y="7"/>
                      </a:lnTo>
                      <a:lnTo>
                        <a:pt x="0" y="10"/>
                      </a:lnTo>
                      <a:lnTo>
                        <a:pt x="0" y="14"/>
                      </a:lnTo>
                      <a:lnTo>
                        <a:pt x="2" y="19"/>
                      </a:lnTo>
                      <a:lnTo>
                        <a:pt x="2" y="23"/>
                      </a:lnTo>
                      <a:lnTo>
                        <a:pt x="2" y="25"/>
                      </a:lnTo>
                      <a:lnTo>
                        <a:pt x="3" y="28"/>
                      </a:lnTo>
                      <a:lnTo>
                        <a:pt x="5" y="31"/>
                      </a:lnTo>
                      <a:lnTo>
                        <a:pt x="8" y="32"/>
                      </a:lnTo>
                      <a:lnTo>
                        <a:pt x="10" y="30"/>
                      </a:lnTo>
                      <a:lnTo>
                        <a:pt x="11" y="28"/>
                      </a:lnTo>
                      <a:lnTo>
                        <a:pt x="12" y="25"/>
                      </a:lnTo>
                      <a:close/>
                    </a:path>
                  </a:pathLst>
                </a:custGeom>
                <a:blipFill dpi="0" rotWithShape="0">
                  <a:blip r:embed="rId6"/>
                  <a:srcRect/>
                  <a:tile tx="0" ty="0" sx="100000" sy="100000" flip="none" algn="tl"/>
                </a:blipFill>
                <a:ln w="1588">
                  <a:solidFill>
                    <a:srgbClr val="000000"/>
                  </a:solidFill>
                  <a:prstDash val="solid"/>
                  <a:round/>
                  <a:headEnd/>
                  <a:tailEnd/>
                </a:ln>
              </p:spPr>
              <p:txBody>
                <a:bodyPr/>
                <a:lstStyle/>
                <a:p>
                  <a:endParaRPr lang="ja-JP" altLang="en-US"/>
                </a:p>
              </p:txBody>
            </p:sp>
            <p:sp>
              <p:nvSpPr>
                <p:cNvPr id="919651" name="Freeform 99"/>
                <p:cNvSpPr>
                  <a:spLocks/>
                </p:cNvSpPr>
                <p:nvPr/>
              </p:nvSpPr>
              <p:spPr bwMode="auto">
                <a:xfrm>
                  <a:off x="1402" y="1765"/>
                  <a:ext cx="10" cy="9"/>
                </a:xfrm>
                <a:custGeom>
                  <a:avLst/>
                  <a:gdLst>
                    <a:gd name="T0" fmla="*/ 6 w 22"/>
                    <a:gd name="T1" fmla="*/ 2 h 18"/>
                    <a:gd name="T2" fmla="*/ 9 w 22"/>
                    <a:gd name="T3" fmla="*/ 0 h 18"/>
                    <a:gd name="T4" fmla="*/ 11 w 22"/>
                    <a:gd name="T5" fmla="*/ 0 h 18"/>
                    <a:gd name="T6" fmla="*/ 13 w 22"/>
                    <a:gd name="T7" fmla="*/ 2 h 18"/>
                    <a:gd name="T8" fmla="*/ 15 w 22"/>
                    <a:gd name="T9" fmla="*/ 3 h 18"/>
                    <a:gd name="T10" fmla="*/ 18 w 22"/>
                    <a:gd name="T11" fmla="*/ 5 h 18"/>
                    <a:gd name="T12" fmla="*/ 21 w 22"/>
                    <a:gd name="T13" fmla="*/ 8 h 18"/>
                    <a:gd name="T14" fmla="*/ 22 w 22"/>
                    <a:gd name="T15" fmla="*/ 8 h 18"/>
                    <a:gd name="T16" fmla="*/ 22 w 22"/>
                    <a:gd name="T17" fmla="*/ 11 h 18"/>
                    <a:gd name="T18" fmla="*/ 21 w 22"/>
                    <a:gd name="T19" fmla="*/ 14 h 18"/>
                    <a:gd name="T20" fmla="*/ 19 w 22"/>
                    <a:gd name="T21" fmla="*/ 16 h 18"/>
                    <a:gd name="T22" fmla="*/ 16 w 22"/>
                    <a:gd name="T23" fmla="*/ 17 h 18"/>
                    <a:gd name="T24" fmla="*/ 13 w 22"/>
                    <a:gd name="T25" fmla="*/ 18 h 18"/>
                    <a:gd name="T26" fmla="*/ 10 w 22"/>
                    <a:gd name="T27" fmla="*/ 17 h 18"/>
                    <a:gd name="T28" fmla="*/ 5 w 22"/>
                    <a:gd name="T29" fmla="*/ 17 h 18"/>
                    <a:gd name="T30" fmla="*/ 1 w 22"/>
                    <a:gd name="T31" fmla="*/ 16 h 18"/>
                    <a:gd name="T32" fmla="*/ 0 w 22"/>
                    <a:gd name="T33" fmla="*/ 14 h 18"/>
                    <a:gd name="T34" fmla="*/ 0 w 22"/>
                    <a:gd name="T35" fmla="*/ 11 h 18"/>
                    <a:gd name="T36" fmla="*/ 0 w 22"/>
                    <a:gd name="T37" fmla="*/ 10 h 18"/>
                    <a:gd name="T38" fmla="*/ 0 w 22"/>
                    <a:gd name="T39" fmla="*/ 8 h 18"/>
                    <a:gd name="T40" fmla="*/ 0 w 22"/>
                    <a:gd name="T41" fmla="*/ 5 h 18"/>
                    <a:gd name="T42" fmla="*/ 1 w 22"/>
                    <a:gd name="T43" fmla="*/ 5 h 18"/>
                    <a:gd name="T44" fmla="*/ 5 w 22"/>
                    <a:gd name="T45" fmla="*/ 3 h 18"/>
                    <a:gd name="T46" fmla="*/ 6 w 22"/>
                    <a:gd name="T4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18">
                      <a:moveTo>
                        <a:pt x="6" y="2"/>
                      </a:moveTo>
                      <a:lnTo>
                        <a:pt x="9" y="0"/>
                      </a:lnTo>
                      <a:lnTo>
                        <a:pt x="11" y="0"/>
                      </a:lnTo>
                      <a:lnTo>
                        <a:pt x="13" y="2"/>
                      </a:lnTo>
                      <a:lnTo>
                        <a:pt x="15" y="3"/>
                      </a:lnTo>
                      <a:lnTo>
                        <a:pt x="18" y="5"/>
                      </a:lnTo>
                      <a:lnTo>
                        <a:pt x="21" y="8"/>
                      </a:lnTo>
                      <a:lnTo>
                        <a:pt x="22" y="8"/>
                      </a:lnTo>
                      <a:lnTo>
                        <a:pt x="22" y="11"/>
                      </a:lnTo>
                      <a:lnTo>
                        <a:pt x="21" y="14"/>
                      </a:lnTo>
                      <a:lnTo>
                        <a:pt x="19" y="16"/>
                      </a:lnTo>
                      <a:lnTo>
                        <a:pt x="16" y="17"/>
                      </a:lnTo>
                      <a:lnTo>
                        <a:pt x="13" y="18"/>
                      </a:lnTo>
                      <a:lnTo>
                        <a:pt x="10" y="17"/>
                      </a:lnTo>
                      <a:lnTo>
                        <a:pt x="5" y="17"/>
                      </a:lnTo>
                      <a:lnTo>
                        <a:pt x="1" y="16"/>
                      </a:lnTo>
                      <a:lnTo>
                        <a:pt x="0" y="14"/>
                      </a:lnTo>
                      <a:lnTo>
                        <a:pt x="0" y="11"/>
                      </a:lnTo>
                      <a:lnTo>
                        <a:pt x="0" y="10"/>
                      </a:lnTo>
                      <a:lnTo>
                        <a:pt x="0" y="8"/>
                      </a:lnTo>
                      <a:lnTo>
                        <a:pt x="0" y="5"/>
                      </a:lnTo>
                      <a:lnTo>
                        <a:pt x="1" y="5"/>
                      </a:lnTo>
                      <a:lnTo>
                        <a:pt x="5" y="3"/>
                      </a:lnTo>
                      <a:lnTo>
                        <a:pt x="6" y="2"/>
                      </a:lnTo>
                      <a:close/>
                    </a:path>
                  </a:pathLst>
                </a:custGeom>
                <a:blipFill dpi="0" rotWithShape="0">
                  <a:blip r:embed="rId6"/>
                  <a:srcRect/>
                  <a:tile tx="0" ty="0" sx="100000" sy="100000" flip="none" algn="tl"/>
                </a:blipFill>
                <a:ln w="1588">
                  <a:solidFill>
                    <a:srgbClr val="000000"/>
                  </a:solidFill>
                  <a:prstDash val="solid"/>
                  <a:round/>
                  <a:headEnd/>
                  <a:tailEnd/>
                </a:ln>
              </p:spPr>
              <p:txBody>
                <a:bodyPr/>
                <a:lstStyle/>
                <a:p>
                  <a:endParaRPr lang="ja-JP" altLang="en-US"/>
                </a:p>
              </p:txBody>
            </p:sp>
            <p:sp>
              <p:nvSpPr>
                <p:cNvPr id="919652" name="Freeform 100"/>
                <p:cNvSpPr>
                  <a:spLocks/>
                </p:cNvSpPr>
                <p:nvPr/>
              </p:nvSpPr>
              <p:spPr bwMode="auto">
                <a:xfrm>
                  <a:off x="1671" y="1885"/>
                  <a:ext cx="8" cy="6"/>
                </a:xfrm>
                <a:custGeom>
                  <a:avLst/>
                  <a:gdLst>
                    <a:gd name="T0" fmla="*/ 0 w 16"/>
                    <a:gd name="T1" fmla="*/ 4 h 13"/>
                    <a:gd name="T2" fmla="*/ 7 w 16"/>
                    <a:gd name="T3" fmla="*/ 0 h 13"/>
                    <a:gd name="T4" fmla="*/ 16 w 16"/>
                    <a:gd name="T5" fmla="*/ 1 h 13"/>
                    <a:gd name="T6" fmla="*/ 14 w 16"/>
                    <a:gd name="T7" fmla="*/ 9 h 13"/>
                    <a:gd name="T8" fmla="*/ 7 w 16"/>
                    <a:gd name="T9" fmla="*/ 13 h 13"/>
                    <a:gd name="T10" fmla="*/ 0 w 16"/>
                    <a:gd name="T11" fmla="*/ 4 h 13"/>
                  </a:gdLst>
                  <a:ahLst/>
                  <a:cxnLst>
                    <a:cxn ang="0">
                      <a:pos x="T0" y="T1"/>
                    </a:cxn>
                    <a:cxn ang="0">
                      <a:pos x="T2" y="T3"/>
                    </a:cxn>
                    <a:cxn ang="0">
                      <a:pos x="T4" y="T5"/>
                    </a:cxn>
                    <a:cxn ang="0">
                      <a:pos x="T6" y="T7"/>
                    </a:cxn>
                    <a:cxn ang="0">
                      <a:pos x="T8" y="T9"/>
                    </a:cxn>
                    <a:cxn ang="0">
                      <a:pos x="T10" y="T11"/>
                    </a:cxn>
                  </a:cxnLst>
                  <a:rect l="0" t="0" r="r" b="b"/>
                  <a:pathLst>
                    <a:path w="16" h="13">
                      <a:moveTo>
                        <a:pt x="0" y="4"/>
                      </a:moveTo>
                      <a:lnTo>
                        <a:pt x="7" y="0"/>
                      </a:lnTo>
                      <a:lnTo>
                        <a:pt x="16" y="1"/>
                      </a:lnTo>
                      <a:lnTo>
                        <a:pt x="14" y="9"/>
                      </a:lnTo>
                      <a:lnTo>
                        <a:pt x="7" y="13"/>
                      </a:lnTo>
                      <a:lnTo>
                        <a:pt x="0" y="4"/>
                      </a:lnTo>
                      <a:close/>
                    </a:path>
                  </a:pathLst>
                </a:custGeom>
                <a:blipFill dpi="0" rotWithShape="0">
                  <a:blip r:embed="rId6"/>
                  <a:srcRect/>
                  <a:tile tx="0" ty="0" sx="100000" sy="100000" flip="none" algn="tl"/>
                </a:blipFill>
                <a:ln w="1588">
                  <a:solidFill>
                    <a:srgbClr val="000000"/>
                  </a:solidFill>
                  <a:prstDash val="solid"/>
                  <a:round/>
                  <a:headEnd/>
                  <a:tailEnd/>
                </a:ln>
              </p:spPr>
              <p:txBody>
                <a:bodyPr/>
                <a:lstStyle/>
                <a:p>
                  <a:endParaRPr lang="ja-JP" altLang="en-US"/>
                </a:p>
              </p:txBody>
            </p:sp>
            <p:sp>
              <p:nvSpPr>
                <p:cNvPr id="919653" name="Freeform 101"/>
                <p:cNvSpPr>
                  <a:spLocks/>
                </p:cNvSpPr>
                <p:nvPr/>
              </p:nvSpPr>
              <p:spPr bwMode="auto">
                <a:xfrm>
                  <a:off x="1060" y="2257"/>
                  <a:ext cx="267" cy="237"/>
                </a:xfrm>
                <a:custGeom>
                  <a:avLst/>
                  <a:gdLst>
                    <a:gd name="T0" fmla="*/ 273 w 534"/>
                    <a:gd name="T1" fmla="*/ 292 h 473"/>
                    <a:gd name="T2" fmla="*/ 262 w 534"/>
                    <a:gd name="T3" fmla="*/ 312 h 473"/>
                    <a:gd name="T4" fmla="*/ 251 w 534"/>
                    <a:gd name="T5" fmla="*/ 329 h 473"/>
                    <a:gd name="T6" fmla="*/ 239 w 534"/>
                    <a:gd name="T7" fmla="*/ 323 h 473"/>
                    <a:gd name="T8" fmla="*/ 225 w 534"/>
                    <a:gd name="T9" fmla="*/ 318 h 473"/>
                    <a:gd name="T10" fmla="*/ 207 w 534"/>
                    <a:gd name="T11" fmla="*/ 315 h 473"/>
                    <a:gd name="T12" fmla="*/ 194 w 534"/>
                    <a:gd name="T13" fmla="*/ 334 h 473"/>
                    <a:gd name="T14" fmla="*/ 179 w 534"/>
                    <a:gd name="T15" fmla="*/ 329 h 473"/>
                    <a:gd name="T16" fmla="*/ 165 w 534"/>
                    <a:gd name="T17" fmla="*/ 336 h 473"/>
                    <a:gd name="T18" fmla="*/ 155 w 534"/>
                    <a:gd name="T19" fmla="*/ 362 h 473"/>
                    <a:gd name="T20" fmla="*/ 147 w 534"/>
                    <a:gd name="T21" fmla="*/ 370 h 473"/>
                    <a:gd name="T22" fmla="*/ 148 w 534"/>
                    <a:gd name="T23" fmla="*/ 389 h 473"/>
                    <a:gd name="T24" fmla="*/ 149 w 534"/>
                    <a:gd name="T25" fmla="*/ 407 h 473"/>
                    <a:gd name="T26" fmla="*/ 134 w 534"/>
                    <a:gd name="T27" fmla="*/ 407 h 473"/>
                    <a:gd name="T28" fmla="*/ 106 w 534"/>
                    <a:gd name="T29" fmla="*/ 408 h 473"/>
                    <a:gd name="T30" fmla="*/ 90 w 534"/>
                    <a:gd name="T31" fmla="*/ 425 h 473"/>
                    <a:gd name="T32" fmla="*/ 86 w 534"/>
                    <a:gd name="T33" fmla="*/ 443 h 473"/>
                    <a:gd name="T34" fmla="*/ 69 w 534"/>
                    <a:gd name="T35" fmla="*/ 450 h 473"/>
                    <a:gd name="T36" fmla="*/ 58 w 534"/>
                    <a:gd name="T37" fmla="*/ 456 h 473"/>
                    <a:gd name="T38" fmla="*/ 39 w 534"/>
                    <a:gd name="T39" fmla="*/ 466 h 473"/>
                    <a:gd name="T40" fmla="*/ 24 w 534"/>
                    <a:gd name="T41" fmla="*/ 473 h 473"/>
                    <a:gd name="T42" fmla="*/ 3 w 534"/>
                    <a:gd name="T43" fmla="*/ 455 h 473"/>
                    <a:gd name="T44" fmla="*/ 15 w 534"/>
                    <a:gd name="T45" fmla="*/ 438 h 473"/>
                    <a:gd name="T46" fmla="*/ 24 w 534"/>
                    <a:gd name="T47" fmla="*/ 436 h 473"/>
                    <a:gd name="T48" fmla="*/ 56 w 534"/>
                    <a:gd name="T49" fmla="*/ 423 h 473"/>
                    <a:gd name="T50" fmla="*/ 71 w 534"/>
                    <a:gd name="T51" fmla="*/ 422 h 473"/>
                    <a:gd name="T52" fmla="*/ 71 w 534"/>
                    <a:gd name="T53" fmla="*/ 356 h 473"/>
                    <a:gd name="T54" fmla="*/ 126 w 534"/>
                    <a:gd name="T55" fmla="*/ 305 h 473"/>
                    <a:gd name="T56" fmla="*/ 164 w 534"/>
                    <a:gd name="T57" fmla="*/ 246 h 473"/>
                    <a:gd name="T58" fmla="*/ 162 w 534"/>
                    <a:gd name="T59" fmla="*/ 191 h 473"/>
                    <a:gd name="T60" fmla="*/ 214 w 534"/>
                    <a:gd name="T61" fmla="*/ 159 h 473"/>
                    <a:gd name="T62" fmla="*/ 227 w 534"/>
                    <a:gd name="T63" fmla="*/ 177 h 473"/>
                    <a:gd name="T64" fmla="*/ 197 w 534"/>
                    <a:gd name="T65" fmla="*/ 204 h 473"/>
                    <a:gd name="T66" fmla="*/ 201 w 534"/>
                    <a:gd name="T67" fmla="*/ 222 h 473"/>
                    <a:gd name="T68" fmla="*/ 204 w 534"/>
                    <a:gd name="T69" fmla="*/ 260 h 473"/>
                    <a:gd name="T70" fmla="*/ 243 w 534"/>
                    <a:gd name="T71" fmla="*/ 243 h 473"/>
                    <a:gd name="T72" fmla="*/ 324 w 534"/>
                    <a:gd name="T73" fmla="*/ 207 h 473"/>
                    <a:gd name="T74" fmla="*/ 395 w 534"/>
                    <a:gd name="T75" fmla="*/ 159 h 473"/>
                    <a:gd name="T76" fmla="*/ 441 w 534"/>
                    <a:gd name="T77" fmla="*/ 99 h 473"/>
                    <a:gd name="T78" fmla="*/ 489 w 534"/>
                    <a:gd name="T79" fmla="*/ 39 h 473"/>
                    <a:gd name="T80" fmla="*/ 515 w 534"/>
                    <a:gd name="T81" fmla="*/ 9 h 473"/>
                    <a:gd name="T82" fmla="*/ 520 w 534"/>
                    <a:gd name="T83" fmla="*/ 32 h 473"/>
                    <a:gd name="T84" fmla="*/ 533 w 534"/>
                    <a:gd name="T85" fmla="*/ 50 h 473"/>
                    <a:gd name="T86" fmla="*/ 512 w 534"/>
                    <a:gd name="T87" fmla="*/ 72 h 473"/>
                    <a:gd name="T88" fmla="*/ 504 w 534"/>
                    <a:gd name="T89" fmla="*/ 96 h 473"/>
                    <a:gd name="T90" fmla="*/ 503 w 534"/>
                    <a:gd name="T91" fmla="*/ 134 h 473"/>
                    <a:gd name="T92" fmla="*/ 494 w 534"/>
                    <a:gd name="T93" fmla="*/ 167 h 473"/>
                    <a:gd name="T94" fmla="*/ 468 w 534"/>
                    <a:gd name="T95" fmla="*/ 173 h 473"/>
                    <a:gd name="T96" fmla="*/ 459 w 534"/>
                    <a:gd name="T97" fmla="*/ 186 h 473"/>
                    <a:gd name="T98" fmla="*/ 455 w 534"/>
                    <a:gd name="T99" fmla="*/ 240 h 473"/>
                    <a:gd name="T100" fmla="*/ 436 w 534"/>
                    <a:gd name="T101" fmla="*/ 243 h 473"/>
                    <a:gd name="T102" fmla="*/ 419 w 534"/>
                    <a:gd name="T103" fmla="*/ 257 h 473"/>
                    <a:gd name="T104" fmla="*/ 398 w 534"/>
                    <a:gd name="T105" fmla="*/ 272 h 473"/>
                    <a:gd name="T106" fmla="*/ 399 w 534"/>
                    <a:gd name="T107" fmla="*/ 255 h 473"/>
                    <a:gd name="T108" fmla="*/ 387 w 534"/>
                    <a:gd name="T109" fmla="*/ 242 h 473"/>
                    <a:gd name="T110" fmla="*/ 380 w 534"/>
                    <a:gd name="T111" fmla="*/ 227 h 473"/>
                    <a:gd name="T112" fmla="*/ 357 w 534"/>
                    <a:gd name="T113" fmla="*/ 243 h 473"/>
                    <a:gd name="T114" fmla="*/ 351 w 534"/>
                    <a:gd name="T115" fmla="*/ 258 h 473"/>
                    <a:gd name="T116" fmla="*/ 340 w 534"/>
                    <a:gd name="T117" fmla="*/ 261 h 473"/>
                    <a:gd name="T118" fmla="*/ 332 w 534"/>
                    <a:gd name="T119" fmla="*/ 243 h 473"/>
                    <a:gd name="T120" fmla="*/ 310 w 534"/>
                    <a:gd name="T121" fmla="*/ 256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34" h="473">
                      <a:moveTo>
                        <a:pt x="274" y="270"/>
                      </a:moveTo>
                      <a:lnTo>
                        <a:pt x="274" y="272"/>
                      </a:lnTo>
                      <a:lnTo>
                        <a:pt x="274" y="276"/>
                      </a:lnTo>
                      <a:lnTo>
                        <a:pt x="273" y="284"/>
                      </a:lnTo>
                      <a:lnTo>
                        <a:pt x="273" y="286"/>
                      </a:lnTo>
                      <a:lnTo>
                        <a:pt x="273" y="292"/>
                      </a:lnTo>
                      <a:lnTo>
                        <a:pt x="270" y="297"/>
                      </a:lnTo>
                      <a:lnTo>
                        <a:pt x="268" y="299"/>
                      </a:lnTo>
                      <a:lnTo>
                        <a:pt x="267" y="302"/>
                      </a:lnTo>
                      <a:lnTo>
                        <a:pt x="264" y="305"/>
                      </a:lnTo>
                      <a:lnTo>
                        <a:pt x="266" y="309"/>
                      </a:lnTo>
                      <a:lnTo>
                        <a:pt x="262" y="312"/>
                      </a:lnTo>
                      <a:lnTo>
                        <a:pt x="261" y="316"/>
                      </a:lnTo>
                      <a:lnTo>
                        <a:pt x="260" y="320"/>
                      </a:lnTo>
                      <a:lnTo>
                        <a:pt x="258" y="322"/>
                      </a:lnTo>
                      <a:lnTo>
                        <a:pt x="256" y="327"/>
                      </a:lnTo>
                      <a:lnTo>
                        <a:pt x="252" y="328"/>
                      </a:lnTo>
                      <a:lnTo>
                        <a:pt x="251" y="329"/>
                      </a:lnTo>
                      <a:lnTo>
                        <a:pt x="250" y="328"/>
                      </a:lnTo>
                      <a:lnTo>
                        <a:pt x="250" y="327"/>
                      </a:lnTo>
                      <a:lnTo>
                        <a:pt x="248" y="323"/>
                      </a:lnTo>
                      <a:lnTo>
                        <a:pt x="245" y="322"/>
                      </a:lnTo>
                      <a:lnTo>
                        <a:pt x="243" y="322"/>
                      </a:lnTo>
                      <a:lnTo>
                        <a:pt x="239" y="323"/>
                      </a:lnTo>
                      <a:lnTo>
                        <a:pt x="238" y="322"/>
                      </a:lnTo>
                      <a:lnTo>
                        <a:pt x="236" y="318"/>
                      </a:lnTo>
                      <a:lnTo>
                        <a:pt x="233" y="317"/>
                      </a:lnTo>
                      <a:lnTo>
                        <a:pt x="231" y="317"/>
                      </a:lnTo>
                      <a:lnTo>
                        <a:pt x="227" y="320"/>
                      </a:lnTo>
                      <a:lnTo>
                        <a:pt x="225" y="318"/>
                      </a:lnTo>
                      <a:lnTo>
                        <a:pt x="224" y="315"/>
                      </a:lnTo>
                      <a:lnTo>
                        <a:pt x="220" y="314"/>
                      </a:lnTo>
                      <a:lnTo>
                        <a:pt x="216" y="316"/>
                      </a:lnTo>
                      <a:lnTo>
                        <a:pt x="213" y="314"/>
                      </a:lnTo>
                      <a:lnTo>
                        <a:pt x="209" y="312"/>
                      </a:lnTo>
                      <a:lnTo>
                        <a:pt x="207" y="315"/>
                      </a:lnTo>
                      <a:lnTo>
                        <a:pt x="204" y="318"/>
                      </a:lnTo>
                      <a:lnTo>
                        <a:pt x="201" y="320"/>
                      </a:lnTo>
                      <a:lnTo>
                        <a:pt x="198" y="322"/>
                      </a:lnTo>
                      <a:lnTo>
                        <a:pt x="197" y="326"/>
                      </a:lnTo>
                      <a:lnTo>
                        <a:pt x="195" y="330"/>
                      </a:lnTo>
                      <a:lnTo>
                        <a:pt x="194" y="334"/>
                      </a:lnTo>
                      <a:lnTo>
                        <a:pt x="191" y="338"/>
                      </a:lnTo>
                      <a:lnTo>
                        <a:pt x="188" y="338"/>
                      </a:lnTo>
                      <a:lnTo>
                        <a:pt x="188" y="339"/>
                      </a:lnTo>
                      <a:lnTo>
                        <a:pt x="185" y="338"/>
                      </a:lnTo>
                      <a:lnTo>
                        <a:pt x="185" y="333"/>
                      </a:lnTo>
                      <a:lnTo>
                        <a:pt x="179" y="329"/>
                      </a:lnTo>
                      <a:lnTo>
                        <a:pt x="177" y="328"/>
                      </a:lnTo>
                      <a:lnTo>
                        <a:pt x="176" y="329"/>
                      </a:lnTo>
                      <a:lnTo>
                        <a:pt x="171" y="333"/>
                      </a:lnTo>
                      <a:lnTo>
                        <a:pt x="168" y="334"/>
                      </a:lnTo>
                      <a:lnTo>
                        <a:pt x="166" y="334"/>
                      </a:lnTo>
                      <a:lnTo>
                        <a:pt x="165" y="336"/>
                      </a:lnTo>
                      <a:lnTo>
                        <a:pt x="162" y="342"/>
                      </a:lnTo>
                      <a:lnTo>
                        <a:pt x="164" y="345"/>
                      </a:lnTo>
                      <a:lnTo>
                        <a:pt x="164" y="348"/>
                      </a:lnTo>
                      <a:lnTo>
                        <a:pt x="162" y="353"/>
                      </a:lnTo>
                      <a:lnTo>
                        <a:pt x="159" y="358"/>
                      </a:lnTo>
                      <a:lnTo>
                        <a:pt x="155" y="362"/>
                      </a:lnTo>
                      <a:lnTo>
                        <a:pt x="150" y="363"/>
                      </a:lnTo>
                      <a:lnTo>
                        <a:pt x="149" y="364"/>
                      </a:lnTo>
                      <a:lnTo>
                        <a:pt x="150" y="365"/>
                      </a:lnTo>
                      <a:lnTo>
                        <a:pt x="150" y="368"/>
                      </a:lnTo>
                      <a:lnTo>
                        <a:pt x="150" y="369"/>
                      </a:lnTo>
                      <a:lnTo>
                        <a:pt x="147" y="370"/>
                      </a:lnTo>
                      <a:lnTo>
                        <a:pt x="144" y="371"/>
                      </a:lnTo>
                      <a:lnTo>
                        <a:pt x="144" y="374"/>
                      </a:lnTo>
                      <a:lnTo>
                        <a:pt x="143" y="386"/>
                      </a:lnTo>
                      <a:lnTo>
                        <a:pt x="144" y="387"/>
                      </a:lnTo>
                      <a:lnTo>
                        <a:pt x="147" y="388"/>
                      </a:lnTo>
                      <a:lnTo>
                        <a:pt x="148" y="389"/>
                      </a:lnTo>
                      <a:lnTo>
                        <a:pt x="150" y="389"/>
                      </a:lnTo>
                      <a:lnTo>
                        <a:pt x="152" y="392"/>
                      </a:lnTo>
                      <a:lnTo>
                        <a:pt x="153" y="396"/>
                      </a:lnTo>
                      <a:lnTo>
                        <a:pt x="153" y="401"/>
                      </a:lnTo>
                      <a:lnTo>
                        <a:pt x="152" y="404"/>
                      </a:lnTo>
                      <a:lnTo>
                        <a:pt x="149" y="407"/>
                      </a:lnTo>
                      <a:lnTo>
                        <a:pt x="147" y="408"/>
                      </a:lnTo>
                      <a:lnTo>
                        <a:pt x="141" y="410"/>
                      </a:lnTo>
                      <a:lnTo>
                        <a:pt x="138" y="411"/>
                      </a:lnTo>
                      <a:lnTo>
                        <a:pt x="137" y="410"/>
                      </a:lnTo>
                      <a:lnTo>
                        <a:pt x="136" y="408"/>
                      </a:lnTo>
                      <a:lnTo>
                        <a:pt x="134" y="407"/>
                      </a:lnTo>
                      <a:lnTo>
                        <a:pt x="128" y="410"/>
                      </a:lnTo>
                      <a:lnTo>
                        <a:pt x="123" y="411"/>
                      </a:lnTo>
                      <a:lnTo>
                        <a:pt x="120" y="413"/>
                      </a:lnTo>
                      <a:lnTo>
                        <a:pt x="116" y="411"/>
                      </a:lnTo>
                      <a:lnTo>
                        <a:pt x="111" y="408"/>
                      </a:lnTo>
                      <a:lnTo>
                        <a:pt x="106" y="408"/>
                      </a:lnTo>
                      <a:lnTo>
                        <a:pt x="102" y="411"/>
                      </a:lnTo>
                      <a:lnTo>
                        <a:pt x="101" y="414"/>
                      </a:lnTo>
                      <a:lnTo>
                        <a:pt x="100" y="418"/>
                      </a:lnTo>
                      <a:lnTo>
                        <a:pt x="99" y="431"/>
                      </a:lnTo>
                      <a:lnTo>
                        <a:pt x="95" y="429"/>
                      </a:lnTo>
                      <a:lnTo>
                        <a:pt x="90" y="425"/>
                      </a:lnTo>
                      <a:lnTo>
                        <a:pt x="87" y="423"/>
                      </a:lnTo>
                      <a:lnTo>
                        <a:pt x="84" y="424"/>
                      </a:lnTo>
                      <a:lnTo>
                        <a:pt x="83" y="429"/>
                      </a:lnTo>
                      <a:lnTo>
                        <a:pt x="86" y="435"/>
                      </a:lnTo>
                      <a:lnTo>
                        <a:pt x="86" y="441"/>
                      </a:lnTo>
                      <a:lnTo>
                        <a:pt x="86" y="443"/>
                      </a:lnTo>
                      <a:lnTo>
                        <a:pt x="81" y="443"/>
                      </a:lnTo>
                      <a:lnTo>
                        <a:pt x="78" y="443"/>
                      </a:lnTo>
                      <a:lnTo>
                        <a:pt x="78" y="444"/>
                      </a:lnTo>
                      <a:lnTo>
                        <a:pt x="76" y="448"/>
                      </a:lnTo>
                      <a:lnTo>
                        <a:pt x="72" y="449"/>
                      </a:lnTo>
                      <a:lnTo>
                        <a:pt x="69" y="450"/>
                      </a:lnTo>
                      <a:lnTo>
                        <a:pt x="66" y="450"/>
                      </a:lnTo>
                      <a:lnTo>
                        <a:pt x="65" y="453"/>
                      </a:lnTo>
                      <a:lnTo>
                        <a:pt x="63" y="452"/>
                      </a:lnTo>
                      <a:lnTo>
                        <a:pt x="62" y="450"/>
                      </a:lnTo>
                      <a:lnTo>
                        <a:pt x="59" y="454"/>
                      </a:lnTo>
                      <a:lnTo>
                        <a:pt x="58" y="456"/>
                      </a:lnTo>
                      <a:lnTo>
                        <a:pt x="56" y="460"/>
                      </a:lnTo>
                      <a:lnTo>
                        <a:pt x="54" y="464"/>
                      </a:lnTo>
                      <a:lnTo>
                        <a:pt x="53" y="466"/>
                      </a:lnTo>
                      <a:lnTo>
                        <a:pt x="50" y="466"/>
                      </a:lnTo>
                      <a:lnTo>
                        <a:pt x="44" y="465"/>
                      </a:lnTo>
                      <a:lnTo>
                        <a:pt x="39" y="466"/>
                      </a:lnTo>
                      <a:lnTo>
                        <a:pt x="36" y="467"/>
                      </a:lnTo>
                      <a:lnTo>
                        <a:pt x="35" y="468"/>
                      </a:lnTo>
                      <a:lnTo>
                        <a:pt x="35" y="470"/>
                      </a:lnTo>
                      <a:lnTo>
                        <a:pt x="32" y="472"/>
                      </a:lnTo>
                      <a:lnTo>
                        <a:pt x="28" y="473"/>
                      </a:lnTo>
                      <a:lnTo>
                        <a:pt x="24" y="473"/>
                      </a:lnTo>
                      <a:lnTo>
                        <a:pt x="21" y="471"/>
                      </a:lnTo>
                      <a:lnTo>
                        <a:pt x="17" y="471"/>
                      </a:lnTo>
                      <a:lnTo>
                        <a:pt x="12" y="470"/>
                      </a:lnTo>
                      <a:lnTo>
                        <a:pt x="9" y="467"/>
                      </a:lnTo>
                      <a:lnTo>
                        <a:pt x="6" y="462"/>
                      </a:lnTo>
                      <a:lnTo>
                        <a:pt x="3" y="455"/>
                      </a:lnTo>
                      <a:lnTo>
                        <a:pt x="2" y="450"/>
                      </a:lnTo>
                      <a:lnTo>
                        <a:pt x="0" y="442"/>
                      </a:lnTo>
                      <a:lnTo>
                        <a:pt x="2" y="435"/>
                      </a:lnTo>
                      <a:lnTo>
                        <a:pt x="4" y="442"/>
                      </a:lnTo>
                      <a:lnTo>
                        <a:pt x="10" y="443"/>
                      </a:lnTo>
                      <a:lnTo>
                        <a:pt x="15" y="438"/>
                      </a:lnTo>
                      <a:lnTo>
                        <a:pt x="18" y="438"/>
                      </a:lnTo>
                      <a:lnTo>
                        <a:pt x="17" y="443"/>
                      </a:lnTo>
                      <a:lnTo>
                        <a:pt x="21" y="443"/>
                      </a:lnTo>
                      <a:lnTo>
                        <a:pt x="28" y="442"/>
                      </a:lnTo>
                      <a:lnTo>
                        <a:pt x="27" y="440"/>
                      </a:lnTo>
                      <a:lnTo>
                        <a:pt x="24" y="436"/>
                      </a:lnTo>
                      <a:lnTo>
                        <a:pt x="26" y="435"/>
                      </a:lnTo>
                      <a:lnTo>
                        <a:pt x="33" y="434"/>
                      </a:lnTo>
                      <a:lnTo>
                        <a:pt x="39" y="435"/>
                      </a:lnTo>
                      <a:lnTo>
                        <a:pt x="41" y="431"/>
                      </a:lnTo>
                      <a:lnTo>
                        <a:pt x="44" y="425"/>
                      </a:lnTo>
                      <a:lnTo>
                        <a:pt x="56" y="423"/>
                      </a:lnTo>
                      <a:lnTo>
                        <a:pt x="59" y="420"/>
                      </a:lnTo>
                      <a:lnTo>
                        <a:pt x="59" y="414"/>
                      </a:lnTo>
                      <a:lnTo>
                        <a:pt x="63" y="407"/>
                      </a:lnTo>
                      <a:lnTo>
                        <a:pt x="66" y="407"/>
                      </a:lnTo>
                      <a:lnTo>
                        <a:pt x="68" y="412"/>
                      </a:lnTo>
                      <a:lnTo>
                        <a:pt x="71" y="422"/>
                      </a:lnTo>
                      <a:lnTo>
                        <a:pt x="74" y="419"/>
                      </a:lnTo>
                      <a:lnTo>
                        <a:pt x="76" y="411"/>
                      </a:lnTo>
                      <a:lnTo>
                        <a:pt x="71" y="400"/>
                      </a:lnTo>
                      <a:lnTo>
                        <a:pt x="64" y="390"/>
                      </a:lnTo>
                      <a:lnTo>
                        <a:pt x="60" y="376"/>
                      </a:lnTo>
                      <a:lnTo>
                        <a:pt x="71" y="356"/>
                      </a:lnTo>
                      <a:lnTo>
                        <a:pt x="81" y="348"/>
                      </a:lnTo>
                      <a:lnTo>
                        <a:pt x="90" y="335"/>
                      </a:lnTo>
                      <a:lnTo>
                        <a:pt x="100" y="327"/>
                      </a:lnTo>
                      <a:lnTo>
                        <a:pt x="108" y="322"/>
                      </a:lnTo>
                      <a:lnTo>
                        <a:pt x="120" y="312"/>
                      </a:lnTo>
                      <a:lnTo>
                        <a:pt x="126" y="305"/>
                      </a:lnTo>
                      <a:lnTo>
                        <a:pt x="136" y="294"/>
                      </a:lnTo>
                      <a:lnTo>
                        <a:pt x="146" y="282"/>
                      </a:lnTo>
                      <a:lnTo>
                        <a:pt x="152" y="274"/>
                      </a:lnTo>
                      <a:lnTo>
                        <a:pt x="156" y="266"/>
                      </a:lnTo>
                      <a:lnTo>
                        <a:pt x="160" y="256"/>
                      </a:lnTo>
                      <a:lnTo>
                        <a:pt x="164" y="246"/>
                      </a:lnTo>
                      <a:lnTo>
                        <a:pt x="162" y="231"/>
                      </a:lnTo>
                      <a:lnTo>
                        <a:pt x="160" y="210"/>
                      </a:lnTo>
                      <a:lnTo>
                        <a:pt x="156" y="212"/>
                      </a:lnTo>
                      <a:lnTo>
                        <a:pt x="156" y="208"/>
                      </a:lnTo>
                      <a:lnTo>
                        <a:pt x="159" y="197"/>
                      </a:lnTo>
                      <a:lnTo>
                        <a:pt x="162" y="191"/>
                      </a:lnTo>
                      <a:lnTo>
                        <a:pt x="164" y="180"/>
                      </a:lnTo>
                      <a:lnTo>
                        <a:pt x="182" y="171"/>
                      </a:lnTo>
                      <a:lnTo>
                        <a:pt x="189" y="170"/>
                      </a:lnTo>
                      <a:lnTo>
                        <a:pt x="204" y="164"/>
                      </a:lnTo>
                      <a:lnTo>
                        <a:pt x="210" y="159"/>
                      </a:lnTo>
                      <a:lnTo>
                        <a:pt x="214" y="159"/>
                      </a:lnTo>
                      <a:lnTo>
                        <a:pt x="219" y="158"/>
                      </a:lnTo>
                      <a:lnTo>
                        <a:pt x="230" y="155"/>
                      </a:lnTo>
                      <a:lnTo>
                        <a:pt x="238" y="159"/>
                      </a:lnTo>
                      <a:lnTo>
                        <a:pt x="238" y="167"/>
                      </a:lnTo>
                      <a:lnTo>
                        <a:pt x="228" y="173"/>
                      </a:lnTo>
                      <a:lnTo>
                        <a:pt x="227" y="177"/>
                      </a:lnTo>
                      <a:lnTo>
                        <a:pt x="227" y="184"/>
                      </a:lnTo>
                      <a:lnTo>
                        <a:pt x="225" y="186"/>
                      </a:lnTo>
                      <a:lnTo>
                        <a:pt x="219" y="190"/>
                      </a:lnTo>
                      <a:lnTo>
                        <a:pt x="209" y="192"/>
                      </a:lnTo>
                      <a:lnTo>
                        <a:pt x="202" y="203"/>
                      </a:lnTo>
                      <a:lnTo>
                        <a:pt x="197" y="204"/>
                      </a:lnTo>
                      <a:lnTo>
                        <a:pt x="186" y="202"/>
                      </a:lnTo>
                      <a:lnTo>
                        <a:pt x="182" y="207"/>
                      </a:lnTo>
                      <a:lnTo>
                        <a:pt x="180" y="213"/>
                      </a:lnTo>
                      <a:lnTo>
                        <a:pt x="183" y="218"/>
                      </a:lnTo>
                      <a:lnTo>
                        <a:pt x="190" y="220"/>
                      </a:lnTo>
                      <a:lnTo>
                        <a:pt x="201" y="222"/>
                      </a:lnTo>
                      <a:lnTo>
                        <a:pt x="202" y="226"/>
                      </a:lnTo>
                      <a:lnTo>
                        <a:pt x="200" y="240"/>
                      </a:lnTo>
                      <a:lnTo>
                        <a:pt x="198" y="248"/>
                      </a:lnTo>
                      <a:lnTo>
                        <a:pt x="196" y="251"/>
                      </a:lnTo>
                      <a:lnTo>
                        <a:pt x="197" y="254"/>
                      </a:lnTo>
                      <a:lnTo>
                        <a:pt x="204" y="260"/>
                      </a:lnTo>
                      <a:lnTo>
                        <a:pt x="218" y="263"/>
                      </a:lnTo>
                      <a:lnTo>
                        <a:pt x="230" y="266"/>
                      </a:lnTo>
                      <a:lnTo>
                        <a:pt x="236" y="262"/>
                      </a:lnTo>
                      <a:lnTo>
                        <a:pt x="240" y="254"/>
                      </a:lnTo>
                      <a:lnTo>
                        <a:pt x="240" y="245"/>
                      </a:lnTo>
                      <a:lnTo>
                        <a:pt x="243" y="243"/>
                      </a:lnTo>
                      <a:lnTo>
                        <a:pt x="256" y="239"/>
                      </a:lnTo>
                      <a:lnTo>
                        <a:pt x="270" y="236"/>
                      </a:lnTo>
                      <a:lnTo>
                        <a:pt x="274" y="236"/>
                      </a:lnTo>
                      <a:lnTo>
                        <a:pt x="291" y="226"/>
                      </a:lnTo>
                      <a:lnTo>
                        <a:pt x="309" y="219"/>
                      </a:lnTo>
                      <a:lnTo>
                        <a:pt x="324" y="207"/>
                      </a:lnTo>
                      <a:lnTo>
                        <a:pt x="335" y="206"/>
                      </a:lnTo>
                      <a:lnTo>
                        <a:pt x="346" y="203"/>
                      </a:lnTo>
                      <a:lnTo>
                        <a:pt x="357" y="196"/>
                      </a:lnTo>
                      <a:lnTo>
                        <a:pt x="374" y="183"/>
                      </a:lnTo>
                      <a:lnTo>
                        <a:pt x="386" y="171"/>
                      </a:lnTo>
                      <a:lnTo>
                        <a:pt x="395" y="159"/>
                      </a:lnTo>
                      <a:lnTo>
                        <a:pt x="404" y="146"/>
                      </a:lnTo>
                      <a:lnTo>
                        <a:pt x="407" y="136"/>
                      </a:lnTo>
                      <a:lnTo>
                        <a:pt x="413" y="120"/>
                      </a:lnTo>
                      <a:lnTo>
                        <a:pt x="425" y="110"/>
                      </a:lnTo>
                      <a:lnTo>
                        <a:pt x="437" y="100"/>
                      </a:lnTo>
                      <a:lnTo>
                        <a:pt x="441" y="99"/>
                      </a:lnTo>
                      <a:lnTo>
                        <a:pt x="447" y="98"/>
                      </a:lnTo>
                      <a:lnTo>
                        <a:pt x="453" y="95"/>
                      </a:lnTo>
                      <a:lnTo>
                        <a:pt x="462" y="92"/>
                      </a:lnTo>
                      <a:lnTo>
                        <a:pt x="474" y="80"/>
                      </a:lnTo>
                      <a:lnTo>
                        <a:pt x="482" y="66"/>
                      </a:lnTo>
                      <a:lnTo>
                        <a:pt x="489" y="39"/>
                      </a:lnTo>
                      <a:lnTo>
                        <a:pt x="490" y="32"/>
                      </a:lnTo>
                      <a:lnTo>
                        <a:pt x="494" y="22"/>
                      </a:lnTo>
                      <a:lnTo>
                        <a:pt x="497" y="9"/>
                      </a:lnTo>
                      <a:lnTo>
                        <a:pt x="501" y="0"/>
                      </a:lnTo>
                      <a:lnTo>
                        <a:pt x="509" y="6"/>
                      </a:lnTo>
                      <a:lnTo>
                        <a:pt x="515" y="9"/>
                      </a:lnTo>
                      <a:lnTo>
                        <a:pt x="520" y="11"/>
                      </a:lnTo>
                      <a:lnTo>
                        <a:pt x="520" y="16"/>
                      </a:lnTo>
                      <a:lnTo>
                        <a:pt x="518" y="22"/>
                      </a:lnTo>
                      <a:lnTo>
                        <a:pt x="518" y="26"/>
                      </a:lnTo>
                      <a:lnTo>
                        <a:pt x="518" y="29"/>
                      </a:lnTo>
                      <a:lnTo>
                        <a:pt x="520" y="32"/>
                      </a:lnTo>
                      <a:lnTo>
                        <a:pt x="522" y="33"/>
                      </a:lnTo>
                      <a:lnTo>
                        <a:pt x="525" y="34"/>
                      </a:lnTo>
                      <a:lnTo>
                        <a:pt x="528" y="34"/>
                      </a:lnTo>
                      <a:lnTo>
                        <a:pt x="532" y="40"/>
                      </a:lnTo>
                      <a:lnTo>
                        <a:pt x="534" y="45"/>
                      </a:lnTo>
                      <a:lnTo>
                        <a:pt x="533" y="50"/>
                      </a:lnTo>
                      <a:lnTo>
                        <a:pt x="527" y="58"/>
                      </a:lnTo>
                      <a:lnTo>
                        <a:pt x="522" y="60"/>
                      </a:lnTo>
                      <a:lnTo>
                        <a:pt x="518" y="62"/>
                      </a:lnTo>
                      <a:lnTo>
                        <a:pt x="514" y="62"/>
                      </a:lnTo>
                      <a:lnTo>
                        <a:pt x="513" y="64"/>
                      </a:lnTo>
                      <a:lnTo>
                        <a:pt x="512" y="72"/>
                      </a:lnTo>
                      <a:lnTo>
                        <a:pt x="509" y="75"/>
                      </a:lnTo>
                      <a:lnTo>
                        <a:pt x="510" y="77"/>
                      </a:lnTo>
                      <a:lnTo>
                        <a:pt x="512" y="80"/>
                      </a:lnTo>
                      <a:lnTo>
                        <a:pt x="510" y="83"/>
                      </a:lnTo>
                      <a:lnTo>
                        <a:pt x="506" y="93"/>
                      </a:lnTo>
                      <a:lnTo>
                        <a:pt x="504" y="96"/>
                      </a:lnTo>
                      <a:lnTo>
                        <a:pt x="503" y="107"/>
                      </a:lnTo>
                      <a:lnTo>
                        <a:pt x="504" y="110"/>
                      </a:lnTo>
                      <a:lnTo>
                        <a:pt x="509" y="114"/>
                      </a:lnTo>
                      <a:lnTo>
                        <a:pt x="512" y="117"/>
                      </a:lnTo>
                      <a:lnTo>
                        <a:pt x="512" y="119"/>
                      </a:lnTo>
                      <a:lnTo>
                        <a:pt x="503" y="134"/>
                      </a:lnTo>
                      <a:lnTo>
                        <a:pt x="501" y="137"/>
                      </a:lnTo>
                      <a:lnTo>
                        <a:pt x="497" y="143"/>
                      </a:lnTo>
                      <a:lnTo>
                        <a:pt x="495" y="146"/>
                      </a:lnTo>
                      <a:lnTo>
                        <a:pt x="491" y="150"/>
                      </a:lnTo>
                      <a:lnTo>
                        <a:pt x="495" y="164"/>
                      </a:lnTo>
                      <a:lnTo>
                        <a:pt x="494" y="167"/>
                      </a:lnTo>
                      <a:lnTo>
                        <a:pt x="486" y="168"/>
                      </a:lnTo>
                      <a:lnTo>
                        <a:pt x="479" y="166"/>
                      </a:lnTo>
                      <a:lnTo>
                        <a:pt x="477" y="168"/>
                      </a:lnTo>
                      <a:lnTo>
                        <a:pt x="477" y="173"/>
                      </a:lnTo>
                      <a:lnTo>
                        <a:pt x="473" y="172"/>
                      </a:lnTo>
                      <a:lnTo>
                        <a:pt x="468" y="173"/>
                      </a:lnTo>
                      <a:lnTo>
                        <a:pt x="460" y="174"/>
                      </a:lnTo>
                      <a:lnTo>
                        <a:pt x="456" y="176"/>
                      </a:lnTo>
                      <a:lnTo>
                        <a:pt x="455" y="178"/>
                      </a:lnTo>
                      <a:lnTo>
                        <a:pt x="456" y="179"/>
                      </a:lnTo>
                      <a:lnTo>
                        <a:pt x="459" y="183"/>
                      </a:lnTo>
                      <a:lnTo>
                        <a:pt x="459" y="186"/>
                      </a:lnTo>
                      <a:lnTo>
                        <a:pt x="458" y="190"/>
                      </a:lnTo>
                      <a:lnTo>
                        <a:pt x="449" y="204"/>
                      </a:lnTo>
                      <a:lnTo>
                        <a:pt x="449" y="210"/>
                      </a:lnTo>
                      <a:lnTo>
                        <a:pt x="455" y="216"/>
                      </a:lnTo>
                      <a:lnTo>
                        <a:pt x="454" y="231"/>
                      </a:lnTo>
                      <a:lnTo>
                        <a:pt x="455" y="240"/>
                      </a:lnTo>
                      <a:lnTo>
                        <a:pt x="454" y="248"/>
                      </a:lnTo>
                      <a:lnTo>
                        <a:pt x="453" y="255"/>
                      </a:lnTo>
                      <a:lnTo>
                        <a:pt x="452" y="252"/>
                      </a:lnTo>
                      <a:lnTo>
                        <a:pt x="447" y="246"/>
                      </a:lnTo>
                      <a:lnTo>
                        <a:pt x="442" y="236"/>
                      </a:lnTo>
                      <a:lnTo>
                        <a:pt x="436" y="243"/>
                      </a:lnTo>
                      <a:lnTo>
                        <a:pt x="434" y="245"/>
                      </a:lnTo>
                      <a:lnTo>
                        <a:pt x="425" y="244"/>
                      </a:lnTo>
                      <a:lnTo>
                        <a:pt x="424" y="249"/>
                      </a:lnTo>
                      <a:lnTo>
                        <a:pt x="425" y="254"/>
                      </a:lnTo>
                      <a:lnTo>
                        <a:pt x="425" y="257"/>
                      </a:lnTo>
                      <a:lnTo>
                        <a:pt x="419" y="257"/>
                      </a:lnTo>
                      <a:lnTo>
                        <a:pt x="420" y="261"/>
                      </a:lnTo>
                      <a:lnTo>
                        <a:pt x="419" y="264"/>
                      </a:lnTo>
                      <a:lnTo>
                        <a:pt x="411" y="268"/>
                      </a:lnTo>
                      <a:lnTo>
                        <a:pt x="410" y="274"/>
                      </a:lnTo>
                      <a:lnTo>
                        <a:pt x="404" y="274"/>
                      </a:lnTo>
                      <a:lnTo>
                        <a:pt x="398" y="272"/>
                      </a:lnTo>
                      <a:lnTo>
                        <a:pt x="398" y="269"/>
                      </a:lnTo>
                      <a:lnTo>
                        <a:pt x="395" y="267"/>
                      </a:lnTo>
                      <a:lnTo>
                        <a:pt x="395" y="266"/>
                      </a:lnTo>
                      <a:lnTo>
                        <a:pt x="396" y="263"/>
                      </a:lnTo>
                      <a:lnTo>
                        <a:pt x="399" y="262"/>
                      </a:lnTo>
                      <a:lnTo>
                        <a:pt x="399" y="255"/>
                      </a:lnTo>
                      <a:lnTo>
                        <a:pt x="398" y="252"/>
                      </a:lnTo>
                      <a:lnTo>
                        <a:pt x="394" y="250"/>
                      </a:lnTo>
                      <a:lnTo>
                        <a:pt x="392" y="248"/>
                      </a:lnTo>
                      <a:lnTo>
                        <a:pt x="390" y="245"/>
                      </a:lnTo>
                      <a:lnTo>
                        <a:pt x="390" y="244"/>
                      </a:lnTo>
                      <a:lnTo>
                        <a:pt x="387" y="242"/>
                      </a:lnTo>
                      <a:lnTo>
                        <a:pt x="387" y="239"/>
                      </a:lnTo>
                      <a:lnTo>
                        <a:pt x="387" y="237"/>
                      </a:lnTo>
                      <a:lnTo>
                        <a:pt x="388" y="234"/>
                      </a:lnTo>
                      <a:lnTo>
                        <a:pt x="387" y="232"/>
                      </a:lnTo>
                      <a:lnTo>
                        <a:pt x="387" y="230"/>
                      </a:lnTo>
                      <a:lnTo>
                        <a:pt x="380" y="227"/>
                      </a:lnTo>
                      <a:lnTo>
                        <a:pt x="374" y="227"/>
                      </a:lnTo>
                      <a:lnTo>
                        <a:pt x="369" y="232"/>
                      </a:lnTo>
                      <a:lnTo>
                        <a:pt x="366" y="236"/>
                      </a:lnTo>
                      <a:lnTo>
                        <a:pt x="358" y="240"/>
                      </a:lnTo>
                      <a:lnTo>
                        <a:pt x="357" y="242"/>
                      </a:lnTo>
                      <a:lnTo>
                        <a:pt x="357" y="243"/>
                      </a:lnTo>
                      <a:lnTo>
                        <a:pt x="357" y="245"/>
                      </a:lnTo>
                      <a:lnTo>
                        <a:pt x="356" y="248"/>
                      </a:lnTo>
                      <a:lnTo>
                        <a:pt x="354" y="251"/>
                      </a:lnTo>
                      <a:lnTo>
                        <a:pt x="354" y="255"/>
                      </a:lnTo>
                      <a:lnTo>
                        <a:pt x="351" y="260"/>
                      </a:lnTo>
                      <a:lnTo>
                        <a:pt x="351" y="258"/>
                      </a:lnTo>
                      <a:lnTo>
                        <a:pt x="351" y="255"/>
                      </a:lnTo>
                      <a:lnTo>
                        <a:pt x="351" y="252"/>
                      </a:lnTo>
                      <a:lnTo>
                        <a:pt x="344" y="252"/>
                      </a:lnTo>
                      <a:lnTo>
                        <a:pt x="342" y="254"/>
                      </a:lnTo>
                      <a:lnTo>
                        <a:pt x="341" y="258"/>
                      </a:lnTo>
                      <a:lnTo>
                        <a:pt x="340" y="261"/>
                      </a:lnTo>
                      <a:lnTo>
                        <a:pt x="336" y="263"/>
                      </a:lnTo>
                      <a:lnTo>
                        <a:pt x="330" y="258"/>
                      </a:lnTo>
                      <a:lnTo>
                        <a:pt x="330" y="255"/>
                      </a:lnTo>
                      <a:lnTo>
                        <a:pt x="330" y="252"/>
                      </a:lnTo>
                      <a:lnTo>
                        <a:pt x="333" y="244"/>
                      </a:lnTo>
                      <a:lnTo>
                        <a:pt x="332" y="243"/>
                      </a:lnTo>
                      <a:lnTo>
                        <a:pt x="327" y="240"/>
                      </a:lnTo>
                      <a:lnTo>
                        <a:pt x="321" y="239"/>
                      </a:lnTo>
                      <a:lnTo>
                        <a:pt x="317" y="240"/>
                      </a:lnTo>
                      <a:lnTo>
                        <a:pt x="315" y="243"/>
                      </a:lnTo>
                      <a:lnTo>
                        <a:pt x="314" y="249"/>
                      </a:lnTo>
                      <a:lnTo>
                        <a:pt x="310" y="256"/>
                      </a:lnTo>
                      <a:lnTo>
                        <a:pt x="299" y="262"/>
                      </a:lnTo>
                      <a:lnTo>
                        <a:pt x="274" y="270"/>
                      </a:lnTo>
                      <a:close/>
                    </a:path>
                  </a:pathLst>
                </a:custGeom>
                <a:blipFill dpi="0" rotWithShape="0">
                  <a:blip r:embed="rId6"/>
                  <a:srcRect/>
                  <a:tile tx="0" ty="0" sx="100000" sy="100000" flip="none" algn="tl"/>
                </a:blipFill>
                <a:ln w="1588">
                  <a:solidFill>
                    <a:srgbClr val="000000"/>
                  </a:solidFill>
                  <a:prstDash val="solid"/>
                  <a:round/>
                  <a:headEnd/>
                  <a:tailEnd/>
                </a:ln>
              </p:spPr>
              <p:txBody>
                <a:bodyPr/>
                <a:lstStyle/>
                <a:p>
                  <a:endParaRPr lang="ja-JP" altLang="en-US"/>
                </a:p>
              </p:txBody>
            </p:sp>
            <p:sp>
              <p:nvSpPr>
                <p:cNvPr id="919654" name="Freeform 102"/>
                <p:cNvSpPr>
                  <a:spLocks/>
                </p:cNvSpPr>
                <p:nvPr/>
              </p:nvSpPr>
              <p:spPr bwMode="auto">
                <a:xfrm>
                  <a:off x="1231" y="2278"/>
                  <a:ext cx="20" cy="40"/>
                </a:xfrm>
                <a:custGeom>
                  <a:avLst/>
                  <a:gdLst>
                    <a:gd name="T0" fmla="*/ 36 w 41"/>
                    <a:gd name="T1" fmla="*/ 55 h 82"/>
                    <a:gd name="T2" fmla="*/ 33 w 41"/>
                    <a:gd name="T3" fmla="*/ 60 h 82"/>
                    <a:gd name="T4" fmla="*/ 29 w 41"/>
                    <a:gd name="T5" fmla="*/ 66 h 82"/>
                    <a:gd name="T6" fmla="*/ 25 w 41"/>
                    <a:gd name="T7" fmla="*/ 71 h 82"/>
                    <a:gd name="T8" fmla="*/ 17 w 41"/>
                    <a:gd name="T9" fmla="*/ 77 h 82"/>
                    <a:gd name="T10" fmla="*/ 13 w 41"/>
                    <a:gd name="T11" fmla="*/ 81 h 82"/>
                    <a:gd name="T12" fmla="*/ 6 w 41"/>
                    <a:gd name="T13" fmla="*/ 82 h 82"/>
                    <a:gd name="T14" fmla="*/ 4 w 41"/>
                    <a:gd name="T15" fmla="*/ 81 h 82"/>
                    <a:gd name="T16" fmla="*/ 0 w 41"/>
                    <a:gd name="T17" fmla="*/ 76 h 82"/>
                    <a:gd name="T18" fmla="*/ 0 w 41"/>
                    <a:gd name="T19" fmla="*/ 71 h 82"/>
                    <a:gd name="T20" fmla="*/ 3 w 41"/>
                    <a:gd name="T21" fmla="*/ 65 h 82"/>
                    <a:gd name="T22" fmla="*/ 5 w 41"/>
                    <a:gd name="T23" fmla="*/ 61 h 82"/>
                    <a:gd name="T24" fmla="*/ 9 w 41"/>
                    <a:gd name="T25" fmla="*/ 59 h 82"/>
                    <a:gd name="T26" fmla="*/ 12 w 41"/>
                    <a:gd name="T27" fmla="*/ 55 h 82"/>
                    <a:gd name="T28" fmla="*/ 12 w 41"/>
                    <a:gd name="T29" fmla="*/ 52 h 82"/>
                    <a:gd name="T30" fmla="*/ 10 w 41"/>
                    <a:gd name="T31" fmla="*/ 52 h 82"/>
                    <a:gd name="T32" fmla="*/ 7 w 41"/>
                    <a:gd name="T33" fmla="*/ 52 h 82"/>
                    <a:gd name="T34" fmla="*/ 4 w 41"/>
                    <a:gd name="T35" fmla="*/ 55 h 82"/>
                    <a:gd name="T36" fmla="*/ 1 w 41"/>
                    <a:gd name="T37" fmla="*/ 55 h 82"/>
                    <a:gd name="T38" fmla="*/ 0 w 41"/>
                    <a:gd name="T39" fmla="*/ 52 h 82"/>
                    <a:gd name="T40" fmla="*/ 1 w 41"/>
                    <a:gd name="T41" fmla="*/ 46 h 82"/>
                    <a:gd name="T42" fmla="*/ 4 w 41"/>
                    <a:gd name="T43" fmla="*/ 40 h 82"/>
                    <a:gd name="T44" fmla="*/ 9 w 41"/>
                    <a:gd name="T45" fmla="*/ 30 h 82"/>
                    <a:gd name="T46" fmla="*/ 15 w 41"/>
                    <a:gd name="T47" fmla="*/ 22 h 82"/>
                    <a:gd name="T48" fmla="*/ 18 w 41"/>
                    <a:gd name="T49" fmla="*/ 16 h 82"/>
                    <a:gd name="T50" fmla="*/ 25 w 41"/>
                    <a:gd name="T51" fmla="*/ 7 h 82"/>
                    <a:gd name="T52" fmla="*/ 27 w 41"/>
                    <a:gd name="T53" fmla="*/ 4 h 82"/>
                    <a:gd name="T54" fmla="*/ 30 w 41"/>
                    <a:gd name="T55" fmla="*/ 3 h 82"/>
                    <a:gd name="T56" fmla="*/ 33 w 41"/>
                    <a:gd name="T57" fmla="*/ 0 h 82"/>
                    <a:gd name="T58" fmla="*/ 35 w 41"/>
                    <a:gd name="T59" fmla="*/ 0 h 82"/>
                    <a:gd name="T60" fmla="*/ 37 w 41"/>
                    <a:gd name="T61" fmla="*/ 3 h 82"/>
                    <a:gd name="T62" fmla="*/ 39 w 41"/>
                    <a:gd name="T63" fmla="*/ 7 h 82"/>
                    <a:gd name="T64" fmla="*/ 36 w 41"/>
                    <a:gd name="T65" fmla="*/ 13 h 82"/>
                    <a:gd name="T66" fmla="*/ 34 w 41"/>
                    <a:gd name="T67" fmla="*/ 22 h 82"/>
                    <a:gd name="T68" fmla="*/ 33 w 41"/>
                    <a:gd name="T69" fmla="*/ 28 h 82"/>
                    <a:gd name="T70" fmla="*/ 33 w 41"/>
                    <a:gd name="T71" fmla="*/ 31 h 82"/>
                    <a:gd name="T72" fmla="*/ 37 w 41"/>
                    <a:gd name="T73" fmla="*/ 35 h 82"/>
                    <a:gd name="T74" fmla="*/ 41 w 41"/>
                    <a:gd name="T75" fmla="*/ 37 h 82"/>
                    <a:gd name="T76" fmla="*/ 39 w 41"/>
                    <a:gd name="T77" fmla="*/ 45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1" h="82">
                      <a:moveTo>
                        <a:pt x="39" y="52"/>
                      </a:moveTo>
                      <a:lnTo>
                        <a:pt x="36" y="55"/>
                      </a:lnTo>
                      <a:lnTo>
                        <a:pt x="35" y="58"/>
                      </a:lnTo>
                      <a:lnTo>
                        <a:pt x="33" y="60"/>
                      </a:lnTo>
                      <a:lnTo>
                        <a:pt x="31" y="63"/>
                      </a:lnTo>
                      <a:lnTo>
                        <a:pt x="29" y="66"/>
                      </a:lnTo>
                      <a:lnTo>
                        <a:pt x="28" y="69"/>
                      </a:lnTo>
                      <a:lnTo>
                        <a:pt x="25" y="71"/>
                      </a:lnTo>
                      <a:lnTo>
                        <a:pt x="22" y="75"/>
                      </a:lnTo>
                      <a:lnTo>
                        <a:pt x="17" y="77"/>
                      </a:lnTo>
                      <a:lnTo>
                        <a:pt x="15" y="78"/>
                      </a:lnTo>
                      <a:lnTo>
                        <a:pt x="13" y="81"/>
                      </a:lnTo>
                      <a:lnTo>
                        <a:pt x="9" y="81"/>
                      </a:lnTo>
                      <a:lnTo>
                        <a:pt x="6" y="82"/>
                      </a:lnTo>
                      <a:lnTo>
                        <a:pt x="5" y="82"/>
                      </a:lnTo>
                      <a:lnTo>
                        <a:pt x="4" y="81"/>
                      </a:lnTo>
                      <a:lnTo>
                        <a:pt x="1" y="78"/>
                      </a:lnTo>
                      <a:lnTo>
                        <a:pt x="0" y="76"/>
                      </a:lnTo>
                      <a:lnTo>
                        <a:pt x="0" y="73"/>
                      </a:lnTo>
                      <a:lnTo>
                        <a:pt x="0" y="71"/>
                      </a:lnTo>
                      <a:lnTo>
                        <a:pt x="1" y="69"/>
                      </a:lnTo>
                      <a:lnTo>
                        <a:pt x="3" y="65"/>
                      </a:lnTo>
                      <a:lnTo>
                        <a:pt x="4" y="63"/>
                      </a:lnTo>
                      <a:lnTo>
                        <a:pt x="5" y="61"/>
                      </a:lnTo>
                      <a:lnTo>
                        <a:pt x="6" y="60"/>
                      </a:lnTo>
                      <a:lnTo>
                        <a:pt x="9" y="59"/>
                      </a:lnTo>
                      <a:lnTo>
                        <a:pt x="10" y="57"/>
                      </a:lnTo>
                      <a:lnTo>
                        <a:pt x="12" y="55"/>
                      </a:lnTo>
                      <a:lnTo>
                        <a:pt x="12" y="53"/>
                      </a:lnTo>
                      <a:lnTo>
                        <a:pt x="12" y="52"/>
                      </a:lnTo>
                      <a:lnTo>
                        <a:pt x="11" y="52"/>
                      </a:lnTo>
                      <a:lnTo>
                        <a:pt x="10" y="52"/>
                      </a:lnTo>
                      <a:lnTo>
                        <a:pt x="9" y="52"/>
                      </a:lnTo>
                      <a:lnTo>
                        <a:pt x="7" y="52"/>
                      </a:lnTo>
                      <a:lnTo>
                        <a:pt x="4" y="54"/>
                      </a:lnTo>
                      <a:lnTo>
                        <a:pt x="4" y="55"/>
                      </a:lnTo>
                      <a:lnTo>
                        <a:pt x="3" y="57"/>
                      </a:lnTo>
                      <a:lnTo>
                        <a:pt x="1" y="55"/>
                      </a:lnTo>
                      <a:lnTo>
                        <a:pt x="0" y="53"/>
                      </a:lnTo>
                      <a:lnTo>
                        <a:pt x="0" y="52"/>
                      </a:lnTo>
                      <a:lnTo>
                        <a:pt x="0" y="48"/>
                      </a:lnTo>
                      <a:lnTo>
                        <a:pt x="1" y="46"/>
                      </a:lnTo>
                      <a:lnTo>
                        <a:pt x="1" y="42"/>
                      </a:lnTo>
                      <a:lnTo>
                        <a:pt x="4" y="40"/>
                      </a:lnTo>
                      <a:lnTo>
                        <a:pt x="6" y="35"/>
                      </a:lnTo>
                      <a:lnTo>
                        <a:pt x="9" y="30"/>
                      </a:lnTo>
                      <a:lnTo>
                        <a:pt x="11" y="25"/>
                      </a:lnTo>
                      <a:lnTo>
                        <a:pt x="15" y="22"/>
                      </a:lnTo>
                      <a:lnTo>
                        <a:pt x="16" y="19"/>
                      </a:lnTo>
                      <a:lnTo>
                        <a:pt x="18" y="16"/>
                      </a:lnTo>
                      <a:lnTo>
                        <a:pt x="21" y="11"/>
                      </a:lnTo>
                      <a:lnTo>
                        <a:pt x="25" y="7"/>
                      </a:lnTo>
                      <a:lnTo>
                        <a:pt x="25" y="6"/>
                      </a:lnTo>
                      <a:lnTo>
                        <a:pt x="27" y="4"/>
                      </a:lnTo>
                      <a:lnTo>
                        <a:pt x="29" y="3"/>
                      </a:lnTo>
                      <a:lnTo>
                        <a:pt x="30" y="3"/>
                      </a:lnTo>
                      <a:lnTo>
                        <a:pt x="31" y="1"/>
                      </a:lnTo>
                      <a:lnTo>
                        <a:pt x="33" y="0"/>
                      </a:lnTo>
                      <a:lnTo>
                        <a:pt x="34" y="0"/>
                      </a:lnTo>
                      <a:lnTo>
                        <a:pt x="35" y="0"/>
                      </a:lnTo>
                      <a:lnTo>
                        <a:pt x="36" y="0"/>
                      </a:lnTo>
                      <a:lnTo>
                        <a:pt x="37" y="3"/>
                      </a:lnTo>
                      <a:lnTo>
                        <a:pt x="39" y="5"/>
                      </a:lnTo>
                      <a:lnTo>
                        <a:pt x="39" y="7"/>
                      </a:lnTo>
                      <a:lnTo>
                        <a:pt x="37" y="10"/>
                      </a:lnTo>
                      <a:lnTo>
                        <a:pt x="36" y="13"/>
                      </a:lnTo>
                      <a:lnTo>
                        <a:pt x="35" y="18"/>
                      </a:lnTo>
                      <a:lnTo>
                        <a:pt x="34" y="22"/>
                      </a:lnTo>
                      <a:lnTo>
                        <a:pt x="33" y="27"/>
                      </a:lnTo>
                      <a:lnTo>
                        <a:pt x="33" y="28"/>
                      </a:lnTo>
                      <a:lnTo>
                        <a:pt x="33" y="30"/>
                      </a:lnTo>
                      <a:lnTo>
                        <a:pt x="33" y="31"/>
                      </a:lnTo>
                      <a:lnTo>
                        <a:pt x="35" y="33"/>
                      </a:lnTo>
                      <a:lnTo>
                        <a:pt x="37" y="35"/>
                      </a:lnTo>
                      <a:lnTo>
                        <a:pt x="40" y="36"/>
                      </a:lnTo>
                      <a:lnTo>
                        <a:pt x="41" y="37"/>
                      </a:lnTo>
                      <a:lnTo>
                        <a:pt x="41" y="41"/>
                      </a:lnTo>
                      <a:lnTo>
                        <a:pt x="39" y="45"/>
                      </a:lnTo>
                      <a:lnTo>
                        <a:pt x="39" y="52"/>
                      </a:lnTo>
                      <a:close/>
                    </a:path>
                  </a:pathLst>
                </a:custGeom>
                <a:blipFill dpi="0" rotWithShape="0">
                  <a:blip r:embed="rId6"/>
                  <a:srcRect/>
                  <a:tile tx="0" ty="0" sx="100000" sy="100000" flip="none" algn="tl"/>
                </a:blipFill>
                <a:ln w="1588">
                  <a:solidFill>
                    <a:srgbClr val="000000"/>
                  </a:solidFill>
                  <a:prstDash val="solid"/>
                  <a:round/>
                  <a:headEnd/>
                  <a:tailEnd/>
                </a:ln>
              </p:spPr>
              <p:txBody>
                <a:bodyPr/>
                <a:lstStyle/>
                <a:p>
                  <a:endParaRPr lang="ja-JP" altLang="en-US"/>
                </a:p>
              </p:txBody>
            </p:sp>
            <p:sp>
              <p:nvSpPr>
                <p:cNvPr id="919655" name="Freeform 103"/>
                <p:cNvSpPr>
                  <a:spLocks/>
                </p:cNvSpPr>
                <p:nvPr/>
              </p:nvSpPr>
              <p:spPr bwMode="auto">
                <a:xfrm>
                  <a:off x="1327" y="1742"/>
                  <a:ext cx="337" cy="309"/>
                </a:xfrm>
                <a:custGeom>
                  <a:avLst/>
                  <a:gdLst>
                    <a:gd name="T0" fmla="*/ 67 w 675"/>
                    <a:gd name="T1" fmla="*/ 605 h 617"/>
                    <a:gd name="T2" fmla="*/ 77 w 675"/>
                    <a:gd name="T3" fmla="*/ 579 h 617"/>
                    <a:gd name="T4" fmla="*/ 100 w 675"/>
                    <a:gd name="T5" fmla="*/ 555 h 617"/>
                    <a:gd name="T6" fmla="*/ 103 w 675"/>
                    <a:gd name="T7" fmla="*/ 563 h 617"/>
                    <a:gd name="T8" fmla="*/ 130 w 675"/>
                    <a:gd name="T9" fmla="*/ 567 h 617"/>
                    <a:gd name="T10" fmla="*/ 161 w 675"/>
                    <a:gd name="T11" fmla="*/ 548 h 617"/>
                    <a:gd name="T12" fmla="*/ 118 w 675"/>
                    <a:gd name="T13" fmla="*/ 516 h 617"/>
                    <a:gd name="T14" fmla="*/ 71 w 675"/>
                    <a:gd name="T15" fmla="*/ 494 h 617"/>
                    <a:gd name="T16" fmla="*/ 76 w 675"/>
                    <a:gd name="T17" fmla="*/ 446 h 617"/>
                    <a:gd name="T18" fmla="*/ 109 w 675"/>
                    <a:gd name="T19" fmla="*/ 451 h 617"/>
                    <a:gd name="T20" fmla="*/ 123 w 675"/>
                    <a:gd name="T21" fmla="*/ 471 h 617"/>
                    <a:gd name="T22" fmla="*/ 154 w 675"/>
                    <a:gd name="T23" fmla="*/ 468 h 617"/>
                    <a:gd name="T24" fmla="*/ 227 w 675"/>
                    <a:gd name="T25" fmla="*/ 443 h 617"/>
                    <a:gd name="T26" fmla="*/ 265 w 675"/>
                    <a:gd name="T27" fmla="*/ 463 h 617"/>
                    <a:gd name="T28" fmla="*/ 306 w 675"/>
                    <a:gd name="T29" fmla="*/ 492 h 617"/>
                    <a:gd name="T30" fmla="*/ 387 w 675"/>
                    <a:gd name="T31" fmla="*/ 534 h 617"/>
                    <a:gd name="T32" fmla="*/ 399 w 675"/>
                    <a:gd name="T33" fmla="*/ 494 h 617"/>
                    <a:gd name="T34" fmla="*/ 467 w 675"/>
                    <a:gd name="T35" fmla="*/ 393 h 617"/>
                    <a:gd name="T36" fmla="*/ 527 w 675"/>
                    <a:gd name="T37" fmla="*/ 383 h 617"/>
                    <a:gd name="T38" fmla="*/ 564 w 675"/>
                    <a:gd name="T39" fmla="*/ 362 h 617"/>
                    <a:gd name="T40" fmla="*/ 587 w 675"/>
                    <a:gd name="T41" fmla="*/ 366 h 617"/>
                    <a:gd name="T42" fmla="*/ 599 w 675"/>
                    <a:gd name="T43" fmla="*/ 345 h 617"/>
                    <a:gd name="T44" fmla="*/ 643 w 675"/>
                    <a:gd name="T45" fmla="*/ 333 h 617"/>
                    <a:gd name="T46" fmla="*/ 672 w 675"/>
                    <a:gd name="T47" fmla="*/ 300 h 617"/>
                    <a:gd name="T48" fmla="*/ 631 w 675"/>
                    <a:gd name="T49" fmla="*/ 315 h 617"/>
                    <a:gd name="T50" fmla="*/ 594 w 675"/>
                    <a:gd name="T51" fmla="*/ 239 h 617"/>
                    <a:gd name="T52" fmla="*/ 610 w 675"/>
                    <a:gd name="T53" fmla="*/ 205 h 617"/>
                    <a:gd name="T54" fmla="*/ 604 w 675"/>
                    <a:gd name="T55" fmla="*/ 188 h 617"/>
                    <a:gd name="T56" fmla="*/ 586 w 675"/>
                    <a:gd name="T57" fmla="*/ 204 h 617"/>
                    <a:gd name="T58" fmla="*/ 517 w 675"/>
                    <a:gd name="T59" fmla="*/ 231 h 617"/>
                    <a:gd name="T60" fmla="*/ 441 w 675"/>
                    <a:gd name="T61" fmla="*/ 197 h 617"/>
                    <a:gd name="T62" fmla="*/ 369 w 675"/>
                    <a:gd name="T63" fmla="*/ 155 h 617"/>
                    <a:gd name="T64" fmla="*/ 307 w 675"/>
                    <a:gd name="T65" fmla="*/ 86 h 617"/>
                    <a:gd name="T66" fmla="*/ 263 w 675"/>
                    <a:gd name="T67" fmla="*/ 26 h 617"/>
                    <a:gd name="T68" fmla="*/ 241 w 675"/>
                    <a:gd name="T69" fmla="*/ 7 h 617"/>
                    <a:gd name="T70" fmla="*/ 222 w 675"/>
                    <a:gd name="T71" fmla="*/ 17 h 617"/>
                    <a:gd name="T72" fmla="*/ 204 w 675"/>
                    <a:gd name="T73" fmla="*/ 25 h 617"/>
                    <a:gd name="T74" fmla="*/ 197 w 675"/>
                    <a:gd name="T75" fmla="*/ 59 h 617"/>
                    <a:gd name="T76" fmla="*/ 216 w 675"/>
                    <a:gd name="T77" fmla="*/ 109 h 617"/>
                    <a:gd name="T78" fmla="*/ 204 w 675"/>
                    <a:gd name="T79" fmla="*/ 180 h 617"/>
                    <a:gd name="T80" fmla="*/ 201 w 675"/>
                    <a:gd name="T81" fmla="*/ 242 h 617"/>
                    <a:gd name="T82" fmla="*/ 175 w 675"/>
                    <a:gd name="T83" fmla="*/ 260 h 617"/>
                    <a:gd name="T84" fmla="*/ 175 w 675"/>
                    <a:gd name="T85" fmla="*/ 295 h 617"/>
                    <a:gd name="T86" fmla="*/ 169 w 675"/>
                    <a:gd name="T87" fmla="*/ 342 h 617"/>
                    <a:gd name="T88" fmla="*/ 143 w 675"/>
                    <a:gd name="T89" fmla="*/ 339 h 617"/>
                    <a:gd name="T90" fmla="*/ 106 w 675"/>
                    <a:gd name="T91" fmla="*/ 341 h 617"/>
                    <a:gd name="T92" fmla="*/ 85 w 675"/>
                    <a:gd name="T93" fmla="*/ 324 h 617"/>
                    <a:gd name="T94" fmla="*/ 67 w 675"/>
                    <a:gd name="T95" fmla="*/ 333 h 617"/>
                    <a:gd name="T96" fmla="*/ 79 w 675"/>
                    <a:gd name="T97" fmla="*/ 378 h 617"/>
                    <a:gd name="T98" fmla="*/ 59 w 675"/>
                    <a:gd name="T99" fmla="*/ 411 h 617"/>
                    <a:gd name="T100" fmla="*/ 46 w 675"/>
                    <a:gd name="T101" fmla="*/ 409 h 617"/>
                    <a:gd name="T102" fmla="*/ 25 w 675"/>
                    <a:gd name="T103" fmla="*/ 427 h 617"/>
                    <a:gd name="T104" fmla="*/ 5 w 675"/>
                    <a:gd name="T105" fmla="*/ 473 h 617"/>
                    <a:gd name="T106" fmla="*/ 10 w 675"/>
                    <a:gd name="T107" fmla="*/ 499 h 617"/>
                    <a:gd name="T108" fmla="*/ 30 w 675"/>
                    <a:gd name="T109" fmla="*/ 517 h 617"/>
                    <a:gd name="T110" fmla="*/ 30 w 675"/>
                    <a:gd name="T111" fmla="*/ 563 h 617"/>
                    <a:gd name="T112" fmla="*/ 39 w 675"/>
                    <a:gd name="T113" fmla="*/ 614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75" h="617">
                      <a:moveTo>
                        <a:pt x="45" y="617"/>
                      </a:moveTo>
                      <a:lnTo>
                        <a:pt x="47" y="617"/>
                      </a:lnTo>
                      <a:lnTo>
                        <a:pt x="54" y="608"/>
                      </a:lnTo>
                      <a:lnTo>
                        <a:pt x="58" y="607"/>
                      </a:lnTo>
                      <a:lnTo>
                        <a:pt x="67" y="605"/>
                      </a:lnTo>
                      <a:lnTo>
                        <a:pt x="67" y="600"/>
                      </a:lnTo>
                      <a:lnTo>
                        <a:pt x="75" y="597"/>
                      </a:lnTo>
                      <a:lnTo>
                        <a:pt x="76" y="593"/>
                      </a:lnTo>
                      <a:lnTo>
                        <a:pt x="77" y="582"/>
                      </a:lnTo>
                      <a:lnTo>
                        <a:pt x="77" y="579"/>
                      </a:lnTo>
                      <a:lnTo>
                        <a:pt x="83" y="572"/>
                      </a:lnTo>
                      <a:lnTo>
                        <a:pt x="93" y="565"/>
                      </a:lnTo>
                      <a:lnTo>
                        <a:pt x="95" y="564"/>
                      </a:lnTo>
                      <a:lnTo>
                        <a:pt x="96" y="559"/>
                      </a:lnTo>
                      <a:lnTo>
                        <a:pt x="100" y="555"/>
                      </a:lnTo>
                      <a:lnTo>
                        <a:pt x="105" y="554"/>
                      </a:lnTo>
                      <a:lnTo>
                        <a:pt x="103" y="555"/>
                      </a:lnTo>
                      <a:lnTo>
                        <a:pt x="102" y="559"/>
                      </a:lnTo>
                      <a:lnTo>
                        <a:pt x="103" y="560"/>
                      </a:lnTo>
                      <a:lnTo>
                        <a:pt x="103" y="563"/>
                      </a:lnTo>
                      <a:lnTo>
                        <a:pt x="107" y="564"/>
                      </a:lnTo>
                      <a:lnTo>
                        <a:pt x="109" y="561"/>
                      </a:lnTo>
                      <a:lnTo>
                        <a:pt x="114" y="559"/>
                      </a:lnTo>
                      <a:lnTo>
                        <a:pt x="127" y="563"/>
                      </a:lnTo>
                      <a:lnTo>
                        <a:pt x="130" y="567"/>
                      </a:lnTo>
                      <a:lnTo>
                        <a:pt x="135" y="570"/>
                      </a:lnTo>
                      <a:lnTo>
                        <a:pt x="137" y="571"/>
                      </a:lnTo>
                      <a:lnTo>
                        <a:pt x="148" y="564"/>
                      </a:lnTo>
                      <a:lnTo>
                        <a:pt x="157" y="554"/>
                      </a:lnTo>
                      <a:lnTo>
                        <a:pt x="161" y="548"/>
                      </a:lnTo>
                      <a:lnTo>
                        <a:pt x="147" y="540"/>
                      </a:lnTo>
                      <a:lnTo>
                        <a:pt x="137" y="536"/>
                      </a:lnTo>
                      <a:lnTo>
                        <a:pt x="135" y="533"/>
                      </a:lnTo>
                      <a:lnTo>
                        <a:pt x="132" y="530"/>
                      </a:lnTo>
                      <a:lnTo>
                        <a:pt x="118" y="516"/>
                      </a:lnTo>
                      <a:lnTo>
                        <a:pt x="114" y="507"/>
                      </a:lnTo>
                      <a:lnTo>
                        <a:pt x="112" y="504"/>
                      </a:lnTo>
                      <a:lnTo>
                        <a:pt x="90" y="505"/>
                      </a:lnTo>
                      <a:lnTo>
                        <a:pt x="85" y="505"/>
                      </a:lnTo>
                      <a:lnTo>
                        <a:pt x="71" y="494"/>
                      </a:lnTo>
                      <a:lnTo>
                        <a:pt x="61" y="489"/>
                      </a:lnTo>
                      <a:lnTo>
                        <a:pt x="59" y="485"/>
                      </a:lnTo>
                      <a:lnTo>
                        <a:pt x="59" y="479"/>
                      </a:lnTo>
                      <a:lnTo>
                        <a:pt x="69" y="457"/>
                      </a:lnTo>
                      <a:lnTo>
                        <a:pt x="76" y="446"/>
                      </a:lnTo>
                      <a:lnTo>
                        <a:pt x="81" y="443"/>
                      </a:lnTo>
                      <a:lnTo>
                        <a:pt x="90" y="445"/>
                      </a:lnTo>
                      <a:lnTo>
                        <a:pt x="91" y="445"/>
                      </a:lnTo>
                      <a:lnTo>
                        <a:pt x="97" y="441"/>
                      </a:lnTo>
                      <a:lnTo>
                        <a:pt x="109" y="451"/>
                      </a:lnTo>
                      <a:lnTo>
                        <a:pt x="109" y="455"/>
                      </a:lnTo>
                      <a:lnTo>
                        <a:pt x="117" y="462"/>
                      </a:lnTo>
                      <a:lnTo>
                        <a:pt x="119" y="463"/>
                      </a:lnTo>
                      <a:lnTo>
                        <a:pt x="121" y="469"/>
                      </a:lnTo>
                      <a:lnTo>
                        <a:pt x="123" y="471"/>
                      </a:lnTo>
                      <a:lnTo>
                        <a:pt x="127" y="476"/>
                      </a:lnTo>
                      <a:lnTo>
                        <a:pt x="127" y="482"/>
                      </a:lnTo>
                      <a:lnTo>
                        <a:pt x="129" y="485"/>
                      </a:lnTo>
                      <a:lnTo>
                        <a:pt x="132" y="486"/>
                      </a:lnTo>
                      <a:lnTo>
                        <a:pt x="154" y="468"/>
                      </a:lnTo>
                      <a:lnTo>
                        <a:pt x="172" y="453"/>
                      </a:lnTo>
                      <a:lnTo>
                        <a:pt x="183" y="445"/>
                      </a:lnTo>
                      <a:lnTo>
                        <a:pt x="197" y="440"/>
                      </a:lnTo>
                      <a:lnTo>
                        <a:pt x="213" y="439"/>
                      </a:lnTo>
                      <a:lnTo>
                        <a:pt x="227" y="443"/>
                      </a:lnTo>
                      <a:lnTo>
                        <a:pt x="234" y="445"/>
                      </a:lnTo>
                      <a:lnTo>
                        <a:pt x="243" y="452"/>
                      </a:lnTo>
                      <a:lnTo>
                        <a:pt x="252" y="458"/>
                      </a:lnTo>
                      <a:lnTo>
                        <a:pt x="255" y="459"/>
                      </a:lnTo>
                      <a:lnTo>
                        <a:pt x="265" y="463"/>
                      </a:lnTo>
                      <a:lnTo>
                        <a:pt x="268" y="464"/>
                      </a:lnTo>
                      <a:lnTo>
                        <a:pt x="274" y="470"/>
                      </a:lnTo>
                      <a:lnTo>
                        <a:pt x="281" y="476"/>
                      </a:lnTo>
                      <a:lnTo>
                        <a:pt x="292" y="482"/>
                      </a:lnTo>
                      <a:lnTo>
                        <a:pt x="306" y="492"/>
                      </a:lnTo>
                      <a:lnTo>
                        <a:pt x="321" y="499"/>
                      </a:lnTo>
                      <a:lnTo>
                        <a:pt x="330" y="503"/>
                      </a:lnTo>
                      <a:lnTo>
                        <a:pt x="366" y="516"/>
                      </a:lnTo>
                      <a:lnTo>
                        <a:pt x="369" y="518"/>
                      </a:lnTo>
                      <a:lnTo>
                        <a:pt x="387" y="534"/>
                      </a:lnTo>
                      <a:lnTo>
                        <a:pt x="385" y="529"/>
                      </a:lnTo>
                      <a:lnTo>
                        <a:pt x="387" y="525"/>
                      </a:lnTo>
                      <a:lnTo>
                        <a:pt x="394" y="516"/>
                      </a:lnTo>
                      <a:lnTo>
                        <a:pt x="396" y="504"/>
                      </a:lnTo>
                      <a:lnTo>
                        <a:pt x="399" y="494"/>
                      </a:lnTo>
                      <a:lnTo>
                        <a:pt x="399" y="483"/>
                      </a:lnTo>
                      <a:lnTo>
                        <a:pt x="401" y="473"/>
                      </a:lnTo>
                      <a:lnTo>
                        <a:pt x="414" y="450"/>
                      </a:lnTo>
                      <a:lnTo>
                        <a:pt x="436" y="423"/>
                      </a:lnTo>
                      <a:lnTo>
                        <a:pt x="467" y="393"/>
                      </a:lnTo>
                      <a:lnTo>
                        <a:pt x="481" y="381"/>
                      </a:lnTo>
                      <a:lnTo>
                        <a:pt x="490" y="377"/>
                      </a:lnTo>
                      <a:lnTo>
                        <a:pt x="497" y="377"/>
                      </a:lnTo>
                      <a:lnTo>
                        <a:pt x="505" y="377"/>
                      </a:lnTo>
                      <a:lnTo>
                        <a:pt x="527" y="383"/>
                      </a:lnTo>
                      <a:lnTo>
                        <a:pt x="531" y="383"/>
                      </a:lnTo>
                      <a:lnTo>
                        <a:pt x="561" y="379"/>
                      </a:lnTo>
                      <a:lnTo>
                        <a:pt x="561" y="377"/>
                      </a:lnTo>
                      <a:lnTo>
                        <a:pt x="556" y="372"/>
                      </a:lnTo>
                      <a:lnTo>
                        <a:pt x="564" y="362"/>
                      </a:lnTo>
                      <a:lnTo>
                        <a:pt x="565" y="366"/>
                      </a:lnTo>
                      <a:lnTo>
                        <a:pt x="564" y="367"/>
                      </a:lnTo>
                      <a:lnTo>
                        <a:pt x="567" y="369"/>
                      </a:lnTo>
                      <a:lnTo>
                        <a:pt x="585" y="367"/>
                      </a:lnTo>
                      <a:lnTo>
                        <a:pt x="587" y="366"/>
                      </a:lnTo>
                      <a:lnTo>
                        <a:pt x="604" y="355"/>
                      </a:lnTo>
                      <a:lnTo>
                        <a:pt x="605" y="353"/>
                      </a:lnTo>
                      <a:lnTo>
                        <a:pt x="600" y="349"/>
                      </a:lnTo>
                      <a:lnTo>
                        <a:pt x="599" y="347"/>
                      </a:lnTo>
                      <a:lnTo>
                        <a:pt x="599" y="345"/>
                      </a:lnTo>
                      <a:lnTo>
                        <a:pt x="607" y="343"/>
                      </a:lnTo>
                      <a:lnTo>
                        <a:pt x="615" y="341"/>
                      </a:lnTo>
                      <a:lnTo>
                        <a:pt x="629" y="336"/>
                      </a:lnTo>
                      <a:lnTo>
                        <a:pt x="640" y="337"/>
                      </a:lnTo>
                      <a:lnTo>
                        <a:pt x="643" y="333"/>
                      </a:lnTo>
                      <a:lnTo>
                        <a:pt x="651" y="318"/>
                      </a:lnTo>
                      <a:lnTo>
                        <a:pt x="654" y="315"/>
                      </a:lnTo>
                      <a:lnTo>
                        <a:pt x="665" y="309"/>
                      </a:lnTo>
                      <a:lnTo>
                        <a:pt x="675" y="302"/>
                      </a:lnTo>
                      <a:lnTo>
                        <a:pt x="672" y="300"/>
                      </a:lnTo>
                      <a:lnTo>
                        <a:pt x="666" y="300"/>
                      </a:lnTo>
                      <a:lnTo>
                        <a:pt x="654" y="303"/>
                      </a:lnTo>
                      <a:lnTo>
                        <a:pt x="646" y="309"/>
                      </a:lnTo>
                      <a:lnTo>
                        <a:pt x="636" y="314"/>
                      </a:lnTo>
                      <a:lnTo>
                        <a:pt x="631" y="315"/>
                      </a:lnTo>
                      <a:lnTo>
                        <a:pt x="623" y="311"/>
                      </a:lnTo>
                      <a:lnTo>
                        <a:pt x="612" y="291"/>
                      </a:lnTo>
                      <a:lnTo>
                        <a:pt x="594" y="259"/>
                      </a:lnTo>
                      <a:lnTo>
                        <a:pt x="591" y="252"/>
                      </a:lnTo>
                      <a:lnTo>
                        <a:pt x="594" y="239"/>
                      </a:lnTo>
                      <a:lnTo>
                        <a:pt x="594" y="236"/>
                      </a:lnTo>
                      <a:lnTo>
                        <a:pt x="598" y="227"/>
                      </a:lnTo>
                      <a:lnTo>
                        <a:pt x="604" y="221"/>
                      </a:lnTo>
                      <a:lnTo>
                        <a:pt x="610" y="212"/>
                      </a:lnTo>
                      <a:lnTo>
                        <a:pt x="610" y="205"/>
                      </a:lnTo>
                      <a:lnTo>
                        <a:pt x="617" y="195"/>
                      </a:lnTo>
                      <a:lnTo>
                        <a:pt x="622" y="179"/>
                      </a:lnTo>
                      <a:lnTo>
                        <a:pt x="619" y="165"/>
                      </a:lnTo>
                      <a:lnTo>
                        <a:pt x="606" y="185"/>
                      </a:lnTo>
                      <a:lnTo>
                        <a:pt x="604" y="188"/>
                      </a:lnTo>
                      <a:lnTo>
                        <a:pt x="600" y="194"/>
                      </a:lnTo>
                      <a:lnTo>
                        <a:pt x="595" y="197"/>
                      </a:lnTo>
                      <a:lnTo>
                        <a:pt x="589" y="197"/>
                      </a:lnTo>
                      <a:lnTo>
                        <a:pt x="587" y="199"/>
                      </a:lnTo>
                      <a:lnTo>
                        <a:pt x="586" y="204"/>
                      </a:lnTo>
                      <a:lnTo>
                        <a:pt x="568" y="225"/>
                      </a:lnTo>
                      <a:lnTo>
                        <a:pt x="562" y="230"/>
                      </a:lnTo>
                      <a:lnTo>
                        <a:pt x="552" y="234"/>
                      </a:lnTo>
                      <a:lnTo>
                        <a:pt x="541" y="234"/>
                      </a:lnTo>
                      <a:lnTo>
                        <a:pt x="517" y="231"/>
                      </a:lnTo>
                      <a:lnTo>
                        <a:pt x="508" y="227"/>
                      </a:lnTo>
                      <a:lnTo>
                        <a:pt x="504" y="222"/>
                      </a:lnTo>
                      <a:lnTo>
                        <a:pt x="503" y="211"/>
                      </a:lnTo>
                      <a:lnTo>
                        <a:pt x="461" y="201"/>
                      </a:lnTo>
                      <a:lnTo>
                        <a:pt x="441" y="197"/>
                      </a:lnTo>
                      <a:lnTo>
                        <a:pt x="426" y="192"/>
                      </a:lnTo>
                      <a:lnTo>
                        <a:pt x="413" y="186"/>
                      </a:lnTo>
                      <a:lnTo>
                        <a:pt x="395" y="173"/>
                      </a:lnTo>
                      <a:lnTo>
                        <a:pt x="387" y="167"/>
                      </a:lnTo>
                      <a:lnTo>
                        <a:pt x="369" y="155"/>
                      </a:lnTo>
                      <a:lnTo>
                        <a:pt x="359" y="147"/>
                      </a:lnTo>
                      <a:lnTo>
                        <a:pt x="347" y="133"/>
                      </a:lnTo>
                      <a:lnTo>
                        <a:pt x="329" y="119"/>
                      </a:lnTo>
                      <a:lnTo>
                        <a:pt x="315" y="97"/>
                      </a:lnTo>
                      <a:lnTo>
                        <a:pt x="307" y="86"/>
                      </a:lnTo>
                      <a:lnTo>
                        <a:pt x="297" y="71"/>
                      </a:lnTo>
                      <a:lnTo>
                        <a:pt x="288" y="62"/>
                      </a:lnTo>
                      <a:lnTo>
                        <a:pt x="279" y="51"/>
                      </a:lnTo>
                      <a:lnTo>
                        <a:pt x="274" y="47"/>
                      </a:lnTo>
                      <a:lnTo>
                        <a:pt x="263" y="26"/>
                      </a:lnTo>
                      <a:lnTo>
                        <a:pt x="259" y="23"/>
                      </a:lnTo>
                      <a:lnTo>
                        <a:pt x="249" y="18"/>
                      </a:lnTo>
                      <a:lnTo>
                        <a:pt x="247" y="12"/>
                      </a:lnTo>
                      <a:lnTo>
                        <a:pt x="244" y="8"/>
                      </a:lnTo>
                      <a:lnTo>
                        <a:pt x="241" y="7"/>
                      </a:lnTo>
                      <a:lnTo>
                        <a:pt x="238" y="0"/>
                      </a:lnTo>
                      <a:lnTo>
                        <a:pt x="229" y="3"/>
                      </a:lnTo>
                      <a:lnTo>
                        <a:pt x="228" y="11"/>
                      </a:lnTo>
                      <a:lnTo>
                        <a:pt x="226" y="15"/>
                      </a:lnTo>
                      <a:lnTo>
                        <a:pt x="222" y="17"/>
                      </a:lnTo>
                      <a:lnTo>
                        <a:pt x="217" y="18"/>
                      </a:lnTo>
                      <a:lnTo>
                        <a:pt x="209" y="17"/>
                      </a:lnTo>
                      <a:lnTo>
                        <a:pt x="204" y="13"/>
                      </a:lnTo>
                      <a:lnTo>
                        <a:pt x="203" y="15"/>
                      </a:lnTo>
                      <a:lnTo>
                        <a:pt x="204" y="25"/>
                      </a:lnTo>
                      <a:lnTo>
                        <a:pt x="204" y="29"/>
                      </a:lnTo>
                      <a:lnTo>
                        <a:pt x="201" y="38"/>
                      </a:lnTo>
                      <a:lnTo>
                        <a:pt x="197" y="45"/>
                      </a:lnTo>
                      <a:lnTo>
                        <a:pt x="197" y="53"/>
                      </a:lnTo>
                      <a:lnTo>
                        <a:pt x="197" y="59"/>
                      </a:lnTo>
                      <a:lnTo>
                        <a:pt x="201" y="65"/>
                      </a:lnTo>
                      <a:lnTo>
                        <a:pt x="205" y="73"/>
                      </a:lnTo>
                      <a:lnTo>
                        <a:pt x="213" y="96"/>
                      </a:lnTo>
                      <a:lnTo>
                        <a:pt x="215" y="104"/>
                      </a:lnTo>
                      <a:lnTo>
                        <a:pt x="216" y="109"/>
                      </a:lnTo>
                      <a:lnTo>
                        <a:pt x="219" y="133"/>
                      </a:lnTo>
                      <a:lnTo>
                        <a:pt x="217" y="151"/>
                      </a:lnTo>
                      <a:lnTo>
                        <a:pt x="215" y="162"/>
                      </a:lnTo>
                      <a:lnTo>
                        <a:pt x="210" y="170"/>
                      </a:lnTo>
                      <a:lnTo>
                        <a:pt x="204" y="180"/>
                      </a:lnTo>
                      <a:lnTo>
                        <a:pt x="207" y="192"/>
                      </a:lnTo>
                      <a:lnTo>
                        <a:pt x="208" y="218"/>
                      </a:lnTo>
                      <a:lnTo>
                        <a:pt x="207" y="228"/>
                      </a:lnTo>
                      <a:lnTo>
                        <a:pt x="204" y="235"/>
                      </a:lnTo>
                      <a:lnTo>
                        <a:pt x="201" y="242"/>
                      </a:lnTo>
                      <a:lnTo>
                        <a:pt x="191" y="248"/>
                      </a:lnTo>
                      <a:lnTo>
                        <a:pt x="180" y="253"/>
                      </a:lnTo>
                      <a:lnTo>
                        <a:pt x="179" y="254"/>
                      </a:lnTo>
                      <a:lnTo>
                        <a:pt x="178" y="258"/>
                      </a:lnTo>
                      <a:lnTo>
                        <a:pt x="175" y="260"/>
                      </a:lnTo>
                      <a:lnTo>
                        <a:pt x="173" y="266"/>
                      </a:lnTo>
                      <a:lnTo>
                        <a:pt x="173" y="271"/>
                      </a:lnTo>
                      <a:lnTo>
                        <a:pt x="177" y="283"/>
                      </a:lnTo>
                      <a:lnTo>
                        <a:pt x="175" y="290"/>
                      </a:lnTo>
                      <a:lnTo>
                        <a:pt x="175" y="295"/>
                      </a:lnTo>
                      <a:lnTo>
                        <a:pt x="181" y="305"/>
                      </a:lnTo>
                      <a:lnTo>
                        <a:pt x="183" y="314"/>
                      </a:lnTo>
                      <a:lnTo>
                        <a:pt x="180" y="326"/>
                      </a:lnTo>
                      <a:lnTo>
                        <a:pt x="177" y="333"/>
                      </a:lnTo>
                      <a:lnTo>
                        <a:pt x="169" y="342"/>
                      </a:lnTo>
                      <a:lnTo>
                        <a:pt x="161" y="349"/>
                      </a:lnTo>
                      <a:lnTo>
                        <a:pt x="154" y="349"/>
                      </a:lnTo>
                      <a:lnTo>
                        <a:pt x="143" y="347"/>
                      </a:lnTo>
                      <a:lnTo>
                        <a:pt x="143" y="343"/>
                      </a:lnTo>
                      <a:lnTo>
                        <a:pt x="143" y="339"/>
                      </a:lnTo>
                      <a:lnTo>
                        <a:pt x="141" y="337"/>
                      </a:lnTo>
                      <a:lnTo>
                        <a:pt x="131" y="341"/>
                      </a:lnTo>
                      <a:lnTo>
                        <a:pt x="124" y="343"/>
                      </a:lnTo>
                      <a:lnTo>
                        <a:pt x="114" y="343"/>
                      </a:lnTo>
                      <a:lnTo>
                        <a:pt x="106" y="341"/>
                      </a:lnTo>
                      <a:lnTo>
                        <a:pt x="101" y="337"/>
                      </a:lnTo>
                      <a:lnTo>
                        <a:pt x="99" y="335"/>
                      </a:lnTo>
                      <a:lnTo>
                        <a:pt x="96" y="332"/>
                      </a:lnTo>
                      <a:lnTo>
                        <a:pt x="90" y="330"/>
                      </a:lnTo>
                      <a:lnTo>
                        <a:pt x="85" y="324"/>
                      </a:lnTo>
                      <a:lnTo>
                        <a:pt x="77" y="319"/>
                      </a:lnTo>
                      <a:lnTo>
                        <a:pt x="77" y="320"/>
                      </a:lnTo>
                      <a:lnTo>
                        <a:pt x="79" y="329"/>
                      </a:lnTo>
                      <a:lnTo>
                        <a:pt x="78" y="331"/>
                      </a:lnTo>
                      <a:lnTo>
                        <a:pt x="67" y="333"/>
                      </a:lnTo>
                      <a:lnTo>
                        <a:pt x="63" y="345"/>
                      </a:lnTo>
                      <a:lnTo>
                        <a:pt x="63" y="350"/>
                      </a:lnTo>
                      <a:lnTo>
                        <a:pt x="70" y="361"/>
                      </a:lnTo>
                      <a:lnTo>
                        <a:pt x="83" y="377"/>
                      </a:lnTo>
                      <a:lnTo>
                        <a:pt x="79" y="378"/>
                      </a:lnTo>
                      <a:lnTo>
                        <a:pt x="78" y="380"/>
                      </a:lnTo>
                      <a:lnTo>
                        <a:pt x="69" y="392"/>
                      </a:lnTo>
                      <a:lnTo>
                        <a:pt x="64" y="403"/>
                      </a:lnTo>
                      <a:lnTo>
                        <a:pt x="61" y="410"/>
                      </a:lnTo>
                      <a:lnTo>
                        <a:pt x="59" y="411"/>
                      </a:lnTo>
                      <a:lnTo>
                        <a:pt x="57" y="411"/>
                      </a:lnTo>
                      <a:lnTo>
                        <a:pt x="54" y="408"/>
                      </a:lnTo>
                      <a:lnTo>
                        <a:pt x="52" y="404"/>
                      </a:lnTo>
                      <a:lnTo>
                        <a:pt x="49" y="405"/>
                      </a:lnTo>
                      <a:lnTo>
                        <a:pt x="46" y="409"/>
                      </a:lnTo>
                      <a:lnTo>
                        <a:pt x="43" y="413"/>
                      </a:lnTo>
                      <a:lnTo>
                        <a:pt x="41" y="413"/>
                      </a:lnTo>
                      <a:lnTo>
                        <a:pt x="31" y="419"/>
                      </a:lnTo>
                      <a:lnTo>
                        <a:pt x="28" y="425"/>
                      </a:lnTo>
                      <a:lnTo>
                        <a:pt x="25" y="427"/>
                      </a:lnTo>
                      <a:lnTo>
                        <a:pt x="12" y="431"/>
                      </a:lnTo>
                      <a:lnTo>
                        <a:pt x="6" y="440"/>
                      </a:lnTo>
                      <a:lnTo>
                        <a:pt x="7" y="450"/>
                      </a:lnTo>
                      <a:lnTo>
                        <a:pt x="6" y="468"/>
                      </a:lnTo>
                      <a:lnTo>
                        <a:pt x="5" y="473"/>
                      </a:lnTo>
                      <a:lnTo>
                        <a:pt x="1" y="480"/>
                      </a:lnTo>
                      <a:lnTo>
                        <a:pt x="0" y="481"/>
                      </a:lnTo>
                      <a:lnTo>
                        <a:pt x="0" y="492"/>
                      </a:lnTo>
                      <a:lnTo>
                        <a:pt x="1" y="494"/>
                      </a:lnTo>
                      <a:lnTo>
                        <a:pt x="10" y="499"/>
                      </a:lnTo>
                      <a:lnTo>
                        <a:pt x="12" y="500"/>
                      </a:lnTo>
                      <a:lnTo>
                        <a:pt x="13" y="506"/>
                      </a:lnTo>
                      <a:lnTo>
                        <a:pt x="16" y="509"/>
                      </a:lnTo>
                      <a:lnTo>
                        <a:pt x="23" y="513"/>
                      </a:lnTo>
                      <a:lnTo>
                        <a:pt x="30" y="517"/>
                      </a:lnTo>
                      <a:lnTo>
                        <a:pt x="36" y="527"/>
                      </a:lnTo>
                      <a:lnTo>
                        <a:pt x="37" y="536"/>
                      </a:lnTo>
                      <a:lnTo>
                        <a:pt x="37" y="543"/>
                      </a:lnTo>
                      <a:lnTo>
                        <a:pt x="36" y="549"/>
                      </a:lnTo>
                      <a:lnTo>
                        <a:pt x="30" y="563"/>
                      </a:lnTo>
                      <a:lnTo>
                        <a:pt x="22" y="587"/>
                      </a:lnTo>
                      <a:lnTo>
                        <a:pt x="22" y="590"/>
                      </a:lnTo>
                      <a:lnTo>
                        <a:pt x="29" y="609"/>
                      </a:lnTo>
                      <a:lnTo>
                        <a:pt x="33" y="613"/>
                      </a:lnTo>
                      <a:lnTo>
                        <a:pt x="39" y="614"/>
                      </a:lnTo>
                      <a:lnTo>
                        <a:pt x="41" y="615"/>
                      </a:lnTo>
                      <a:lnTo>
                        <a:pt x="45" y="617"/>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656" name="Freeform 104"/>
                <p:cNvSpPr>
                  <a:spLocks/>
                </p:cNvSpPr>
                <p:nvPr/>
              </p:nvSpPr>
              <p:spPr bwMode="auto">
                <a:xfrm>
                  <a:off x="1711" y="1728"/>
                  <a:ext cx="103" cy="91"/>
                </a:xfrm>
                <a:custGeom>
                  <a:avLst/>
                  <a:gdLst>
                    <a:gd name="T0" fmla="*/ 109 w 208"/>
                    <a:gd name="T1" fmla="*/ 28 h 181"/>
                    <a:gd name="T2" fmla="*/ 119 w 208"/>
                    <a:gd name="T3" fmla="*/ 49 h 181"/>
                    <a:gd name="T4" fmla="*/ 150 w 208"/>
                    <a:gd name="T5" fmla="*/ 42 h 181"/>
                    <a:gd name="T6" fmla="*/ 163 w 208"/>
                    <a:gd name="T7" fmla="*/ 29 h 181"/>
                    <a:gd name="T8" fmla="*/ 180 w 208"/>
                    <a:gd name="T9" fmla="*/ 7 h 181"/>
                    <a:gd name="T10" fmla="*/ 208 w 208"/>
                    <a:gd name="T11" fmla="*/ 4 h 181"/>
                    <a:gd name="T12" fmla="*/ 199 w 208"/>
                    <a:gd name="T13" fmla="*/ 17 h 181"/>
                    <a:gd name="T14" fmla="*/ 202 w 208"/>
                    <a:gd name="T15" fmla="*/ 31 h 181"/>
                    <a:gd name="T16" fmla="*/ 181 w 208"/>
                    <a:gd name="T17" fmla="*/ 34 h 181"/>
                    <a:gd name="T18" fmla="*/ 150 w 208"/>
                    <a:gd name="T19" fmla="*/ 52 h 181"/>
                    <a:gd name="T20" fmla="*/ 124 w 208"/>
                    <a:gd name="T21" fmla="*/ 74 h 181"/>
                    <a:gd name="T22" fmla="*/ 107 w 208"/>
                    <a:gd name="T23" fmla="*/ 92 h 181"/>
                    <a:gd name="T24" fmla="*/ 89 w 208"/>
                    <a:gd name="T25" fmla="*/ 91 h 181"/>
                    <a:gd name="T26" fmla="*/ 76 w 208"/>
                    <a:gd name="T27" fmla="*/ 96 h 181"/>
                    <a:gd name="T28" fmla="*/ 71 w 208"/>
                    <a:gd name="T29" fmla="*/ 120 h 181"/>
                    <a:gd name="T30" fmla="*/ 65 w 208"/>
                    <a:gd name="T31" fmla="*/ 125 h 181"/>
                    <a:gd name="T32" fmla="*/ 46 w 208"/>
                    <a:gd name="T33" fmla="*/ 138 h 181"/>
                    <a:gd name="T34" fmla="*/ 30 w 208"/>
                    <a:gd name="T35" fmla="*/ 157 h 181"/>
                    <a:gd name="T36" fmla="*/ 17 w 208"/>
                    <a:gd name="T37" fmla="*/ 169 h 181"/>
                    <a:gd name="T38" fmla="*/ 3 w 208"/>
                    <a:gd name="T39" fmla="*/ 179 h 181"/>
                    <a:gd name="T40" fmla="*/ 7 w 208"/>
                    <a:gd name="T41" fmla="*/ 160 h 181"/>
                    <a:gd name="T42" fmla="*/ 13 w 208"/>
                    <a:gd name="T43" fmla="*/ 157 h 181"/>
                    <a:gd name="T44" fmla="*/ 11 w 208"/>
                    <a:gd name="T45" fmla="*/ 146 h 181"/>
                    <a:gd name="T46" fmla="*/ 33 w 208"/>
                    <a:gd name="T47" fmla="*/ 137 h 181"/>
                    <a:gd name="T48" fmla="*/ 25 w 208"/>
                    <a:gd name="T49" fmla="*/ 127 h 181"/>
                    <a:gd name="T50" fmla="*/ 29 w 208"/>
                    <a:gd name="T51" fmla="*/ 119 h 181"/>
                    <a:gd name="T52" fmla="*/ 40 w 208"/>
                    <a:gd name="T53" fmla="*/ 120 h 181"/>
                    <a:gd name="T54" fmla="*/ 53 w 208"/>
                    <a:gd name="T55" fmla="*/ 104 h 181"/>
                    <a:gd name="T56" fmla="*/ 64 w 208"/>
                    <a:gd name="T57" fmla="*/ 92 h 181"/>
                    <a:gd name="T58" fmla="*/ 63 w 208"/>
                    <a:gd name="T59" fmla="*/ 74 h 181"/>
                    <a:gd name="T60" fmla="*/ 85 w 208"/>
                    <a:gd name="T61" fmla="*/ 76 h 181"/>
                    <a:gd name="T62" fmla="*/ 88 w 208"/>
                    <a:gd name="T63" fmla="*/ 61 h 181"/>
                    <a:gd name="T64" fmla="*/ 100 w 208"/>
                    <a:gd name="T65" fmla="*/ 58 h 181"/>
                    <a:gd name="T66" fmla="*/ 99 w 208"/>
                    <a:gd name="T67" fmla="*/ 36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8" h="181">
                      <a:moveTo>
                        <a:pt x="103" y="24"/>
                      </a:moveTo>
                      <a:lnTo>
                        <a:pt x="109" y="28"/>
                      </a:lnTo>
                      <a:lnTo>
                        <a:pt x="114" y="41"/>
                      </a:lnTo>
                      <a:lnTo>
                        <a:pt x="119" y="49"/>
                      </a:lnTo>
                      <a:lnTo>
                        <a:pt x="141" y="47"/>
                      </a:lnTo>
                      <a:lnTo>
                        <a:pt x="150" y="42"/>
                      </a:lnTo>
                      <a:lnTo>
                        <a:pt x="161" y="32"/>
                      </a:lnTo>
                      <a:lnTo>
                        <a:pt x="163" y="29"/>
                      </a:lnTo>
                      <a:lnTo>
                        <a:pt x="169" y="16"/>
                      </a:lnTo>
                      <a:lnTo>
                        <a:pt x="180" y="7"/>
                      </a:lnTo>
                      <a:lnTo>
                        <a:pt x="193" y="0"/>
                      </a:lnTo>
                      <a:lnTo>
                        <a:pt x="208" y="4"/>
                      </a:lnTo>
                      <a:lnTo>
                        <a:pt x="204" y="11"/>
                      </a:lnTo>
                      <a:lnTo>
                        <a:pt x="199" y="17"/>
                      </a:lnTo>
                      <a:lnTo>
                        <a:pt x="205" y="24"/>
                      </a:lnTo>
                      <a:lnTo>
                        <a:pt x="202" y="31"/>
                      </a:lnTo>
                      <a:lnTo>
                        <a:pt x="191" y="32"/>
                      </a:lnTo>
                      <a:lnTo>
                        <a:pt x="181" y="34"/>
                      </a:lnTo>
                      <a:lnTo>
                        <a:pt x="161" y="50"/>
                      </a:lnTo>
                      <a:lnTo>
                        <a:pt x="150" y="52"/>
                      </a:lnTo>
                      <a:lnTo>
                        <a:pt x="135" y="66"/>
                      </a:lnTo>
                      <a:lnTo>
                        <a:pt x="124" y="74"/>
                      </a:lnTo>
                      <a:lnTo>
                        <a:pt x="114" y="86"/>
                      </a:lnTo>
                      <a:lnTo>
                        <a:pt x="107" y="92"/>
                      </a:lnTo>
                      <a:lnTo>
                        <a:pt x="95" y="97"/>
                      </a:lnTo>
                      <a:lnTo>
                        <a:pt x="89" y="91"/>
                      </a:lnTo>
                      <a:lnTo>
                        <a:pt x="81" y="90"/>
                      </a:lnTo>
                      <a:lnTo>
                        <a:pt x="76" y="96"/>
                      </a:lnTo>
                      <a:lnTo>
                        <a:pt x="79" y="102"/>
                      </a:lnTo>
                      <a:lnTo>
                        <a:pt x="71" y="120"/>
                      </a:lnTo>
                      <a:lnTo>
                        <a:pt x="66" y="119"/>
                      </a:lnTo>
                      <a:lnTo>
                        <a:pt x="65" y="125"/>
                      </a:lnTo>
                      <a:lnTo>
                        <a:pt x="58" y="126"/>
                      </a:lnTo>
                      <a:lnTo>
                        <a:pt x="46" y="138"/>
                      </a:lnTo>
                      <a:lnTo>
                        <a:pt x="42" y="152"/>
                      </a:lnTo>
                      <a:lnTo>
                        <a:pt x="30" y="157"/>
                      </a:lnTo>
                      <a:lnTo>
                        <a:pt x="24" y="156"/>
                      </a:lnTo>
                      <a:lnTo>
                        <a:pt x="17" y="169"/>
                      </a:lnTo>
                      <a:lnTo>
                        <a:pt x="11" y="181"/>
                      </a:lnTo>
                      <a:lnTo>
                        <a:pt x="3" y="179"/>
                      </a:lnTo>
                      <a:lnTo>
                        <a:pt x="0" y="170"/>
                      </a:lnTo>
                      <a:lnTo>
                        <a:pt x="7" y="160"/>
                      </a:lnTo>
                      <a:lnTo>
                        <a:pt x="6" y="149"/>
                      </a:lnTo>
                      <a:lnTo>
                        <a:pt x="13" y="157"/>
                      </a:lnTo>
                      <a:lnTo>
                        <a:pt x="17" y="150"/>
                      </a:lnTo>
                      <a:lnTo>
                        <a:pt x="11" y="146"/>
                      </a:lnTo>
                      <a:lnTo>
                        <a:pt x="23" y="146"/>
                      </a:lnTo>
                      <a:lnTo>
                        <a:pt x="33" y="137"/>
                      </a:lnTo>
                      <a:lnTo>
                        <a:pt x="34" y="128"/>
                      </a:lnTo>
                      <a:lnTo>
                        <a:pt x="25" y="127"/>
                      </a:lnTo>
                      <a:lnTo>
                        <a:pt x="23" y="122"/>
                      </a:lnTo>
                      <a:lnTo>
                        <a:pt x="29" y="119"/>
                      </a:lnTo>
                      <a:lnTo>
                        <a:pt x="35" y="122"/>
                      </a:lnTo>
                      <a:lnTo>
                        <a:pt x="40" y="120"/>
                      </a:lnTo>
                      <a:lnTo>
                        <a:pt x="40" y="112"/>
                      </a:lnTo>
                      <a:lnTo>
                        <a:pt x="53" y="104"/>
                      </a:lnTo>
                      <a:lnTo>
                        <a:pt x="60" y="95"/>
                      </a:lnTo>
                      <a:lnTo>
                        <a:pt x="64" y="92"/>
                      </a:lnTo>
                      <a:lnTo>
                        <a:pt x="66" y="77"/>
                      </a:lnTo>
                      <a:lnTo>
                        <a:pt x="63" y="74"/>
                      </a:lnTo>
                      <a:lnTo>
                        <a:pt x="76" y="78"/>
                      </a:lnTo>
                      <a:lnTo>
                        <a:pt x="85" y="76"/>
                      </a:lnTo>
                      <a:lnTo>
                        <a:pt x="83" y="70"/>
                      </a:lnTo>
                      <a:lnTo>
                        <a:pt x="88" y="61"/>
                      </a:lnTo>
                      <a:lnTo>
                        <a:pt x="96" y="58"/>
                      </a:lnTo>
                      <a:lnTo>
                        <a:pt x="100" y="58"/>
                      </a:lnTo>
                      <a:lnTo>
                        <a:pt x="102" y="50"/>
                      </a:lnTo>
                      <a:lnTo>
                        <a:pt x="99" y="36"/>
                      </a:lnTo>
                      <a:lnTo>
                        <a:pt x="103" y="24"/>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657" name="Freeform 105"/>
                <p:cNvSpPr>
                  <a:spLocks/>
                </p:cNvSpPr>
                <p:nvPr/>
              </p:nvSpPr>
              <p:spPr bwMode="auto">
                <a:xfrm>
                  <a:off x="1634" y="1813"/>
                  <a:ext cx="62" cy="66"/>
                </a:xfrm>
                <a:custGeom>
                  <a:avLst/>
                  <a:gdLst>
                    <a:gd name="T0" fmla="*/ 27 w 122"/>
                    <a:gd name="T1" fmla="*/ 93 h 131"/>
                    <a:gd name="T2" fmla="*/ 42 w 122"/>
                    <a:gd name="T3" fmla="*/ 86 h 131"/>
                    <a:gd name="T4" fmla="*/ 43 w 122"/>
                    <a:gd name="T5" fmla="*/ 74 h 131"/>
                    <a:gd name="T6" fmla="*/ 49 w 122"/>
                    <a:gd name="T7" fmla="*/ 75 h 131"/>
                    <a:gd name="T8" fmla="*/ 55 w 122"/>
                    <a:gd name="T9" fmla="*/ 57 h 131"/>
                    <a:gd name="T10" fmla="*/ 66 w 122"/>
                    <a:gd name="T11" fmla="*/ 48 h 131"/>
                    <a:gd name="T12" fmla="*/ 74 w 122"/>
                    <a:gd name="T13" fmla="*/ 38 h 131"/>
                    <a:gd name="T14" fmla="*/ 91 w 122"/>
                    <a:gd name="T15" fmla="*/ 34 h 131"/>
                    <a:gd name="T16" fmla="*/ 103 w 122"/>
                    <a:gd name="T17" fmla="*/ 20 h 131"/>
                    <a:gd name="T18" fmla="*/ 113 w 122"/>
                    <a:gd name="T19" fmla="*/ 22 h 131"/>
                    <a:gd name="T20" fmla="*/ 122 w 122"/>
                    <a:gd name="T21" fmla="*/ 9 h 131"/>
                    <a:gd name="T22" fmla="*/ 105 w 122"/>
                    <a:gd name="T23" fmla="*/ 14 h 131"/>
                    <a:gd name="T24" fmla="*/ 93 w 122"/>
                    <a:gd name="T25" fmla="*/ 12 h 131"/>
                    <a:gd name="T26" fmla="*/ 75 w 122"/>
                    <a:gd name="T27" fmla="*/ 0 h 131"/>
                    <a:gd name="T28" fmla="*/ 60 w 122"/>
                    <a:gd name="T29" fmla="*/ 26 h 131"/>
                    <a:gd name="T30" fmla="*/ 44 w 122"/>
                    <a:gd name="T31" fmla="*/ 48 h 131"/>
                    <a:gd name="T32" fmla="*/ 32 w 122"/>
                    <a:gd name="T33" fmla="*/ 72 h 131"/>
                    <a:gd name="T34" fmla="*/ 9 w 122"/>
                    <a:gd name="T35" fmla="*/ 94 h 131"/>
                    <a:gd name="T36" fmla="*/ 0 w 122"/>
                    <a:gd name="T37" fmla="*/ 106 h 131"/>
                    <a:gd name="T38" fmla="*/ 3 w 122"/>
                    <a:gd name="T39" fmla="*/ 122 h 131"/>
                    <a:gd name="T40" fmla="*/ 15 w 122"/>
                    <a:gd name="T41" fmla="*/ 120 h 131"/>
                    <a:gd name="T42" fmla="*/ 17 w 122"/>
                    <a:gd name="T43" fmla="*/ 131 h 131"/>
                    <a:gd name="T44" fmla="*/ 19 w 122"/>
                    <a:gd name="T45" fmla="*/ 100 h 131"/>
                    <a:gd name="T46" fmla="*/ 27 w 122"/>
                    <a:gd name="T47" fmla="*/ 9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31">
                      <a:moveTo>
                        <a:pt x="27" y="93"/>
                      </a:moveTo>
                      <a:lnTo>
                        <a:pt x="42" y="86"/>
                      </a:lnTo>
                      <a:lnTo>
                        <a:pt x="43" y="74"/>
                      </a:lnTo>
                      <a:lnTo>
                        <a:pt x="49" y="75"/>
                      </a:lnTo>
                      <a:lnTo>
                        <a:pt x="55" y="57"/>
                      </a:lnTo>
                      <a:lnTo>
                        <a:pt x="66" y="48"/>
                      </a:lnTo>
                      <a:lnTo>
                        <a:pt x="74" y="38"/>
                      </a:lnTo>
                      <a:lnTo>
                        <a:pt x="91" y="34"/>
                      </a:lnTo>
                      <a:lnTo>
                        <a:pt x="103" y="20"/>
                      </a:lnTo>
                      <a:lnTo>
                        <a:pt x="113" y="22"/>
                      </a:lnTo>
                      <a:lnTo>
                        <a:pt x="122" y="9"/>
                      </a:lnTo>
                      <a:lnTo>
                        <a:pt x="105" y="14"/>
                      </a:lnTo>
                      <a:lnTo>
                        <a:pt x="93" y="12"/>
                      </a:lnTo>
                      <a:lnTo>
                        <a:pt x="75" y="0"/>
                      </a:lnTo>
                      <a:lnTo>
                        <a:pt x="60" y="26"/>
                      </a:lnTo>
                      <a:lnTo>
                        <a:pt x="44" y="48"/>
                      </a:lnTo>
                      <a:lnTo>
                        <a:pt x="32" y="72"/>
                      </a:lnTo>
                      <a:lnTo>
                        <a:pt x="9" y="94"/>
                      </a:lnTo>
                      <a:lnTo>
                        <a:pt x="0" y="106"/>
                      </a:lnTo>
                      <a:lnTo>
                        <a:pt x="3" y="122"/>
                      </a:lnTo>
                      <a:lnTo>
                        <a:pt x="15" y="120"/>
                      </a:lnTo>
                      <a:lnTo>
                        <a:pt x="17" y="131"/>
                      </a:lnTo>
                      <a:lnTo>
                        <a:pt x="19" y="100"/>
                      </a:lnTo>
                      <a:lnTo>
                        <a:pt x="27" y="93"/>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658" name="Freeform 106"/>
                <p:cNvSpPr>
                  <a:spLocks/>
                </p:cNvSpPr>
                <p:nvPr/>
              </p:nvSpPr>
              <p:spPr bwMode="auto">
                <a:xfrm>
                  <a:off x="1699" y="1857"/>
                  <a:ext cx="17" cy="14"/>
                </a:xfrm>
                <a:custGeom>
                  <a:avLst/>
                  <a:gdLst>
                    <a:gd name="T0" fmla="*/ 0 w 35"/>
                    <a:gd name="T1" fmla="*/ 24 h 29"/>
                    <a:gd name="T2" fmla="*/ 7 w 35"/>
                    <a:gd name="T3" fmla="*/ 29 h 29"/>
                    <a:gd name="T4" fmla="*/ 23 w 35"/>
                    <a:gd name="T5" fmla="*/ 20 h 29"/>
                    <a:gd name="T6" fmla="*/ 35 w 35"/>
                    <a:gd name="T7" fmla="*/ 7 h 29"/>
                    <a:gd name="T8" fmla="*/ 24 w 35"/>
                    <a:gd name="T9" fmla="*/ 0 h 29"/>
                    <a:gd name="T10" fmla="*/ 13 w 35"/>
                    <a:gd name="T11" fmla="*/ 11 h 29"/>
                    <a:gd name="T12" fmla="*/ 13 w 35"/>
                    <a:gd name="T13" fmla="*/ 10 h 29"/>
                    <a:gd name="T14" fmla="*/ 1 w 35"/>
                    <a:gd name="T15" fmla="*/ 16 h 29"/>
                    <a:gd name="T16" fmla="*/ 0 w 35"/>
                    <a:gd name="T17" fmla="*/ 2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29">
                      <a:moveTo>
                        <a:pt x="0" y="24"/>
                      </a:moveTo>
                      <a:lnTo>
                        <a:pt x="7" y="29"/>
                      </a:lnTo>
                      <a:lnTo>
                        <a:pt x="23" y="20"/>
                      </a:lnTo>
                      <a:lnTo>
                        <a:pt x="35" y="7"/>
                      </a:lnTo>
                      <a:lnTo>
                        <a:pt x="24" y="0"/>
                      </a:lnTo>
                      <a:lnTo>
                        <a:pt x="13" y="11"/>
                      </a:lnTo>
                      <a:lnTo>
                        <a:pt x="13" y="10"/>
                      </a:lnTo>
                      <a:lnTo>
                        <a:pt x="1" y="16"/>
                      </a:lnTo>
                      <a:lnTo>
                        <a:pt x="0" y="24"/>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659" name="Freeform 107"/>
                <p:cNvSpPr>
                  <a:spLocks/>
                </p:cNvSpPr>
                <p:nvPr/>
              </p:nvSpPr>
              <p:spPr bwMode="auto">
                <a:xfrm>
                  <a:off x="1305" y="1990"/>
                  <a:ext cx="10" cy="13"/>
                </a:xfrm>
                <a:custGeom>
                  <a:avLst/>
                  <a:gdLst>
                    <a:gd name="T0" fmla="*/ 20 w 20"/>
                    <a:gd name="T1" fmla="*/ 3 h 28"/>
                    <a:gd name="T2" fmla="*/ 20 w 20"/>
                    <a:gd name="T3" fmla="*/ 4 h 28"/>
                    <a:gd name="T4" fmla="*/ 20 w 20"/>
                    <a:gd name="T5" fmla="*/ 5 h 28"/>
                    <a:gd name="T6" fmla="*/ 20 w 20"/>
                    <a:gd name="T7" fmla="*/ 6 h 28"/>
                    <a:gd name="T8" fmla="*/ 18 w 20"/>
                    <a:gd name="T9" fmla="*/ 9 h 28"/>
                    <a:gd name="T10" fmla="*/ 16 w 20"/>
                    <a:gd name="T11" fmla="*/ 12 h 28"/>
                    <a:gd name="T12" fmla="*/ 14 w 20"/>
                    <a:gd name="T13" fmla="*/ 16 h 28"/>
                    <a:gd name="T14" fmla="*/ 12 w 20"/>
                    <a:gd name="T15" fmla="*/ 19 h 28"/>
                    <a:gd name="T16" fmla="*/ 11 w 20"/>
                    <a:gd name="T17" fmla="*/ 24 h 28"/>
                    <a:gd name="T18" fmla="*/ 10 w 20"/>
                    <a:gd name="T19" fmla="*/ 25 h 28"/>
                    <a:gd name="T20" fmla="*/ 7 w 20"/>
                    <a:gd name="T21" fmla="*/ 27 h 28"/>
                    <a:gd name="T22" fmla="*/ 6 w 20"/>
                    <a:gd name="T23" fmla="*/ 28 h 28"/>
                    <a:gd name="T24" fmla="*/ 4 w 20"/>
                    <a:gd name="T25" fmla="*/ 27 h 28"/>
                    <a:gd name="T26" fmla="*/ 2 w 20"/>
                    <a:gd name="T27" fmla="*/ 25 h 28"/>
                    <a:gd name="T28" fmla="*/ 1 w 20"/>
                    <a:gd name="T29" fmla="*/ 23 h 28"/>
                    <a:gd name="T30" fmla="*/ 0 w 20"/>
                    <a:gd name="T31" fmla="*/ 21 h 28"/>
                    <a:gd name="T32" fmla="*/ 0 w 20"/>
                    <a:gd name="T33" fmla="*/ 18 h 28"/>
                    <a:gd name="T34" fmla="*/ 1 w 20"/>
                    <a:gd name="T35" fmla="*/ 13 h 28"/>
                    <a:gd name="T36" fmla="*/ 1 w 20"/>
                    <a:gd name="T37" fmla="*/ 11 h 28"/>
                    <a:gd name="T38" fmla="*/ 1 w 20"/>
                    <a:gd name="T39" fmla="*/ 10 h 28"/>
                    <a:gd name="T40" fmla="*/ 2 w 20"/>
                    <a:gd name="T41" fmla="*/ 9 h 28"/>
                    <a:gd name="T42" fmla="*/ 4 w 20"/>
                    <a:gd name="T43" fmla="*/ 6 h 28"/>
                    <a:gd name="T44" fmla="*/ 6 w 20"/>
                    <a:gd name="T45" fmla="*/ 5 h 28"/>
                    <a:gd name="T46" fmla="*/ 7 w 20"/>
                    <a:gd name="T47" fmla="*/ 4 h 28"/>
                    <a:gd name="T48" fmla="*/ 10 w 20"/>
                    <a:gd name="T49" fmla="*/ 4 h 28"/>
                    <a:gd name="T50" fmla="*/ 13 w 20"/>
                    <a:gd name="T51" fmla="*/ 3 h 28"/>
                    <a:gd name="T52" fmla="*/ 16 w 20"/>
                    <a:gd name="T53" fmla="*/ 1 h 28"/>
                    <a:gd name="T54" fmla="*/ 18 w 20"/>
                    <a:gd name="T55" fmla="*/ 0 h 28"/>
                    <a:gd name="T56" fmla="*/ 19 w 20"/>
                    <a:gd name="T57" fmla="*/ 1 h 28"/>
                    <a:gd name="T58" fmla="*/ 20 w 20"/>
                    <a:gd name="T59" fmla="*/ 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 h="28">
                      <a:moveTo>
                        <a:pt x="20" y="3"/>
                      </a:moveTo>
                      <a:lnTo>
                        <a:pt x="20" y="4"/>
                      </a:lnTo>
                      <a:lnTo>
                        <a:pt x="20" y="5"/>
                      </a:lnTo>
                      <a:lnTo>
                        <a:pt x="20" y="6"/>
                      </a:lnTo>
                      <a:lnTo>
                        <a:pt x="18" y="9"/>
                      </a:lnTo>
                      <a:lnTo>
                        <a:pt x="16" y="12"/>
                      </a:lnTo>
                      <a:lnTo>
                        <a:pt x="14" y="16"/>
                      </a:lnTo>
                      <a:lnTo>
                        <a:pt x="12" y="19"/>
                      </a:lnTo>
                      <a:lnTo>
                        <a:pt x="11" y="24"/>
                      </a:lnTo>
                      <a:lnTo>
                        <a:pt x="10" y="25"/>
                      </a:lnTo>
                      <a:lnTo>
                        <a:pt x="7" y="27"/>
                      </a:lnTo>
                      <a:lnTo>
                        <a:pt x="6" y="28"/>
                      </a:lnTo>
                      <a:lnTo>
                        <a:pt x="4" y="27"/>
                      </a:lnTo>
                      <a:lnTo>
                        <a:pt x="2" y="25"/>
                      </a:lnTo>
                      <a:lnTo>
                        <a:pt x="1" y="23"/>
                      </a:lnTo>
                      <a:lnTo>
                        <a:pt x="0" y="21"/>
                      </a:lnTo>
                      <a:lnTo>
                        <a:pt x="0" y="18"/>
                      </a:lnTo>
                      <a:lnTo>
                        <a:pt x="1" y="13"/>
                      </a:lnTo>
                      <a:lnTo>
                        <a:pt x="1" y="11"/>
                      </a:lnTo>
                      <a:lnTo>
                        <a:pt x="1" y="10"/>
                      </a:lnTo>
                      <a:lnTo>
                        <a:pt x="2" y="9"/>
                      </a:lnTo>
                      <a:lnTo>
                        <a:pt x="4" y="6"/>
                      </a:lnTo>
                      <a:lnTo>
                        <a:pt x="6" y="5"/>
                      </a:lnTo>
                      <a:lnTo>
                        <a:pt x="7" y="4"/>
                      </a:lnTo>
                      <a:lnTo>
                        <a:pt x="10" y="4"/>
                      </a:lnTo>
                      <a:lnTo>
                        <a:pt x="13" y="3"/>
                      </a:lnTo>
                      <a:lnTo>
                        <a:pt x="16" y="1"/>
                      </a:lnTo>
                      <a:lnTo>
                        <a:pt x="18" y="0"/>
                      </a:lnTo>
                      <a:lnTo>
                        <a:pt x="19" y="1"/>
                      </a:lnTo>
                      <a:lnTo>
                        <a:pt x="20" y="3"/>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660" name="Freeform 108"/>
                <p:cNvSpPr>
                  <a:spLocks/>
                </p:cNvSpPr>
                <p:nvPr/>
              </p:nvSpPr>
              <p:spPr bwMode="auto">
                <a:xfrm>
                  <a:off x="1393" y="1749"/>
                  <a:ext cx="6" cy="16"/>
                </a:xfrm>
                <a:custGeom>
                  <a:avLst/>
                  <a:gdLst>
                    <a:gd name="T0" fmla="*/ 12 w 12"/>
                    <a:gd name="T1" fmla="*/ 25 h 32"/>
                    <a:gd name="T2" fmla="*/ 11 w 12"/>
                    <a:gd name="T3" fmla="*/ 20 h 32"/>
                    <a:gd name="T4" fmla="*/ 11 w 12"/>
                    <a:gd name="T5" fmla="*/ 17 h 32"/>
                    <a:gd name="T6" fmla="*/ 11 w 12"/>
                    <a:gd name="T7" fmla="*/ 13 h 32"/>
                    <a:gd name="T8" fmla="*/ 11 w 12"/>
                    <a:gd name="T9" fmla="*/ 8 h 32"/>
                    <a:gd name="T10" fmla="*/ 9 w 12"/>
                    <a:gd name="T11" fmla="*/ 4 h 32"/>
                    <a:gd name="T12" fmla="*/ 9 w 12"/>
                    <a:gd name="T13" fmla="*/ 1 h 32"/>
                    <a:gd name="T14" fmla="*/ 6 w 12"/>
                    <a:gd name="T15" fmla="*/ 0 h 32"/>
                    <a:gd name="T16" fmla="*/ 4 w 12"/>
                    <a:gd name="T17" fmla="*/ 0 h 32"/>
                    <a:gd name="T18" fmla="*/ 2 w 12"/>
                    <a:gd name="T19" fmla="*/ 1 h 32"/>
                    <a:gd name="T20" fmla="*/ 0 w 12"/>
                    <a:gd name="T21" fmla="*/ 4 h 32"/>
                    <a:gd name="T22" fmla="*/ 0 w 12"/>
                    <a:gd name="T23" fmla="*/ 7 h 32"/>
                    <a:gd name="T24" fmla="*/ 0 w 12"/>
                    <a:gd name="T25" fmla="*/ 10 h 32"/>
                    <a:gd name="T26" fmla="*/ 0 w 12"/>
                    <a:gd name="T27" fmla="*/ 14 h 32"/>
                    <a:gd name="T28" fmla="*/ 2 w 12"/>
                    <a:gd name="T29" fmla="*/ 19 h 32"/>
                    <a:gd name="T30" fmla="*/ 2 w 12"/>
                    <a:gd name="T31" fmla="*/ 23 h 32"/>
                    <a:gd name="T32" fmla="*/ 2 w 12"/>
                    <a:gd name="T33" fmla="*/ 25 h 32"/>
                    <a:gd name="T34" fmla="*/ 3 w 12"/>
                    <a:gd name="T35" fmla="*/ 28 h 32"/>
                    <a:gd name="T36" fmla="*/ 5 w 12"/>
                    <a:gd name="T37" fmla="*/ 31 h 32"/>
                    <a:gd name="T38" fmla="*/ 8 w 12"/>
                    <a:gd name="T39" fmla="*/ 32 h 32"/>
                    <a:gd name="T40" fmla="*/ 10 w 12"/>
                    <a:gd name="T41" fmla="*/ 30 h 32"/>
                    <a:gd name="T42" fmla="*/ 11 w 12"/>
                    <a:gd name="T43" fmla="*/ 28 h 32"/>
                    <a:gd name="T44" fmla="*/ 12 w 12"/>
                    <a:gd name="T45" fmla="*/ 2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 h="32">
                      <a:moveTo>
                        <a:pt x="12" y="25"/>
                      </a:moveTo>
                      <a:lnTo>
                        <a:pt x="11" y="20"/>
                      </a:lnTo>
                      <a:lnTo>
                        <a:pt x="11" y="17"/>
                      </a:lnTo>
                      <a:lnTo>
                        <a:pt x="11" y="13"/>
                      </a:lnTo>
                      <a:lnTo>
                        <a:pt x="11" y="8"/>
                      </a:lnTo>
                      <a:lnTo>
                        <a:pt x="9" y="4"/>
                      </a:lnTo>
                      <a:lnTo>
                        <a:pt x="9" y="1"/>
                      </a:lnTo>
                      <a:lnTo>
                        <a:pt x="6" y="0"/>
                      </a:lnTo>
                      <a:lnTo>
                        <a:pt x="4" y="0"/>
                      </a:lnTo>
                      <a:lnTo>
                        <a:pt x="2" y="1"/>
                      </a:lnTo>
                      <a:lnTo>
                        <a:pt x="0" y="4"/>
                      </a:lnTo>
                      <a:lnTo>
                        <a:pt x="0" y="7"/>
                      </a:lnTo>
                      <a:lnTo>
                        <a:pt x="0" y="10"/>
                      </a:lnTo>
                      <a:lnTo>
                        <a:pt x="0" y="14"/>
                      </a:lnTo>
                      <a:lnTo>
                        <a:pt x="2" y="19"/>
                      </a:lnTo>
                      <a:lnTo>
                        <a:pt x="2" y="23"/>
                      </a:lnTo>
                      <a:lnTo>
                        <a:pt x="2" y="25"/>
                      </a:lnTo>
                      <a:lnTo>
                        <a:pt x="3" y="28"/>
                      </a:lnTo>
                      <a:lnTo>
                        <a:pt x="5" y="31"/>
                      </a:lnTo>
                      <a:lnTo>
                        <a:pt x="8" y="32"/>
                      </a:lnTo>
                      <a:lnTo>
                        <a:pt x="10" y="30"/>
                      </a:lnTo>
                      <a:lnTo>
                        <a:pt x="11" y="28"/>
                      </a:lnTo>
                      <a:lnTo>
                        <a:pt x="12" y="25"/>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661" name="Freeform 109"/>
                <p:cNvSpPr>
                  <a:spLocks/>
                </p:cNvSpPr>
                <p:nvPr/>
              </p:nvSpPr>
              <p:spPr bwMode="auto">
                <a:xfrm>
                  <a:off x="1402" y="1765"/>
                  <a:ext cx="10" cy="9"/>
                </a:xfrm>
                <a:custGeom>
                  <a:avLst/>
                  <a:gdLst>
                    <a:gd name="T0" fmla="*/ 6 w 22"/>
                    <a:gd name="T1" fmla="*/ 2 h 18"/>
                    <a:gd name="T2" fmla="*/ 9 w 22"/>
                    <a:gd name="T3" fmla="*/ 0 h 18"/>
                    <a:gd name="T4" fmla="*/ 11 w 22"/>
                    <a:gd name="T5" fmla="*/ 0 h 18"/>
                    <a:gd name="T6" fmla="*/ 13 w 22"/>
                    <a:gd name="T7" fmla="*/ 2 h 18"/>
                    <a:gd name="T8" fmla="*/ 15 w 22"/>
                    <a:gd name="T9" fmla="*/ 3 h 18"/>
                    <a:gd name="T10" fmla="*/ 18 w 22"/>
                    <a:gd name="T11" fmla="*/ 5 h 18"/>
                    <a:gd name="T12" fmla="*/ 21 w 22"/>
                    <a:gd name="T13" fmla="*/ 8 h 18"/>
                    <a:gd name="T14" fmla="*/ 22 w 22"/>
                    <a:gd name="T15" fmla="*/ 8 h 18"/>
                    <a:gd name="T16" fmla="*/ 22 w 22"/>
                    <a:gd name="T17" fmla="*/ 11 h 18"/>
                    <a:gd name="T18" fmla="*/ 21 w 22"/>
                    <a:gd name="T19" fmla="*/ 14 h 18"/>
                    <a:gd name="T20" fmla="*/ 19 w 22"/>
                    <a:gd name="T21" fmla="*/ 16 h 18"/>
                    <a:gd name="T22" fmla="*/ 16 w 22"/>
                    <a:gd name="T23" fmla="*/ 17 h 18"/>
                    <a:gd name="T24" fmla="*/ 13 w 22"/>
                    <a:gd name="T25" fmla="*/ 18 h 18"/>
                    <a:gd name="T26" fmla="*/ 10 w 22"/>
                    <a:gd name="T27" fmla="*/ 17 h 18"/>
                    <a:gd name="T28" fmla="*/ 5 w 22"/>
                    <a:gd name="T29" fmla="*/ 17 h 18"/>
                    <a:gd name="T30" fmla="*/ 1 w 22"/>
                    <a:gd name="T31" fmla="*/ 16 h 18"/>
                    <a:gd name="T32" fmla="*/ 0 w 22"/>
                    <a:gd name="T33" fmla="*/ 14 h 18"/>
                    <a:gd name="T34" fmla="*/ 0 w 22"/>
                    <a:gd name="T35" fmla="*/ 11 h 18"/>
                    <a:gd name="T36" fmla="*/ 0 w 22"/>
                    <a:gd name="T37" fmla="*/ 10 h 18"/>
                    <a:gd name="T38" fmla="*/ 0 w 22"/>
                    <a:gd name="T39" fmla="*/ 8 h 18"/>
                    <a:gd name="T40" fmla="*/ 0 w 22"/>
                    <a:gd name="T41" fmla="*/ 5 h 18"/>
                    <a:gd name="T42" fmla="*/ 1 w 22"/>
                    <a:gd name="T43" fmla="*/ 5 h 18"/>
                    <a:gd name="T44" fmla="*/ 5 w 22"/>
                    <a:gd name="T45" fmla="*/ 3 h 18"/>
                    <a:gd name="T46" fmla="*/ 6 w 22"/>
                    <a:gd name="T4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18">
                      <a:moveTo>
                        <a:pt x="6" y="2"/>
                      </a:moveTo>
                      <a:lnTo>
                        <a:pt x="9" y="0"/>
                      </a:lnTo>
                      <a:lnTo>
                        <a:pt x="11" y="0"/>
                      </a:lnTo>
                      <a:lnTo>
                        <a:pt x="13" y="2"/>
                      </a:lnTo>
                      <a:lnTo>
                        <a:pt x="15" y="3"/>
                      </a:lnTo>
                      <a:lnTo>
                        <a:pt x="18" y="5"/>
                      </a:lnTo>
                      <a:lnTo>
                        <a:pt x="21" y="8"/>
                      </a:lnTo>
                      <a:lnTo>
                        <a:pt x="22" y="8"/>
                      </a:lnTo>
                      <a:lnTo>
                        <a:pt x="22" y="11"/>
                      </a:lnTo>
                      <a:lnTo>
                        <a:pt x="21" y="14"/>
                      </a:lnTo>
                      <a:lnTo>
                        <a:pt x="19" y="16"/>
                      </a:lnTo>
                      <a:lnTo>
                        <a:pt x="16" y="17"/>
                      </a:lnTo>
                      <a:lnTo>
                        <a:pt x="13" y="18"/>
                      </a:lnTo>
                      <a:lnTo>
                        <a:pt x="10" y="17"/>
                      </a:lnTo>
                      <a:lnTo>
                        <a:pt x="5" y="17"/>
                      </a:lnTo>
                      <a:lnTo>
                        <a:pt x="1" y="16"/>
                      </a:lnTo>
                      <a:lnTo>
                        <a:pt x="0" y="14"/>
                      </a:lnTo>
                      <a:lnTo>
                        <a:pt x="0" y="11"/>
                      </a:lnTo>
                      <a:lnTo>
                        <a:pt x="0" y="10"/>
                      </a:lnTo>
                      <a:lnTo>
                        <a:pt x="0" y="8"/>
                      </a:lnTo>
                      <a:lnTo>
                        <a:pt x="0" y="5"/>
                      </a:lnTo>
                      <a:lnTo>
                        <a:pt x="1" y="5"/>
                      </a:lnTo>
                      <a:lnTo>
                        <a:pt x="5" y="3"/>
                      </a:lnTo>
                      <a:lnTo>
                        <a:pt x="6" y="2"/>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662" name="Freeform 110"/>
                <p:cNvSpPr>
                  <a:spLocks/>
                </p:cNvSpPr>
                <p:nvPr/>
              </p:nvSpPr>
              <p:spPr bwMode="auto">
                <a:xfrm>
                  <a:off x="1671" y="1885"/>
                  <a:ext cx="8" cy="6"/>
                </a:xfrm>
                <a:custGeom>
                  <a:avLst/>
                  <a:gdLst>
                    <a:gd name="T0" fmla="*/ 0 w 16"/>
                    <a:gd name="T1" fmla="*/ 4 h 13"/>
                    <a:gd name="T2" fmla="*/ 7 w 16"/>
                    <a:gd name="T3" fmla="*/ 0 h 13"/>
                    <a:gd name="T4" fmla="*/ 16 w 16"/>
                    <a:gd name="T5" fmla="*/ 1 h 13"/>
                    <a:gd name="T6" fmla="*/ 14 w 16"/>
                    <a:gd name="T7" fmla="*/ 9 h 13"/>
                    <a:gd name="T8" fmla="*/ 7 w 16"/>
                    <a:gd name="T9" fmla="*/ 13 h 13"/>
                    <a:gd name="T10" fmla="*/ 0 w 16"/>
                    <a:gd name="T11" fmla="*/ 4 h 13"/>
                  </a:gdLst>
                  <a:ahLst/>
                  <a:cxnLst>
                    <a:cxn ang="0">
                      <a:pos x="T0" y="T1"/>
                    </a:cxn>
                    <a:cxn ang="0">
                      <a:pos x="T2" y="T3"/>
                    </a:cxn>
                    <a:cxn ang="0">
                      <a:pos x="T4" y="T5"/>
                    </a:cxn>
                    <a:cxn ang="0">
                      <a:pos x="T6" y="T7"/>
                    </a:cxn>
                    <a:cxn ang="0">
                      <a:pos x="T8" y="T9"/>
                    </a:cxn>
                    <a:cxn ang="0">
                      <a:pos x="T10" y="T11"/>
                    </a:cxn>
                  </a:cxnLst>
                  <a:rect l="0" t="0" r="r" b="b"/>
                  <a:pathLst>
                    <a:path w="16" h="13">
                      <a:moveTo>
                        <a:pt x="0" y="4"/>
                      </a:moveTo>
                      <a:lnTo>
                        <a:pt x="7" y="0"/>
                      </a:lnTo>
                      <a:lnTo>
                        <a:pt x="16" y="1"/>
                      </a:lnTo>
                      <a:lnTo>
                        <a:pt x="14" y="9"/>
                      </a:lnTo>
                      <a:lnTo>
                        <a:pt x="7" y="13"/>
                      </a:lnTo>
                      <a:lnTo>
                        <a:pt x="0" y="4"/>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663" name="Freeform 111"/>
                <p:cNvSpPr>
                  <a:spLocks/>
                </p:cNvSpPr>
                <p:nvPr/>
              </p:nvSpPr>
              <p:spPr bwMode="auto">
                <a:xfrm>
                  <a:off x="1328" y="2038"/>
                  <a:ext cx="109" cy="98"/>
                </a:xfrm>
                <a:custGeom>
                  <a:avLst/>
                  <a:gdLst>
                    <a:gd name="T0" fmla="*/ 120 w 217"/>
                    <a:gd name="T1" fmla="*/ 182 h 196"/>
                    <a:gd name="T2" fmla="*/ 126 w 217"/>
                    <a:gd name="T3" fmla="*/ 165 h 196"/>
                    <a:gd name="T4" fmla="*/ 116 w 217"/>
                    <a:gd name="T5" fmla="*/ 167 h 196"/>
                    <a:gd name="T6" fmla="*/ 115 w 217"/>
                    <a:gd name="T7" fmla="*/ 155 h 196"/>
                    <a:gd name="T8" fmla="*/ 111 w 217"/>
                    <a:gd name="T9" fmla="*/ 149 h 196"/>
                    <a:gd name="T10" fmla="*/ 103 w 217"/>
                    <a:gd name="T11" fmla="*/ 164 h 196"/>
                    <a:gd name="T12" fmla="*/ 92 w 217"/>
                    <a:gd name="T13" fmla="*/ 166 h 196"/>
                    <a:gd name="T14" fmla="*/ 83 w 217"/>
                    <a:gd name="T15" fmla="*/ 162 h 196"/>
                    <a:gd name="T16" fmla="*/ 73 w 217"/>
                    <a:gd name="T17" fmla="*/ 154 h 196"/>
                    <a:gd name="T18" fmla="*/ 57 w 217"/>
                    <a:gd name="T19" fmla="*/ 159 h 196"/>
                    <a:gd name="T20" fmla="*/ 33 w 217"/>
                    <a:gd name="T21" fmla="*/ 154 h 196"/>
                    <a:gd name="T22" fmla="*/ 25 w 217"/>
                    <a:gd name="T23" fmla="*/ 162 h 196"/>
                    <a:gd name="T24" fmla="*/ 13 w 217"/>
                    <a:gd name="T25" fmla="*/ 162 h 196"/>
                    <a:gd name="T26" fmla="*/ 5 w 217"/>
                    <a:gd name="T27" fmla="*/ 149 h 196"/>
                    <a:gd name="T28" fmla="*/ 1 w 217"/>
                    <a:gd name="T29" fmla="*/ 140 h 196"/>
                    <a:gd name="T30" fmla="*/ 13 w 217"/>
                    <a:gd name="T31" fmla="*/ 130 h 196"/>
                    <a:gd name="T32" fmla="*/ 30 w 217"/>
                    <a:gd name="T33" fmla="*/ 122 h 196"/>
                    <a:gd name="T34" fmla="*/ 41 w 217"/>
                    <a:gd name="T35" fmla="*/ 116 h 196"/>
                    <a:gd name="T36" fmla="*/ 53 w 217"/>
                    <a:gd name="T37" fmla="*/ 77 h 196"/>
                    <a:gd name="T38" fmla="*/ 45 w 217"/>
                    <a:gd name="T39" fmla="*/ 63 h 196"/>
                    <a:gd name="T40" fmla="*/ 55 w 217"/>
                    <a:gd name="T41" fmla="*/ 45 h 196"/>
                    <a:gd name="T42" fmla="*/ 73 w 217"/>
                    <a:gd name="T43" fmla="*/ 53 h 196"/>
                    <a:gd name="T44" fmla="*/ 81 w 217"/>
                    <a:gd name="T45" fmla="*/ 50 h 196"/>
                    <a:gd name="T46" fmla="*/ 93 w 217"/>
                    <a:gd name="T47" fmla="*/ 70 h 196"/>
                    <a:gd name="T48" fmla="*/ 102 w 217"/>
                    <a:gd name="T49" fmla="*/ 102 h 196"/>
                    <a:gd name="T50" fmla="*/ 115 w 217"/>
                    <a:gd name="T51" fmla="*/ 87 h 196"/>
                    <a:gd name="T52" fmla="*/ 129 w 217"/>
                    <a:gd name="T53" fmla="*/ 86 h 196"/>
                    <a:gd name="T54" fmla="*/ 141 w 217"/>
                    <a:gd name="T55" fmla="*/ 94 h 196"/>
                    <a:gd name="T56" fmla="*/ 156 w 217"/>
                    <a:gd name="T57" fmla="*/ 77 h 196"/>
                    <a:gd name="T58" fmla="*/ 149 w 217"/>
                    <a:gd name="T59" fmla="*/ 39 h 196"/>
                    <a:gd name="T60" fmla="*/ 137 w 217"/>
                    <a:gd name="T61" fmla="*/ 54 h 196"/>
                    <a:gd name="T62" fmla="*/ 123 w 217"/>
                    <a:gd name="T63" fmla="*/ 63 h 196"/>
                    <a:gd name="T64" fmla="*/ 104 w 217"/>
                    <a:gd name="T65" fmla="*/ 57 h 196"/>
                    <a:gd name="T66" fmla="*/ 117 w 217"/>
                    <a:gd name="T67" fmla="*/ 11 h 196"/>
                    <a:gd name="T68" fmla="*/ 129 w 217"/>
                    <a:gd name="T69" fmla="*/ 8 h 196"/>
                    <a:gd name="T70" fmla="*/ 146 w 217"/>
                    <a:gd name="T71" fmla="*/ 15 h 196"/>
                    <a:gd name="T72" fmla="*/ 168 w 217"/>
                    <a:gd name="T73" fmla="*/ 26 h 196"/>
                    <a:gd name="T74" fmla="*/ 179 w 217"/>
                    <a:gd name="T75" fmla="*/ 45 h 196"/>
                    <a:gd name="T76" fmla="*/ 183 w 217"/>
                    <a:gd name="T77" fmla="*/ 125 h 196"/>
                    <a:gd name="T78" fmla="*/ 198 w 217"/>
                    <a:gd name="T79" fmla="*/ 140 h 196"/>
                    <a:gd name="T80" fmla="*/ 215 w 217"/>
                    <a:gd name="T81" fmla="*/ 162 h 196"/>
                    <a:gd name="T82" fmla="*/ 207 w 217"/>
                    <a:gd name="T83" fmla="*/ 170 h 196"/>
                    <a:gd name="T84" fmla="*/ 201 w 217"/>
                    <a:gd name="T85" fmla="*/ 176 h 196"/>
                    <a:gd name="T86" fmla="*/ 194 w 217"/>
                    <a:gd name="T87" fmla="*/ 178 h 196"/>
                    <a:gd name="T88" fmla="*/ 180 w 217"/>
                    <a:gd name="T89" fmla="*/ 183 h 196"/>
                    <a:gd name="T90" fmla="*/ 165 w 217"/>
                    <a:gd name="T91" fmla="*/ 185 h 196"/>
                    <a:gd name="T92" fmla="*/ 155 w 217"/>
                    <a:gd name="T93" fmla="*/ 191 h 196"/>
                    <a:gd name="T94" fmla="*/ 131 w 217"/>
                    <a:gd name="T95" fmla="*/ 189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7" h="196">
                      <a:moveTo>
                        <a:pt x="121" y="191"/>
                      </a:moveTo>
                      <a:lnTo>
                        <a:pt x="121" y="190"/>
                      </a:lnTo>
                      <a:lnTo>
                        <a:pt x="120" y="182"/>
                      </a:lnTo>
                      <a:lnTo>
                        <a:pt x="120" y="177"/>
                      </a:lnTo>
                      <a:lnTo>
                        <a:pt x="126" y="173"/>
                      </a:lnTo>
                      <a:lnTo>
                        <a:pt x="126" y="165"/>
                      </a:lnTo>
                      <a:lnTo>
                        <a:pt x="125" y="164"/>
                      </a:lnTo>
                      <a:lnTo>
                        <a:pt x="121" y="167"/>
                      </a:lnTo>
                      <a:lnTo>
                        <a:pt x="116" y="167"/>
                      </a:lnTo>
                      <a:lnTo>
                        <a:pt x="111" y="161"/>
                      </a:lnTo>
                      <a:lnTo>
                        <a:pt x="114" y="158"/>
                      </a:lnTo>
                      <a:lnTo>
                        <a:pt x="115" y="155"/>
                      </a:lnTo>
                      <a:lnTo>
                        <a:pt x="114" y="149"/>
                      </a:lnTo>
                      <a:lnTo>
                        <a:pt x="113" y="147"/>
                      </a:lnTo>
                      <a:lnTo>
                        <a:pt x="111" y="149"/>
                      </a:lnTo>
                      <a:lnTo>
                        <a:pt x="110" y="154"/>
                      </a:lnTo>
                      <a:lnTo>
                        <a:pt x="107" y="162"/>
                      </a:lnTo>
                      <a:lnTo>
                        <a:pt x="103" y="164"/>
                      </a:lnTo>
                      <a:lnTo>
                        <a:pt x="99" y="166"/>
                      </a:lnTo>
                      <a:lnTo>
                        <a:pt x="96" y="165"/>
                      </a:lnTo>
                      <a:lnTo>
                        <a:pt x="92" y="166"/>
                      </a:lnTo>
                      <a:lnTo>
                        <a:pt x="90" y="168"/>
                      </a:lnTo>
                      <a:lnTo>
                        <a:pt x="84" y="165"/>
                      </a:lnTo>
                      <a:lnTo>
                        <a:pt x="83" y="162"/>
                      </a:lnTo>
                      <a:lnTo>
                        <a:pt x="80" y="158"/>
                      </a:lnTo>
                      <a:lnTo>
                        <a:pt x="77" y="154"/>
                      </a:lnTo>
                      <a:lnTo>
                        <a:pt x="73" y="154"/>
                      </a:lnTo>
                      <a:lnTo>
                        <a:pt x="69" y="156"/>
                      </a:lnTo>
                      <a:lnTo>
                        <a:pt x="68" y="160"/>
                      </a:lnTo>
                      <a:lnTo>
                        <a:pt x="57" y="159"/>
                      </a:lnTo>
                      <a:lnTo>
                        <a:pt x="54" y="161"/>
                      </a:lnTo>
                      <a:lnTo>
                        <a:pt x="42" y="160"/>
                      </a:lnTo>
                      <a:lnTo>
                        <a:pt x="33" y="154"/>
                      </a:lnTo>
                      <a:lnTo>
                        <a:pt x="30" y="154"/>
                      </a:lnTo>
                      <a:lnTo>
                        <a:pt x="29" y="160"/>
                      </a:lnTo>
                      <a:lnTo>
                        <a:pt x="25" y="162"/>
                      </a:lnTo>
                      <a:lnTo>
                        <a:pt x="23" y="162"/>
                      </a:lnTo>
                      <a:lnTo>
                        <a:pt x="17" y="161"/>
                      </a:lnTo>
                      <a:lnTo>
                        <a:pt x="13" y="162"/>
                      </a:lnTo>
                      <a:lnTo>
                        <a:pt x="11" y="153"/>
                      </a:lnTo>
                      <a:lnTo>
                        <a:pt x="8" y="150"/>
                      </a:lnTo>
                      <a:lnTo>
                        <a:pt x="5" y="149"/>
                      </a:lnTo>
                      <a:lnTo>
                        <a:pt x="0" y="147"/>
                      </a:lnTo>
                      <a:lnTo>
                        <a:pt x="0" y="142"/>
                      </a:lnTo>
                      <a:lnTo>
                        <a:pt x="1" y="140"/>
                      </a:lnTo>
                      <a:lnTo>
                        <a:pt x="7" y="136"/>
                      </a:lnTo>
                      <a:lnTo>
                        <a:pt x="9" y="134"/>
                      </a:lnTo>
                      <a:lnTo>
                        <a:pt x="13" y="130"/>
                      </a:lnTo>
                      <a:lnTo>
                        <a:pt x="18" y="124"/>
                      </a:lnTo>
                      <a:lnTo>
                        <a:pt x="25" y="122"/>
                      </a:lnTo>
                      <a:lnTo>
                        <a:pt x="30" y="122"/>
                      </a:lnTo>
                      <a:lnTo>
                        <a:pt x="35" y="120"/>
                      </a:lnTo>
                      <a:lnTo>
                        <a:pt x="37" y="119"/>
                      </a:lnTo>
                      <a:lnTo>
                        <a:pt x="41" y="116"/>
                      </a:lnTo>
                      <a:lnTo>
                        <a:pt x="45" y="110"/>
                      </a:lnTo>
                      <a:lnTo>
                        <a:pt x="49" y="99"/>
                      </a:lnTo>
                      <a:lnTo>
                        <a:pt x="53" y="77"/>
                      </a:lnTo>
                      <a:lnTo>
                        <a:pt x="51" y="71"/>
                      </a:lnTo>
                      <a:lnTo>
                        <a:pt x="45" y="65"/>
                      </a:lnTo>
                      <a:lnTo>
                        <a:pt x="45" y="63"/>
                      </a:lnTo>
                      <a:lnTo>
                        <a:pt x="53" y="62"/>
                      </a:lnTo>
                      <a:lnTo>
                        <a:pt x="53" y="59"/>
                      </a:lnTo>
                      <a:lnTo>
                        <a:pt x="55" y="45"/>
                      </a:lnTo>
                      <a:lnTo>
                        <a:pt x="59" y="47"/>
                      </a:lnTo>
                      <a:lnTo>
                        <a:pt x="67" y="51"/>
                      </a:lnTo>
                      <a:lnTo>
                        <a:pt x="73" y="53"/>
                      </a:lnTo>
                      <a:lnTo>
                        <a:pt x="75" y="52"/>
                      </a:lnTo>
                      <a:lnTo>
                        <a:pt x="80" y="50"/>
                      </a:lnTo>
                      <a:lnTo>
                        <a:pt x="81" y="50"/>
                      </a:lnTo>
                      <a:lnTo>
                        <a:pt x="91" y="56"/>
                      </a:lnTo>
                      <a:lnTo>
                        <a:pt x="93" y="60"/>
                      </a:lnTo>
                      <a:lnTo>
                        <a:pt x="93" y="70"/>
                      </a:lnTo>
                      <a:lnTo>
                        <a:pt x="95" y="78"/>
                      </a:lnTo>
                      <a:lnTo>
                        <a:pt x="97" y="95"/>
                      </a:lnTo>
                      <a:lnTo>
                        <a:pt x="102" y="102"/>
                      </a:lnTo>
                      <a:lnTo>
                        <a:pt x="107" y="102"/>
                      </a:lnTo>
                      <a:lnTo>
                        <a:pt x="113" y="95"/>
                      </a:lnTo>
                      <a:lnTo>
                        <a:pt x="115" y="87"/>
                      </a:lnTo>
                      <a:lnTo>
                        <a:pt x="115" y="78"/>
                      </a:lnTo>
                      <a:lnTo>
                        <a:pt x="117" y="77"/>
                      </a:lnTo>
                      <a:lnTo>
                        <a:pt x="129" y="86"/>
                      </a:lnTo>
                      <a:lnTo>
                        <a:pt x="132" y="88"/>
                      </a:lnTo>
                      <a:lnTo>
                        <a:pt x="138" y="90"/>
                      </a:lnTo>
                      <a:lnTo>
                        <a:pt x="141" y="94"/>
                      </a:lnTo>
                      <a:lnTo>
                        <a:pt x="145" y="94"/>
                      </a:lnTo>
                      <a:lnTo>
                        <a:pt x="149" y="92"/>
                      </a:lnTo>
                      <a:lnTo>
                        <a:pt x="156" y="77"/>
                      </a:lnTo>
                      <a:lnTo>
                        <a:pt x="159" y="54"/>
                      </a:lnTo>
                      <a:lnTo>
                        <a:pt x="161" y="53"/>
                      </a:lnTo>
                      <a:lnTo>
                        <a:pt x="149" y="39"/>
                      </a:lnTo>
                      <a:lnTo>
                        <a:pt x="146" y="47"/>
                      </a:lnTo>
                      <a:lnTo>
                        <a:pt x="141" y="51"/>
                      </a:lnTo>
                      <a:lnTo>
                        <a:pt x="137" y="54"/>
                      </a:lnTo>
                      <a:lnTo>
                        <a:pt x="134" y="59"/>
                      </a:lnTo>
                      <a:lnTo>
                        <a:pt x="126" y="58"/>
                      </a:lnTo>
                      <a:lnTo>
                        <a:pt x="123" y="63"/>
                      </a:lnTo>
                      <a:lnTo>
                        <a:pt x="115" y="65"/>
                      </a:lnTo>
                      <a:lnTo>
                        <a:pt x="105" y="65"/>
                      </a:lnTo>
                      <a:lnTo>
                        <a:pt x="104" y="57"/>
                      </a:lnTo>
                      <a:lnTo>
                        <a:pt x="105" y="50"/>
                      </a:lnTo>
                      <a:lnTo>
                        <a:pt x="111" y="21"/>
                      </a:lnTo>
                      <a:lnTo>
                        <a:pt x="117" y="11"/>
                      </a:lnTo>
                      <a:lnTo>
                        <a:pt x="119" y="6"/>
                      </a:lnTo>
                      <a:lnTo>
                        <a:pt x="120" y="0"/>
                      </a:lnTo>
                      <a:lnTo>
                        <a:pt x="129" y="8"/>
                      </a:lnTo>
                      <a:lnTo>
                        <a:pt x="134" y="9"/>
                      </a:lnTo>
                      <a:lnTo>
                        <a:pt x="143" y="11"/>
                      </a:lnTo>
                      <a:lnTo>
                        <a:pt x="146" y="15"/>
                      </a:lnTo>
                      <a:lnTo>
                        <a:pt x="156" y="22"/>
                      </a:lnTo>
                      <a:lnTo>
                        <a:pt x="162" y="26"/>
                      </a:lnTo>
                      <a:lnTo>
                        <a:pt x="168" y="26"/>
                      </a:lnTo>
                      <a:lnTo>
                        <a:pt x="174" y="22"/>
                      </a:lnTo>
                      <a:lnTo>
                        <a:pt x="185" y="12"/>
                      </a:lnTo>
                      <a:lnTo>
                        <a:pt x="179" y="45"/>
                      </a:lnTo>
                      <a:lnTo>
                        <a:pt x="177" y="68"/>
                      </a:lnTo>
                      <a:lnTo>
                        <a:pt x="179" y="96"/>
                      </a:lnTo>
                      <a:lnTo>
                        <a:pt x="183" y="125"/>
                      </a:lnTo>
                      <a:lnTo>
                        <a:pt x="192" y="141"/>
                      </a:lnTo>
                      <a:lnTo>
                        <a:pt x="197" y="141"/>
                      </a:lnTo>
                      <a:lnTo>
                        <a:pt x="198" y="140"/>
                      </a:lnTo>
                      <a:lnTo>
                        <a:pt x="201" y="141"/>
                      </a:lnTo>
                      <a:lnTo>
                        <a:pt x="217" y="162"/>
                      </a:lnTo>
                      <a:lnTo>
                        <a:pt x="215" y="162"/>
                      </a:lnTo>
                      <a:lnTo>
                        <a:pt x="211" y="165"/>
                      </a:lnTo>
                      <a:lnTo>
                        <a:pt x="207" y="167"/>
                      </a:lnTo>
                      <a:lnTo>
                        <a:pt x="207" y="170"/>
                      </a:lnTo>
                      <a:lnTo>
                        <a:pt x="206" y="172"/>
                      </a:lnTo>
                      <a:lnTo>
                        <a:pt x="204" y="174"/>
                      </a:lnTo>
                      <a:lnTo>
                        <a:pt x="201" y="176"/>
                      </a:lnTo>
                      <a:lnTo>
                        <a:pt x="200" y="180"/>
                      </a:lnTo>
                      <a:lnTo>
                        <a:pt x="198" y="180"/>
                      </a:lnTo>
                      <a:lnTo>
                        <a:pt x="194" y="178"/>
                      </a:lnTo>
                      <a:lnTo>
                        <a:pt x="191" y="174"/>
                      </a:lnTo>
                      <a:lnTo>
                        <a:pt x="187" y="176"/>
                      </a:lnTo>
                      <a:lnTo>
                        <a:pt x="180" y="183"/>
                      </a:lnTo>
                      <a:lnTo>
                        <a:pt x="176" y="180"/>
                      </a:lnTo>
                      <a:lnTo>
                        <a:pt x="174" y="178"/>
                      </a:lnTo>
                      <a:lnTo>
                        <a:pt x="165" y="185"/>
                      </a:lnTo>
                      <a:lnTo>
                        <a:pt x="162" y="185"/>
                      </a:lnTo>
                      <a:lnTo>
                        <a:pt x="156" y="189"/>
                      </a:lnTo>
                      <a:lnTo>
                        <a:pt x="155" y="191"/>
                      </a:lnTo>
                      <a:lnTo>
                        <a:pt x="150" y="196"/>
                      </a:lnTo>
                      <a:lnTo>
                        <a:pt x="139" y="196"/>
                      </a:lnTo>
                      <a:lnTo>
                        <a:pt x="131" y="189"/>
                      </a:lnTo>
                      <a:lnTo>
                        <a:pt x="126" y="189"/>
                      </a:lnTo>
                      <a:lnTo>
                        <a:pt x="121" y="191"/>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664" name="Freeform 112"/>
                <p:cNvSpPr>
                  <a:spLocks/>
                </p:cNvSpPr>
                <p:nvPr/>
              </p:nvSpPr>
              <p:spPr bwMode="auto">
                <a:xfrm>
                  <a:off x="1376" y="2119"/>
                  <a:ext cx="83" cy="125"/>
                </a:xfrm>
                <a:custGeom>
                  <a:avLst/>
                  <a:gdLst>
                    <a:gd name="T0" fmla="*/ 106 w 166"/>
                    <a:gd name="T1" fmla="*/ 220 h 250"/>
                    <a:gd name="T2" fmla="*/ 97 w 166"/>
                    <a:gd name="T3" fmla="*/ 230 h 250"/>
                    <a:gd name="T4" fmla="*/ 92 w 166"/>
                    <a:gd name="T5" fmla="*/ 250 h 250"/>
                    <a:gd name="T6" fmla="*/ 84 w 166"/>
                    <a:gd name="T7" fmla="*/ 243 h 250"/>
                    <a:gd name="T8" fmla="*/ 60 w 166"/>
                    <a:gd name="T9" fmla="*/ 249 h 250"/>
                    <a:gd name="T10" fmla="*/ 55 w 166"/>
                    <a:gd name="T11" fmla="*/ 240 h 250"/>
                    <a:gd name="T12" fmla="*/ 63 w 166"/>
                    <a:gd name="T13" fmla="*/ 236 h 250"/>
                    <a:gd name="T14" fmla="*/ 49 w 166"/>
                    <a:gd name="T15" fmla="*/ 233 h 250"/>
                    <a:gd name="T16" fmla="*/ 31 w 166"/>
                    <a:gd name="T17" fmla="*/ 222 h 250"/>
                    <a:gd name="T18" fmla="*/ 14 w 166"/>
                    <a:gd name="T19" fmla="*/ 225 h 250"/>
                    <a:gd name="T20" fmla="*/ 3 w 166"/>
                    <a:gd name="T21" fmla="*/ 209 h 250"/>
                    <a:gd name="T22" fmla="*/ 10 w 166"/>
                    <a:gd name="T23" fmla="*/ 188 h 250"/>
                    <a:gd name="T24" fmla="*/ 3 w 166"/>
                    <a:gd name="T25" fmla="*/ 179 h 250"/>
                    <a:gd name="T26" fmla="*/ 4 w 166"/>
                    <a:gd name="T27" fmla="*/ 164 h 250"/>
                    <a:gd name="T28" fmla="*/ 4 w 166"/>
                    <a:gd name="T29" fmla="*/ 155 h 250"/>
                    <a:gd name="T30" fmla="*/ 1 w 166"/>
                    <a:gd name="T31" fmla="*/ 143 h 250"/>
                    <a:gd name="T32" fmla="*/ 9 w 166"/>
                    <a:gd name="T33" fmla="*/ 126 h 250"/>
                    <a:gd name="T34" fmla="*/ 18 w 166"/>
                    <a:gd name="T35" fmla="*/ 101 h 250"/>
                    <a:gd name="T36" fmla="*/ 20 w 166"/>
                    <a:gd name="T37" fmla="*/ 88 h 250"/>
                    <a:gd name="T38" fmla="*/ 15 w 166"/>
                    <a:gd name="T39" fmla="*/ 77 h 250"/>
                    <a:gd name="T40" fmla="*/ 21 w 166"/>
                    <a:gd name="T41" fmla="*/ 72 h 250"/>
                    <a:gd name="T42" fmla="*/ 22 w 166"/>
                    <a:gd name="T43" fmla="*/ 52 h 250"/>
                    <a:gd name="T44" fmla="*/ 26 w 166"/>
                    <a:gd name="T45" fmla="*/ 29 h 250"/>
                    <a:gd name="T46" fmla="*/ 44 w 166"/>
                    <a:gd name="T47" fmla="*/ 34 h 250"/>
                    <a:gd name="T48" fmla="*/ 61 w 166"/>
                    <a:gd name="T49" fmla="*/ 27 h 250"/>
                    <a:gd name="T50" fmla="*/ 79 w 166"/>
                    <a:gd name="T51" fmla="*/ 16 h 250"/>
                    <a:gd name="T52" fmla="*/ 92 w 166"/>
                    <a:gd name="T53" fmla="*/ 14 h 250"/>
                    <a:gd name="T54" fmla="*/ 103 w 166"/>
                    <a:gd name="T55" fmla="*/ 18 h 250"/>
                    <a:gd name="T56" fmla="*/ 109 w 166"/>
                    <a:gd name="T57" fmla="*/ 12 h 250"/>
                    <a:gd name="T58" fmla="*/ 112 w 166"/>
                    <a:gd name="T59" fmla="*/ 5 h 250"/>
                    <a:gd name="T60" fmla="*/ 122 w 166"/>
                    <a:gd name="T61" fmla="*/ 0 h 250"/>
                    <a:gd name="T62" fmla="*/ 141 w 166"/>
                    <a:gd name="T63" fmla="*/ 38 h 250"/>
                    <a:gd name="T64" fmla="*/ 139 w 166"/>
                    <a:gd name="T65" fmla="*/ 48 h 250"/>
                    <a:gd name="T66" fmla="*/ 141 w 166"/>
                    <a:gd name="T67" fmla="*/ 57 h 250"/>
                    <a:gd name="T68" fmla="*/ 152 w 166"/>
                    <a:gd name="T69" fmla="*/ 78 h 250"/>
                    <a:gd name="T70" fmla="*/ 156 w 166"/>
                    <a:gd name="T71" fmla="*/ 88 h 250"/>
                    <a:gd name="T72" fmla="*/ 164 w 166"/>
                    <a:gd name="T73" fmla="*/ 123 h 250"/>
                    <a:gd name="T74" fmla="*/ 162 w 166"/>
                    <a:gd name="T75" fmla="*/ 136 h 250"/>
                    <a:gd name="T76" fmla="*/ 163 w 166"/>
                    <a:gd name="T77" fmla="*/ 146 h 250"/>
                    <a:gd name="T78" fmla="*/ 152 w 166"/>
                    <a:gd name="T79" fmla="*/ 153 h 250"/>
                    <a:gd name="T80" fmla="*/ 158 w 166"/>
                    <a:gd name="T81" fmla="*/ 162 h 250"/>
                    <a:gd name="T82" fmla="*/ 150 w 166"/>
                    <a:gd name="T83" fmla="*/ 172 h 250"/>
                    <a:gd name="T84" fmla="*/ 150 w 166"/>
                    <a:gd name="T85" fmla="*/ 180 h 250"/>
                    <a:gd name="T86" fmla="*/ 145 w 166"/>
                    <a:gd name="T87" fmla="*/ 188 h 250"/>
                    <a:gd name="T88" fmla="*/ 148 w 166"/>
                    <a:gd name="T89" fmla="*/ 195 h 250"/>
                    <a:gd name="T90" fmla="*/ 140 w 166"/>
                    <a:gd name="T91" fmla="*/ 207 h 250"/>
                    <a:gd name="T92" fmla="*/ 121 w 166"/>
                    <a:gd name="T93" fmla="*/ 225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6" h="250">
                      <a:moveTo>
                        <a:pt x="121" y="225"/>
                      </a:moveTo>
                      <a:lnTo>
                        <a:pt x="116" y="225"/>
                      </a:lnTo>
                      <a:lnTo>
                        <a:pt x="106" y="220"/>
                      </a:lnTo>
                      <a:lnTo>
                        <a:pt x="103" y="219"/>
                      </a:lnTo>
                      <a:lnTo>
                        <a:pt x="98" y="220"/>
                      </a:lnTo>
                      <a:lnTo>
                        <a:pt x="97" y="230"/>
                      </a:lnTo>
                      <a:lnTo>
                        <a:pt x="98" y="238"/>
                      </a:lnTo>
                      <a:lnTo>
                        <a:pt x="96" y="245"/>
                      </a:lnTo>
                      <a:lnTo>
                        <a:pt x="92" y="250"/>
                      </a:lnTo>
                      <a:lnTo>
                        <a:pt x="90" y="249"/>
                      </a:lnTo>
                      <a:lnTo>
                        <a:pt x="88" y="244"/>
                      </a:lnTo>
                      <a:lnTo>
                        <a:pt x="84" y="243"/>
                      </a:lnTo>
                      <a:lnTo>
                        <a:pt x="80" y="250"/>
                      </a:lnTo>
                      <a:lnTo>
                        <a:pt x="70" y="250"/>
                      </a:lnTo>
                      <a:lnTo>
                        <a:pt x="60" y="249"/>
                      </a:lnTo>
                      <a:lnTo>
                        <a:pt x="55" y="246"/>
                      </a:lnTo>
                      <a:lnTo>
                        <a:pt x="54" y="243"/>
                      </a:lnTo>
                      <a:lnTo>
                        <a:pt x="55" y="240"/>
                      </a:lnTo>
                      <a:lnTo>
                        <a:pt x="57" y="238"/>
                      </a:lnTo>
                      <a:lnTo>
                        <a:pt x="61" y="238"/>
                      </a:lnTo>
                      <a:lnTo>
                        <a:pt x="63" y="236"/>
                      </a:lnTo>
                      <a:lnTo>
                        <a:pt x="62" y="233"/>
                      </a:lnTo>
                      <a:lnTo>
                        <a:pt x="54" y="233"/>
                      </a:lnTo>
                      <a:lnTo>
                        <a:pt x="49" y="233"/>
                      </a:lnTo>
                      <a:lnTo>
                        <a:pt x="42" y="227"/>
                      </a:lnTo>
                      <a:lnTo>
                        <a:pt x="34" y="221"/>
                      </a:lnTo>
                      <a:lnTo>
                        <a:pt x="31" y="222"/>
                      </a:lnTo>
                      <a:lnTo>
                        <a:pt x="22" y="225"/>
                      </a:lnTo>
                      <a:lnTo>
                        <a:pt x="18" y="224"/>
                      </a:lnTo>
                      <a:lnTo>
                        <a:pt x="14" y="225"/>
                      </a:lnTo>
                      <a:lnTo>
                        <a:pt x="0" y="219"/>
                      </a:lnTo>
                      <a:lnTo>
                        <a:pt x="2" y="213"/>
                      </a:lnTo>
                      <a:lnTo>
                        <a:pt x="3" y="209"/>
                      </a:lnTo>
                      <a:lnTo>
                        <a:pt x="3" y="206"/>
                      </a:lnTo>
                      <a:lnTo>
                        <a:pt x="9" y="197"/>
                      </a:lnTo>
                      <a:lnTo>
                        <a:pt x="10" y="188"/>
                      </a:lnTo>
                      <a:lnTo>
                        <a:pt x="9" y="188"/>
                      </a:lnTo>
                      <a:lnTo>
                        <a:pt x="3" y="182"/>
                      </a:lnTo>
                      <a:lnTo>
                        <a:pt x="3" y="179"/>
                      </a:lnTo>
                      <a:lnTo>
                        <a:pt x="7" y="173"/>
                      </a:lnTo>
                      <a:lnTo>
                        <a:pt x="9" y="170"/>
                      </a:lnTo>
                      <a:lnTo>
                        <a:pt x="4" y="164"/>
                      </a:lnTo>
                      <a:lnTo>
                        <a:pt x="3" y="160"/>
                      </a:lnTo>
                      <a:lnTo>
                        <a:pt x="3" y="158"/>
                      </a:lnTo>
                      <a:lnTo>
                        <a:pt x="4" y="155"/>
                      </a:lnTo>
                      <a:lnTo>
                        <a:pt x="3" y="150"/>
                      </a:lnTo>
                      <a:lnTo>
                        <a:pt x="1" y="146"/>
                      </a:lnTo>
                      <a:lnTo>
                        <a:pt x="1" y="143"/>
                      </a:lnTo>
                      <a:lnTo>
                        <a:pt x="2" y="138"/>
                      </a:lnTo>
                      <a:lnTo>
                        <a:pt x="4" y="134"/>
                      </a:lnTo>
                      <a:lnTo>
                        <a:pt x="9" y="126"/>
                      </a:lnTo>
                      <a:lnTo>
                        <a:pt x="10" y="118"/>
                      </a:lnTo>
                      <a:lnTo>
                        <a:pt x="16" y="112"/>
                      </a:lnTo>
                      <a:lnTo>
                        <a:pt x="18" y="101"/>
                      </a:lnTo>
                      <a:lnTo>
                        <a:pt x="15" y="98"/>
                      </a:lnTo>
                      <a:lnTo>
                        <a:pt x="15" y="94"/>
                      </a:lnTo>
                      <a:lnTo>
                        <a:pt x="20" y="88"/>
                      </a:lnTo>
                      <a:lnTo>
                        <a:pt x="20" y="82"/>
                      </a:lnTo>
                      <a:lnTo>
                        <a:pt x="15" y="80"/>
                      </a:lnTo>
                      <a:lnTo>
                        <a:pt x="15" y="77"/>
                      </a:lnTo>
                      <a:lnTo>
                        <a:pt x="16" y="74"/>
                      </a:lnTo>
                      <a:lnTo>
                        <a:pt x="18" y="71"/>
                      </a:lnTo>
                      <a:lnTo>
                        <a:pt x="21" y="72"/>
                      </a:lnTo>
                      <a:lnTo>
                        <a:pt x="25" y="68"/>
                      </a:lnTo>
                      <a:lnTo>
                        <a:pt x="24" y="59"/>
                      </a:lnTo>
                      <a:lnTo>
                        <a:pt x="22" y="52"/>
                      </a:lnTo>
                      <a:lnTo>
                        <a:pt x="19" y="39"/>
                      </a:lnTo>
                      <a:lnTo>
                        <a:pt x="24" y="34"/>
                      </a:lnTo>
                      <a:lnTo>
                        <a:pt x="26" y="29"/>
                      </a:lnTo>
                      <a:lnTo>
                        <a:pt x="31" y="27"/>
                      </a:lnTo>
                      <a:lnTo>
                        <a:pt x="36" y="27"/>
                      </a:lnTo>
                      <a:lnTo>
                        <a:pt x="44" y="34"/>
                      </a:lnTo>
                      <a:lnTo>
                        <a:pt x="55" y="34"/>
                      </a:lnTo>
                      <a:lnTo>
                        <a:pt x="60" y="29"/>
                      </a:lnTo>
                      <a:lnTo>
                        <a:pt x="61" y="27"/>
                      </a:lnTo>
                      <a:lnTo>
                        <a:pt x="67" y="23"/>
                      </a:lnTo>
                      <a:lnTo>
                        <a:pt x="70" y="23"/>
                      </a:lnTo>
                      <a:lnTo>
                        <a:pt x="79" y="16"/>
                      </a:lnTo>
                      <a:lnTo>
                        <a:pt x="81" y="18"/>
                      </a:lnTo>
                      <a:lnTo>
                        <a:pt x="85" y="21"/>
                      </a:lnTo>
                      <a:lnTo>
                        <a:pt x="92" y="14"/>
                      </a:lnTo>
                      <a:lnTo>
                        <a:pt x="96" y="12"/>
                      </a:lnTo>
                      <a:lnTo>
                        <a:pt x="99" y="16"/>
                      </a:lnTo>
                      <a:lnTo>
                        <a:pt x="103" y="18"/>
                      </a:lnTo>
                      <a:lnTo>
                        <a:pt x="105" y="18"/>
                      </a:lnTo>
                      <a:lnTo>
                        <a:pt x="106" y="14"/>
                      </a:lnTo>
                      <a:lnTo>
                        <a:pt x="109" y="12"/>
                      </a:lnTo>
                      <a:lnTo>
                        <a:pt x="111" y="10"/>
                      </a:lnTo>
                      <a:lnTo>
                        <a:pt x="112" y="8"/>
                      </a:lnTo>
                      <a:lnTo>
                        <a:pt x="112" y="5"/>
                      </a:lnTo>
                      <a:lnTo>
                        <a:pt x="116" y="3"/>
                      </a:lnTo>
                      <a:lnTo>
                        <a:pt x="120" y="0"/>
                      </a:lnTo>
                      <a:lnTo>
                        <a:pt x="122" y="0"/>
                      </a:lnTo>
                      <a:lnTo>
                        <a:pt x="123" y="2"/>
                      </a:lnTo>
                      <a:lnTo>
                        <a:pt x="134" y="21"/>
                      </a:lnTo>
                      <a:lnTo>
                        <a:pt x="141" y="38"/>
                      </a:lnTo>
                      <a:lnTo>
                        <a:pt x="144" y="44"/>
                      </a:lnTo>
                      <a:lnTo>
                        <a:pt x="141" y="47"/>
                      </a:lnTo>
                      <a:lnTo>
                        <a:pt x="139" y="48"/>
                      </a:lnTo>
                      <a:lnTo>
                        <a:pt x="138" y="51"/>
                      </a:lnTo>
                      <a:lnTo>
                        <a:pt x="138" y="54"/>
                      </a:lnTo>
                      <a:lnTo>
                        <a:pt x="141" y="57"/>
                      </a:lnTo>
                      <a:lnTo>
                        <a:pt x="151" y="64"/>
                      </a:lnTo>
                      <a:lnTo>
                        <a:pt x="152" y="70"/>
                      </a:lnTo>
                      <a:lnTo>
                        <a:pt x="152" y="78"/>
                      </a:lnTo>
                      <a:lnTo>
                        <a:pt x="153" y="81"/>
                      </a:lnTo>
                      <a:lnTo>
                        <a:pt x="154" y="86"/>
                      </a:lnTo>
                      <a:lnTo>
                        <a:pt x="156" y="88"/>
                      </a:lnTo>
                      <a:lnTo>
                        <a:pt x="156" y="112"/>
                      </a:lnTo>
                      <a:lnTo>
                        <a:pt x="160" y="114"/>
                      </a:lnTo>
                      <a:lnTo>
                        <a:pt x="164" y="123"/>
                      </a:lnTo>
                      <a:lnTo>
                        <a:pt x="166" y="130"/>
                      </a:lnTo>
                      <a:lnTo>
                        <a:pt x="165" y="134"/>
                      </a:lnTo>
                      <a:lnTo>
                        <a:pt x="162" y="136"/>
                      </a:lnTo>
                      <a:lnTo>
                        <a:pt x="160" y="138"/>
                      </a:lnTo>
                      <a:lnTo>
                        <a:pt x="164" y="138"/>
                      </a:lnTo>
                      <a:lnTo>
                        <a:pt x="163" y="146"/>
                      </a:lnTo>
                      <a:lnTo>
                        <a:pt x="160" y="149"/>
                      </a:lnTo>
                      <a:lnTo>
                        <a:pt x="153" y="150"/>
                      </a:lnTo>
                      <a:lnTo>
                        <a:pt x="152" y="153"/>
                      </a:lnTo>
                      <a:lnTo>
                        <a:pt x="159" y="154"/>
                      </a:lnTo>
                      <a:lnTo>
                        <a:pt x="159" y="156"/>
                      </a:lnTo>
                      <a:lnTo>
                        <a:pt x="158" y="162"/>
                      </a:lnTo>
                      <a:lnTo>
                        <a:pt x="151" y="166"/>
                      </a:lnTo>
                      <a:lnTo>
                        <a:pt x="147" y="171"/>
                      </a:lnTo>
                      <a:lnTo>
                        <a:pt x="150" y="172"/>
                      </a:lnTo>
                      <a:lnTo>
                        <a:pt x="156" y="171"/>
                      </a:lnTo>
                      <a:lnTo>
                        <a:pt x="156" y="174"/>
                      </a:lnTo>
                      <a:lnTo>
                        <a:pt x="150" y="180"/>
                      </a:lnTo>
                      <a:lnTo>
                        <a:pt x="148" y="182"/>
                      </a:lnTo>
                      <a:lnTo>
                        <a:pt x="147" y="185"/>
                      </a:lnTo>
                      <a:lnTo>
                        <a:pt x="145" y="188"/>
                      </a:lnTo>
                      <a:lnTo>
                        <a:pt x="145" y="191"/>
                      </a:lnTo>
                      <a:lnTo>
                        <a:pt x="147" y="192"/>
                      </a:lnTo>
                      <a:lnTo>
                        <a:pt x="148" y="195"/>
                      </a:lnTo>
                      <a:lnTo>
                        <a:pt x="142" y="203"/>
                      </a:lnTo>
                      <a:lnTo>
                        <a:pt x="139" y="203"/>
                      </a:lnTo>
                      <a:lnTo>
                        <a:pt x="140" y="207"/>
                      </a:lnTo>
                      <a:lnTo>
                        <a:pt x="130" y="208"/>
                      </a:lnTo>
                      <a:lnTo>
                        <a:pt x="124" y="220"/>
                      </a:lnTo>
                      <a:lnTo>
                        <a:pt x="121" y="225"/>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665" name="Freeform 113"/>
                <p:cNvSpPr>
                  <a:spLocks/>
                </p:cNvSpPr>
                <p:nvPr/>
              </p:nvSpPr>
              <p:spPr bwMode="auto">
                <a:xfrm>
                  <a:off x="1319" y="2111"/>
                  <a:ext cx="72" cy="122"/>
                </a:xfrm>
                <a:custGeom>
                  <a:avLst/>
                  <a:gdLst>
                    <a:gd name="T0" fmla="*/ 84 w 144"/>
                    <a:gd name="T1" fmla="*/ 242 h 242"/>
                    <a:gd name="T2" fmla="*/ 79 w 144"/>
                    <a:gd name="T3" fmla="*/ 234 h 242"/>
                    <a:gd name="T4" fmla="*/ 73 w 144"/>
                    <a:gd name="T5" fmla="*/ 225 h 242"/>
                    <a:gd name="T6" fmla="*/ 66 w 144"/>
                    <a:gd name="T7" fmla="*/ 225 h 242"/>
                    <a:gd name="T8" fmla="*/ 54 w 144"/>
                    <a:gd name="T9" fmla="*/ 219 h 242"/>
                    <a:gd name="T10" fmla="*/ 42 w 144"/>
                    <a:gd name="T11" fmla="*/ 210 h 242"/>
                    <a:gd name="T12" fmla="*/ 27 w 144"/>
                    <a:gd name="T13" fmla="*/ 211 h 242"/>
                    <a:gd name="T14" fmla="*/ 21 w 144"/>
                    <a:gd name="T15" fmla="*/ 194 h 242"/>
                    <a:gd name="T16" fmla="*/ 30 w 144"/>
                    <a:gd name="T17" fmla="*/ 185 h 242"/>
                    <a:gd name="T18" fmla="*/ 39 w 144"/>
                    <a:gd name="T19" fmla="*/ 158 h 242"/>
                    <a:gd name="T20" fmla="*/ 42 w 144"/>
                    <a:gd name="T21" fmla="*/ 122 h 242"/>
                    <a:gd name="T22" fmla="*/ 32 w 144"/>
                    <a:gd name="T23" fmla="*/ 103 h 242"/>
                    <a:gd name="T24" fmla="*/ 23 w 144"/>
                    <a:gd name="T25" fmla="*/ 102 h 242"/>
                    <a:gd name="T26" fmla="*/ 14 w 144"/>
                    <a:gd name="T27" fmla="*/ 107 h 242"/>
                    <a:gd name="T28" fmla="*/ 1 w 144"/>
                    <a:gd name="T29" fmla="*/ 103 h 242"/>
                    <a:gd name="T30" fmla="*/ 2 w 144"/>
                    <a:gd name="T31" fmla="*/ 84 h 242"/>
                    <a:gd name="T32" fmla="*/ 18 w 144"/>
                    <a:gd name="T33" fmla="*/ 89 h 242"/>
                    <a:gd name="T34" fmla="*/ 26 w 144"/>
                    <a:gd name="T35" fmla="*/ 83 h 242"/>
                    <a:gd name="T36" fmla="*/ 36 w 144"/>
                    <a:gd name="T37" fmla="*/ 59 h 242"/>
                    <a:gd name="T38" fmla="*/ 37 w 144"/>
                    <a:gd name="T39" fmla="*/ 35 h 242"/>
                    <a:gd name="T40" fmla="*/ 30 w 144"/>
                    <a:gd name="T41" fmla="*/ 25 h 242"/>
                    <a:gd name="T42" fmla="*/ 31 w 144"/>
                    <a:gd name="T43" fmla="*/ 15 h 242"/>
                    <a:gd name="T44" fmla="*/ 41 w 144"/>
                    <a:gd name="T45" fmla="*/ 15 h 242"/>
                    <a:gd name="T46" fmla="*/ 47 w 144"/>
                    <a:gd name="T47" fmla="*/ 13 h 242"/>
                    <a:gd name="T48" fmla="*/ 51 w 144"/>
                    <a:gd name="T49" fmla="*/ 7 h 242"/>
                    <a:gd name="T50" fmla="*/ 72 w 144"/>
                    <a:gd name="T51" fmla="*/ 14 h 242"/>
                    <a:gd name="T52" fmla="*/ 86 w 144"/>
                    <a:gd name="T53" fmla="*/ 13 h 242"/>
                    <a:gd name="T54" fmla="*/ 91 w 144"/>
                    <a:gd name="T55" fmla="*/ 7 h 242"/>
                    <a:gd name="T56" fmla="*/ 98 w 144"/>
                    <a:gd name="T57" fmla="*/ 11 h 242"/>
                    <a:gd name="T58" fmla="*/ 102 w 144"/>
                    <a:gd name="T59" fmla="*/ 18 h 242"/>
                    <a:gd name="T60" fmla="*/ 110 w 144"/>
                    <a:gd name="T61" fmla="*/ 19 h 242"/>
                    <a:gd name="T62" fmla="*/ 117 w 144"/>
                    <a:gd name="T63" fmla="*/ 19 h 242"/>
                    <a:gd name="T64" fmla="*/ 125 w 144"/>
                    <a:gd name="T65" fmla="*/ 15 h 242"/>
                    <a:gd name="T66" fmla="*/ 129 w 144"/>
                    <a:gd name="T67" fmla="*/ 2 h 242"/>
                    <a:gd name="T68" fmla="*/ 132 w 144"/>
                    <a:gd name="T69" fmla="*/ 2 h 242"/>
                    <a:gd name="T70" fmla="*/ 132 w 144"/>
                    <a:gd name="T71" fmla="*/ 11 h 242"/>
                    <a:gd name="T72" fmla="*/ 134 w 144"/>
                    <a:gd name="T73" fmla="*/ 20 h 242"/>
                    <a:gd name="T74" fmla="*/ 143 w 144"/>
                    <a:gd name="T75" fmla="*/ 17 h 242"/>
                    <a:gd name="T76" fmla="*/ 144 w 144"/>
                    <a:gd name="T77" fmla="*/ 26 h 242"/>
                    <a:gd name="T78" fmla="*/ 138 w 144"/>
                    <a:gd name="T79" fmla="*/ 35 h 242"/>
                    <a:gd name="T80" fmla="*/ 139 w 144"/>
                    <a:gd name="T81" fmla="*/ 44 h 242"/>
                    <a:gd name="T82" fmla="*/ 132 w 144"/>
                    <a:gd name="T83" fmla="*/ 54 h 242"/>
                    <a:gd name="T84" fmla="*/ 137 w 144"/>
                    <a:gd name="T85" fmla="*/ 74 h 242"/>
                    <a:gd name="T86" fmla="*/ 134 w 144"/>
                    <a:gd name="T87" fmla="*/ 87 h 242"/>
                    <a:gd name="T88" fmla="*/ 129 w 144"/>
                    <a:gd name="T89" fmla="*/ 89 h 242"/>
                    <a:gd name="T90" fmla="*/ 128 w 144"/>
                    <a:gd name="T91" fmla="*/ 95 h 242"/>
                    <a:gd name="T92" fmla="*/ 133 w 144"/>
                    <a:gd name="T93" fmla="*/ 103 h 242"/>
                    <a:gd name="T94" fmla="*/ 128 w 144"/>
                    <a:gd name="T95" fmla="*/ 113 h 242"/>
                    <a:gd name="T96" fmla="*/ 129 w 144"/>
                    <a:gd name="T97" fmla="*/ 127 h 242"/>
                    <a:gd name="T98" fmla="*/ 122 w 144"/>
                    <a:gd name="T99" fmla="*/ 141 h 242"/>
                    <a:gd name="T100" fmla="*/ 115 w 144"/>
                    <a:gd name="T101" fmla="*/ 153 h 242"/>
                    <a:gd name="T102" fmla="*/ 114 w 144"/>
                    <a:gd name="T103" fmla="*/ 161 h 242"/>
                    <a:gd name="T104" fmla="*/ 117 w 144"/>
                    <a:gd name="T105" fmla="*/ 170 h 242"/>
                    <a:gd name="T106" fmla="*/ 116 w 144"/>
                    <a:gd name="T107" fmla="*/ 175 h 242"/>
                    <a:gd name="T108" fmla="*/ 122 w 144"/>
                    <a:gd name="T109" fmla="*/ 185 h 242"/>
                    <a:gd name="T110" fmla="*/ 116 w 144"/>
                    <a:gd name="T111" fmla="*/ 194 h 242"/>
                    <a:gd name="T112" fmla="*/ 122 w 144"/>
                    <a:gd name="T113" fmla="*/ 203 h 242"/>
                    <a:gd name="T114" fmla="*/ 122 w 144"/>
                    <a:gd name="T115" fmla="*/ 212 h 242"/>
                    <a:gd name="T116" fmla="*/ 116 w 144"/>
                    <a:gd name="T117" fmla="*/ 224 h 242"/>
                    <a:gd name="T118" fmla="*/ 113 w 144"/>
                    <a:gd name="T119" fmla="*/ 234 h 242"/>
                    <a:gd name="T120" fmla="*/ 101 w 144"/>
                    <a:gd name="T121" fmla="*/ 236 h 242"/>
                    <a:gd name="T122" fmla="*/ 93 w 144"/>
                    <a:gd name="T123" fmla="*/ 242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4" h="242">
                      <a:moveTo>
                        <a:pt x="90" y="242"/>
                      </a:moveTo>
                      <a:lnTo>
                        <a:pt x="84" y="242"/>
                      </a:lnTo>
                      <a:lnTo>
                        <a:pt x="81" y="240"/>
                      </a:lnTo>
                      <a:lnTo>
                        <a:pt x="79" y="234"/>
                      </a:lnTo>
                      <a:lnTo>
                        <a:pt x="74" y="229"/>
                      </a:lnTo>
                      <a:lnTo>
                        <a:pt x="73" y="225"/>
                      </a:lnTo>
                      <a:lnTo>
                        <a:pt x="68" y="223"/>
                      </a:lnTo>
                      <a:lnTo>
                        <a:pt x="66" y="225"/>
                      </a:lnTo>
                      <a:lnTo>
                        <a:pt x="59" y="219"/>
                      </a:lnTo>
                      <a:lnTo>
                        <a:pt x="54" y="219"/>
                      </a:lnTo>
                      <a:lnTo>
                        <a:pt x="43" y="215"/>
                      </a:lnTo>
                      <a:lnTo>
                        <a:pt x="42" y="210"/>
                      </a:lnTo>
                      <a:lnTo>
                        <a:pt x="37" y="207"/>
                      </a:lnTo>
                      <a:lnTo>
                        <a:pt x="27" y="211"/>
                      </a:lnTo>
                      <a:lnTo>
                        <a:pt x="20" y="207"/>
                      </a:lnTo>
                      <a:lnTo>
                        <a:pt x="21" y="194"/>
                      </a:lnTo>
                      <a:lnTo>
                        <a:pt x="24" y="191"/>
                      </a:lnTo>
                      <a:lnTo>
                        <a:pt x="30" y="185"/>
                      </a:lnTo>
                      <a:lnTo>
                        <a:pt x="35" y="175"/>
                      </a:lnTo>
                      <a:lnTo>
                        <a:pt x="39" y="158"/>
                      </a:lnTo>
                      <a:lnTo>
                        <a:pt x="42" y="141"/>
                      </a:lnTo>
                      <a:lnTo>
                        <a:pt x="42" y="122"/>
                      </a:lnTo>
                      <a:lnTo>
                        <a:pt x="36" y="108"/>
                      </a:lnTo>
                      <a:lnTo>
                        <a:pt x="32" y="103"/>
                      </a:lnTo>
                      <a:lnTo>
                        <a:pt x="27" y="102"/>
                      </a:lnTo>
                      <a:lnTo>
                        <a:pt x="23" y="102"/>
                      </a:lnTo>
                      <a:lnTo>
                        <a:pt x="19" y="105"/>
                      </a:lnTo>
                      <a:lnTo>
                        <a:pt x="14" y="107"/>
                      </a:lnTo>
                      <a:lnTo>
                        <a:pt x="5" y="105"/>
                      </a:lnTo>
                      <a:lnTo>
                        <a:pt x="1" y="103"/>
                      </a:lnTo>
                      <a:lnTo>
                        <a:pt x="0" y="89"/>
                      </a:lnTo>
                      <a:lnTo>
                        <a:pt x="2" y="84"/>
                      </a:lnTo>
                      <a:lnTo>
                        <a:pt x="12" y="89"/>
                      </a:lnTo>
                      <a:lnTo>
                        <a:pt x="18" y="89"/>
                      </a:lnTo>
                      <a:lnTo>
                        <a:pt x="23" y="86"/>
                      </a:lnTo>
                      <a:lnTo>
                        <a:pt x="26" y="83"/>
                      </a:lnTo>
                      <a:lnTo>
                        <a:pt x="29" y="78"/>
                      </a:lnTo>
                      <a:lnTo>
                        <a:pt x="36" y="59"/>
                      </a:lnTo>
                      <a:lnTo>
                        <a:pt x="37" y="45"/>
                      </a:lnTo>
                      <a:lnTo>
                        <a:pt x="37" y="35"/>
                      </a:lnTo>
                      <a:lnTo>
                        <a:pt x="36" y="31"/>
                      </a:lnTo>
                      <a:lnTo>
                        <a:pt x="30" y="25"/>
                      </a:lnTo>
                      <a:lnTo>
                        <a:pt x="30" y="21"/>
                      </a:lnTo>
                      <a:lnTo>
                        <a:pt x="31" y="15"/>
                      </a:lnTo>
                      <a:lnTo>
                        <a:pt x="35" y="14"/>
                      </a:lnTo>
                      <a:lnTo>
                        <a:pt x="41" y="15"/>
                      </a:lnTo>
                      <a:lnTo>
                        <a:pt x="43" y="15"/>
                      </a:lnTo>
                      <a:lnTo>
                        <a:pt x="47" y="13"/>
                      </a:lnTo>
                      <a:lnTo>
                        <a:pt x="48" y="7"/>
                      </a:lnTo>
                      <a:lnTo>
                        <a:pt x="51" y="7"/>
                      </a:lnTo>
                      <a:lnTo>
                        <a:pt x="60" y="13"/>
                      </a:lnTo>
                      <a:lnTo>
                        <a:pt x="72" y="14"/>
                      </a:lnTo>
                      <a:lnTo>
                        <a:pt x="75" y="12"/>
                      </a:lnTo>
                      <a:lnTo>
                        <a:pt x="86" y="13"/>
                      </a:lnTo>
                      <a:lnTo>
                        <a:pt x="87" y="9"/>
                      </a:lnTo>
                      <a:lnTo>
                        <a:pt x="91" y="7"/>
                      </a:lnTo>
                      <a:lnTo>
                        <a:pt x="95" y="7"/>
                      </a:lnTo>
                      <a:lnTo>
                        <a:pt x="98" y="11"/>
                      </a:lnTo>
                      <a:lnTo>
                        <a:pt x="101" y="15"/>
                      </a:lnTo>
                      <a:lnTo>
                        <a:pt x="102" y="18"/>
                      </a:lnTo>
                      <a:lnTo>
                        <a:pt x="108" y="21"/>
                      </a:lnTo>
                      <a:lnTo>
                        <a:pt x="110" y="19"/>
                      </a:lnTo>
                      <a:lnTo>
                        <a:pt x="114" y="18"/>
                      </a:lnTo>
                      <a:lnTo>
                        <a:pt x="117" y="19"/>
                      </a:lnTo>
                      <a:lnTo>
                        <a:pt x="121" y="17"/>
                      </a:lnTo>
                      <a:lnTo>
                        <a:pt x="125" y="15"/>
                      </a:lnTo>
                      <a:lnTo>
                        <a:pt x="128" y="7"/>
                      </a:lnTo>
                      <a:lnTo>
                        <a:pt x="129" y="2"/>
                      </a:lnTo>
                      <a:lnTo>
                        <a:pt x="131" y="0"/>
                      </a:lnTo>
                      <a:lnTo>
                        <a:pt x="132" y="2"/>
                      </a:lnTo>
                      <a:lnTo>
                        <a:pt x="133" y="8"/>
                      </a:lnTo>
                      <a:lnTo>
                        <a:pt x="132" y="11"/>
                      </a:lnTo>
                      <a:lnTo>
                        <a:pt x="129" y="14"/>
                      </a:lnTo>
                      <a:lnTo>
                        <a:pt x="134" y="20"/>
                      </a:lnTo>
                      <a:lnTo>
                        <a:pt x="139" y="20"/>
                      </a:lnTo>
                      <a:lnTo>
                        <a:pt x="143" y="17"/>
                      </a:lnTo>
                      <a:lnTo>
                        <a:pt x="144" y="18"/>
                      </a:lnTo>
                      <a:lnTo>
                        <a:pt x="144" y="26"/>
                      </a:lnTo>
                      <a:lnTo>
                        <a:pt x="138" y="30"/>
                      </a:lnTo>
                      <a:lnTo>
                        <a:pt x="138" y="35"/>
                      </a:lnTo>
                      <a:lnTo>
                        <a:pt x="139" y="43"/>
                      </a:lnTo>
                      <a:lnTo>
                        <a:pt x="139" y="44"/>
                      </a:lnTo>
                      <a:lnTo>
                        <a:pt x="137" y="49"/>
                      </a:lnTo>
                      <a:lnTo>
                        <a:pt x="132" y="54"/>
                      </a:lnTo>
                      <a:lnTo>
                        <a:pt x="135" y="67"/>
                      </a:lnTo>
                      <a:lnTo>
                        <a:pt x="137" y="74"/>
                      </a:lnTo>
                      <a:lnTo>
                        <a:pt x="138" y="83"/>
                      </a:lnTo>
                      <a:lnTo>
                        <a:pt x="134" y="87"/>
                      </a:lnTo>
                      <a:lnTo>
                        <a:pt x="131" y="86"/>
                      </a:lnTo>
                      <a:lnTo>
                        <a:pt x="129" y="89"/>
                      </a:lnTo>
                      <a:lnTo>
                        <a:pt x="128" y="92"/>
                      </a:lnTo>
                      <a:lnTo>
                        <a:pt x="128" y="95"/>
                      </a:lnTo>
                      <a:lnTo>
                        <a:pt x="133" y="97"/>
                      </a:lnTo>
                      <a:lnTo>
                        <a:pt x="133" y="103"/>
                      </a:lnTo>
                      <a:lnTo>
                        <a:pt x="128" y="109"/>
                      </a:lnTo>
                      <a:lnTo>
                        <a:pt x="128" y="113"/>
                      </a:lnTo>
                      <a:lnTo>
                        <a:pt x="131" y="116"/>
                      </a:lnTo>
                      <a:lnTo>
                        <a:pt x="129" y="127"/>
                      </a:lnTo>
                      <a:lnTo>
                        <a:pt x="123" y="133"/>
                      </a:lnTo>
                      <a:lnTo>
                        <a:pt x="122" y="141"/>
                      </a:lnTo>
                      <a:lnTo>
                        <a:pt x="117" y="149"/>
                      </a:lnTo>
                      <a:lnTo>
                        <a:pt x="115" y="153"/>
                      </a:lnTo>
                      <a:lnTo>
                        <a:pt x="114" y="158"/>
                      </a:lnTo>
                      <a:lnTo>
                        <a:pt x="114" y="161"/>
                      </a:lnTo>
                      <a:lnTo>
                        <a:pt x="116" y="165"/>
                      </a:lnTo>
                      <a:lnTo>
                        <a:pt x="117" y="170"/>
                      </a:lnTo>
                      <a:lnTo>
                        <a:pt x="116" y="173"/>
                      </a:lnTo>
                      <a:lnTo>
                        <a:pt x="116" y="175"/>
                      </a:lnTo>
                      <a:lnTo>
                        <a:pt x="117" y="179"/>
                      </a:lnTo>
                      <a:lnTo>
                        <a:pt x="122" y="185"/>
                      </a:lnTo>
                      <a:lnTo>
                        <a:pt x="120" y="188"/>
                      </a:lnTo>
                      <a:lnTo>
                        <a:pt x="116" y="194"/>
                      </a:lnTo>
                      <a:lnTo>
                        <a:pt x="116" y="197"/>
                      </a:lnTo>
                      <a:lnTo>
                        <a:pt x="122" y="203"/>
                      </a:lnTo>
                      <a:lnTo>
                        <a:pt x="123" y="203"/>
                      </a:lnTo>
                      <a:lnTo>
                        <a:pt x="122" y="212"/>
                      </a:lnTo>
                      <a:lnTo>
                        <a:pt x="116" y="221"/>
                      </a:lnTo>
                      <a:lnTo>
                        <a:pt x="116" y="224"/>
                      </a:lnTo>
                      <a:lnTo>
                        <a:pt x="115" y="228"/>
                      </a:lnTo>
                      <a:lnTo>
                        <a:pt x="113" y="234"/>
                      </a:lnTo>
                      <a:lnTo>
                        <a:pt x="108" y="231"/>
                      </a:lnTo>
                      <a:lnTo>
                        <a:pt x="101" y="236"/>
                      </a:lnTo>
                      <a:lnTo>
                        <a:pt x="99" y="240"/>
                      </a:lnTo>
                      <a:lnTo>
                        <a:pt x="93" y="242"/>
                      </a:lnTo>
                      <a:lnTo>
                        <a:pt x="90" y="242"/>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666" name="Freeform 114"/>
                <p:cNvSpPr>
                  <a:spLocks/>
                </p:cNvSpPr>
                <p:nvPr/>
              </p:nvSpPr>
              <p:spPr bwMode="auto">
                <a:xfrm>
                  <a:off x="1271" y="2461"/>
                  <a:ext cx="57" cy="28"/>
                </a:xfrm>
                <a:custGeom>
                  <a:avLst/>
                  <a:gdLst>
                    <a:gd name="T0" fmla="*/ 101 w 114"/>
                    <a:gd name="T1" fmla="*/ 41 h 58"/>
                    <a:gd name="T2" fmla="*/ 111 w 114"/>
                    <a:gd name="T3" fmla="*/ 37 h 58"/>
                    <a:gd name="T4" fmla="*/ 114 w 114"/>
                    <a:gd name="T5" fmla="*/ 29 h 58"/>
                    <a:gd name="T6" fmla="*/ 111 w 114"/>
                    <a:gd name="T7" fmla="*/ 19 h 58"/>
                    <a:gd name="T8" fmla="*/ 107 w 114"/>
                    <a:gd name="T9" fmla="*/ 15 h 58"/>
                    <a:gd name="T10" fmla="*/ 99 w 114"/>
                    <a:gd name="T11" fmla="*/ 13 h 58"/>
                    <a:gd name="T12" fmla="*/ 91 w 114"/>
                    <a:gd name="T13" fmla="*/ 16 h 58"/>
                    <a:gd name="T14" fmla="*/ 79 w 114"/>
                    <a:gd name="T15" fmla="*/ 19 h 58"/>
                    <a:gd name="T16" fmla="*/ 72 w 114"/>
                    <a:gd name="T17" fmla="*/ 12 h 58"/>
                    <a:gd name="T18" fmla="*/ 69 w 114"/>
                    <a:gd name="T19" fmla="*/ 13 h 58"/>
                    <a:gd name="T20" fmla="*/ 67 w 114"/>
                    <a:gd name="T21" fmla="*/ 15 h 58"/>
                    <a:gd name="T22" fmla="*/ 62 w 114"/>
                    <a:gd name="T23" fmla="*/ 17 h 58"/>
                    <a:gd name="T24" fmla="*/ 56 w 114"/>
                    <a:gd name="T25" fmla="*/ 17 h 58"/>
                    <a:gd name="T26" fmla="*/ 53 w 114"/>
                    <a:gd name="T27" fmla="*/ 11 h 58"/>
                    <a:gd name="T28" fmla="*/ 48 w 114"/>
                    <a:gd name="T29" fmla="*/ 9 h 58"/>
                    <a:gd name="T30" fmla="*/ 33 w 114"/>
                    <a:gd name="T31" fmla="*/ 6 h 58"/>
                    <a:gd name="T32" fmla="*/ 24 w 114"/>
                    <a:gd name="T33" fmla="*/ 1 h 58"/>
                    <a:gd name="T34" fmla="*/ 8 w 114"/>
                    <a:gd name="T35" fmla="*/ 5 h 58"/>
                    <a:gd name="T36" fmla="*/ 5 w 114"/>
                    <a:gd name="T37" fmla="*/ 10 h 58"/>
                    <a:gd name="T38" fmla="*/ 14 w 114"/>
                    <a:gd name="T39" fmla="*/ 28 h 58"/>
                    <a:gd name="T40" fmla="*/ 24 w 114"/>
                    <a:gd name="T41" fmla="*/ 35 h 58"/>
                    <a:gd name="T42" fmla="*/ 27 w 114"/>
                    <a:gd name="T43" fmla="*/ 37 h 58"/>
                    <a:gd name="T44" fmla="*/ 32 w 114"/>
                    <a:gd name="T45" fmla="*/ 39 h 58"/>
                    <a:gd name="T46" fmla="*/ 38 w 114"/>
                    <a:gd name="T47" fmla="*/ 41 h 58"/>
                    <a:gd name="T48" fmla="*/ 45 w 114"/>
                    <a:gd name="T49" fmla="*/ 40 h 58"/>
                    <a:gd name="T50" fmla="*/ 51 w 114"/>
                    <a:gd name="T51" fmla="*/ 43 h 58"/>
                    <a:gd name="T52" fmla="*/ 55 w 114"/>
                    <a:gd name="T53" fmla="*/ 52 h 58"/>
                    <a:gd name="T54" fmla="*/ 59 w 114"/>
                    <a:gd name="T55" fmla="*/ 58 h 58"/>
                    <a:gd name="T56" fmla="*/ 61 w 114"/>
                    <a:gd name="T57" fmla="*/ 52 h 58"/>
                    <a:gd name="T58" fmla="*/ 60 w 114"/>
                    <a:gd name="T59" fmla="*/ 47 h 58"/>
                    <a:gd name="T60" fmla="*/ 60 w 114"/>
                    <a:gd name="T61" fmla="*/ 41 h 58"/>
                    <a:gd name="T62" fmla="*/ 63 w 114"/>
                    <a:gd name="T63" fmla="*/ 42 h 58"/>
                    <a:gd name="T64" fmla="*/ 67 w 114"/>
                    <a:gd name="T65" fmla="*/ 40 h 58"/>
                    <a:gd name="T66" fmla="*/ 72 w 114"/>
                    <a:gd name="T67" fmla="*/ 37 h 58"/>
                    <a:gd name="T68" fmla="*/ 77 w 114"/>
                    <a:gd name="T69" fmla="*/ 42 h 58"/>
                    <a:gd name="T70" fmla="*/ 89 w 114"/>
                    <a:gd name="T71" fmla="*/ 46 h 58"/>
                    <a:gd name="T72" fmla="*/ 96 w 114"/>
                    <a:gd name="T73" fmla="*/ 5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4" h="58">
                      <a:moveTo>
                        <a:pt x="96" y="52"/>
                      </a:moveTo>
                      <a:lnTo>
                        <a:pt x="101" y="41"/>
                      </a:lnTo>
                      <a:lnTo>
                        <a:pt x="108" y="37"/>
                      </a:lnTo>
                      <a:lnTo>
                        <a:pt x="111" y="37"/>
                      </a:lnTo>
                      <a:lnTo>
                        <a:pt x="111" y="33"/>
                      </a:lnTo>
                      <a:lnTo>
                        <a:pt x="114" y="29"/>
                      </a:lnTo>
                      <a:lnTo>
                        <a:pt x="114" y="25"/>
                      </a:lnTo>
                      <a:lnTo>
                        <a:pt x="111" y="19"/>
                      </a:lnTo>
                      <a:lnTo>
                        <a:pt x="110" y="15"/>
                      </a:lnTo>
                      <a:lnTo>
                        <a:pt x="107" y="15"/>
                      </a:lnTo>
                      <a:lnTo>
                        <a:pt x="102" y="12"/>
                      </a:lnTo>
                      <a:lnTo>
                        <a:pt x="99" y="13"/>
                      </a:lnTo>
                      <a:lnTo>
                        <a:pt x="97" y="16"/>
                      </a:lnTo>
                      <a:lnTo>
                        <a:pt x="91" y="16"/>
                      </a:lnTo>
                      <a:lnTo>
                        <a:pt x="86" y="15"/>
                      </a:lnTo>
                      <a:lnTo>
                        <a:pt x="79" y="19"/>
                      </a:lnTo>
                      <a:lnTo>
                        <a:pt x="72" y="17"/>
                      </a:lnTo>
                      <a:lnTo>
                        <a:pt x="72" y="12"/>
                      </a:lnTo>
                      <a:lnTo>
                        <a:pt x="72" y="11"/>
                      </a:lnTo>
                      <a:lnTo>
                        <a:pt x="69" y="13"/>
                      </a:lnTo>
                      <a:lnTo>
                        <a:pt x="68" y="13"/>
                      </a:lnTo>
                      <a:lnTo>
                        <a:pt x="67" y="15"/>
                      </a:lnTo>
                      <a:lnTo>
                        <a:pt x="66" y="16"/>
                      </a:lnTo>
                      <a:lnTo>
                        <a:pt x="62" y="17"/>
                      </a:lnTo>
                      <a:lnTo>
                        <a:pt x="60" y="17"/>
                      </a:lnTo>
                      <a:lnTo>
                        <a:pt x="56" y="17"/>
                      </a:lnTo>
                      <a:lnTo>
                        <a:pt x="54" y="15"/>
                      </a:lnTo>
                      <a:lnTo>
                        <a:pt x="53" y="11"/>
                      </a:lnTo>
                      <a:lnTo>
                        <a:pt x="49" y="11"/>
                      </a:lnTo>
                      <a:lnTo>
                        <a:pt x="48" y="9"/>
                      </a:lnTo>
                      <a:lnTo>
                        <a:pt x="41" y="9"/>
                      </a:lnTo>
                      <a:lnTo>
                        <a:pt x="33" y="6"/>
                      </a:lnTo>
                      <a:lnTo>
                        <a:pt x="26" y="6"/>
                      </a:lnTo>
                      <a:lnTo>
                        <a:pt x="24" y="1"/>
                      </a:lnTo>
                      <a:lnTo>
                        <a:pt x="19" y="0"/>
                      </a:lnTo>
                      <a:lnTo>
                        <a:pt x="8" y="5"/>
                      </a:lnTo>
                      <a:lnTo>
                        <a:pt x="0" y="4"/>
                      </a:lnTo>
                      <a:lnTo>
                        <a:pt x="5" y="10"/>
                      </a:lnTo>
                      <a:lnTo>
                        <a:pt x="7" y="21"/>
                      </a:lnTo>
                      <a:lnTo>
                        <a:pt x="14" y="28"/>
                      </a:lnTo>
                      <a:lnTo>
                        <a:pt x="20" y="33"/>
                      </a:lnTo>
                      <a:lnTo>
                        <a:pt x="24" y="35"/>
                      </a:lnTo>
                      <a:lnTo>
                        <a:pt x="25" y="36"/>
                      </a:lnTo>
                      <a:lnTo>
                        <a:pt x="27" y="37"/>
                      </a:lnTo>
                      <a:lnTo>
                        <a:pt x="30" y="37"/>
                      </a:lnTo>
                      <a:lnTo>
                        <a:pt x="32" y="39"/>
                      </a:lnTo>
                      <a:lnTo>
                        <a:pt x="35" y="40"/>
                      </a:lnTo>
                      <a:lnTo>
                        <a:pt x="38" y="41"/>
                      </a:lnTo>
                      <a:lnTo>
                        <a:pt x="43" y="40"/>
                      </a:lnTo>
                      <a:lnTo>
                        <a:pt x="45" y="40"/>
                      </a:lnTo>
                      <a:lnTo>
                        <a:pt x="49" y="41"/>
                      </a:lnTo>
                      <a:lnTo>
                        <a:pt x="51" y="43"/>
                      </a:lnTo>
                      <a:lnTo>
                        <a:pt x="54" y="48"/>
                      </a:lnTo>
                      <a:lnTo>
                        <a:pt x="55" y="52"/>
                      </a:lnTo>
                      <a:lnTo>
                        <a:pt x="56" y="54"/>
                      </a:lnTo>
                      <a:lnTo>
                        <a:pt x="59" y="58"/>
                      </a:lnTo>
                      <a:lnTo>
                        <a:pt x="60" y="55"/>
                      </a:lnTo>
                      <a:lnTo>
                        <a:pt x="61" y="52"/>
                      </a:lnTo>
                      <a:lnTo>
                        <a:pt x="61" y="49"/>
                      </a:lnTo>
                      <a:lnTo>
                        <a:pt x="60" y="47"/>
                      </a:lnTo>
                      <a:lnTo>
                        <a:pt x="59" y="43"/>
                      </a:lnTo>
                      <a:lnTo>
                        <a:pt x="60" y="41"/>
                      </a:lnTo>
                      <a:lnTo>
                        <a:pt x="61" y="41"/>
                      </a:lnTo>
                      <a:lnTo>
                        <a:pt x="63" y="42"/>
                      </a:lnTo>
                      <a:lnTo>
                        <a:pt x="65" y="40"/>
                      </a:lnTo>
                      <a:lnTo>
                        <a:pt x="67" y="40"/>
                      </a:lnTo>
                      <a:lnTo>
                        <a:pt x="71" y="37"/>
                      </a:lnTo>
                      <a:lnTo>
                        <a:pt x="72" y="37"/>
                      </a:lnTo>
                      <a:lnTo>
                        <a:pt x="75" y="41"/>
                      </a:lnTo>
                      <a:lnTo>
                        <a:pt x="77" y="42"/>
                      </a:lnTo>
                      <a:lnTo>
                        <a:pt x="83" y="40"/>
                      </a:lnTo>
                      <a:lnTo>
                        <a:pt x="89" y="46"/>
                      </a:lnTo>
                      <a:lnTo>
                        <a:pt x="92" y="49"/>
                      </a:lnTo>
                      <a:lnTo>
                        <a:pt x="96" y="52"/>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667" name="Freeform 115"/>
                <p:cNvSpPr>
                  <a:spLocks/>
                </p:cNvSpPr>
                <p:nvPr/>
              </p:nvSpPr>
              <p:spPr bwMode="auto">
                <a:xfrm>
                  <a:off x="1292" y="2540"/>
                  <a:ext cx="11" cy="10"/>
                </a:xfrm>
                <a:custGeom>
                  <a:avLst/>
                  <a:gdLst>
                    <a:gd name="T0" fmla="*/ 18 w 20"/>
                    <a:gd name="T1" fmla="*/ 6 h 20"/>
                    <a:gd name="T2" fmla="*/ 19 w 20"/>
                    <a:gd name="T3" fmla="*/ 6 h 20"/>
                    <a:gd name="T4" fmla="*/ 20 w 20"/>
                    <a:gd name="T5" fmla="*/ 7 h 20"/>
                    <a:gd name="T6" fmla="*/ 20 w 20"/>
                    <a:gd name="T7" fmla="*/ 8 h 20"/>
                    <a:gd name="T8" fmla="*/ 19 w 20"/>
                    <a:gd name="T9" fmla="*/ 10 h 20"/>
                    <a:gd name="T10" fmla="*/ 18 w 20"/>
                    <a:gd name="T11" fmla="*/ 13 h 20"/>
                    <a:gd name="T12" fmla="*/ 15 w 20"/>
                    <a:gd name="T13" fmla="*/ 14 h 20"/>
                    <a:gd name="T14" fmla="*/ 12 w 20"/>
                    <a:gd name="T15" fmla="*/ 18 h 20"/>
                    <a:gd name="T16" fmla="*/ 8 w 20"/>
                    <a:gd name="T17" fmla="*/ 20 h 20"/>
                    <a:gd name="T18" fmla="*/ 7 w 20"/>
                    <a:gd name="T19" fmla="*/ 19 h 20"/>
                    <a:gd name="T20" fmla="*/ 5 w 20"/>
                    <a:gd name="T21" fmla="*/ 19 h 20"/>
                    <a:gd name="T22" fmla="*/ 2 w 20"/>
                    <a:gd name="T23" fmla="*/ 18 h 20"/>
                    <a:gd name="T24" fmla="*/ 2 w 20"/>
                    <a:gd name="T25" fmla="*/ 15 h 20"/>
                    <a:gd name="T26" fmla="*/ 1 w 20"/>
                    <a:gd name="T27" fmla="*/ 13 h 20"/>
                    <a:gd name="T28" fmla="*/ 0 w 20"/>
                    <a:gd name="T29" fmla="*/ 9 h 20"/>
                    <a:gd name="T30" fmla="*/ 1 w 20"/>
                    <a:gd name="T31" fmla="*/ 7 h 20"/>
                    <a:gd name="T32" fmla="*/ 2 w 20"/>
                    <a:gd name="T33" fmla="*/ 3 h 20"/>
                    <a:gd name="T34" fmla="*/ 2 w 20"/>
                    <a:gd name="T35" fmla="*/ 2 h 20"/>
                    <a:gd name="T36" fmla="*/ 3 w 20"/>
                    <a:gd name="T37" fmla="*/ 0 h 20"/>
                    <a:gd name="T38" fmla="*/ 6 w 20"/>
                    <a:gd name="T39" fmla="*/ 0 h 20"/>
                    <a:gd name="T40" fmla="*/ 9 w 20"/>
                    <a:gd name="T41" fmla="*/ 0 h 20"/>
                    <a:gd name="T42" fmla="*/ 11 w 20"/>
                    <a:gd name="T43" fmla="*/ 1 h 20"/>
                    <a:gd name="T44" fmla="*/ 14 w 20"/>
                    <a:gd name="T45" fmla="*/ 2 h 20"/>
                    <a:gd name="T46" fmla="*/ 18 w 20"/>
                    <a:gd name="T47"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 h="20">
                      <a:moveTo>
                        <a:pt x="18" y="6"/>
                      </a:moveTo>
                      <a:lnTo>
                        <a:pt x="19" y="6"/>
                      </a:lnTo>
                      <a:lnTo>
                        <a:pt x="20" y="7"/>
                      </a:lnTo>
                      <a:lnTo>
                        <a:pt x="20" y="8"/>
                      </a:lnTo>
                      <a:lnTo>
                        <a:pt x="19" y="10"/>
                      </a:lnTo>
                      <a:lnTo>
                        <a:pt x="18" y="13"/>
                      </a:lnTo>
                      <a:lnTo>
                        <a:pt x="15" y="14"/>
                      </a:lnTo>
                      <a:lnTo>
                        <a:pt x="12" y="18"/>
                      </a:lnTo>
                      <a:lnTo>
                        <a:pt x="8" y="20"/>
                      </a:lnTo>
                      <a:lnTo>
                        <a:pt x="7" y="19"/>
                      </a:lnTo>
                      <a:lnTo>
                        <a:pt x="5" y="19"/>
                      </a:lnTo>
                      <a:lnTo>
                        <a:pt x="2" y="18"/>
                      </a:lnTo>
                      <a:lnTo>
                        <a:pt x="2" y="15"/>
                      </a:lnTo>
                      <a:lnTo>
                        <a:pt x="1" y="13"/>
                      </a:lnTo>
                      <a:lnTo>
                        <a:pt x="0" y="9"/>
                      </a:lnTo>
                      <a:lnTo>
                        <a:pt x="1" y="7"/>
                      </a:lnTo>
                      <a:lnTo>
                        <a:pt x="2" y="3"/>
                      </a:lnTo>
                      <a:lnTo>
                        <a:pt x="2" y="2"/>
                      </a:lnTo>
                      <a:lnTo>
                        <a:pt x="3" y="0"/>
                      </a:lnTo>
                      <a:lnTo>
                        <a:pt x="6" y="0"/>
                      </a:lnTo>
                      <a:lnTo>
                        <a:pt x="9" y="0"/>
                      </a:lnTo>
                      <a:lnTo>
                        <a:pt x="11" y="1"/>
                      </a:lnTo>
                      <a:lnTo>
                        <a:pt x="14" y="2"/>
                      </a:lnTo>
                      <a:lnTo>
                        <a:pt x="18" y="6"/>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668" name="Freeform 116"/>
                <p:cNvSpPr>
                  <a:spLocks/>
                </p:cNvSpPr>
                <p:nvPr/>
              </p:nvSpPr>
              <p:spPr bwMode="auto">
                <a:xfrm>
                  <a:off x="1316" y="2662"/>
                  <a:ext cx="9" cy="10"/>
                </a:xfrm>
                <a:custGeom>
                  <a:avLst/>
                  <a:gdLst>
                    <a:gd name="T0" fmla="*/ 13 w 19"/>
                    <a:gd name="T1" fmla="*/ 6 h 20"/>
                    <a:gd name="T2" fmla="*/ 14 w 19"/>
                    <a:gd name="T3" fmla="*/ 8 h 20"/>
                    <a:gd name="T4" fmla="*/ 15 w 19"/>
                    <a:gd name="T5" fmla="*/ 10 h 20"/>
                    <a:gd name="T6" fmla="*/ 16 w 19"/>
                    <a:gd name="T7" fmla="*/ 11 h 20"/>
                    <a:gd name="T8" fmla="*/ 18 w 19"/>
                    <a:gd name="T9" fmla="*/ 12 h 20"/>
                    <a:gd name="T10" fmla="*/ 18 w 19"/>
                    <a:gd name="T11" fmla="*/ 14 h 20"/>
                    <a:gd name="T12" fmla="*/ 19 w 19"/>
                    <a:gd name="T13" fmla="*/ 15 h 20"/>
                    <a:gd name="T14" fmla="*/ 18 w 19"/>
                    <a:gd name="T15" fmla="*/ 16 h 20"/>
                    <a:gd name="T16" fmla="*/ 18 w 19"/>
                    <a:gd name="T17" fmla="*/ 17 h 20"/>
                    <a:gd name="T18" fmla="*/ 16 w 19"/>
                    <a:gd name="T19" fmla="*/ 17 h 20"/>
                    <a:gd name="T20" fmla="*/ 15 w 19"/>
                    <a:gd name="T21" fmla="*/ 18 h 20"/>
                    <a:gd name="T22" fmla="*/ 13 w 19"/>
                    <a:gd name="T23" fmla="*/ 18 h 20"/>
                    <a:gd name="T24" fmla="*/ 12 w 19"/>
                    <a:gd name="T25" fmla="*/ 20 h 20"/>
                    <a:gd name="T26" fmla="*/ 9 w 19"/>
                    <a:gd name="T27" fmla="*/ 18 h 20"/>
                    <a:gd name="T28" fmla="*/ 8 w 19"/>
                    <a:gd name="T29" fmla="*/ 17 h 20"/>
                    <a:gd name="T30" fmla="*/ 6 w 19"/>
                    <a:gd name="T31" fmla="*/ 16 h 20"/>
                    <a:gd name="T32" fmla="*/ 4 w 19"/>
                    <a:gd name="T33" fmla="*/ 15 h 20"/>
                    <a:gd name="T34" fmla="*/ 2 w 19"/>
                    <a:gd name="T35" fmla="*/ 12 h 20"/>
                    <a:gd name="T36" fmla="*/ 0 w 19"/>
                    <a:gd name="T37" fmla="*/ 10 h 20"/>
                    <a:gd name="T38" fmla="*/ 0 w 19"/>
                    <a:gd name="T39" fmla="*/ 9 h 20"/>
                    <a:gd name="T40" fmla="*/ 0 w 19"/>
                    <a:gd name="T41" fmla="*/ 8 h 20"/>
                    <a:gd name="T42" fmla="*/ 0 w 19"/>
                    <a:gd name="T43" fmla="*/ 6 h 20"/>
                    <a:gd name="T44" fmla="*/ 0 w 19"/>
                    <a:gd name="T45" fmla="*/ 5 h 20"/>
                    <a:gd name="T46" fmla="*/ 0 w 19"/>
                    <a:gd name="T47" fmla="*/ 4 h 20"/>
                    <a:gd name="T48" fmla="*/ 1 w 19"/>
                    <a:gd name="T49" fmla="*/ 3 h 20"/>
                    <a:gd name="T50" fmla="*/ 2 w 19"/>
                    <a:gd name="T51" fmla="*/ 2 h 20"/>
                    <a:gd name="T52" fmla="*/ 3 w 19"/>
                    <a:gd name="T53" fmla="*/ 0 h 20"/>
                    <a:gd name="T54" fmla="*/ 6 w 19"/>
                    <a:gd name="T55" fmla="*/ 0 h 20"/>
                    <a:gd name="T56" fmla="*/ 7 w 19"/>
                    <a:gd name="T57" fmla="*/ 0 h 20"/>
                    <a:gd name="T58" fmla="*/ 7 w 19"/>
                    <a:gd name="T59" fmla="*/ 2 h 20"/>
                    <a:gd name="T60" fmla="*/ 8 w 19"/>
                    <a:gd name="T61" fmla="*/ 3 h 20"/>
                    <a:gd name="T62" fmla="*/ 9 w 19"/>
                    <a:gd name="T63" fmla="*/ 4 h 20"/>
                    <a:gd name="T64" fmla="*/ 12 w 19"/>
                    <a:gd name="T65" fmla="*/ 5 h 20"/>
                    <a:gd name="T66" fmla="*/ 13 w 19"/>
                    <a:gd name="T67"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 h="20">
                      <a:moveTo>
                        <a:pt x="13" y="6"/>
                      </a:moveTo>
                      <a:lnTo>
                        <a:pt x="14" y="8"/>
                      </a:lnTo>
                      <a:lnTo>
                        <a:pt x="15" y="10"/>
                      </a:lnTo>
                      <a:lnTo>
                        <a:pt x="16" y="11"/>
                      </a:lnTo>
                      <a:lnTo>
                        <a:pt x="18" y="12"/>
                      </a:lnTo>
                      <a:lnTo>
                        <a:pt x="18" y="14"/>
                      </a:lnTo>
                      <a:lnTo>
                        <a:pt x="19" y="15"/>
                      </a:lnTo>
                      <a:lnTo>
                        <a:pt x="18" y="16"/>
                      </a:lnTo>
                      <a:lnTo>
                        <a:pt x="18" y="17"/>
                      </a:lnTo>
                      <a:lnTo>
                        <a:pt x="16" y="17"/>
                      </a:lnTo>
                      <a:lnTo>
                        <a:pt x="15" y="18"/>
                      </a:lnTo>
                      <a:lnTo>
                        <a:pt x="13" y="18"/>
                      </a:lnTo>
                      <a:lnTo>
                        <a:pt x="12" y="20"/>
                      </a:lnTo>
                      <a:lnTo>
                        <a:pt x="9" y="18"/>
                      </a:lnTo>
                      <a:lnTo>
                        <a:pt x="8" y="17"/>
                      </a:lnTo>
                      <a:lnTo>
                        <a:pt x="6" y="16"/>
                      </a:lnTo>
                      <a:lnTo>
                        <a:pt x="4" y="15"/>
                      </a:lnTo>
                      <a:lnTo>
                        <a:pt x="2" y="12"/>
                      </a:lnTo>
                      <a:lnTo>
                        <a:pt x="0" y="10"/>
                      </a:lnTo>
                      <a:lnTo>
                        <a:pt x="0" y="9"/>
                      </a:lnTo>
                      <a:lnTo>
                        <a:pt x="0" y="8"/>
                      </a:lnTo>
                      <a:lnTo>
                        <a:pt x="0" y="6"/>
                      </a:lnTo>
                      <a:lnTo>
                        <a:pt x="0" y="5"/>
                      </a:lnTo>
                      <a:lnTo>
                        <a:pt x="0" y="4"/>
                      </a:lnTo>
                      <a:lnTo>
                        <a:pt x="1" y="3"/>
                      </a:lnTo>
                      <a:lnTo>
                        <a:pt x="2" y="2"/>
                      </a:lnTo>
                      <a:lnTo>
                        <a:pt x="3" y="0"/>
                      </a:lnTo>
                      <a:lnTo>
                        <a:pt x="6" y="0"/>
                      </a:lnTo>
                      <a:lnTo>
                        <a:pt x="7" y="0"/>
                      </a:lnTo>
                      <a:lnTo>
                        <a:pt x="7" y="2"/>
                      </a:lnTo>
                      <a:lnTo>
                        <a:pt x="8" y="3"/>
                      </a:lnTo>
                      <a:lnTo>
                        <a:pt x="9" y="4"/>
                      </a:lnTo>
                      <a:lnTo>
                        <a:pt x="12" y="5"/>
                      </a:lnTo>
                      <a:lnTo>
                        <a:pt x="13" y="6"/>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669" name="Freeform 117"/>
                <p:cNvSpPr>
                  <a:spLocks/>
                </p:cNvSpPr>
                <p:nvPr/>
              </p:nvSpPr>
              <p:spPr bwMode="auto">
                <a:xfrm>
                  <a:off x="1301" y="2591"/>
                  <a:ext cx="8" cy="6"/>
                </a:xfrm>
                <a:custGeom>
                  <a:avLst/>
                  <a:gdLst>
                    <a:gd name="T0" fmla="*/ 10 w 16"/>
                    <a:gd name="T1" fmla="*/ 0 h 13"/>
                    <a:gd name="T2" fmla="*/ 8 w 16"/>
                    <a:gd name="T3" fmla="*/ 0 h 13"/>
                    <a:gd name="T4" fmla="*/ 4 w 16"/>
                    <a:gd name="T5" fmla="*/ 0 h 13"/>
                    <a:gd name="T6" fmla="*/ 3 w 16"/>
                    <a:gd name="T7" fmla="*/ 1 h 13"/>
                    <a:gd name="T8" fmla="*/ 1 w 16"/>
                    <a:gd name="T9" fmla="*/ 2 h 13"/>
                    <a:gd name="T10" fmla="*/ 0 w 16"/>
                    <a:gd name="T11" fmla="*/ 3 h 13"/>
                    <a:gd name="T12" fmla="*/ 0 w 16"/>
                    <a:gd name="T13" fmla="*/ 4 h 13"/>
                    <a:gd name="T14" fmla="*/ 1 w 16"/>
                    <a:gd name="T15" fmla="*/ 7 h 13"/>
                    <a:gd name="T16" fmla="*/ 0 w 16"/>
                    <a:gd name="T17" fmla="*/ 8 h 13"/>
                    <a:gd name="T18" fmla="*/ 1 w 16"/>
                    <a:gd name="T19" fmla="*/ 9 h 13"/>
                    <a:gd name="T20" fmla="*/ 2 w 16"/>
                    <a:gd name="T21" fmla="*/ 10 h 13"/>
                    <a:gd name="T22" fmla="*/ 2 w 16"/>
                    <a:gd name="T23" fmla="*/ 12 h 13"/>
                    <a:gd name="T24" fmla="*/ 3 w 16"/>
                    <a:gd name="T25" fmla="*/ 13 h 13"/>
                    <a:gd name="T26" fmla="*/ 6 w 16"/>
                    <a:gd name="T27" fmla="*/ 13 h 13"/>
                    <a:gd name="T28" fmla="*/ 8 w 16"/>
                    <a:gd name="T29" fmla="*/ 13 h 13"/>
                    <a:gd name="T30" fmla="*/ 10 w 16"/>
                    <a:gd name="T31" fmla="*/ 12 h 13"/>
                    <a:gd name="T32" fmla="*/ 13 w 16"/>
                    <a:gd name="T33" fmla="*/ 12 h 13"/>
                    <a:gd name="T34" fmla="*/ 15 w 16"/>
                    <a:gd name="T35" fmla="*/ 10 h 13"/>
                    <a:gd name="T36" fmla="*/ 16 w 16"/>
                    <a:gd name="T37" fmla="*/ 9 h 13"/>
                    <a:gd name="T38" fmla="*/ 16 w 16"/>
                    <a:gd name="T39" fmla="*/ 8 h 13"/>
                    <a:gd name="T40" fmla="*/ 16 w 16"/>
                    <a:gd name="T41" fmla="*/ 7 h 13"/>
                    <a:gd name="T42" fmla="*/ 16 w 16"/>
                    <a:gd name="T43" fmla="*/ 6 h 13"/>
                    <a:gd name="T44" fmla="*/ 14 w 16"/>
                    <a:gd name="T45" fmla="*/ 3 h 13"/>
                    <a:gd name="T46" fmla="*/ 13 w 16"/>
                    <a:gd name="T47" fmla="*/ 2 h 13"/>
                    <a:gd name="T48" fmla="*/ 12 w 16"/>
                    <a:gd name="T49" fmla="*/ 1 h 13"/>
                    <a:gd name="T50" fmla="*/ 10 w 16"/>
                    <a:gd name="T5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 h="13">
                      <a:moveTo>
                        <a:pt x="10" y="0"/>
                      </a:moveTo>
                      <a:lnTo>
                        <a:pt x="8" y="0"/>
                      </a:lnTo>
                      <a:lnTo>
                        <a:pt x="4" y="0"/>
                      </a:lnTo>
                      <a:lnTo>
                        <a:pt x="3" y="1"/>
                      </a:lnTo>
                      <a:lnTo>
                        <a:pt x="1" y="2"/>
                      </a:lnTo>
                      <a:lnTo>
                        <a:pt x="0" y="3"/>
                      </a:lnTo>
                      <a:lnTo>
                        <a:pt x="0" y="4"/>
                      </a:lnTo>
                      <a:lnTo>
                        <a:pt x="1" y="7"/>
                      </a:lnTo>
                      <a:lnTo>
                        <a:pt x="0" y="8"/>
                      </a:lnTo>
                      <a:lnTo>
                        <a:pt x="1" y="9"/>
                      </a:lnTo>
                      <a:lnTo>
                        <a:pt x="2" y="10"/>
                      </a:lnTo>
                      <a:lnTo>
                        <a:pt x="2" y="12"/>
                      </a:lnTo>
                      <a:lnTo>
                        <a:pt x="3" y="13"/>
                      </a:lnTo>
                      <a:lnTo>
                        <a:pt x="6" y="13"/>
                      </a:lnTo>
                      <a:lnTo>
                        <a:pt x="8" y="13"/>
                      </a:lnTo>
                      <a:lnTo>
                        <a:pt x="10" y="12"/>
                      </a:lnTo>
                      <a:lnTo>
                        <a:pt x="13" y="12"/>
                      </a:lnTo>
                      <a:lnTo>
                        <a:pt x="15" y="10"/>
                      </a:lnTo>
                      <a:lnTo>
                        <a:pt x="16" y="9"/>
                      </a:lnTo>
                      <a:lnTo>
                        <a:pt x="16" y="8"/>
                      </a:lnTo>
                      <a:lnTo>
                        <a:pt x="16" y="7"/>
                      </a:lnTo>
                      <a:lnTo>
                        <a:pt x="16" y="6"/>
                      </a:lnTo>
                      <a:lnTo>
                        <a:pt x="14" y="3"/>
                      </a:lnTo>
                      <a:lnTo>
                        <a:pt x="13" y="2"/>
                      </a:lnTo>
                      <a:lnTo>
                        <a:pt x="12" y="1"/>
                      </a:lnTo>
                      <a:lnTo>
                        <a:pt x="10" y="0"/>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670" name="Freeform 118"/>
                <p:cNvSpPr>
                  <a:spLocks/>
                </p:cNvSpPr>
                <p:nvPr/>
              </p:nvSpPr>
              <p:spPr bwMode="auto">
                <a:xfrm>
                  <a:off x="1257" y="2431"/>
                  <a:ext cx="71" cy="39"/>
                </a:xfrm>
                <a:custGeom>
                  <a:avLst/>
                  <a:gdLst>
                    <a:gd name="T0" fmla="*/ 136 w 143"/>
                    <a:gd name="T1" fmla="*/ 75 h 79"/>
                    <a:gd name="T2" fmla="*/ 128 w 143"/>
                    <a:gd name="T3" fmla="*/ 73 h 79"/>
                    <a:gd name="T4" fmla="*/ 120 w 143"/>
                    <a:gd name="T5" fmla="*/ 76 h 79"/>
                    <a:gd name="T6" fmla="*/ 108 w 143"/>
                    <a:gd name="T7" fmla="*/ 79 h 79"/>
                    <a:gd name="T8" fmla="*/ 101 w 143"/>
                    <a:gd name="T9" fmla="*/ 72 h 79"/>
                    <a:gd name="T10" fmla="*/ 98 w 143"/>
                    <a:gd name="T11" fmla="*/ 73 h 79"/>
                    <a:gd name="T12" fmla="*/ 96 w 143"/>
                    <a:gd name="T13" fmla="*/ 75 h 79"/>
                    <a:gd name="T14" fmla="*/ 91 w 143"/>
                    <a:gd name="T15" fmla="*/ 77 h 79"/>
                    <a:gd name="T16" fmla="*/ 85 w 143"/>
                    <a:gd name="T17" fmla="*/ 77 h 79"/>
                    <a:gd name="T18" fmla="*/ 82 w 143"/>
                    <a:gd name="T19" fmla="*/ 71 h 79"/>
                    <a:gd name="T20" fmla="*/ 77 w 143"/>
                    <a:gd name="T21" fmla="*/ 69 h 79"/>
                    <a:gd name="T22" fmla="*/ 62 w 143"/>
                    <a:gd name="T23" fmla="*/ 66 h 79"/>
                    <a:gd name="T24" fmla="*/ 53 w 143"/>
                    <a:gd name="T25" fmla="*/ 61 h 79"/>
                    <a:gd name="T26" fmla="*/ 37 w 143"/>
                    <a:gd name="T27" fmla="*/ 65 h 79"/>
                    <a:gd name="T28" fmla="*/ 26 w 143"/>
                    <a:gd name="T29" fmla="*/ 64 h 79"/>
                    <a:gd name="T30" fmla="*/ 20 w 143"/>
                    <a:gd name="T31" fmla="*/ 64 h 79"/>
                    <a:gd name="T32" fmla="*/ 13 w 143"/>
                    <a:gd name="T33" fmla="*/ 60 h 79"/>
                    <a:gd name="T34" fmla="*/ 8 w 143"/>
                    <a:gd name="T35" fmla="*/ 55 h 79"/>
                    <a:gd name="T36" fmla="*/ 2 w 143"/>
                    <a:gd name="T37" fmla="*/ 55 h 79"/>
                    <a:gd name="T38" fmla="*/ 1 w 143"/>
                    <a:gd name="T39" fmla="*/ 47 h 79"/>
                    <a:gd name="T40" fmla="*/ 1 w 143"/>
                    <a:gd name="T41" fmla="*/ 45 h 79"/>
                    <a:gd name="T42" fmla="*/ 8 w 143"/>
                    <a:gd name="T43" fmla="*/ 40 h 79"/>
                    <a:gd name="T44" fmla="*/ 18 w 143"/>
                    <a:gd name="T45" fmla="*/ 39 h 79"/>
                    <a:gd name="T46" fmla="*/ 36 w 143"/>
                    <a:gd name="T47" fmla="*/ 23 h 79"/>
                    <a:gd name="T48" fmla="*/ 40 w 143"/>
                    <a:gd name="T49" fmla="*/ 19 h 79"/>
                    <a:gd name="T50" fmla="*/ 46 w 143"/>
                    <a:gd name="T51" fmla="*/ 18 h 79"/>
                    <a:gd name="T52" fmla="*/ 48 w 143"/>
                    <a:gd name="T53" fmla="*/ 5 h 79"/>
                    <a:gd name="T54" fmla="*/ 58 w 143"/>
                    <a:gd name="T55" fmla="*/ 0 h 79"/>
                    <a:gd name="T56" fmla="*/ 71 w 143"/>
                    <a:gd name="T57" fmla="*/ 9 h 79"/>
                    <a:gd name="T58" fmla="*/ 78 w 143"/>
                    <a:gd name="T59" fmla="*/ 6 h 79"/>
                    <a:gd name="T60" fmla="*/ 84 w 143"/>
                    <a:gd name="T61" fmla="*/ 10 h 79"/>
                    <a:gd name="T62" fmla="*/ 98 w 143"/>
                    <a:gd name="T63" fmla="*/ 17 h 79"/>
                    <a:gd name="T64" fmla="*/ 110 w 143"/>
                    <a:gd name="T65" fmla="*/ 13 h 79"/>
                    <a:gd name="T66" fmla="*/ 118 w 143"/>
                    <a:gd name="T67" fmla="*/ 16 h 79"/>
                    <a:gd name="T68" fmla="*/ 120 w 143"/>
                    <a:gd name="T69" fmla="*/ 23 h 79"/>
                    <a:gd name="T70" fmla="*/ 124 w 143"/>
                    <a:gd name="T71" fmla="*/ 28 h 79"/>
                    <a:gd name="T72" fmla="*/ 127 w 143"/>
                    <a:gd name="T73" fmla="*/ 31 h 79"/>
                    <a:gd name="T74" fmla="*/ 132 w 143"/>
                    <a:gd name="T75" fmla="*/ 42 h 79"/>
                    <a:gd name="T76" fmla="*/ 136 w 143"/>
                    <a:gd name="T77" fmla="*/ 49 h 79"/>
                    <a:gd name="T78" fmla="*/ 140 w 143"/>
                    <a:gd name="T79" fmla="*/ 63 h 79"/>
                    <a:gd name="T80" fmla="*/ 143 w 143"/>
                    <a:gd name="T81" fmla="*/ 7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79">
                      <a:moveTo>
                        <a:pt x="139" y="75"/>
                      </a:moveTo>
                      <a:lnTo>
                        <a:pt x="136" y="75"/>
                      </a:lnTo>
                      <a:lnTo>
                        <a:pt x="131" y="72"/>
                      </a:lnTo>
                      <a:lnTo>
                        <a:pt x="128" y="73"/>
                      </a:lnTo>
                      <a:lnTo>
                        <a:pt x="126" y="76"/>
                      </a:lnTo>
                      <a:lnTo>
                        <a:pt x="120" y="76"/>
                      </a:lnTo>
                      <a:lnTo>
                        <a:pt x="115" y="75"/>
                      </a:lnTo>
                      <a:lnTo>
                        <a:pt x="108" y="79"/>
                      </a:lnTo>
                      <a:lnTo>
                        <a:pt x="101" y="77"/>
                      </a:lnTo>
                      <a:lnTo>
                        <a:pt x="101" y="72"/>
                      </a:lnTo>
                      <a:lnTo>
                        <a:pt x="101" y="71"/>
                      </a:lnTo>
                      <a:lnTo>
                        <a:pt x="98" y="73"/>
                      </a:lnTo>
                      <a:lnTo>
                        <a:pt x="97" y="73"/>
                      </a:lnTo>
                      <a:lnTo>
                        <a:pt x="96" y="75"/>
                      </a:lnTo>
                      <a:lnTo>
                        <a:pt x="95" y="76"/>
                      </a:lnTo>
                      <a:lnTo>
                        <a:pt x="91" y="77"/>
                      </a:lnTo>
                      <a:lnTo>
                        <a:pt x="89" y="77"/>
                      </a:lnTo>
                      <a:lnTo>
                        <a:pt x="85" y="77"/>
                      </a:lnTo>
                      <a:lnTo>
                        <a:pt x="83" y="75"/>
                      </a:lnTo>
                      <a:lnTo>
                        <a:pt x="82" y="71"/>
                      </a:lnTo>
                      <a:lnTo>
                        <a:pt x="78" y="71"/>
                      </a:lnTo>
                      <a:lnTo>
                        <a:pt x="77" y="69"/>
                      </a:lnTo>
                      <a:lnTo>
                        <a:pt x="70" y="69"/>
                      </a:lnTo>
                      <a:lnTo>
                        <a:pt x="62" y="66"/>
                      </a:lnTo>
                      <a:lnTo>
                        <a:pt x="55" y="66"/>
                      </a:lnTo>
                      <a:lnTo>
                        <a:pt x="53" y="61"/>
                      </a:lnTo>
                      <a:lnTo>
                        <a:pt x="48" y="60"/>
                      </a:lnTo>
                      <a:lnTo>
                        <a:pt x="37" y="65"/>
                      </a:lnTo>
                      <a:lnTo>
                        <a:pt x="29" y="64"/>
                      </a:lnTo>
                      <a:lnTo>
                        <a:pt x="26" y="64"/>
                      </a:lnTo>
                      <a:lnTo>
                        <a:pt x="23" y="63"/>
                      </a:lnTo>
                      <a:lnTo>
                        <a:pt x="20" y="64"/>
                      </a:lnTo>
                      <a:lnTo>
                        <a:pt x="17" y="63"/>
                      </a:lnTo>
                      <a:lnTo>
                        <a:pt x="13" y="60"/>
                      </a:lnTo>
                      <a:lnTo>
                        <a:pt x="11" y="58"/>
                      </a:lnTo>
                      <a:lnTo>
                        <a:pt x="8" y="55"/>
                      </a:lnTo>
                      <a:lnTo>
                        <a:pt x="6" y="55"/>
                      </a:lnTo>
                      <a:lnTo>
                        <a:pt x="2" y="55"/>
                      </a:lnTo>
                      <a:lnTo>
                        <a:pt x="1" y="52"/>
                      </a:lnTo>
                      <a:lnTo>
                        <a:pt x="1" y="47"/>
                      </a:lnTo>
                      <a:lnTo>
                        <a:pt x="0" y="43"/>
                      </a:lnTo>
                      <a:lnTo>
                        <a:pt x="1" y="45"/>
                      </a:lnTo>
                      <a:lnTo>
                        <a:pt x="5" y="43"/>
                      </a:lnTo>
                      <a:lnTo>
                        <a:pt x="8" y="40"/>
                      </a:lnTo>
                      <a:lnTo>
                        <a:pt x="12" y="39"/>
                      </a:lnTo>
                      <a:lnTo>
                        <a:pt x="18" y="39"/>
                      </a:lnTo>
                      <a:lnTo>
                        <a:pt x="25" y="29"/>
                      </a:lnTo>
                      <a:lnTo>
                        <a:pt x="36" y="23"/>
                      </a:lnTo>
                      <a:lnTo>
                        <a:pt x="38" y="22"/>
                      </a:lnTo>
                      <a:lnTo>
                        <a:pt x="40" y="19"/>
                      </a:lnTo>
                      <a:lnTo>
                        <a:pt x="44" y="19"/>
                      </a:lnTo>
                      <a:lnTo>
                        <a:pt x="46" y="18"/>
                      </a:lnTo>
                      <a:lnTo>
                        <a:pt x="47" y="9"/>
                      </a:lnTo>
                      <a:lnTo>
                        <a:pt x="48" y="5"/>
                      </a:lnTo>
                      <a:lnTo>
                        <a:pt x="54" y="1"/>
                      </a:lnTo>
                      <a:lnTo>
                        <a:pt x="58" y="0"/>
                      </a:lnTo>
                      <a:lnTo>
                        <a:pt x="64" y="4"/>
                      </a:lnTo>
                      <a:lnTo>
                        <a:pt x="71" y="9"/>
                      </a:lnTo>
                      <a:lnTo>
                        <a:pt x="74" y="10"/>
                      </a:lnTo>
                      <a:lnTo>
                        <a:pt x="78" y="6"/>
                      </a:lnTo>
                      <a:lnTo>
                        <a:pt x="80" y="6"/>
                      </a:lnTo>
                      <a:lnTo>
                        <a:pt x="84" y="10"/>
                      </a:lnTo>
                      <a:lnTo>
                        <a:pt x="94" y="17"/>
                      </a:lnTo>
                      <a:lnTo>
                        <a:pt x="98" y="17"/>
                      </a:lnTo>
                      <a:lnTo>
                        <a:pt x="103" y="15"/>
                      </a:lnTo>
                      <a:lnTo>
                        <a:pt x="110" y="13"/>
                      </a:lnTo>
                      <a:lnTo>
                        <a:pt x="119" y="11"/>
                      </a:lnTo>
                      <a:lnTo>
                        <a:pt x="118" y="16"/>
                      </a:lnTo>
                      <a:lnTo>
                        <a:pt x="119" y="18"/>
                      </a:lnTo>
                      <a:lnTo>
                        <a:pt x="120" y="23"/>
                      </a:lnTo>
                      <a:lnTo>
                        <a:pt x="122" y="25"/>
                      </a:lnTo>
                      <a:lnTo>
                        <a:pt x="124" y="28"/>
                      </a:lnTo>
                      <a:lnTo>
                        <a:pt x="124" y="29"/>
                      </a:lnTo>
                      <a:lnTo>
                        <a:pt x="127" y="31"/>
                      </a:lnTo>
                      <a:lnTo>
                        <a:pt x="131" y="33"/>
                      </a:lnTo>
                      <a:lnTo>
                        <a:pt x="132" y="42"/>
                      </a:lnTo>
                      <a:lnTo>
                        <a:pt x="134" y="46"/>
                      </a:lnTo>
                      <a:lnTo>
                        <a:pt x="136" y="49"/>
                      </a:lnTo>
                      <a:lnTo>
                        <a:pt x="138" y="55"/>
                      </a:lnTo>
                      <a:lnTo>
                        <a:pt x="140" y="63"/>
                      </a:lnTo>
                      <a:lnTo>
                        <a:pt x="142" y="67"/>
                      </a:lnTo>
                      <a:lnTo>
                        <a:pt x="143" y="71"/>
                      </a:lnTo>
                      <a:lnTo>
                        <a:pt x="139" y="75"/>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671" name="Freeform 119"/>
                <p:cNvSpPr>
                  <a:spLocks/>
                </p:cNvSpPr>
                <p:nvPr/>
              </p:nvSpPr>
              <p:spPr bwMode="auto">
                <a:xfrm>
                  <a:off x="1318" y="2446"/>
                  <a:ext cx="70" cy="90"/>
                </a:xfrm>
                <a:custGeom>
                  <a:avLst/>
                  <a:gdLst>
                    <a:gd name="T0" fmla="*/ 18 w 140"/>
                    <a:gd name="T1" fmla="*/ 62 h 179"/>
                    <a:gd name="T2" fmla="*/ 21 w 140"/>
                    <a:gd name="T3" fmla="*/ 54 h 179"/>
                    <a:gd name="T4" fmla="*/ 17 w 140"/>
                    <a:gd name="T5" fmla="*/ 44 h 179"/>
                    <a:gd name="T6" fmla="*/ 20 w 140"/>
                    <a:gd name="T7" fmla="*/ 36 h 179"/>
                    <a:gd name="T8" fmla="*/ 16 w 140"/>
                    <a:gd name="T9" fmla="*/ 24 h 179"/>
                    <a:gd name="T10" fmla="*/ 12 w 140"/>
                    <a:gd name="T11" fmla="*/ 15 h 179"/>
                    <a:gd name="T12" fmla="*/ 9 w 140"/>
                    <a:gd name="T13" fmla="*/ 2 h 179"/>
                    <a:gd name="T14" fmla="*/ 16 w 140"/>
                    <a:gd name="T15" fmla="*/ 6 h 179"/>
                    <a:gd name="T16" fmla="*/ 24 w 140"/>
                    <a:gd name="T17" fmla="*/ 18 h 179"/>
                    <a:gd name="T18" fmla="*/ 34 w 140"/>
                    <a:gd name="T19" fmla="*/ 27 h 179"/>
                    <a:gd name="T20" fmla="*/ 44 w 140"/>
                    <a:gd name="T21" fmla="*/ 34 h 179"/>
                    <a:gd name="T22" fmla="*/ 50 w 140"/>
                    <a:gd name="T23" fmla="*/ 36 h 179"/>
                    <a:gd name="T24" fmla="*/ 57 w 140"/>
                    <a:gd name="T25" fmla="*/ 38 h 179"/>
                    <a:gd name="T26" fmla="*/ 63 w 140"/>
                    <a:gd name="T27" fmla="*/ 35 h 179"/>
                    <a:gd name="T28" fmla="*/ 71 w 140"/>
                    <a:gd name="T29" fmla="*/ 30 h 179"/>
                    <a:gd name="T30" fmla="*/ 82 w 140"/>
                    <a:gd name="T31" fmla="*/ 23 h 179"/>
                    <a:gd name="T32" fmla="*/ 93 w 140"/>
                    <a:gd name="T33" fmla="*/ 24 h 179"/>
                    <a:gd name="T34" fmla="*/ 99 w 140"/>
                    <a:gd name="T35" fmla="*/ 28 h 179"/>
                    <a:gd name="T36" fmla="*/ 101 w 140"/>
                    <a:gd name="T37" fmla="*/ 34 h 179"/>
                    <a:gd name="T38" fmla="*/ 110 w 140"/>
                    <a:gd name="T39" fmla="*/ 34 h 179"/>
                    <a:gd name="T40" fmla="*/ 120 w 140"/>
                    <a:gd name="T41" fmla="*/ 36 h 179"/>
                    <a:gd name="T42" fmla="*/ 124 w 140"/>
                    <a:gd name="T43" fmla="*/ 46 h 179"/>
                    <a:gd name="T44" fmla="*/ 130 w 140"/>
                    <a:gd name="T45" fmla="*/ 52 h 179"/>
                    <a:gd name="T46" fmla="*/ 132 w 140"/>
                    <a:gd name="T47" fmla="*/ 51 h 179"/>
                    <a:gd name="T48" fmla="*/ 140 w 140"/>
                    <a:gd name="T49" fmla="*/ 51 h 179"/>
                    <a:gd name="T50" fmla="*/ 136 w 140"/>
                    <a:gd name="T51" fmla="*/ 57 h 179"/>
                    <a:gd name="T52" fmla="*/ 108 w 140"/>
                    <a:gd name="T53" fmla="*/ 64 h 179"/>
                    <a:gd name="T54" fmla="*/ 82 w 140"/>
                    <a:gd name="T55" fmla="*/ 95 h 179"/>
                    <a:gd name="T56" fmla="*/ 82 w 140"/>
                    <a:gd name="T57" fmla="*/ 113 h 179"/>
                    <a:gd name="T58" fmla="*/ 76 w 140"/>
                    <a:gd name="T59" fmla="*/ 140 h 179"/>
                    <a:gd name="T60" fmla="*/ 63 w 140"/>
                    <a:gd name="T61" fmla="*/ 147 h 179"/>
                    <a:gd name="T62" fmla="*/ 46 w 140"/>
                    <a:gd name="T63" fmla="*/ 154 h 179"/>
                    <a:gd name="T64" fmla="*/ 29 w 140"/>
                    <a:gd name="T65" fmla="*/ 167 h 179"/>
                    <a:gd name="T66" fmla="*/ 21 w 140"/>
                    <a:gd name="T67" fmla="*/ 179 h 179"/>
                    <a:gd name="T68" fmla="*/ 6 w 140"/>
                    <a:gd name="T69" fmla="*/ 174 h 179"/>
                    <a:gd name="T70" fmla="*/ 9 w 140"/>
                    <a:gd name="T71" fmla="*/ 162 h 179"/>
                    <a:gd name="T72" fmla="*/ 9 w 140"/>
                    <a:gd name="T73" fmla="*/ 154 h 179"/>
                    <a:gd name="T74" fmla="*/ 9 w 140"/>
                    <a:gd name="T75" fmla="*/ 135 h 179"/>
                    <a:gd name="T76" fmla="*/ 15 w 140"/>
                    <a:gd name="T77" fmla="*/ 130 h 179"/>
                    <a:gd name="T78" fmla="*/ 16 w 140"/>
                    <a:gd name="T79" fmla="*/ 125 h 179"/>
                    <a:gd name="T80" fmla="*/ 8 w 140"/>
                    <a:gd name="T81" fmla="*/ 119 h 179"/>
                    <a:gd name="T82" fmla="*/ 10 w 140"/>
                    <a:gd name="T83" fmla="*/ 112 h 179"/>
                    <a:gd name="T84" fmla="*/ 20 w 140"/>
                    <a:gd name="T85" fmla="*/ 102 h 179"/>
                    <a:gd name="T86" fmla="*/ 35 w 140"/>
                    <a:gd name="T87" fmla="*/ 87 h 179"/>
                    <a:gd name="T88" fmla="*/ 45 w 140"/>
                    <a:gd name="T89" fmla="*/ 76 h 179"/>
                    <a:gd name="T90" fmla="*/ 30 w 140"/>
                    <a:gd name="T91" fmla="*/ 64 h 179"/>
                    <a:gd name="T92" fmla="*/ 20 w 140"/>
                    <a:gd name="T93" fmla="*/ 6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0" h="179">
                      <a:moveTo>
                        <a:pt x="18" y="66"/>
                      </a:moveTo>
                      <a:lnTo>
                        <a:pt x="18" y="62"/>
                      </a:lnTo>
                      <a:lnTo>
                        <a:pt x="21" y="58"/>
                      </a:lnTo>
                      <a:lnTo>
                        <a:pt x="21" y="54"/>
                      </a:lnTo>
                      <a:lnTo>
                        <a:pt x="18" y="48"/>
                      </a:lnTo>
                      <a:lnTo>
                        <a:pt x="17" y="44"/>
                      </a:lnTo>
                      <a:lnTo>
                        <a:pt x="21" y="40"/>
                      </a:lnTo>
                      <a:lnTo>
                        <a:pt x="20" y="36"/>
                      </a:lnTo>
                      <a:lnTo>
                        <a:pt x="18" y="32"/>
                      </a:lnTo>
                      <a:lnTo>
                        <a:pt x="16" y="24"/>
                      </a:lnTo>
                      <a:lnTo>
                        <a:pt x="14" y="18"/>
                      </a:lnTo>
                      <a:lnTo>
                        <a:pt x="12" y="15"/>
                      </a:lnTo>
                      <a:lnTo>
                        <a:pt x="10" y="11"/>
                      </a:lnTo>
                      <a:lnTo>
                        <a:pt x="9" y="2"/>
                      </a:lnTo>
                      <a:lnTo>
                        <a:pt x="11" y="0"/>
                      </a:lnTo>
                      <a:lnTo>
                        <a:pt x="16" y="6"/>
                      </a:lnTo>
                      <a:lnTo>
                        <a:pt x="20" y="11"/>
                      </a:lnTo>
                      <a:lnTo>
                        <a:pt x="24" y="18"/>
                      </a:lnTo>
                      <a:lnTo>
                        <a:pt x="29" y="23"/>
                      </a:lnTo>
                      <a:lnTo>
                        <a:pt x="34" y="27"/>
                      </a:lnTo>
                      <a:lnTo>
                        <a:pt x="38" y="29"/>
                      </a:lnTo>
                      <a:lnTo>
                        <a:pt x="44" y="34"/>
                      </a:lnTo>
                      <a:lnTo>
                        <a:pt x="47" y="35"/>
                      </a:lnTo>
                      <a:lnTo>
                        <a:pt x="50" y="36"/>
                      </a:lnTo>
                      <a:lnTo>
                        <a:pt x="52" y="36"/>
                      </a:lnTo>
                      <a:lnTo>
                        <a:pt x="57" y="38"/>
                      </a:lnTo>
                      <a:lnTo>
                        <a:pt x="60" y="36"/>
                      </a:lnTo>
                      <a:lnTo>
                        <a:pt x="63" y="35"/>
                      </a:lnTo>
                      <a:lnTo>
                        <a:pt x="66" y="33"/>
                      </a:lnTo>
                      <a:lnTo>
                        <a:pt x="71" y="30"/>
                      </a:lnTo>
                      <a:lnTo>
                        <a:pt x="78" y="24"/>
                      </a:lnTo>
                      <a:lnTo>
                        <a:pt x="82" y="23"/>
                      </a:lnTo>
                      <a:lnTo>
                        <a:pt x="88" y="28"/>
                      </a:lnTo>
                      <a:lnTo>
                        <a:pt x="93" y="24"/>
                      </a:lnTo>
                      <a:lnTo>
                        <a:pt x="96" y="24"/>
                      </a:lnTo>
                      <a:lnTo>
                        <a:pt x="99" y="28"/>
                      </a:lnTo>
                      <a:lnTo>
                        <a:pt x="99" y="32"/>
                      </a:lnTo>
                      <a:lnTo>
                        <a:pt x="101" y="34"/>
                      </a:lnTo>
                      <a:lnTo>
                        <a:pt x="104" y="34"/>
                      </a:lnTo>
                      <a:lnTo>
                        <a:pt x="110" y="34"/>
                      </a:lnTo>
                      <a:lnTo>
                        <a:pt x="118" y="34"/>
                      </a:lnTo>
                      <a:lnTo>
                        <a:pt x="120" y="36"/>
                      </a:lnTo>
                      <a:lnTo>
                        <a:pt x="122" y="40"/>
                      </a:lnTo>
                      <a:lnTo>
                        <a:pt x="124" y="46"/>
                      </a:lnTo>
                      <a:lnTo>
                        <a:pt x="125" y="51"/>
                      </a:lnTo>
                      <a:lnTo>
                        <a:pt x="130" y="52"/>
                      </a:lnTo>
                      <a:lnTo>
                        <a:pt x="131" y="52"/>
                      </a:lnTo>
                      <a:lnTo>
                        <a:pt x="132" y="51"/>
                      </a:lnTo>
                      <a:lnTo>
                        <a:pt x="137" y="48"/>
                      </a:lnTo>
                      <a:lnTo>
                        <a:pt x="140" y="51"/>
                      </a:lnTo>
                      <a:lnTo>
                        <a:pt x="140" y="54"/>
                      </a:lnTo>
                      <a:lnTo>
                        <a:pt x="136" y="57"/>
                      </a:lnTo>
                      <a:lnTo>
                        <a:pt x="113" y="62"/>
                      </a:lnTo>
                      <a:lnTo>
                        <a:pt x="108" y="64"/>
                      </a:lnTo>
                      <a:lnTo>
                        <a:pt x="99" y="74"/>
                      </a:lnTo>
                      <a:lnTo>
                        <a:pt x="82" y="95"/>
                      </a:lnTo>
                      <a:lnTo>
                        <a:pt x="81" y="104"/>
                      </a:lnTo>
                      <a:lnTo>
                        <a:pt x="82" y="113"/>
                      </a:lnTo>
                      <a:lnTo>
                        <a:pt x="81" y="132"/>
                      </a:lnTo>
                      <a:lnTo>
                        <a:pt x="76" y="140"/>
                      </a:lnTo>
                      <a:lnTo>
                        <a:pt x="69" y="143"/>
                      </a:lnTo>
                      <a:lnTo>
                        <a:pt x="63" y="147"/>
                      </a:lnTo>
                      <a:lnTo>
                        <a:pt x="52" y="153"/>
                      </a:lnTo>
                      <a:lnTo>
                        <a:pt x="46" y="154"/>
                      </a:lnTo>
                      <a:lnTo>
                        <a:pt x="30" y="164"/>
                      </a:lnTo>
                      <a:lnTo>
                        <a:pt x="29" y="167"/>
                      </a:lnTo>
                      <a:lnTo>
                        <a:pt x="26" y="177"/>
                      </a:lnTo>
                      <a:lnTo>
                        <a:pt x="21" y="179"/>
                      </a:lnTo>
                      <a:lnTo>
                        <a:pt x="15" y="179"/>
                      </a:lnTo>
                      <a:lnTo>
                        <a:pt x="6" y="174"/>
                      </a:lnTo>
                      <a:lnTo>
                        <a:pt x="0" y="166"/>
                      </a:lnTo>
                      <a:lnTo>
                        <a:pt x="9" y="162"/>
                      </a:lnTo>
                      <a:lnTo>
                        <a:pt x="10" y="160"/>
                      </a:lnTo>
                      <a:lnTo>
                        <a:pt x="9" y="154"/>
                      </a:lnTo>
                      <a:lnTo>
                        <a:pt x="9" y="142"/>
                      </a:lnTo>
                      <a:lnTo>
                        <a:pt x="9" y="135"/>
                      </a:lnTo>
                      <a:lnTo>
                        <a:pt x="12" y="132"/>
                      </a:lnTo>
                      <a:lnTo>
                        <a:pt x="15" y="130"/>
                      </a:lnTo>
                      <a:lnTo>
                        <a:pt x="16" y="126"/>
                      </a:lnTo>
                      <a:lnTo>
                        <a:pt x="16" y="125"/>
                      </a:lnTo>
                      <a:lnTo>
                        <a:pt x="10" y="120"/>
                      </a:lnTo>
                      <a:lnTo>
                        <a:pt x="8" y="119"/>
                      </a:lnTo>
                      <a:lnTo>
                        <a:pt x="6" y="114"/>
                      </a:lnTo>
                      <a:lnTo>
                        <a:pt x="10" y="112"/>
                      </a:lnTo>
                      <a:lnTo>
                        <a:pt x="17" y="110"/>
                      </a:lnTo>
                      <a:lnTo>
                        <a:pt x="20" y="102"/>
                      </a:lnTo>
                      <a:lnTo>
                        <a:pt x="24" y="95"/>
                      </a:lnTo>
                      <a:lnTo>
                        <a:pt x="35" y="87"/>
                      </a:lnTo>
                      <a:lnTo>
                        <a:pt x="42" y="80"/>
                      </a:lnTo>
                      <a:lnTo>
                        <a:pt x="45" y="76"/>
                      </a:lnTo>
                      <a:lnTo>
                        <a:pt x="44" y="74"/>
                      </a:lnTo>
                      <a:lnTo>
                        <a:pt x="30" y="64"/>
                      </a:lnTo>
                      <a:lnTo>
                        <a:pt x="23" y="68"/>
                      </a:lnTo>
                      <a:lnTo>
                        <a:pt x="20" y="66"/>
                      </a:lnTo>
                      <a:lnTo>
                        <a:pt x="18" y="66"/>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672" name="Freeform 120"/>
                <p:cNvSpPr>
                  <a:spLocks/>
                </p:cNvSpPr>
                <p:nvPr/>
              </p:nvSpPr>
              <p:spPr bwMode="auto">
                <a:xfrm>
                  <a:off x="1273" y="2477"/>
                  <a:ext cx="46" cy="42"/>
                </a:xfrm>
                <a:custGeom>
                  <a:avLst/>
                  <a:gdLst>
                    <a:gd name="T0" fmla="*/ 16 w 94"/>
                    <a:gd name="T1" fmla="*/ 81 h 85"/>
                    <a:gd name="T2" fmla="*/ 10 w 94"/>
                    <a:gd name="T3" fmla="*/ 76 h 85"/>
                    <a:gd name="T4" fmla="*/ 4 w 94"/>
                    <a:gd name="T5" fmla="*/ 64 h 85"/>
                    <a:gd name="T6" fmla="*/ 7 w 94"/>
                    <a:gd name="T7" fmla="*/ 56 h 85"/>
                    <a:gd name="T8" fmla="*/ 10 w 94"/>
                    <a:gd name="T9" fmla="*/ 49 h 85"/>
                    <a:gd name="T10" fmla="*/ 7 w 94"/>
                    <a:gd name="T11" fmla="*/ 40 h 85"/>
                    <a:gd name="T12" fmla="*/ 0 w 94"/>
                    <a:gd name="T13" fmla="*/ 38 h 85"/>
                    <a:gd name="T14" fmla="*/ 6 w 94"/>
                    <a:gd name="T15" fmla="*/ 30 h 85"/>
                    <a:gd name="T16" fmla="*/ 13 w 94"/>
                    <a:gd name="T17" fmla="*/ 24 h 85"/>
                    <a:gd name="T18" fmla="*/ 18 w 94"/>
                    <a:gd name="T19" fmla="*/ 14 h 85"/>
                    <a:gd name="T20" fmla="*/ 19 w 94"/>
                    <a:gd name="T21" fmla="*/ 3 h 85"/>
                    <a:gd name="T22" fmla="*/ 22 w 94"/>
                    <a:gd name="T23" fmla="*/ 2 h 85"/>
                    <a:gd name="T24" fmla="*/ 25 w 94"/>
                    <a:gd name="T25" fmla="*/ 4 h 85"/>
                    <a:gd name="T26" fmla="*/ 30 w 94"/>
                    <a:gd name="T27" fmla="*/ 6 h 85"/>
                    <a:gd name="T28" fmla="*/ 36 w 94"/>
                    <a:gd name="T29" fmla="*/ 8 h 85"/>
                    <a:gd name="T30" fmla="*/ 43 w 94"/>
                    <a:gd name="T31" fmla="*/ 7 h 85"/>
                    <a:gd name="T32" fmla="*/ 49 w 94"/>
                    <a:gd name="T33" fmla="*/ 10 h 85"/>
                    <a:gd name="T34" fmla="*/ 53 w 94"/>
                    <a:gd name="T35" fmla="*/ 19 h 85"/>
                    <a:gd name="T36" fmla="*/ 57 w 94"/>
                    <a:gd name="T37" fmla="*/ 25 h 85"/>
                    <a:gd name="T38" fmla="*/ 59 w 94"/>
                    <a:gd name="T39" fmla="*/ 19 h 85"/>
                    <a:gd name="T40" fmla="*/ 58 w 94"/>
                    <a:gd name="T41" fmla="*/ 14 h 85"/>
                    <a:gd name="T42" fmla="*/ 58 w 94"/>
                    <a:gd name="T43" fmla="*/ 8 h 85"/>
                    <a:gd name="T44" fmla="*/ 61 w 94"/>
                    <a:gd name="T45" fmla="*/ 9 h 85"/>
                    <a:gd name="T46" fmla="*/ 65 w 94"/>
                    <a:gd name="T47" fmla="*/ 7 h 85"/>
                    <a:gd name="T48" fmla="*/ 70 w 94"/>
                    <a:gd name="T49" fmla="*/ 4 h 85"/>
                    <a:gd name="T50" fmla="*/ 75 w 94"/>
                    <a:gd name="T51" fmla="*/ 9 h 85"/>
                    <a:gd name="T52" fmla="*/ 87 w 94"/>
                    <a:gd name="T53" fmla="*/ 13 h 85"/>
                    <a:gd name="T54" fmla="*/ 94 w 94"/>
                    <a:gd name="T55" fmla="*/ 19 h 85"/>
                    <a:gd name="T56" fmla="*/ 88 w 94"/>
                    <a:gd name="T57" fmla="*/ 28 h 85"/>
                    <a:gd name="T58" fmla="*/ 81 w 94"/>
                    <a:gd name="T59" fmla="*/ 45 h 85"/>
                    <a:gd name="T60" fmla="*/ 85 w 94"/>
                    <a:gd name="T61" fmla="*/ 51 h 85"/>
                    <a:gd name="T62" fmla="*/ 91 w 94"/>
                    <a:gd name="T63" fmla="*/ 63 h 85"/>
                    <a:gd name="T64" fmla="*/ 90 w 94"/>
                    <a:gd name="T65" fmla="*/ 72 h 85"/>
                    <a:gd name="T66" fmla="*/ 81 w 94"/>
                    <a:gd name="T67" fmla="*/ 84 h 85"/>
                    <a:gd name="T68" fmla="*/ 73 w 94"/>
                    <a:gd name="T69" fmla="*/ 84 h 85"/>
                    <a:gd name="T70" fmla="*/ 73 w 94"/>
                    <a:gd name="T71" fmla="*/ 69 h 85"/>
                    <a:gd name="T72" fmla="*/ 66 w 94"/>
                    <a:gd name="T73" fmla="*/ 60 h 85"/>
                    <a:gd name="T74" fmla="*/ 28 w 94"/>
                    <a:gd name="T75" fmla="*/ 66 h 85"/>
                    <a:gd name="T76" fmla="*/ 17 w 94"/>
                    <a:gd name="T77" fmla="*/ 81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4" h="85">
                      <a:moveTo>
                        <a:pt x="17" y="81"/>
                      </a:moveTo>
                      <a:lnTo>
                        <a:pt x="16" y="81"/>
                      </a:lnTo>
                      <a:lnTo>
                        <a:pt x="13" y="79"/>
                      </a:lnTo>
                      <a:lnTo>
                        <a:pt x="10" y="76"/>
                      </a:lnTo>
                      <a:lnTo>
                        <a:pt x="5" y="68"/>
                      </a:lnTo>
                      <a:lnTo>
                        <a:pt x="4" y="64"/>
                      </a:lnTo>
                      <a:lnTo>
                        <a:pt x="5" y="61"/>
                      </a:lnTo>
                      <a:lnTo>
                        <a:pt x="7" y="56"/>
                      </a:lnTo>
                      <a:lnTo>
                        <a:pt x="10" y="52"/>
                      </a:lnTo>
                      <a:lnTo>
                        <a:pt x="10" y="49"/>
                      </a:lnTo>
                      <a:lnTo>
                        <a:pt x="10" y="44"/>
                      </a:lnTo>
                      <a:lnTo>
                        <a:pt x="7" y="40"/>
                      </a:lnTo>
                      <a:lnTo>
                        <a:pt x="4" y="38"/>
                      </a:lnTo>
                      <a:lnTo>
                        <a:pt x="0" y="38"/>
                      </a:lnTo>
                      <a:lnTo>
                        <a:pt x="3" y="33"/>
                      </a:lnTo>
                      <a:lnTo>
                        <a:pt x="6" y="30"/>
                      </a:lnTo>
                      <a:lnTo>
                        <a:pt x="10" y="27"/>
                      </a:lnTo>
                      <a:lnTo>
                        <a:pt x="13" y="24"/>
                      </a:lnTo>
                      <a:lnTo>
                        <a:pt x="17" y="19"/>
                      </a:lnTo>
                      <a:lnTo>
                        <a:pt x="18" y="14"/>
                      </a:lnTo>
                      <a:lnTo>
                        <a:pt x="19" y="8"/>
                      </a:lnTo>
                      <a:lnTo>
                        <a:pt x="19" y="3"/>
                      </a:lnTo>
                      <a:lnTo>
                        <a:pt x="18" y="0"/>
                      </a:lnTo>
                      <a:lnTo>
                        <a:pt x="22" y="2"/>
                      </a:lnTo>
                      <a:lnTo>
                        <a:pt x="23" y="3"/>
                      </a:lnTo>
                      <a:lnTo>
                        <a:pt x="25" y="4"/>
                      </a:lnTo>
                      <a:lnTo>
                        <a:pt x="28" y="4"/>
                      </a:lnTo>
                      <a:lnTo>
                        <a:pt x="30" y="6"/>
                      </a:lnTo>
                      <a:lnTo>
                        <a:pt x="33" y="7"/>
                      </a:lnTo>
                      <a:lnTo>
                        <a:pt x="36" y="8"/>
                      </a:lnTo>
                      <a:lnTo>
                        <a:pt x="41" y="7"/>
                      </a:lnTo>
                      <a:lnTo>
                        <a:pt x="43" y="7"/>
                      </a:lnTo>
                      <a:lnTo>
                        <a:pt x="47" y="8"/>
                      </a:lnTo>
                      <a:lnTo>
                        <a:pt x="49" y="10"/>
                      </a:lnTo>
                      <a:lnTo>
                        <a:pt x="52" y="15"/>
                      </a:lnTo>
                      <a:lnTo>
                        <a:pt x="53" y="19"/>
                      </a:lnTo>
                      <a:lnTo>
                        <a:pt x="54" y="21"/>
                      </a:lnTo>
                      <a:lnTo>
                        <a:pt x="57" y="25"/>
                      </a:lnTo>
                      <a:lnTo>
                        <a:pt x="58" y="22"/>
                      </a:lnTo>
                      <a:lnTo>
                        <a:pt x="59" y="19"/>
                      </a:lnTo>
                      <a:lnTo>
                        <a:pt x="59" y="16"/>
                      </a:lnTo>
                      <a:lnTo>
                        <a:pt x="58" y="14"/>
                      </a:lnTo>
                      <a:lnTo>
                        <a:pt x="57" y="10"/>
                      </a:lnTo>
                      <a:lnTo>
                        <a:pt x="58" y="8"/>
                      </a:lnTo>
                      <a:lnTo>
                        <a:pt x="59" y="8"/>
                      </a:lnTo>
                      <a:lnTo>
                        <a:pt x="61" y="9"/>
                      </a:lnTo>
                      <a:lnTo>
                        <a:pt x="63" y="7"/>
                      </a:lnTo>
                      <a:lnTo>
                        <a:pt x="65" y="7"/>
                      </a:lnTo>
                      <a:lnTo>
                        <a:pt x="69" y="4"/>
                      </a:lnTo>
                      <a:lnTo>
                        <a:pt x="70" y="4"/>
                      </a:lnTo>
                      <a:lnTo>
                        <a:pt x="73" y="8"/>
                      </a:lnTo>
                      <a:lnTo>
                        <a:pt x="75" y="9"/>
                      </a:lnTo>
                      <a:lnTo>
                        <a:pt x="81" y="7"/>
                      </a:lnTo>
                      <a:lnTo>
                        <a:pt x="87" y="13"/>
                      </a:lnTo>
                      <a:lnTo>
                        <a:pt x="90" y="16"/>
                      </a:lnTo>
                      <a:lnTo>
                        <a:pt x="94" y="19"/>
                      </a:lnTo>
                      <a:lnTo>
                        <a:pt x="94" y="20"/>
                      </a:lnTo>
                      <a:lnTo>
                        <a:pt x="88" y="28"/>
                      </a:lnTo>
                      <a:lnTo>
                        <a:pt x="83" y="37"/>
                      </a:lnTo>
                      <a:lnTo>
                        <a:pt x="81" y="45"/>
                      </a:lnTo>
                      <a:lnTo>
                        <a:pt x="82" y="48"/>
                      </a:lnTo>
                      <a:lnTo>
                        <a:pt x="85" y="51"/>
                      </a:lnTo>
                      <a:lnTo>
                        <a:pt x="90" y="60"/>
                      </a:lnTo>
                      <a:lnTo>
                        <a:pt x="91" y="63"/>
                      </a:lnTo>
                      <a:lnTo>
                        <a:pt x="91" y="66"/>
                      </a:lnTo>
                      <a:lnTo>
                        <a:pt x="90" y="72"/>
                      </a:lnTo>
                      <a:lnTo>
                        <a:pt x="85" y="80"/>
                      </a:lnTo>
                      <a:lnTo>
                        <a:pt x="81" y="84"/>
                      </a:lnTo>
                      <a:lnTo>
                        <a:pt x="77" y="85"/>
                      </a:lnTo>
                      <a:lnTo>
                        <a:pt x="73" y="84"/>
                      </a:lnTo>
                      <a:lnTo>
                        <a:pt x="72" y="79"/>
                      </a:lnTo>
                      <a:lnTo>
                        <a:pt x="73" y="69"/>
                      </a:lnTo>
                      <a:lnTo>
                        <a:pt x="71" y="63"/>
                      </a:lnTo>
                      <a:lnTo>
                        <a:pt x="66" y="60"/>
                      </a:lnTo>
                      <a:lnTo>
                        <a:pt x="61" y="60"/>
                      </a:lnTo>
                      <a:lnTo>
                        <a:pt x="28" y="66"/>
                      </a:lnTo>
                      <a:lnTo>
                        <a:pt x="23" y="72"/>
                      </a:lnTo>
                      <a:lnTo>
                        <a:pt x="17" y="81"/>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673" name="Freeform 121"/>
                <p:cNvSpPr>
                  <a:spLocks/>
                </p:cNvSpPr>
                <p:nvPr/>
              </p:nvSpPr>
              <p:spPr bwMode="auto">
                <a:xfrm>
                  <a:off x="1228" y="2454"/>
                  <a:ext cx="54" cy="59"/>
                </a:xfrm>
                <a:custGeom>
                  <a:avLst/>
                  <a:gdLst>
                    <a:gd name="T0" fmla="*/ 89 w 109"/>
                    <a:gd name="T1" fmla="*/ 85 h 119"/>
                    <a:gd name="T2" fmla="*/ 83 w 109"/>
                    <a:gd name="T3" fmla="*/ 89 h 119"/>
                    <a:gd name="T4" fmla="*/ 76 w 109"/>
                    <a:gd name="T5" fmla="*/ 89 h 119"/>
                    <a:gd name="T6" fmla="*/ 69 w 109"/>
                    <a:gd name="T7" fmla="*/ 91 h 119"/>
                    <a:gd name="T8" fmla="*/ 59 w 109"/>
                    <a:gd name="T9" fmla="*/ 92 h 119"/>
                    <a:gd name="T10" fmla="*/ 55 w 109"/>
                    <a:gd name="T11" fmla="*/ 89 h 119"/>
                    <a:gd name="T12" fmla="*/ 53 w 109"/>
                    <a:gd name="T13" fmla="*/ 85 h 119"/>
                    <a:gd name="T14" fmla="*/ 48 w 109"/>
                    <a:gd name="T15" fmla="*/ 84 h 119"/>
                    <a:gd name="T16" fmla="*/ 47 w 109"/>
                    <a:gd name="T17" fmla="*/ 80 h 119"/>
                    <a:gd name="T18" fmla="*/ 43 w 109"/>
                    <a:gd name="T19" fmla="*/ 80 h 119"/>
                    <a:gd name="T20" fmla="*/ 40 w 109"/>
                    <a:gd name="T21" fmla="*/ 86 h 119"/>
                    <a:gd name="T22" fmla="*/ 37 w 109"/>
                    <a:gd name="T23" fmla="*/ 97 h 119"/>
                    <a:gd name="T24" fmla="*/ 37 w 109"/>
                    <a:gd name="T25" fmla="*/ 107 h 119"/>
                    <a:gd name="T26" fmla="*/ 29 w 109"/>
                    <a:gd name="T27" fmla="*/ 119 h 119"/>
                    <a:gd name="T28" fmla="*/ 23 w 109"/>
                    <a:gd name="T29" fmla="*/ 114 h 119"/>
                    <a:gd name="T30" fmla="*/ 21 w 109"/>
                    <a:gd name="T31" fmla="*/ 104 h 119"/>
                    <a:gd name="T32" fmla="*/ 17 w 109"/>
                    <a:gd name="T33" fmla="*/ 97 h 119"/>
                    <a:gd name="T34" fmla="*/ 10 w 109"/>
                    <a:gd name="T35" fmla="*/ 92 h 119"/>
                    <a:gd name="T36" fmla="*/ 11 w 109"/>
                    <a:gd name="T37" fmla="*/ 80 h 119"/>
                    <a:gd name="T38" fmla="*/ 12 w 109"/>
                    <a:gd name="T39" fmla="*/ 68 h 119"/>
                    <a:gd name="T40" fmla="*/ 11 w 109"/>
                    <a:gd name="T41" fmla="*/ 55 h 119"/>
                    <a:gd name="T42" fmla="*/ 9 w 109"/>
                    <a:gd name="T43" fmla="*/ 46 h 119"/>
                    <a:gd name="T44" fmla="*/ 4 w 109"/>
                    <a:gd name="T45" fmla="*/ 40 h 119"/>
                    <a:gd name="T46" fmla="*/ 0 w 109"/>
                    <a:gd name="T47" fmla="*/ 35 h 119"/>
                    <a:gd name="T48" fmla="*/ 4 w 109"/>
                    <a:gd name="T49" fmla="*/ 28 h 119"/>
                    <a:gd name="T50" fmla="*/ 10 w 109"/>
                    <a:gd name="T51" fmla="*/ 6 h 119"/>
                    <a:gd name="T52" fmla="*/ 18 w 109"/>
                    <a:gd name="T53" fmla="*/ 6 h 119"/>
                    <a:gd name="T54" fmla="*/ 23 w 109"/>
                    <a:gd name="T55" fmla="*/ 0 h 119"/>
                    <a:gd name="T56" fmla="*/ 30 w 109"/>
                    <a:gd name="T57" fmla="*/ 5 h 119"/>
                    <a:gd name="T58" fmla="*/ 41 w 109"/>
                    <a:gd name="T59" fmla="*/ 7 h 119"/>
                    <a:gd name="T60" fmla="*/ 45 w 109"/>
                    <a:gd name="T61" fmla="*/ 12 h 119"/>
                    <a:gd name="T62" fmla="*/ 54 w 109"/>
                    <a:gd name="T63" fmla="*/ 11 h 119"/>
                    <a:gd name="T64" fmla="*/ 60 w 109"/>
                    <a:gd name="T65" fmla="*/ 5 h 119"/>
                    <a:gd name="T66" fmla="*/ 65 w 109"/>
                    <a:gd name="T67" fmla="*/ 8 h 119"/>
                    <a:gd name="T68" fmla="*/ 70 w 109"/>
                    <a:gd name="T69" fmla="*/ 11 h 119"/>
                    <a:gd name="T70" fmla="*/ 76 w 109"/>
                    <a:gd name="T71" fmla="*/ 16 h 119"/>
                    <a:gd name="T72" fmla="*/ 82 w 109"/>
                    <a:gd name="T73" fmla="*/ 16 h 119"/>
                    <a:gd name="T74" fmla="*/ 88 w 109"/>
                    <a:gd name="T75" fmla="*/ 17 h 119"/>
                    <a:gd name="T76" fmla="*/ 95 w 109"/>
                    <a:gd name="T77" fmla="*/ 34 h 119"/>
                    <a:gd name="T78" fmla="*/ 108 w 109"/>
                    <a:gd name="T79" fmla="*/ 46 h 119"/>
                    <a:gd name="T80" fmla="*/ 109 w 109"/>
                    <a:gd name="T81" fmla="*/ 54 h 119"/>
                    <a:gd name="T82" fmla="*/ 107 w 109"/>
                    <a:gd name="T83" fmla="*/ 65 h 119"/>
                    <a:gd name="T84" fmla="*/ 100 w 109"/>
                    <a:gd name="T85" fmla="*/ 73 h 119"/>
                    <a:gd name="T86" fmla="*/ 93 w 109"/>
                    <a:gd name="T87" fmla="*/ 7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9" h="119">
                      <a:moveTo>
                        <a:pt x="90" y="84"/>
                      </a:moveTo>
                      <a:lnTo>
                        <a:pt x="89" y="85"/>
                      </a:lnTo>
                      <a:lnTo>
                        <a:pt x="85" y="88"/>
                      </a:lnTo>
                      <a:lnTo>
                        <a:pt x="83" y="89"/>
                      </a:lnTo>
                      <a:lnTo>
                        <a:pt x="78" y="89"/>
                      </a:lnTo>
                      <a:lnTo>
                        <a:pt x="76" y="89"/>
                      </a:lnTo>
                      <a:lnTo>
                        <a:pt x="71" y="91"/>
                      </a:lnTo>
                      <a:lnTo>
                        <a:pt x="69" y="91"/>
                      </a:lnTo>
                      <a:lnTo>
                        <a:pt x="64" y="92"/>
                      </a:lnTo>
                      <a:lnTo>
                        <a:pt x="59" y="92"/>
                      </a:lnTo>
                      <a:lnTo>
                        <a:pt x="57" y="91"/>
                      </a:lnTo>
                      <a:lnTo>
                        <a:pt x="55" y="89"/>
                      </a:lnTo>
                      <a:lnTo>
                        <a:pt x="54" y="86"/>
                      </a:lnTo>
                      <a:lnTo>
                        <a:pt x="53" y="85"/>
                      </a:lnTo>
                      <a:lnTo>
                        <a:pt x="49" y="85"/>
                      </a:lnTo>
                      <a:lnTo>
                        <a:pt x="48" y="84"/>
                      </a:lnTo>
                      <a:lnTo>
                        <a:pt x="47" y="82"/>
                      </a:lnTo>
                      <a:lnTo>
                        <a:pt x="47" y="80"/>
                      </a:lnTo>
                      <a:lnTo>
                        <a:pt x="46" y="79"/>
                      </a:lnTo>
                      <a:lnTo>
                        <a:pt x="43" y="80"/>
                      </a:lnTo>
                      <a:lnTo>
                        <a:pt x="42" y="83"/>
                      </a:lnTo>
                      <a:lnTo>
                        <a:pt x="40" y="86"/>
                      </a:lnTo>
                      <a:lnTo>
                        <a:pt x="39" y="91"/>
                      </a:lnTo>
                      <a:lnTo>
                        <a:pt x="37" y="97"/>
                      </a:lnTo>
                      <a:lnTo>
                        <a:pt x="39" y="101"/>
                      </a:lnTo>
                      <a:lnTo>
                        <a:pt x="37" y="107"/>
                      </a:lnTo>
                      <a:lnTo>
                        <a:pt x="33" y="118"/>
                      </a:lnTo>
                      <a:lnTo>
                        <a:pt x="29" y="119"/>
                      </a:lnTo>
                      <a:lnTo>
                        <a:pt x="25" y="119"/>
                      </a:lnTo>
                      <a:lnTo>
                        <a:pt x="23" y="114"/>
                      </a:lnTo>
                      <a:lnTo>
                        <a:pt x="22" y="110"/>
                      </a:lnTo>
                      <a:lnTo>
                        <a:pt x="21" y="104"/>
                      </a:lnTo>
                      <a:lnTo>
                        <a:pt x="19" y="98"/>
                      </a:lnTo>
                      <a:lnTo>
                        <a:pt x="17" y="97"/>
                      </a:lnTo>
                      <a:lnTo>
                        <a:pt x="12" y="97"/>
                      </a:lnTo>
                      <a:lnTo>
                        <a:pt x="10" y="92"/>
                      </a:lnTo>
                      <a:lnTo>
                        <a:pt x="9" y="84"/>
                      </a:lnTo>
                      <a:lnTo>
                        <a:pt x="11" y="80"/>
                      </a:lnTo>
                      <a:lnTo>
                        <a:pt x="12" y="76"/>
                      </a:lnTo>
                      <a:lnTo>
                        <a:pt x="12" y="68"/>
                      </a:lnTo>
                      <a:lnTo>
                        <a:pt x="12" y="60"/>
                      </a:lnTo>
                      <a:lnTo>
                        <a:pt x="11" y="55"/>
                      </a:lnTo>
                      <a:lnTo>
                        <a:pt x="11" y="50"/>
                      </a:lnTo>
                      <a:lnTo>
                        <a:pt x="9" y="46"/>
                      </a:lnTo>
                      <a:lnTo>
                        <a:pt x="7" y="42"/>
                      </a:lnTo>
                      <a:lnTo>
                        <a:pt x="4" y="40"/>
                      </a:lnTo>
                      <a:lnTo>
                        <a:pt x="1" y="36"/>
                      </a:lnTo>
                      <a:lnTo>
                        <a:pt x="0" y="35"/>
                      </a:lnTo>
                      <a:lnTo>
                        <a:pt x="1" y="31"/>
                      </a:lnTo>
                      <a:lnTo>
                        <a:pt x="4" y="28"/>
                      </a:lnTo>
                      <a:lnTo>
                        <a:pt x="3" y="20"/>
                      </a:lnTo>
                      <a:lnTo>
                        <a:pt x="10" y="6"/>
                      </a:lnTo>
                      <a:lnTo>
                        <a:pt x="15" y="7"/>
                      </a:lnTo>
                      <a:lnTo>
                        <a:pt x="18" y="6"/>
                      </a:lnTo>
                      <a:lnTo>
                        <a:pt x="19" y="5"/>
                      </a:lnTo>
                      <a:lnTo>
                        <a:pt x="23" y="0"/>
                      </a:lnTo>
                      <a:lnTo>
                        <a:pt x="29" y="1"/>
                      </a:lnTo>
                      <a:lnTo>
                        <a:pt x="30" y="5"/>
                      </a:lnTo>
                      <a:lnTo>
                        <a:pt x="34" y="10"/>
                      </a:lnTo>
                      <a:lnTo>
                        <a:pt x="41" y="7"/>
                      </a:lnTo>
                      <a:lnTo>
                        <a:pt x="45" y="10"/>
                      </a:lnTo>
                      <a:lnTo>
                        <a:pt x="45" y="12"/>
                      </a:lnTo>
                      <a:lnTo>
                        <a:pt x="52" y="14"/>
                      </a:lnTo>
                      <a:lnTo>
                        <a:pt x="54" y="11"/>
                      </a:lnTo>
                      <a:lnTo>
                        <a:pt x="59" y="10"/>
                      </a:lnTo>
                      <a:lnTo>
                        <a:pt x="60" y="5"/>
                      </a:lnTo>
                      <a:lnTo>
                        <a:pt x="61" y="8"/>
                      </a:lnTo>
                      <a:lnTo>
                        <a:pt x="65" y="8"/>
                      </a:lnTo>
                      <a:lnTo>
                        <a:pt x="67" y="8"/>
                      </a:lnTo>
                      <a:lnTo>
                        <a:pt x="70" y="11"/>
                      </a:lnTo>
                      <a:lnTo>
                        <a:pt x="72" y="13"/>
                      </a:lnTo>
                      <a:lnTo>
                        <a:pt x="76" y="16"/>
                      </a:lnTo>
                      <a:lnTo>
                        <a:pt x="79" y="17"/>
                      </a:lnTo>
                      <a:lnTo>
                        <a:pt x="82" y="16"/>
                      </a:lnTo>
                      <a:lnTo>
                        <a:pt x="85" y="17"/>
                      </a:lnTo>
                      <a:lnTo>
                        <a:pt x="88" y="17"/>
                      </a:lnTo>
                      <a:lnTo>
                        <a:pt x="93" y="23"/>
                      </a:lnTo>
                      <a:lnTo>
                        <a:pt x="95" y="34"/>
                      </a:lnTo>
                      <a:lnTo>
                        <a:pt x="102" y="41"/>
                      </a:lnTo>
                      <a:lnTo>
                        <a:pt x="108" y="46"/>
                      </a:lnTo>
                      <a:lnTo>
                        <a:pt x="109" y="49"/>
                      </a:lnTo>
                      <a:lnTo>
                        <a:pt x="109" y="54"/>
                      </a:lnTo>
                      <a:lnTo>
                        <a:pt x="108" y="60"/>
                      </a:lnTo>
                      <a:lnTo>
                        <a:pt x="107" y="65"/>
                      </a:lnTo>
                      <a:lnTo>
                        <a:pt x="103" y="70"/>
                      </a:lnTo>
                      <a:lnTo>
                        <a:pt x="100" y="73"/>
                      </a:lnTo>
                      <a:lnTo>
                        <a:pt x="96" y="76"/>
                      </a:lnTo>
                      <a:lnTo>
                        <a:pt x="93" y="79"/>
                      </a:lnTo>
                      <a:lnTo>
                        <a:pt x="90" y="84"/>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674" name="Freeform 122"/>
                <p:cNvSpPr>
                  <a:spLocks/>
                </p:cNvSpPr>
                <p:nvPr/>
              </p:nvSpPr>
              <p:spPr bwMode="auto">
                <a:xfrm>
                  <a:off x="1181" y="2477"/>
                  <a:ext cx="101" cy="79"/>
                </a:xfrm>
                <a:custGeom>
                  <a:avLst/>
                  <a:gdLst>
                    <a:gd name="T0" fmla="*/ 1 w 201"/>
                    <a:gd name="T1" fmla="*/ 132 h 158"/>
                    <a:gd name="T2" fmla="*/ 6 w 201"/>
                    <a:gd name="T3" fmla="*/ 121 h 158"/>
                    <a:gd name="T4" fmla="*/ 16 w 201"/>
                    <a:gd name="T5" fmla="*/ 112 h 158"/>
                    <a:gd name="T6" fmla="*/ 26 w 201"/>
                    <a:gd name="T7" fmla="*/ 96 h 158"/>
                    <a:gd name="T8" fmla="*/ 34 w 201"/>
                    <a:gd name="T9" fmla="*/ 86 h 158"/>
                    <a:gd name="T10" fmla="*/ 40 w 201"/>
                    <a:gd name="T11" fmla="*/ 76 h 158"/>
                    <a:gd name="T12" fmla="*/ 44 w 201"/>
                    <a:gd name="T13" fmla="*/ 67 h 158"/>
                    <a:gd name="T14" fmla="*/ 50 w 201"/>
                    <a:gd name="T15" fmla="*/ 61 h 158"/>
                    <a:gd name="T16" fmla="*/ 62 w 201"/>
                    <a:gd name="T17" fmla="*/ 61 h 158"/>
                    <a:gd name="T18" fmla="*/ 73 w 201"/>
                    <a:gd name="T19" fmla="*/ 50 h 158"/>
                    <a:gd name="T20" fmla="*/ 88 w 201"/>
                    <a:gd name="T21" fmla="*/ 42 h 158"/>
                    <a:gd name="T22" fmla="*/ 91 w 201"/>
                    <a:gd name="T23" fmla="*/ 30 h 158"/>
                    <a:gd name="T24" fmla="*/ 94 w 201"/>
                    <a:gd name="T25" fmla="*/ 20 h 158"/>
                    <a:gd name="T26" fmla="*/ 99 w 201"/>
                    <a:gd name="T27" fmla="*/ 4 h 158"/>
                    <a:gd name="T28" fmla="*/ 104 w 201"/>
                    <a:gd name="T29" fmla="*/ 9 h 158"/>
                    <a:gd name="T30" fmla="*/ 105 w 201"/>
                    <a:gd name="T31" fmla="*/ 30 h 158"/>
                    <a:gd name="T32" fmla="*/ 103 w 201"/>
                    <a:gd name="T33" fmla="*/ 46 h 158"/>
                    <a:gd name="T34" fmla="*/ 112 w 201"/>
                    <a:gd name="T35" fmla="*/ 52 h 158"/>
                    <a:gd name="T36" fmla="*/ 116 w 201"/>
                    <a:gd name="T37" fmla="*/ 68 h 158"/>
                    <a:gd name="T38" fmla="*/ 126 w 201"/>
                    <a:gd name="T39" fmla="*/ 72 h 158"/>
                    <a:gd name="T40" fmla="*/ 130 w 201"/>
                    <a:gd name="T41" fmla="*/ 51 h 158"/>
                    <a:gd name="T42" fmla="*/ 135 w 201"/>
                    <a:gd name="T43" fmla="*/ 37 h 158"/>
                    <a:gd name="T44" fmla="*/ 140 w 201"/>
                    <a:gd name="T45" fmla="*/ 34 h 158"/>
                    <a:gd name="T46" fmla="*/ 142 w 201"/>
                    <a:gd name="T47" fmla="*/ 39 h 158"/>
                    <a:gd name="T48" fmla="*/ 148 w 201"/>
                    <a:gd name="T49" fmla="*/ 43 h 158"/>
                    <a:gd name="T50" fmla="*/ 157 w 201"/>
                    <a:gd name="T51" fmla="*/ 46 h 158"/>
                    <a:gd name="T52" fmla="*/ 169 w 201"/>
                    <a:gd name="T53" fmla="*/ 43 h 158"/>
                    <a:gd name="T54" fmla="*/ 178 w 201"/>
                    <a:gd name="T55" fmla="*/ 42 h 158"/>
                    <a:gd name="T56" fmla="*/ 187 w 201"/>
                    <a:gd name="T57" fmla="*/ 38 h 158"/>
                    <a:gd name="T58" fmla="*/ 193 w 201"/>
                    <a:gd name="T59" fmla="*/ 49 h 158"/>
                    <a:gd name="T60" fmla="*/ 188 w 201"/>
                    <a:gd name="T61" fmla="*/ 61 h 158"/>
                    <a:gd name="T62" fmla="*/ 193 w 201"/>
                    <a:gd name="T63" fmla="*/ 76 h 158"/>
                    <a:gd name="T64" fmla="*/ 200 w 201"/>
                    <a:gd name="T65" fmla="*/ 81 h 158"/>
                    <a:gd name="T66" fmla="*/ 198 w 201"/>
                    <a:gd name="T67" fmla="*/ 99 h 158"/>
                    <a:gd name="T68" fmla="*/ 201 w 201"/>
                    <a:gd name="T69" fmla="*/ 112 h 158"/>
                    <a:gd name="T70" fmla="*/ 166 w 201"/>
                    <a:gd name="T71" fmla="*/ 157 h 158"/>
                    <a:gd name="T72" fmla="*/ 151 w 201"/>
                    <a:gd name="T73" fmla="*/ 142 h 158"/>
                    <a:gd name="T74" fmla="*/ 159 w 201"/>
                    <a:gd name="T75" fmla="*/ 92 h 158"/>
                    <a:gd name="T76" fmla="*/ 158 w 201"/>
                    <a:gd name="T77" fmla="*/ 84 h 158"/>
                    <a:gd name="T78" fmla="*/ 130 w 201"/>
                    <a:gd name="T79" fmla="*/ 96 h 158"/>
                    <a:gd name="T80" fmla="*/ 121 w 201"/>
                    <a:gd name="T81" fmla="*/ 106 h 158"/>
                    <a:gd name="T82" fmla="*/ 104 w 201"/>
                    <a:gd name="T83" fmla="*/ 120 h 158"/>
                    <a:gd name="T84" fmla="*/ 93 w 201"/>
                    <a:gd name="T85" fmla="*/ 139 h 158"/>
                    <a:gd name="T86" fmla="*/ 90 w 201"/>
                    <a:gd name="T87" fmla="*/ 158 h 158"/>
                    <a:gd name="T88" fmla="*/ 54 w 201"/>
                    <a:gd name="T89" fmla="*/ 147 h 158"/>
                    <a:gd name="T90" fmla="*/ 33 w 201"/>
                    <a:gd name="T91" fmla="*/ 153 h 158"/>
                    <a:gd name="T92" fmla="*/ 6 w 201"/>
                    <a:gd name="T93" fmla="*/ 14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1" h="158">
                      <a:moveTo>
                        <a:pt x="0" y="145"/>
                      </a:moveTo>
                      <a:lnTo>
                        <a:pt x="0" y="139"/>
                      </a:lnTo>
                      <a:lnTo>
                        <a:pt x="1" y="132"/>
                      </a:lnTo>
                      <a:lnTo>
                        <a:pt x="2" y="127"/>
                      </a:lnTo>
                      <a:lnTo>
                        <a:pt x="3" y="123"/>
                      </a:lnTo>
                      <a:lnTo>
                        <a:pt x="6" y="121"/>
                      </a:lnTo>
                      <a:lnTo>
                        <a:pt x="12" y="117"/>
                      </a:lnTo>
                      <a:lnTo>
                        <a:pt x="14" y="116"/>
                      </a:lnTo>
                      <a:lnTo>
                        <a:pt x="16" y="112"/>
                      </a:lnTo>
                      <a:lnTo>
                        <a:pt x="20" y="105"/>
                      </a:lnTo>
                      <a:lnTo>
                        <a:pt x="22" y="105"/>
                      </a:lnTo>
                      <a:lnTo>
                        <a:pt x="26" y="96"/>
                      </a:lnTo>
                      <a:lnTo>
                        <a:pt x="27" y="92"/>
                      </a:lnTo>
                      <a:lnTo>
                        <a:pt x="31" y="88"/>
                      </a:lnTo>
                      <a:lnTo>
                        <a:pt x="34" y="86"/>
                      </a:lnTo>
                      <a:lnTo>
                        <a:pt x="36" y="85"/>
                      </a:lnTo>
                      <a:lnTo>
                        <a:pt x="38" y="79"/>
                      </a:lnTo>
                      <a:lnTo>
                        <a:pt x="40" y="76"/>
                      </a:lnTo>
                      <a:lnTo>
                        <a:pt x="43" y="74"/>
                      </a:lnTo>
                      <a:lnTo>
                        <a:pt x="44" y="72"/>
                      </a:lnTo>
                      <a:lnTo>
                        <a:pt x="44" y="67"/>
                      </a:lnTo>
                      <a:lnTo>
                        <a:pt x="45" y="64"/>
                      </a:lnTo>
                      <a:lnTo>
                        <a:pt x="48" y="62"/>
                      </a:lnTo>
                      <a:lnTo>
                        <a:pt x="50" y="61"/>
                      </a:lnTo>
                      <a:lnTo>
                        <a:pt x="54" y="61"/>
                      </a:lnTo>
                      <a:lnTo>
                        <a:pt x="55" y="62"/>
                      </a:lnTo>
                      <a:lnTo>
                        <a:pt x="62" y="61"/>
                      </a:lnTo>
                      <a:lnTo>
                        <a:pt x="66" y="58"/>
                      </a:lnTo>
                      <a:lnTo>
                        <a:pt x="69" y="54"/>
                      </a:lnTo>
                      <a:lnTo>
                        <a:pt x="73" y="50"/>
                      </a:lnTo>
                      <a:lnTo>
                        <a:pt x="80" y="46"/>
                      </a:lnTo>
                      <a:lnTo>
                        <a:pt x="85" y="44"/>
                      </a:lnTo>
                      <a:lnTo>
                        <a:pt x="88" y="42"/>
                      </a:lnTo>
                      <a:lnTo>
                        <a:pt x="91" y="37"/>
                      </a:lnTo>
                      <a:lnTo>
                        <a:pt x="91" y="32"/>
                      </a:lnTo>
                      <a:lnTo>
                        <a:pt x="91" y="30"/>
                      </a:lnTo>
                      <a:lnTo>
                        <a:pt x="92" y="26"/>
                      </a:lnTo>
                      <a:lnTo>
                        <a:pt x="93" y="24"/>
                      </a:lnTo>
                      <a:lnTo>
                        <a:pt x="94" y="20"/>
                      </a:lnTo>
                      <a:lnTo>
                        <a:pt x="94" y="14"/>
                      </a:lnTo>
                      <a:lnTo>
                        <a:pt x="97" y="8"/>
                      </a:lnTo>
                      <a:lnTo>
                        <a:pt x="99" y="4"/>
                      </a:lnTo>
                      <a:lnTo>
                        <a:pt x="102" y="0"/>
                      </a:lnTo>
                      <a:lnTo>
                        <a:pt x="104" y="4"/>
                      </a:lnTo>
                      <a:lnTo>
                        <a:pt x="104" y="9"/>
                      </a:lnTo>
                      <a:lnTo>
                        <a:pt x="105" y="14"/>
                      </a:lnTo>
                      <a:lnTo>
                        <a:pt x="105" y="22"/>
                      </a:lnTo>
                      <a:lnTo>
                        <a:pt x="105" y="30"/>
                      </a:lnTo>
                      <a:lnTo>
                        <a:pt x="104" y="34"/>
                      </a:lnTo>
                      <a:lnTo>
                        <a:pt x="102" y="38"/>
                      </a:lnTo>
                      <a:lnTo>
                        <a:pt x="103" y="46"/>
                      </a:lnTo>
                      <a:lnTo>
                        <a:pt x="105" y="51"/>
                      </a:lnTo>
                      <a:lnTo>
                        <a:pt x="110" y="51"/>
                      </a:lnTo>
                      <a:lnTo>
                        <a:pt x="112" y="52"/>
                      </a:lnTo>
                      <a:lnTo>
                        <a:pt x="114" y="58"/>
                      </a:lnTo>
                      <a:lnTo>
                        <a:pt x="115" y="64"/>
                      </a:lnTo>
                      <a:lnTo>
                        <a:pt x="116" y="68"/>
                      </a:lnTo>
                      <a:lnTo>
                        <a:pt x="118" y="73"/>
                      </a:lnTo>
                      <a:lnTo>
                        <a:pt x="122" y="73"/>
                      </a:lnTo>
                      <a:lnTo>
                        <a:pt x="126" y="72"/>
                      </a:lnTo>
                      <a:lnTo>
                        <a:pt x="130" y="61"/>
                      </a:lnTo>
                      <a:lnTo>
                        <a:pt x="132" y="55"/>
                      </a:lnTo>
                      <a:lnTo>
                        <a:pt x="130" y="51"/>
                      </a:lnTo>
                      <a:lnTo>
                        <a:pt x="132" y="45"/>
                      </a:lnTo>
                      <a:lnTo>
                        <a:pt x="133" y="40"/>
                      </a:lnTo>
                      <a:lnTo>
                        <a:pt x="135" y="37"/>
                      </a:lnTo>
                      <a:lnTo>
                        <a:pt x="136" y="34"/>
                      </a:lnTo>
                      <a:lnTo>
                        <a:pt x="139" y="33"/>
                      </a:lnTo>
                      <a:lnTo>
                        <a:pt x="140" y="34"/>
                      </a:lnTo>
                      <a:lnTo>
                        <a:pt x="140" y="36"/>
                      </a:lnTo>
                      <a:lnTo>
                        <a:pt x="141" y="38"/>
                      </a:lnTo>
                      <a:lnTo>
                        <a:pt x="142" y="39"/>
                      </a:lnTo>
                      <a:lnTo>
                        <a:pt x="146" y="39"/>
                      </a:lnTo>
                      <a:lnTo>
                        <a:pt x="147" y="40"/>
                      </a:lnTo>
                      <a:lnTo>
                        <a:pt x="148" y="43"/>
                      </a:lnTo>
                      <a:lnTo>
                        <a:pt x="150" y="45"/>
                      </a:lnTo>
                      <a:lnTo>
                        <a:pt x="152" y="46"/>
                      </a:lnTo>
                      <a:lnTo>
                        <a:pt x="157" y="46"/>
                      </a:lnTo>
                      <a:lnTo>
                        <a:pt x="162" y="45"/>
                      </a:lnTo>
                      <a:lnTo>
                        <a:pt x="164" y="45"/>
                      </a:lnTo>
                      <a:lnTo>
                        <a:pt x="169" y="43"/>
                      </a:lnTo>
                      <a:lnTo>
                        <a:pt x="171" y="43"/>
                      </a:lnTo>
                      <a:lnTo>
                        <a:pt x="176" y="43"/>
                      </a:lnTo>
                      <a:lnTo>
                        <a:pt x="178" y="42"/>
                      </a:lnTo>
                      <a:lnTo>
                        <a:pt x="182" y="39"/>
                      </a:lnTo>
                      <a:lnTo>
                        <a:pt x="183" y="38"/>
                      </a:lnTo>
                      <a:lnTo>
                        <a:pt x="187" y="38"/>
                      </a:lnTo>
                      <a:lnTo>
                        <a:pt x="190" y="40"/>
                      </a:lnTo>
                      <a:lnTo>
                        <a:pt x="193" y="44"/>
                      </a:lnTo>
                      <a:lnTo>
                        <a:pt x="193" y="49"/>
                      </a:lnTo>
                      <a:lnTo>
                        <a:pt x="193" y="52"/>
                      </a:lnTo>
                      <a:lnTo>
                        <a:pt x="190" y="56"/>
                      </a:lnTo>
                      <a:lnTo>
                        <a:pt x="188" y="61"/>
                      </a:lnTo>
                      <a:lnTo>
                        <a:pt x="187" y="64"/>
                      </a:lnTo>
                      <a:lnTo>
                        <a:pt x="188" y="68"/>
                      </a:lnTo>
                      <a:lnTo>
                        <a:pt x="193" y="76"/>
                      </a:lnTo>
                      <a:lnTo>
                        <a:pt x="196" y="79"/>
                      </a:lnTo>
                      <a:lnTo>
                        <a:pt x="199" y="81"/>
                      </a:lnTo>
                      <a:lnTo>
                        <a:pt x="200" y="81"/>
                      </a:lnTo>
                      <a:lnTo>
                        <a:pt x="200" y="84"/>
                      </a:lnTo>
                      <a:lnTo>
                        <a:pt x="196" y="93"/>
                      </a:lnTo>
                      <a:lnTo>
                        <a:pt x="198" y="99"/>
                      </a:lnTo>
                      <a:lnTo>
                        <a:pt x="200" y="103"/>
                      </a:lnTo>
                      <a:lnTo>
                        <a:pt x="201" y="106"/>
                      </a:lnTo>
                      <a:lnTo>
                        <a:pt x="201" y="112"/>
                      </a:lnTo>
                      <a:lnTo>
                        <a:pt x="194" y="132"/>
                      </a:lnTo>
                      <a:lnTo>
                        <a:pt x="178" y="150"/>
                      </a:lnTo>
                      <a:lnTo>
                        <a:pt x="166" y="157"/>
                      </a:lnTo>
                      <a:lnTo>
                        <a:pt x="160" y="156"/>
                      </a:lnTo>
                      <a:lnTo>
                        <a:pt x="154" y="151"/>
                      </a:lnTo>
                      <a:lnTo>
                        <a:pt x="151" y="142"/>
                      </a:lnTo>
                      <a:lnTo>
                        <a:pt x="153" y="124"/>
                      </a:lnTo>
                      <a:lnTo>
                        <a:pt x="154" y="99"/>
                      </a:lnTo>
                      <a:lnTo>
                        <a:pt x="159" y="92"/>
                      </a:lnTo>
                      <a:lnTo>
                        <a:pt x="160" y="88"/>
                      </a:lnTo>
                      <a:lnTo>
                        <a:pt x="159" y="86"/>
                      </a:lnTo>
                      <a:lnTo>
                        <a:pt x="158" y="84"/>
                      </a:lnTo>
                      <a:lnTo>
                        <a:pt x="133" y="85"/>
                      </a:lnTo>
                      <a:lnTo>
                        <a:pt x="130" y="90"/>
                      </a:lnTo>
                      <a:lnTo>
                        <a:pt x="130" y="96"/>
                      </a:lnTo>
                      <a:lnTo>
                        <a:pt x="129" y="99"/>
                      </a:lnTo>
                      <a:lnTo>
                        <a:pt x="127" y="102"/>
                      </a:lnTo>
                      <a:lnTo>
                        <a:pt x="121" y="106"/>
                      </a:lnTo>
                      <a:lnTo>
                        <a:pt x="114" y="110"/>
                      </a:lnTo>
                      <a:lnTo>
                        <a:pt x="105" y="116"/>
                      </a:lnTo>
                      <a:lnTo>
                        <a:pt x="104" y="120"/>
                      </a:lnTo>
                      <a:lnTo>
                        <a:pt x="103" y="126"/>
                      </a:lnTo>
                      <a:lnTo>
                        <a:pt x="100" y="128"/>
                      </a:lnTo>
                      <a:lnTo>
                        <a:pt x="93" y="139"/>
                      </a:lnTo>
                      <a:lnTo>
                        <a:pt x="90" y="146"/>
                      </a:lnTo>
                      <a:lnTo>
                        <a:pt x="88" y="148"/>
                      </a:lnTo>
                      <a:lnTo>
                        <a:pt x="90" y="158"/>
                      </a:lnTo>
                      <a:lnTo>
                        <a:pt x="79" y="156"/>
                      </a:lnTo>
                      <a:lnTo>
                        <a:pt x="58" y="147"/>
                      </a:lnTo>
                      <a:lnTo>
                        <a:pt x="54" y="147"/>
                      </a:lnTo>
                      <a:lnTo>
                        <a:pt x="48" y="148"/>
                      </a:lnTo>
                      <a:lnTo>
                        <a:pt x="39" y="152"/>
                      </a:lnTo>
                      <a:lnTo>
                        <a:pt x="33" y="153"/>
                      </a:lnTo>
                      <a:lnTo>
                        <a:pt x="26" y="150"/>
                      </a:lnTo>
                      <a:lnTo>
                        <a:pt x="10" y="145"/>
                      </a:lnTo>
                      <a:lnTo>
                        <a:pt x="6" y="145"/>
                      </a:lnTo>
                      <a:lnTo>
                        <a:pt x="0" y="145"/>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675" name="Freeform 123"/>
                <p:cNvSpPr>
                  <a:spLocks/>
                </p:cNvSpPr>
                <p:nvPr/>
              </p:nvSpPr>
              <p:spPr bwMode="auto">
                <a:xfrm>
                  <a:off x="1110" y="2335"/>
                  <a:ext cx="69" cy="104"/>
                </a:xfrm>
                <a:custGeom>
                  <a:avLst/>
                  <a:gdLst>
                    <a:gd name="T0" fmla="*/ 48 w 138"/>
                    <a:gd name="T1" fmla="*/ 209 h 209"/>
                    <a:gd name="T2" fmla="*/ 43 w 138"/>
                    <a:gd name="T3" fmla="*/ 209 h 209"/>
                    <a:gd name="T4" fmla="*/ 38 w 138"/>
                    <a:gd name="T5" fmla="*/ 209 h 209"/>
                    <a:gd name="T6" fmla="*/ 34 w 138"/>
                    <a:gd name="T7" fmla="*/ 202 h 209"/>
                    <a:gd name="T8" fmla="*/ 25 w 138"/>
                    <a:gd name="T9" fmla="*/ 197 h 209"/>
                    <a:gd name="T10" fmla="*/ 18 w 138"/>
                    <a:gd name="T11" fmla="*/ 197 h 209"/>
                    <a:gd name="T12" fmla="*/ 13 w 138"/>
                    <a:gd name="T13" fmla="*/ 192 h 209"/>
                    <a:gd name="T14" fmla="*/ 7 w 138"/>
                    <a:gd name="T15" fmla="*/ 190 h 209"/>
                    <a:gd name="T16" fmla="*/ 4 w 138"/>
                    <a:gd name="T17" fmla="*/ 184 h 209"/>
                    <a:gd name="T18" fmla="*/ 0 w 138"/>
                    <a:gd name="T19" fmla="*/ 172 h 209"/>
                    <a:gd name="T20" fmla="*/ 20 w 138"/>
                    <a:gd name="T21" fmla="*/ 157 h 209"/>
                    <a:gd name="T22" fmla="*/ 36 w 138"/>
                    <a:gd name="T23" fmla="*/ 139 h 209"/>
                    <a:gd name="T24" fmla="*/ 52 w 138"/>
                    <a:gd name="T25" fmla="*/ 119 h 209"/>
                    <a:gd name="T26" fmla="*/ 60 w 138"/>
                    <a:gd name="T27" fmla="*/ 101 h 209"/>
                    <a:gd name="T28" fmla="*/ 62 w 138"/>
                    <a:gd name="T29" fmla="*/ 76 h 209"/>
                    <a:gd name="T30" fmla="*/ 56 w 138"/>
                    <a:gd name="T31" fmla="*/ 57 h 209"/>
                    <a:gd name="T32" fmla="*/ 59 w 138"/>
                    <a:gd name="T33" fmla="*/ 42 h 209"/>
                    <a:gd name="T34" fmla="*/ 64 w 138"/>
                    <a:gd name="T35" fmla="*/ 25 h 209"/>
                    <a:gd name="T36" fmla="*/ 89 w 138"/>
                    <a:gd name="T37" fmla="*/ 15 h 209"/>
                    <a:gd name="T38" fmla="*/ 110 w 138"/>
                    <a:gd name="T39" fmla="*/ 4 h 209"/>
                    <a:gd name="T40" fmla="*/ 119 w 138"/>
                    <a:gd name="T41" fmla="*/ 3 h 209"/>
                    <a:gd name="T42" fmla="*/ 138 w 138"/>
                    <a:gd name="T43" fmla="*/ 4 h 209"/>
                    <a:gd name="T44" fmla="*/ 128 w 138"/>
                    <a:gd name="T45" fmla="*/ 18 h 209"/>
                    <a:gd name="T46" fmla="*/ 127 w 138"/>
                    <a:gd name="T47" fmla="*/ 29 h 209"/>
                    <a:gd name="T48" fmla="*/ 119 w 138"/>
                    <a:gd name="T49" fmla="*/ 35 h 209"/>
                    <a:gd name="T50" fmla="*/ 102 w 138"/>
                    <a:gd name="T51" fmla="*/ 48 h 209"/>
                    <a:gd name="T52" fmla="*/ 86 w 138"/>
                    <a:gd name="T53" fmla="*/ 47 h 209"/>
                    <a:gd name="T54" fmla="*/ 80 w 138"/>
                    <a:gd name="T55" fmla="*/ 58 h 209"/>
                    <a:gd name="T56" fmla="*/ 90 w 138"/>
                    <a:gd name="T57" fmla="*/ 65 h 209"/>
                    <a:gd name="T58" fmla="*/ 102 w 138"/>
                    <a:gd name="T59" fmla="*/ 71 h 209"/>
                    <a:gd name="T60" fmla="*/ 98 w 138"/>
                    <a:gd name="T61" fmla="*/ 85 h 209"/>
                    <a:gd name="T62" fmla="*/ 92 w 138"/>
                    <a:gd name="T63" fmla="*/ 84 h 209"/>
                    <a:gd name="T64" fmla="*/ 85 w 138"/>
                    <a:gd name="T65" fmla="*/ 87 h 209"/>
                    <a:gd name="T66" fmla="*/ 80 w 138"/>
                    <a:gd name="T67" fmla="*/ 93 h 209"/>
                    <a:gd name="T68" fmla="*/ 76 w 138"/>
                    <a:gd name="T69" fmla="*/ 106 h 209"/>
                    <a:gd name="T70" fmla="*/ 73 w 138"/>
                    <a:gd name="T71" fmla="*/ 112 h 209"/>
                    <a:gd name="T72" fmla="*/ 70 w 138"/>
                    <a:gd name="T73" fmla="*/ 119 h 209"/>
                    <a:gd name="T74" fmla="*/ 71 w 138"/>
                    <a:gd name="T75" fmla="*/ 129 h 209"/>
                    <a:gd name="T76" fmla="*/ 67 w 138"/>
                    <a:gd name="T77" fmla="*/ 141 h 209"/>
                    <a:gd name="T78" fmla="*/ 67 w 138"/>
                    <a:gd name="T79" fmla="*/ 148 h 209"/>
                    <a:gd name="T80" fmla="*/ 64 w 138"/>
                    <a:gd name="T81" fmla="*/ 155 h 209"/>
                    <a:gd name="T82" fmla="*/ 61 w 138"/>
                    <a:gd name="T83" fmla="*/ 166 h 209"/>
                    <a:gd name="T84" fmla="*/ 60 w 138"/>
                    <a:gd name="T85" fmla="*/ 179 h 209"/>
                    <a:gd name="T86" fmla="*/ 61 w 138"/>
                    <a:gd name="T87" fmla="*/ 185 h 209"/>
                    <a:gd name="T88" fmla="*/ 64 w 138"/>
                    <a:gd name="T89" fmla="*/ 190 h 209"/>
                    <a:gd name="T90" fmla="*/ 62 w 138"/>
                    <a:gd name="T91" fmla="*/ 198 h 209"/>
                    <a:gd name="T92" fmla="*/ 55 w 138"/>
                    <a:gd name="T93" fmla="*/ 207 h 209"/>
                    <a:gd name="T94" fmla="*/ 49 w 138"/>
                    <a:gd name="T95" fmla="*/ 209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8" h="209">
                      <a:moveTo>
                        <a:pt x="49" y="209"/>
                      </a:moveTo>
                      <a:lnTo>
                        <a:pt x="48" y="209"/>
                      </a:lnTo>
                      <a:lnTo>
                        <a:pt x="46" y="209"/>
                      </a:lnTo>
                      <a:lnTo>
                        <a:pt x="43" y="209"/>
                      </a:lnTo>
                      <a:lnTo>
                        <a:pt x="40" y="209"/>
                      </a:lnTo>
                      <a:lnTo>
                        <a:pt x="38" y="209"/>
                      </a:lnTo>
                      <a:lnTo>
                        <a:pt x="36" y="205"/>
                      </a:lnTo>
                      <a:lnTo>
                        <a:pt x="34" y="202"/>
                      </a:lnTo>
                      <a:lnTo>
                        <a:pt x="30" y="199"/>
                      </a:lnTo>
                      <a:lnTo>
                        <a:pt x="25" y="197"/>
                      </a:lnTo>
                      <a:lnTo>
                        <a:pt x="22" y="197"/>
                      </a:lnTo>
                      <a:lnTo>
                        <a:pt x="18" y="197"/>
                      </a:lnTo>
                      <a:lnTo>
                        <a:pt x="16" y="197"/>
                      </a:lnTo>
                      <a:lnTo>
                        <a:pt x="13" y="192"/>
                      </a:lnTo>
                      <a:lnTo>
                        <a:pt x="10" y="192"/>
                      </a:lnTo>
                      <a:lnTo>
                        <a:pt x="7" y="190"/>
                      </a:lnTo>
                      <a:lnTo>
                        <a:pt x="6" y="186"/>
                      </a:lnTo>
                      <a:lnTo>
                        <a:pt x="4" y="184"/>
                      </a:lnTo>
                      <a:lnTo>
                        <a:pt x="2" y="178"/>
                      </a:lnTo>
                      <a:lnTo>
                        <a:pt x="0" y="172"/>
                      </a:lnTo>
                      <a:lnTo>
                        <a:pt x="8" y="167"/>
                      </a:lnTo>
                      <a:lnTo>
                        <a:pt x="20" y="157"/>
                      </a:lnTo>
                      <a:lnTo>
                        <a:pt x="26" y="150"/>
                      </a:lnTo>
                      <a:lnTo>
                        <a:pt x="36" y="139"/>
                      </a:lnTo>
                      <a:lnTo>
                        <a:pt x="46" y="127"/>
                      </a:lnTo>
                      <a:lnTo>
                        <a:pt x="52" y="119"/>
                      </a:lnTo>
                      <a:lnTo>
                        <a:pt x="56" y="111"/>
                      </a:lnTo>
                      <a:lnTo>
                        <a:pt x="60" y="101"/>
                      </a:lnTo>
                      <a:lnTo>
                        <a:pt x="64" y="91"/>
                      </a:lnTo>
                      <a:lnTo>
                        <a:pt x="62" y="76"/>
                      </a:lnTo>
                      <a:lnTo>
                        <a:pt x="60" y="55"/>
                      </a:lnTo>
                      <a:lnTo>
                        <a:pt x="56" y="57"/>
                      </a:lnTo>
                      <a:lnTo>
                        <a:pt x="56" y="53"/>
                      </a:lnTo>
                      <a:lnTo>
                        <a:pt x="59" y="42"/>
                      </a:lnTo>
                      <a:lnTo>
                        <a:pt x="62" y="36"/>
                      </a:lnTo>
                      <a:lnTo>
                        <a:pt x="64" y="25"/>
                      </a:lnTo>
                      <a:lnTo>
                        <a:pt x="82" y="16"/>
                      </a:lnTo>
                      <a:lnTo>
                        <a:pt x="89" y="15"/>
                      </a:lnTo>
                      <a:lnTo>
                        <a:pt x="104" y="9"/>
                      </a:lnTo>
                      <a:lnTo>
                        <a:pt x="110" y="4"/>
                      </a:lnTo>
                      <a:lnTo>
                        <a:pt x="114" y="4"/>
                      </a:lnTo>
                      <a:lnTo>
                        <a:pt x="119" y="3"/>
                      </a:lnTo>
                      <a:lnTo>
                        <a:pt x="130" y="0"/>
                      </a:lnTo>
                      <a:lnTo>
                        <a:pt x="138" y="4"/>
                      </a:lnTo>
                      <a:lnTo>
                        <a:pt x="138" y="12"/>
                      </a:lnTo>
                      <a:lnTo>
                        <a:pt x="128" y="18"/>
                      </a:lnTo>
                      <a:lnTo>
                        <a:pt x="127" y="22"/>
                      </a:lnTo>
                      <a:lnTo>
                        <a:pt x="127" y="29"/>
                      </a:lnTo>
                      <a:lnTo>
                        <a:pt x="125" y="31"/>
                      </a:lnTo>
                      <a:lnTo>
                        <a:pt x="119" y="35"/>
                      </a:lnTo>
                      <a:lnTo>
                        <a:pt x="109" y="37"/>
                      </a:lnTo>
                      <a:lnTo>
                        <a:pt x="102" y="48"/>
                      </a:lnTo>
                      <a:lnTo>
                        <a:pt x="97" y="49"/>
                      </a:lnTo>
                      <a:lnTo>
                        <a:pt x="86" y="47"/>
                      </a:lnTo>
                      <a:lnTo>
                        <a:pt x="82" y="52"/>
                      </a:lnTo>
                      <a:lnTo>
                        <a:pt x="80" y="58"/>
                      </a:lnTo>
                      <a:lnTo>
                        <a:pt x="83" y="63"/>
                      </a:lnTo>
                      <a:lnTo>
                        <a:pt x="90" y="65"/>
                      </a:lnTo>
                      <a:lnTo>
                        <a:pt x="101" y="67"/>
                      </a:lnTo>
                      <a:lnTo>
                        <a:pt x="102" y="71"/>
                      </a:lnTo>
                      <a:lnTo>
                        <a:pt x="100" y="85"/>
                      </a:lnTo>
                      <a:lnTo>
                        <a:pt x="98" y="85"/>
                      </a:lnTo>
                      <a:lnTo>
                        <a:pt x="94" y="84"/>
                      </a:lnTo>
                      <a:lnTo>
                        <a:pt x="92" y="84"/>
                      </a:lnTo>
                      <a:lnTo>
                        <a:pt x="89" y="85"/>
                      </a:lnTo>
                      <a:lnTo>
                        <a:pt x="85" y="87"/>
                      </a:lnTo>
                      <a:lnTo>
                        <a:pt x="83" y="89"/>
                      </a:lnTo>
                      <a:lnTo>
                        <a:pt x="80" y="93"/>
                      </a:lnTo>
                      <a:lnTo>
                        <a:pt x="78" y="99"/>
                      </a:lnTo>
                      <a:lnTo>
                        <a:pt x="76" y="106"/>
                      </a:lnTo>
                      <a:lnTo>
                        <a:pt x="74" y="111"/>
                      </a:lnTo>
                      <a:lnTo>
                        <a:pt x="73" y="112"/>
                      </a:lnTo>
                      <a:lnTo>
                        <a:pt x="70" y="117"/>
                      </a:lnTo>
                      <a:lnTo>
                        <a:pt x="70" y="119"/>
                      </a:lnTo>
                      <a:lnTo>
                        <a:pt x="71" y="127"/>
                      </a:lnTo>
                      <a:lnTo>
                        <a:pt x="71" y="129"/>
                      </a:lnTo>
                      <a:lnTo>
                        <a:pt x="67" y="138"/>
                      </a:lnTo>
                      <a:lnTo>
                        <a:pt x="67" y="141"/>
                      </a:lnTo>
                      <a:lnTo>
                        <a:pt x="67" y="142"/>
                      </a:lnTo>
                      <a:lnTo>
                        <a:pt x="67" y="148"/>
                      </a:lnTo>
                      <a:lnTo>
                        <a:pt x="66" y="149"/>
                      </a:lnTo>
                      <a:lnTo>
                        <a:pt x="64" y="155"/>
                      </a:lnTo>
                      <a:lnTo>
                        <a:pt x="62" y="160"/>
                      </a:lnTo>
                      <a:lnTo>
                        <a:pt x="61" y="166"/>
                      </a:lnTo>
                      <a:lnTo>
                        <a:pt x="60" y="172"/>
                      </a:lnTo>
                      <a:lnTo>
                        <a:pt x="60" y="179"/>
                      </a:lnTo>
                      <a:lnTo>
                        <a:pt x="60" y="183"/>
                      </a:lnTo>
                      <a:lnTo>
                        <a:pt x="61" y="185"/>
                      </a:lnTo>
                      <a:lnTo>
                        <a:pt x="62" y="187"/>
                      </a:lnTo>
                      <a:lnTo>
                        <a:pt x="64" y="190"/>
                      </a:lnTo>
                      <a:lnTo>
                        <a:pt x="64" y="193"/>
                      </a:lnTo>
                      <a:lnTo>
                        <a:pt x="62" y="198"/>
                      </a:lnTo>
                      <a:lnTo>
                        <a:pt x="59" y="203"/>
                      </a:lnTo>
                      <a:lnTo>
                        <a:pt x="55" y="207"/>
                      </a:lnTo>
                      <a:lnTo>
                        <a:pt x="50" y="208"/>
                      </a:lnTo>
                      <a:lnTo>
                        <a:pt x="49" y="209"/>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676" name="Freeform 124"/>
                <p:cNvSpPr>
                  <a:spLocks/>
                </p:cNvSpPr>
                <p:nvPr/>
              </p:nvSpPr>
              <p:spPr bwMode="auto">
                <a:xfrm>
                  <a:off x="1352" y="2227"/>
                  <a:ext cx="84" cy="91"/>
                </a:xfrm>
                <a:custGeom>
                  <a:avLst/>
                  <a:gdLst>
                    <a:gd name="T0" fmla="*/ 75 w 169"/>
                    <a:gd name="T1" fmla="*/ 162 h 183"/>
                    <a:gd name="T2" fmla="*/ 70 w 169"/>
                    <a:gd name="T3" fmla="*/ 167 h 183"/>
                    <a:gd name="T4" fmla="*/ 61 w 169"/>
                    <a:gd name="T5" fmla="*/ 178 h 183"/>
                    <a:gd name="T6" fmla="*/ 54 w 169"/>
                    <a:gd name="T7" fmla="*/ 182 h 183"/>
                    <a:gd name="T8" fmla="*/ 45 w 169"/>
                    <a:gd name="T9" fmla="*/ 162 h 183"/>
                    <a:gd name="T10" fmla="*/ 37 w 169"/>
                    <a:gd name="T11" fmla="*/ 162 h 183"/>
                    <a:gd name="T12" fmla="*/ 26 w 169"/>
                    <a:gd name="T13" fmla="*/ 160 h 183"/>
                    <a:gd name="T14" fmla="*/ 14 w 169"/>
                    <a:gd name="T15" fmla="*/ 153 h 183"/>
                    <a:gd name="T16" fmla="*/ 8 w 169"/>
                    <a:gd name="T17" fmla="*/ 150 h 183"/>
                    <a:gd name="T18" fmla="*/ 0 w 169"/>
                    <a:gd name="T19" fmla="*/ 149 h 183"/>
                    <a:gd name="T20" fmla="*/ 4 w 169"/>
                    <a:gd name="T21" fmla="*/ 141 h 183"/>
                    <a:gd name="T22" fmla="*/ 12 w 169"/>
                    <a:gd name="T23" fmla="*/ 140 h 183"/>
                    <a:gd name="T24" fmla="*/ 14 w 169"/>
                    <a:gd name="T25" fmla="*/ 131 h 183"/>
                    <a:gd name="T26" fmla="*/ 14 w 169"/>
                    <a:gd name="T27" fmla="*/ 125 h 183"/>
                    <a:gd name="T28" fmla="*/ 21 w 169"/>
                    <a:gd name="T29" fmla="*/ 116 h 183"/>
                    <a:gd name="T30" fmla="*/ 22 w 169"/>
                    <a:gd name="T31" fmla="*/ 106 h 183"/>
                    <a:gd name="T32" fmla="*/ 25 w 169"/>
                    <a:gd name="T33" fmla="*/ 87 h 183"/>
                    <a:gd name="T34" fmla="*/ 32 w 169"/>
                    <a:gd name="T35" fmla="*/ 72 h 183"/>
                    <a:gd name="T36" fmla="*/ 26 w 169"/>
                    <a:gd name="T37" fmla="*/ 64 h 183"/>
                    <a:gd name="T38" fmla="*/ 24 w 169"/>
                    <a:gd name="T39" fmla="*/ 48 h 183"/>
                    <a:gd name="T40" fmla="*/ 31 w 169"/>
                    <a:gd name="T41" fmla="*/ 47 h 183"/>
                    <a:gd name="T42" fmla="*/ 34 w 169"/>
                    <a:gd name="T43" fmla="*/ 36 h 183"/>
                    <a:gd name="T44" fmla="*/ 33 w 169"/>
                    <a:gd name="T45" fmla="*/ 27 h 183"/>
                    <a:gd name="T46" fmla="*/ 26 w 169"/>
                    <a:gd name="T47" fmla="*/ 17 h 183"/>
                    <a:gd name="T48" fmla="*/ 28 w 169"/>
                    <a:gd name="T49" fmla="*/ 11 h 183"/>
                    <a:gd name="T50" fmla="*/ 36 w 169"/>
                    <a:gd name="T51" fmla="*/ 5 h 183"/>
                    <a:gd name="T52" fmla="*/ 48 w 169"/>
                    <a:gd name="T53" fmla="*/ 3 h 183"/>
                    <a:gd name="T54" fmla="*/ 66 w 169"/>
                    <a:gd name="T55" fmla="*/ 8 h 183"/>
                    <a:gd name="T56" fmla="*/ 79 w 169"/>
                    <a:gd name="T57" fmla="*/ 6 h 183"/>
                    <a:gd name="T58" fmla="*/ 90 w 169"/>
                    <a:gd name="T59" fmla="*/ 11 h 183"/>
                    <a:gd name="T60" fmla="*/ 102 w 169"/>
                    <a:gd name="T61" fmla="*/ 17 h 183"/>
                    <a:gd name="T62" fmla="*/ 111 w 169"/>
                    <a:gd name="T63" fmla="*/ 20 h 183"/>
                    <a:gd name="T64" fmla="*/ 105 w 169"/>
                    <a:gd name="T65" fmla="*/ 22 h 183"/>
                    <a:gd name="T66" fmla="*/ 102 w 169"/>
                    <a:gd name="T67" fmla="*/ 27 h 183"/>
                    <a:gd name="T68" fmla="*/ 108 w 169"/>
                    <a:gd name="T69" fmla="*/ 33 h 183"/>
                    <a:gd name="T70" fmla="*/ 128 w 169"/>
                    <a:gd name="T71" fmla="*/ 34 h 183"/>
                    <a:gd name="T72" fmla="*/ 136 w 169"/>
                    <a:gd name="T73" fmla="*/ 28 h 183"/>
                    <a:gd name="T74" fmla="*/ 140 w 169"/>
                    <a:gd name="T75" fmla="*/ 34 h 183"/>
                    <a:gd name="T76" fmla="*/ 146 w 169"/>
                    <a:gd name="T77" fmla="*/ 22 h 183"/>
                    <a:gd name="T78" fmla="*/ 146 w 169"/>
                    <a:gd name="T79" fmla="*/ 4 h 183"/>
                    <a:gd name="T80" fmla="*/ 154 w 169"/>
                    <a:gd name="T81" fmla="*/ 4 h 183"/>
                    <a:gd name="T82" fmla="*/ 169 w 169"/>
                    <a:gd name="T83" fmla="*/ 9 h 183"/>
                    <a:gd name="T84" fmla="*/ 166 w 169"/>
                    <a:gd name="T85" fmla="*/ 21 h 183"/>
                    <a:gd name="T86" fmla="*/ 157 w 169"/>
                    <a:gd name="T87" fmla="*/ 29 h 183"/>
                    <a:gd name="T88" fmla="*/ 151 w 169"/>
                    <a:gd name="T89" fmla="*/ 33 h 183"/>
                    <a:gd name="T90" fmla="*/ 154 w 169"/>
                    <a:gd name="T91" fmla="*/ 40 h 183"/>
                    <a:gd name="T92" fmla="*/ 154 w 169"/>
                    <a:gd name="T93" fmla="*/ 48 h 183"/>
                    <a:gd name="T94" fmla="*/ 150 w 169"/>
                    <a:gd name="T95" fmla="*/ 50 h 183"/>
                    <a:gd name="T96" fmla="*/ 146 w 169"/>
                    <a:gd name="T97" fmla="*/ 62 h 183"/>
                    <a:gd name="T98" fmla="*/ 151 w 169"/>
                    <a:gd name="T99" fmla="*/ 65 h 183"/>
                    <a:gd name="T100" fmla="*/ 150 w 169"/>
                    <a:gd name="T101" fmla="*/ 77 h 183"/>
                    <a:gd name="T102" fmla="*/ 147 w 169"/>
                    <a:gd name="T103" fmla="*/ 111 h 183"/>
                    <a:gd name="T104" fmla="*/ 130 w 169"/>
                    <a:gd name="T105" fmla="*/ 104 h 183"/>
                    <a:gd name="T106" fmla="*/ 134 w 169"/>
                    <a:gd name="T107" fmla="*/ 95 h 183"/>
                    <a:gd name="T108" fmla="*/ 114 w 169"/>
                    <a:gd name="T109" fmla="*/ 93 h 183"/>
                    <a:gd name="T110" fmla="*/ 106 w 169"/>
                    <a:gd name="T111" fmla="*/ 98 h 183"/>
                    <a:gd name="T112" fmla="*/ 104 w 169"/>
                    <a:gd name="T113" fmla="*/ 101 h 183"/>
                    <a:gd name="T114" fmla="*/ 98 w 169"/>
                    <a:gd name="T115" fmla="*/ 99 h 183"/>
                    <a:gd name="T116" fmla="*/ 96 w 169"/>
                    <a:gd name="T117" fmla="*/ 104 h 183"/>
                    <a:gd name="T118" fmla="*/ 99 w 169"/>
                    <a:gd name="T119" fmla="*/ 111 h 183"/>
                    <a:gd name="T120" fmla="*/ 93 w 169"/>
                    <a:gd name="T121" fmla="*/ 113 h 183"/>
                    <a:gd name="T122" fmla="*/ 81 w 169"/>
                    <a:gd name="T123" fmla="*/ 130 h 183"/>
                    <a:gd name="T124" fmla="*/ 78 w 169"/>
                    <a:gd name="T125" fmla="*/ 162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9" h="183">
                      <a:moveTo>
                        <a:pt x="78" y="162"/>
                      </a:moveTo>
                      <a:lnTo>
                        <a:pt x="75" y="162"/>
                      </a:lnTo>
                      <a:lnTo>
                        <a:pt x="73" y="165"/>
                      </a:lnTo>
                      <a:lnTo>
                        <a:pt x="70" y="167"/>
                      </a:lnTo>
                      <a:lnTo>
                        <a:pt x="69" y="177"/>
                      </a:lnTo>
                      <a:lnTo>
                        <a:pt x="61" y="178"/>
                      </a:lnTo>
                      <a:lnTo>
                        <a:pt x="61" y="183"/>
                      </a:lnTo>
                      <a:lnTo>
                        <a:pt x="54" y="182"/>
                      </a:lnTo>
                      <a:lnTo>
                        <a:pt x="51" y="171"/>
                      </a:lnTo>
                      <a:lnTo>
                        <a:pt x="45" y="162"/>
                      </a:lnTo>
                      <a:lnTo>
                        <a:pt x="42" y="160"/>
                      </a:lnTo>
                      <a:lnTo>
                        <a:pt x="37" y="162"/>
                      </a:lnTo>
                      <a:lnTo>
                        <a:pt x="30" y="164"/>
                      </a:lnTo>
                      <a:lnTo>
                        <a:pt x="26" y="160"/>
                      </a:lnTo>
                      <a:lnTo>
                        <a:pt x="20" y="159"/>
                      </a:lnTo>
                      <a:lnTo>
                        <a:pt x="14" y="153"/>
                      </a:lnTo>
                      <a:lnTo>
                        <a:pt x="12" y="153"/>
                      </a:lnTo>
                      <a:lnTo>
                        <a:pt x="8" y="150"/>
                      </a:lnTo>
                      <a:lnTo>
                        <a:pt x="4" y="149"/>
                      </a:lnTo>
                      <a:lnTo>
                        <a:pt x="0" y="149"/>
                      </a:lnTo>
                      <a:lnTo>
                        <a:pt x="0" y="142"/>
                      </a:lnTo>
                      <a:lnTo>
                        <a:pt x="4" y="141"/>
                      </a:lnTo>
                      <a:lnTo>
                        <a:pt x="7" y="140"/>
                      </a:lnTo>
                      <a:lnTo>
                        <a:pt x="12" y="140"/>
                      </a:lnTo>
                      <a:lnTo>
                        <a:pt x="15" y="136"/>
                      </a:lnTo>
                      <a:lnTo>
                        <a:pt x="14" y="131"/>
                      </a:lnTo>
                      <a:lnTo>
                        <a:pt x="13" y="129"/>
                      </a:lnTo>
                      <a:lnTo>
                        <a:pt x="14" y="125"/>
                      </a:lnTo>
                      <a:lnTo>
                        <a:pt x="16" y="123"/>
                      </a:lnTo>
                      <a:lnTo>
                        <a:pt x="21" y="116"/>
                      </a:lnTo>
                      <a:lnTo>
                        <a:pt x="22" y="112"/>
                      </a:lnTo>
                      <a:lnTo>
                        <a:pt x="22" y="106"/>
                      </a:lnTo>
                      <a:lnTo>
                        <a:pt x="21" y="101"/>
                      </a:lnTo>
                      <a:lnTo>
                        <a:pt x="25" y="87"/>
                      </a:lnTo>
                      <a:lnTo>
                        <a:pt x="28" y="80"/>
                      </a:lnTo>
                      <a:lnTo>
                        <a:pt x="32" y="72"/>
                      </a:lnTo>
                      <a:lnTo>
                        <a:pt x="30" y="68"/>
                      </a:lnTo>
                      <a:lnTo>
                        <a:pt x="26" y="64"/>
                      </a:lnTo>
                      <a:lnTo>
                        <a:pt x="24" y="54"/>
                      </a:lnTo>
                      <a:lnTo>
                        <a:pt x="24" y="48"/>
                      </a:lnTo>
                      <a:lnTo>
                        <a:pt x="24" y="46"/>
                      </a:lnTo>
                      <a:lnTo>
                        <a:pt x="31" y="47"/>
                      </a:lnTo>
                      <a:lnTo>
                        <a:pt x="33" y="44"/>
                      </a:lnTo>
                      <a:lnTo>
                        <a:pt x="34" y="36"/>
                      </a:lnTo>
                      <a:lnTo>
                        <a:pt x="30" y="33"/>
                      </a:lnTo>
                      <a:lnTo>
                        <a:pt x="33" y="27"/>
                      </a:lnTo>
                      <a:lnTo>
                        <a:pt x="30" y="21"/>
                      </a:lnTo>
                      <a:lnTo>
                        <a:pt x="26" y="17"/>
                      </a:lnTo>
                      <a:lnTo>
                        <a:pt x="25" y="11"/>
                      </a:lnTo>
                      <a:lnTo>
                        <a:pt x="28" y="11"/>
                      </a:lnTo>
                      <a:lnTo>
                        <a:pt x="34" y="9"/>
                      </a:lnTo>
                      <a:lnTo>
                        <a:pt x="36" y="5"/>
                      </a:lnTo>
                      <a:lnTo>
                        <a:pt x="43" y="0"/>
                      </a:lnTo>
                      <a:lnTo>
                        <a:pt x="48" y="3"/>
                      </a:lnTo>
                      <a:lnTo>
                        <a:pt x="62" y="9"/>
                      </a:lnTo>
                      <a:lnTo>
                        <a:pt x="66" y="8"/>
                      </a:lnTo>
                      <a:lnTo>
                        <a:pt x="70" y="9"/>
                      </a:lnTo>
                      <a:lnTo>
                        <a:pt x="79" y="6"/>
                      </a:lnTo>
                      <a:lnTo>
                        <a:pt x="82" y="5"/>
                      </a:lnTo>
                      <a:lnTo>
                        <a:pt x="90" y="11"/>
                      </a:lnTo>
                      <a:lnTo>
                        <a:pt x="97" y="17"/>
                      </a:lnTo>
                      <a:lnTo>
                        <a:pt x="102" y="17"/>
                      </a:lnTo>
                      <a:lnTo>
                        <a:pt x="110" y="17"/>
                      </a:lnTo>
                      <a:lnTo>
                        <a:pt x="111" y="20"/>
                      </a:lnTo>
                      <a:lnTo>
                        <a:pt x="109" y="22"/>
                      </a:lnTo>
                      <a:lnTo>
                        <a:pt x="105" y="22"/>
                      </a:lnTo>
                      <a:lnTo>
                        <a:pt x="103" y="24"/>
                      </a:lnTo>
                      <a:lnTo>
                        <a:pt x="102" y="27"/>
                      </a:lnTo>
                      <a:lnTo>
                        <a:pt x="103" y="30"/>
                      </a:lnTo>
                      <a:lnTo>
                        <a:pt x="108" y="33"/>
                      </a:lnTo>
                      <a:lnTo>
                        <a:pt x="118" y="34"/>
                      </a:lnTo>
                      <a:lnTo>
                        <a:pt x="128" y="34"/>
                      </a:lnTo>
                      <a:lnTo>
                        <a:pt x="132" y="27"/>
                      </a:lnTo>
                      <a:lnTo>
                        <a:pt x="136" y="28"/>
                      </a:lnTo>
                      <a:lnTo>
                        <a:pt x="138" y="33"/>
                      </a:lnTo>
                      <a:lnTo>
                        <a:pt x="140" y="34"/>
                      </a:lnTo>
                      <a:lnTo>
                        <a:pt x="144" y="29"/>
                      </a:lnTo>
                      <a:lnTo>
                        <a:pt x="146" y="22"/>
                      </a:lnTo>
                      <a:lnTo>
                        <a:pt x="145" y="14"/>
                      </a:lnTo>
                      <a:lnTo>
                        <a:pt x="146" y="4"/>
                      </a:lnTo>
                      <a:lnTo>
                        <a:pt x="151" y="3"/>
                      </a:lnTo>
                      <a:lnTo>
                        <a:pt x="154" y="4"/>
                      </a:lnTo>
                      <a:lnTo>
                        <a:pt x="164" y="9"/>
                      </a:lnTo>
                      <a:lnTo>
                        <a:pt x="169" y="9"/>
                      </a:lnTo>
                      <a:lnTo>
                        <a:pt x="168" y="10"/>
                      </a:lnTo>
                      <a:lnTo>
                        <a:pt x="166" y="21"/>
                      </a:lnTo>
                      <a:lnTo>
                        <a:pt x="160" y="24"/>
                      </a:lnTo>
                      <a:lnTo>
                        <a:pt x="157" y="29"/>
                      </a:lnTo>
                      <a:lnTo>
                        <a:pt x="151" y="30"/>
                      </a:lnTo>
                      <a:lnTo>
                        <a:pt x="151" y="33"/>
                      </a:lnTo>
                      <a:lnTo>
                        <a:pt x="151" y="38"/>
                      </a:lnTo>
                      <a:lnTo>
                        <a:pt x="154" y="40"/>
                      </a:lnTo>
                      <a:lnTo>
                        <a:pt x="156" y="44"/>
                      </a:lnTo>
                      <a:lnTo>
                        <a:pt x="154" y="48"/>
                      </a:lnTo>
                      <a:lnTo>
                        <a:pt x="152" y="48"/>
                      </a:lnTo>
                      <a:lnTo>
                        <a:pt x="150" y="50"/>
                      </a:lnTo>
                      <a:lnTo>
                        <a:pt x="148" y="57"/>
                      </a:lnTo>
                      <a:lnTo>
                        <a:pt x="146" y="62"/>
                      </a:lnTo>
                      <a:lnTo>
                        <a:pt x="148" y="65"/>
                      </a:lnTo>
                      <a:lnTo>
                        <a:pt x="151" y="65"/>
                      </a:lnTo>
                      <a:lnTo>
                        <a:pt x="152" y="68"/>
                      </a:lnTo>
                      <a:lnTo>
                        <a:pt x="150" y="77"/>
                      </a:lnTo>
                      <a:lnTo>
                        <a:pt x="151" y="106"/>
                      </a:lnTo>
                      <a:lnTo>
                        <a:pt x="147" y="111"/>
                      </a:lnTo>
                      <a:lnTo>
                        <a:pt x="142" y="111"/>
                      </a:lnTo>
                      <a:lnTo>
                        <a:pt x="130" y="104"/>
                      </a:lnTo>
                      <a:lnTo>
                        <a:pt x="133" y="100"/>
                      </a:lnTo>
                      <a:lnTo>
                        <a:pt x="134" y="95"/>
                      </a:lnTo>
                      <a:lnTo>
                        <a:pt x="133" y="93"/>
                      </a:lnTo>
                      <a:lnTo>
                        <a:pt x="114" y="93"/>
                      </a:lnTo>
                      <a:lnTo>
                        <a:pt x="108" y="95"/>
                      </a:lnTo>
                      <a:lnTo>
                        <a:pt x="106" y="98"/>
                      </a:lnTo>
                      <a:lnTo>
                        <a:pt x="108" y="102"/>
                      </a:lnTo>
                      <a:lnTo>
                        <a:pt x="104" y="101"/>
                      </a:lnTo>
                      <a:lnTo>
                        <a:pt x="103" y="100"/>
                      </a:lnTo>
                      <a:lnTo>
                        <a:pt x="98" y="99"/>
                      </a:lnTo>
                      <a:lnTo>
                        <a:pt x="96" y="101"/>
                      </a:lnTo>
                      <a:lnTo>
                        <a:pt x="96" y="104"/>
                      </a:lnTo>
                      <a:lnTo>
                        <a:pt x="98" y="108"/>
                      </a:lnTo>
                      <a:lnTo>
                        <a:pt x="99" y="111"/>
                      </a:lnTo>
                      <a:lnTo>
                        <a:pt x="97" y="113"/>
                      </a:lnTo>
                      <a:lnTo>
                        <a:pt x="93" y="113"/>
                      </a:lnTo>
                      <a:lnTo>
                        <a:pt x="88" y="113"/>
                      </a:lnTo>
                      <a:lnTo>
                        <a:pt x="81" y="130"/>
                      </a:lnTo>
                      <a:lnTo>
                        <a:pt x="76" y="148"/>
                      </a:lnTo>
                      <a:lnTo>
                        <a:pt x="78" y="162"/>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677" name="Freeform 125"/>
                <p:cNvSpPr>
                  <a:spLocks/>
                </p:cNvSpPr>
                <p:nvPr/>
              </p:nvSpPr>
              <p:spPr bwMode="auto">
                <a:xfrm>
                  <a:off x="1310" y="2215"/>
                  <a:ext cx="59" cy="106"/>
                </a:xfrm>
                <a:custGeom>
                  <a:avLst/>
                  <a:gdLst>
                    <a:gd name="T0" fmla="*/ 11 w 117"/>
                    <a:gd name="T1" fmla="*/ 201 h 212"/>
                    <a:gd name="T2" fmla="*/ 3 w 117"/>
                    <a:gd name="T3" fmla="*/ 194 h 212"/>
                    <a:gd name="T4" fmla="*/ 3 w 117"/>
                    <a:gd name="T5" fmla="*/ 180 h 212"/>
                    <a:gd name="T6" fmla="*/ 9 w 117"/>
                    <a:gd name="T7" fmla="*/ 167 h 212"/>
                    <a:gd name="T8" fmla="*/ 9 w 117"/>
                    <a:gd name="T9" fmla="*/ 161 h 212"/>
                    <a:gd name="T10" fmla="*/ 11 w 117"/>
                    <a:gd name="T11" fmla="*/ 156 h 212"/>
                    <a:gd name="T12" fmla="*/ 13 w 117"/>
                    <a:gd name="T13" fmla="*/ 146 h 212"/>
                    <a:gd name="T14" fmla="*/ 21 w 117"/>
                    <a:gd name="T15" fmla="*/ 144 h 212"/>
                    <a:gd name="T16" fmla="*/ 32 w 117"/>
                    <a:gd name="T17" fmla="*/ 134 h 212"/>
                    <a:gd name="T18" fmla="*/ 31 w 117"/>
                    <a:gd name="T19" fmla="*/ 124 h 212"/>
                    <a:gd name="T20" fmla="*/ 24 w 117"/>
                    <a:gd name="T21" fmla="*/ 118 h 212"/>
                    <a:gd name="T22" fmla="*/ 19 w 117"/>
                    <a:gd name="T23" fmla="*/ 116 h 212"/>
                    <a:gd name="T24" fmla="*/ 17 w 117"/>
                    <a:gd name="T25" fmla="*/ 110 h 212"/>
                    <a:gd name="T26" fmla="*/ 19 w 117"/>
                    <a:gd name="T27" fmla="*/ 100 h 212"/>
                    <a:gd name="T28" fmla="*/ 14 w 117"/>
                    <a:gd name="T29" fmla="*/ 93 h 212"/>
                    <a:gd name="T30" fmla="*/ 0 w 117"/>
                    <a:gd name="T31" fmla="*/ 84 h 212"/>
                    <a:gd name="T32" fmla="*/ 9 w 117"/>
                    <a:gd name="T33" fmla="*/ 70 h 212"/>
                    <a:gd name="T34" fmla="*/ 31 w 117"/>
                    <a:gd name="T35" fmla="*/ 36 h 212"/>
                    <a:gd name="T36" fmla="*/ 38 w 117"/>
                    <a:gd name="T37" fmla="*/ 0 h 212"/>
                    <a:gd name="T38" fmla="*/ 55 w 117"/>
                    <a:gd name="T39" fmla="*/ 0 h 212"/>
                    <a:gd name="T40" fmla="*/ 61 w 117"/>
                    <a:gd name="T41" fmla="*/ 8 h 212"/>
                    <a:gd name="T42" fmla="*/ 77 w 117"/>
                    <a:gd name="T43" fmla="*/ 12 h 212"/>
                    <a:gd name="T44" fmla="*/ 86 w 117"/>
                    <a:gd name="T45" fmla="*/ 16 h 212"/>
                    <a:gd name="T46" fmla="*/ 92 w 117"/>
                    <a:gd name="T47" fmla="*/ 22 h 212"/>
                    <a:gd name="T48" fmla="*/ 99 w 117"/>
                    <a:gd name="T49" fmla="*/ 33 h 212"/>
                    <a:gd name="T50" fmla="*/ 108 w 117"/>
                    <a:gd name="T51" fmla="*/ 35 h 212"/>
                    <a:gd name="T52" fmla="*/ 113 w 117"/>
                    <a:gd name="T53" fmla="*/ 45 h 212"/>
                    <a:gd name="T54" fmla="*/ 113 w 117"/>
                    <a:gd name="T55" fmla="*/ 57 h 212"/>
                    <a:gd name="T56" fmla="*/ 116 w 117"/>
                    <a:gd name="T57" fmla="*/ 68 h 212"/>
                    <a:gd name="T58" fmla="*/ 107 w 117"/>
                    <a:gd name="T59" fmla="*/ 70 h 212"/>
                    <a:gd name="T60" fmla="*/ 107 w 117"/>
                    <a:gd name="T61" fmla="*/ 78 h 212"/>
                    <a:gd name="T62" fmla="*/ 113 w 117"/>
                    <a:gd name="T63" fmla="*/ 92 h 212"/>
                    <a:gd name="T64" fmla="*/ 111 w 117"/>
                    <a:gd name="T65" fmla="*/ 104 h 212"/>
                    <a:gd name="T66" fmla="*/ 104 w 117"/>
                    <a:gd name="T67" fmla="*/ 125 h 212"/>
                    <a:gd name="T68" fmla="*/ 105 w 117"/>
                    <a:gd name="T69" fmla="*/ 136 h 212"/>
                    <a:gd name="T70" fmla="*/ 99 w 117"/>
                    <a:gd name="T71" fmla="*/ 147 h 212"/>
                    <a:gd name="T72" fmla="*/ 96 w 117"/>
                    <a:gd name="T73" fmla="*/ 153 h 212"/>
                    <a:gd name="T74" fmla="*/ 98 w 117"/>
                    <a:gd name="T75" fmla="*/ 160 h 212"/>
                    <a:gd name="T76" fmla="*/ 90 w 117"/>
                    <a:gd name="T77" fmla="*/ 164 h 212"/>
                    <a:gd name="T78" fmla="*/ 83 w 117"/>
                    <a:gd name="T79" fmla="*/ 166 h 212"/>
                    <a:gd name="T80" fmla="*/ 80 w 117"/>
                    <a:gd name="T81" fmla="*/ 180 h 212"/>
                    <a:gd name="T82" fmla="*/ 81 w 117"/>
                    <a:gd name="T83" fmla="*/ 194 h 212"/>
                    <a:gd name="T84" fmla="*/ 81 w 117"/>
                    <a:gd name="T85" fmla="*/ 204 h 212"/>
                    <a:gd name="T86" fmla="*/ 68 w 117"/>
                    <a:gd name="T87" fmla="*/ 209 h 212"/>
                    <a:gd name="T88" fmla="*/ 57 w 117"/>
                    <a:gd name="T89" fmla="*/ 212 h 212"/>
                    <a:gd name="T90" fmla="*/ 51 w 117"/>
                    <a:gd name="T91" fmla="*/ 207 h 212"/>
                    <a:gd name="T92" fmla="*/ 48 w 117"/>
                    <a:gd name="T93" fmla="*/ 201 h 212"/>
                    <a:gd name="T94" fmla="*/ 37 w 117"/>
                    <a:gd name="T95" fmla="*/ 202 h 212"/>
                    <a:gd name="T96" fmla="*/ 20 w 117"/>
                    <a:gd name="T97" fmla="*/ 200 h 212"/>
                    <a:gd name="T98" fmla="*/ 14 w 117"/>
                    <a:gd name="T99" fmla="*/ 20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7" h="212">
                      <a:moveTo>
                        <a:pt x="11" y="203"/>
                      </a:moveTo>
                      <a:lnTo>
                        <a:pt x="11" y="201"/>
                      </a:lnTo>
                      <a:lnTo>
                        <a:pt x="8" y="198"/>
                      </a:lnTo>
                      <a:lnTo>
                        <a:pt x="3" y="194"/>
                      </a:lnTo>
                      <a:lnTo>
                        <a:pt x="2" y="191"/>
                      </a:lnTo>
                      <a:lnTo>
                        <a:pt x="3" y="180"/>
                      </a:lnTo>
                      <a:lnTo>
                        <a:pt x="5" y="177"/>
                      </a:lnTo>
                      <a:lnTo>
                        <a:pt x="9" y="167"/>
                      </a:lnTo>
                      <a:lnTo>
                        <a:pt x="11" y="164"/>
                      </a:lnTo>
                      <a:lnTo>
                        <a:pt x="9" y="161"/>
                      </a:lnTo>
                      <a:lnTo>
                        <a:pt x="8" y="159"/>
                      </a:lnTo>
                      <a:lnTo>
                        <a:pt x="11" y="156"/>
                      </a:lnTo>
                      <a:lnTo>
                        <a:pt x="12" y="148"/>
                      </a:lnTo>
                      <a:lnTo>
                        <a:pt x="13" y="146"/>
                      </a:lnTo>
                      <a:lnTo>
                        <a:pt x="17" y="146"/>
                      </a:lnTo>
                      <a:lnTo>
                        <a:pt x="21" y="144"/>
                      </a:lnTo>
                      <a:lnTo>
                        <a:pt x="26" y="142"/>
                      </a:lnTo>
                      <a:lnTo>
                        <a:pt x="32" y="134"/>
                      </a:lnTo>
                      <a:lnTo>
                        <a:pt x="33" y="129"/>
                      </a:lnTo>
                      <a:lnTo>
                        <a:pt x="31" y="124"/>
                      </a:lnTo>
                      <a:lnTo>
                        <a:pt x="27" y="118"/>
                      </a:lnTo>
                      <a:lnTo>
                        <a:pt x="24" y="118"/>
                      </a:lnTo>
                      <a:lnTo>
                        <a:pt x="21" y="117"/>
                      </a:lnTo>
                      <a:lnTo>
                        <a:pt x="19" y="116"/>
                      </a:lnTo>
                      <a:lnTo>
                        <a:pt x="17" y="113"/>
                      </a:lnTo>
                      <a:lnTo>
                        <a:pt x="17" y="110"/>
                      </a:lnTo>
                      <a:lnTo>
                        <a:pt x="17" y="106"/>
                      </a:lnTo>
                      <a:lnTo>
                        <a:pt x="19" y="100"/>
                      </a:lnTo>
                      <a:lnTo>
                        <a:pt x="19" y="95"/>
                      </a:lnTo>
                      <a:lnTo>
                        <a:pt x="14" y="93"/>
                      </a:lnTo>
                      <a:lnTo>
                        <a:pt x="8" y="90"/>
                      </a:lnTo>
                      <a:lnTo>
                        <a:pt x="0" y="84"/>
                      </a:lnTo>
                      <a:lnTo>
                        <a:pt x="2" y="77"/>
                      </a:lnTo>
                      <a:lnTo>
                        <a:pt x="9" y="70"/>
                      </a:lnTo>
                      <a:lnTo>
                        <a:pt x="25" y="51"/>
                      </a:lnTo>
                      <a:lnTo>
                        <a:pt x="31" y="36"/>
                      </a:lnTo>
                      <a:lnTo>
                        <a:pt x="37" y="16"/>
                      </a:lnTo>
                      <a:lnTo>
                        <a:pt x="38" y="0"/>
                      </a:lnTo>
                      <a:lnTo>
                        <a:pt x="45" y="4"/>
                      </a:lnTo>
                      <a:lnTo>
                        <a:pt x="55" y="0"/>
                      </a:lnTo>
                      <a:lnTo>
                        <a:pt x="60" y="3"/>
                      </a:lnTo>
                      <a:lnTo>
                        <a:pt x="61" y="8"/>
                      </a:lnTo>
                      <a:lnTo>
                        <a:pt x="72" y="12"/>
                      </a:lnTo>
                      <a:lnTo>
                        <a:pt x="77" y="12"/>
                      </a:lnTo>
                      <a:lnTo>
                        <a:pt x="84" y="18"/>
                      </a:lnTo>
                      <a:lnTo>
                        <a:pt x="86" y="16"/>
                      </a:lnTo>
                      <a:lnTo>
                        <a:pt x="91" y="18"/>
                      </a:lnTo>
                      <a:lnTo>
                        <a:pt x="92" y="22"/>
                      </a:lnTo>
                      <a:lnTo>
                        <a:pt x="97" y="27"/>
                      </a:lnTo>
                      <a:lnTo>
                        <a:pt x="99" y="33"/>
                      </a:lnTo>
                      <a:lnTo>
                        <a:pt x="102" y="35"/>
                      </a:lnTo>
                      <a:lnTo>
                        <a:pt x="108" y="35"/>
                      </a:lnTo>
                      <a:lnTo>
                        <a:pt x="109" y="41"/>
                      </a:lnTo>
                      <a:lnTo>
                        <a:pt x="113" y="45"/>
                      </a:lnTo>
                      <a:lnTo>
                        <a:pt x="116" y="51"/>
                      </a:lnTo>
                      <a:lnTo>
                        <a:pt x="113" y="57"/>
                      </a:lnTo>
                      <a:lnTo>
                        <a:pt x="117" y="60"/>
                      </a:lnTo>
                      <a:lnTo>
                        <a:pt x="116" y="68"/>
                      </a:lnTo>
                      <a:lnTo>
                        <a:pt x="114" y="71"/>
                      </a:lnTo>
                      <a:lnTo>
                        <a:pt x="107" y="70"/>
                      </a:lnTo>
                      <a:lnTo>
                        <a:pt x="107" y="72"/>
                      </a:lnTo>
                      <a:lnTo>
                        <a:pt x="107" y="78"/>
                      </a:lnTo>
                      <a:lnTo>
                        <a:pt x="109" y="88"/>
                      </a:lnTo>
                      <a:lnTo>
                        <a:pt x="113" y="92"/>
                      </a:lnTo>
                      <a:lnTo>
                        <a:pt x="115" y="96"/>
                      </a:lnTo>
                      <a:lnTo>
                        <a:pt x="111" y="104"/>
                      </a:lnTo>
                      <a:lnTo>
                        <a:pt x="108" y="111"/>
                      </a:lnTo>
                      <a:lnTo>
                        <a:pt x="104" y="125"/>
                      </a:lnTo>
                      <a:lnTo>
                        <a:pt x="105" y="130"/>
                      </a:lnTo>
                      <a:lnTo>
                        <a:pt x="105" y="136"/>
                      </a:lnTo>
                      <a:lnTo>
                        <a:pt x="104" y="140"/>
                      </a:lnTo>
                      <a:lnTo>
                        <a:pt x="99" y="147"/>
                      </a:lnTo>
                      <a:lnTo>
                        <a:pt x="97" y="149"/>
                      </a:lnTo>
                      <a:lnTo>
                        <a:pt x="96" y="153"/>
                      </a:lnTo>
                      <a:lnTo>
                        <a:pt x="97" y="155"/>
                      </a:lnTo>
                      <a:lnTo>
                        <a:pt x="98" y="160"/>
                      </a:lnTo>
                      <a:lnTo>
                        <a:pt x="95" y="164"/>
                      </a:lnTo>
                      <a:lnTo>
                        <a:pt x="90" y="164"/>
                      </a:lnTo>
                      <a:lnTo>
                        <a:pt x="87" y="165"/>
                      </a:lnTo>
                      <a:lnTo>
                        <a:pt x="83" y="166"/>
                      </a:lnTo>
                      <a:lnTo>
                        <a:pt x="83" y="173"/>
                      </a:lnTo>
                      <a:lnTo>
                        <a:pt x="80" y="180"/>
                      </a:lnTo>
                      <a:lnTo>
                        <a:pt x="79" y="188"/>
                      </a:lnTo>
                      <a:lnTo>
                        <a:pt x="81" y="194"/>
                      </a:lnTo>
                      <a:lnTo>
                        <a:pt x="83" y="200"/>
                      </a:lnTo>
                      <a:lnTo>
                        <a:pt x="81" y="204"/>
                      </a:lnTo>
                      <a:lnTo>
                        <a:pt x="75" y="212"/>
                      </a:lnTo>
                      <a:lnTo>
                        <a:pt x="68" y="209"/>
                      </a:lnTo>
                      <a:lnTo>
                        <a:pt x="62" y="207"/>
                      </a:lnTo>
                      <a:lnTo>
                        <a:pt x="57" y="212"/>
                      </a:lnTo>
                      <a:lnTo>
                        <a:pt x="53" y="210"/>
                      </a:lnTo>
                      <a:lnTo>
                        <a:pt x="51" y="207"/>
                      </a:lnTo>
                      <a:lnTo>
                        <a:pt x="49" y="202"/>
                      </a:lnTo>
                      <a:lnTo>
                        <a:pt x="48" y="201"/>
                      </a:lnTo>
                      <a:lnTo>
                        <a:pt x="45" y="201"/>
                      </a:lnTo>
                      <a:lnTo>
                        <a:pt x="37" y="202"/>
                      </a:lnTo>
                      <a:lnTo>
                        <a:pt x="29" y="200"/>
                      </a:lnTo>
                      <a:lnTo>
                        <a:pt x="20" y="200"/>
                      </a:lnTo>
                      <a:lnTo>
                        <a:pt x="18" y="202"/>
                      </a:lnTo>
                      <a:lnTo>
                        <a:pt x="14" y="202"/>
                      </a:lnTo>
                      <a:lnTo>
                        <a:pt x="11" y="203"/>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678" name="Freeform 126"/>
                <p:cNvSpPr>
                  <a:spLocks/>
                </p:cNvSpPr>
                <p:nvPr/>
              </p:nvSpPr>
              <p:spPr bwMode="auto">
                <a:xfrm>
                  <a:off x="1285" y="2302"/>
                  <a:ext cx="113" cy="93"/>
                </a:xfrm>
                <a:custGeom>
                  <a:avLst/>
                  <a:gdLst>
                    <a:gd name="T0" fmla="*/ 196 w 227"/>
                    <a:gd name="T1" fmla="*/ 177 h 187"/>
                    <a:gd name="T2" fmla="*/ 185 w 227"/>
                    <a:gd name="T3" fmla="*/ 173 h 187"/>
                    <a:gd name="T4" fmla="*/ 179 w 227"/>
                    <a:gd name="T5" fmla="*/ 168 h 187"/>
                    <a:gd name="T6" fmla="*/ 172 w 227"/>
                    <a:gd name="T7" fmla="*/ 166 h 187"/>
                    <a:gd name="T8" fmla="*/ 174 w 227"/>
                    <a:gd name="T9" fmla="*/ 174 h 187"/>
                    <a:gd name="T10" fmla="*/ 169 w 227"/>
                    <a:gd name="T11" fmla="*/ 180 h 187"/>
                    <a:gd name="T12" fmla="*/ 162 w 227"/>
                    <a:gd name="T13" fmla="*/ 187 h 187"/>
                    <a:gd name="T14" fmla="*/ 156 w 227"/>
                    <a:gd name="T15" fmla="*/ 185 h 187"/>
                    <a:gd name="T16" fmla="*/ 147 w 227"/>
                    <a:gd name="T17" fmla="*/ 174 h 187"/>
                    <a:gd name="T18" fmla="*/ 137 w 227"/>
                    <a:gd name="T19" fmla="*/ 167 h 187"/>
                    <a:gd name="T20" fmla="*/ 132 w 227"/>
                    <a:gd name="T21" fmla="*/ 157 h 187"/>
                    <a:gd name="T22" fmla="*/ 114 w 227"/>
                    <a:gd name="T23" fmla="*/ 133 h 187"/>
                    <a:gd name="T24" fmla="*/ 102 w 227"/>
                    <a:gd name="T25" fmla="*/ 126 h 187"/>
                    <a:gd name="T26" fmla="*/ 89 w 227"/>
                    <a:gd name="T27" fmla="*/ 127 h 187"/>
                    <a:gd name="T28" fmla="*/ 82 w 227"/>
                    <a:gd name="T29" fmla="*/ 138 h 187"/>
                    <a:gd name="T30" fmla="*/ 70 w 227"/>
                    <a:gd name="T31" fmla="*/ 139 h 187"/>
                    <a:gd name="T32" fmla="*/ 66 w 227"/>
                    <a:gd name="T33" fmla="*/ 145 h 187"/>
                    <a:gd name="T34" fmla="*/ 51 w 227"/>
                    <a:gd name="T35" fmla="*/ 154 h 187"/>
                    <a:gd name="T36" fmla="*/ 43 w 227"/>
                    <a:gd name="T37" fmla="*/ 161 h 187"/>
                    <a:gd name="T38" fmla="*/ 24 w 227"/>
                    <a:gd name="T39" fmla="*/ 165 h 187"/>
                    <a:gd name="T40" fmla="*/ 10 w 227"/>
                    <a:gd name="T41" fmla="*/ 168 h 187"/>
                    <a:gd name="T42" fmla="*/ 5 w 227"/>
                    <a:gd name="T43" fmla="*/ 159 h 187"/>
                    <a:gd name="T44" fmla="*/ 5 w 227"/>
                    <a:gd name="T45" fmla="*/ 142 h 187"/>
                    <a:gd name="T46" fmla="*/ 0 w 227"/>
                    <a:gd name="T47" fmla="*/ 121 h 187"/>
                    <a:gd name="T48" fmla="*/ 9 w 227"/>
                    <a:gd name="T49" fmla="*/ 101 h 187"/>
                    <a:gd name="T50" fmla="*/ 10 w 227"/>
                    <a:gd name="T51" fmla="*/ 94 h 187"/>
                    <a:gd name="T52" fmla="*/ 6 w 227"/>
                    <a:gd name="T53" fmla="*/ 89 h 187"/>
                    <a:gd name="T54" fmla="*/ 11 w 227"/>
                    <a:gd name="T55" fmla="*/ 85 h 187"/>
                    <a:gd name="T56" fmla="*/ 24 w 227"/>
                    <a:gd name="T57" fmla="*/ 83 h 187"/>
                    <a:gd name="T58" fmla="*/ 28 w 227"/>
                    <a:gd name="T59" fmla="*/ 79 h 187"/>
                    <a:gd name="T60" fmla="*/ 37 w 227"/>
                    <a:gd name="T61" fmla="*/ 79 h 187"/>
                    <a:gd name="T62" fmla="*/ 46 w 227"/>
                    <a:gd name="T63" fmla="*/ 75 h 187"/>
                    <a:gd name="T64" fmla="*/ 46 w 227"/>
                    <a:gd name="T65" fmla="*/ 57 h 187"/>
                    <a:gd name="T66" fmla="*/ 52 w 227"/>
                    <a:gd name="T67" fmla="*/ 48 h 187"/>
                    <a:gd name="T68" fmla="*/ 63 w 227"/>
                    <a:gd name="T69" fmla="*/ 30 h 187"/>
                    <a:gd name="T70" fmla="*/ 70 w 227"/>
                    <a:gd name="T71" fmla="*/ 29 h 187"/>
                    <a:gd name="T72" fmla="*/ 81 w 227"/>
                    <a:gd name="T73" fmla="*/ 27 h 187"/>
                    <a:gd name="T74" fmla="*/ 97 w 227"/>
                    <a:gd name="T75" fmla="*/ 28 h 187"/>
                    <a:gd name="T76" fmla="*/ 101 w 227"/>
                    <a:gd name="T77" fmla="*/ 29 h 187"/>
                    <a:gd name="T78" fmla="*/ 105 w 227"/>
                    <a:gd name="T79" fmla="*/ 37 h 187"/>
                    <a:gd name="T80" fmla="*/ 114 w 227"/>
                    <a:gd name="T81" fmla="*/ 34 h 187"/>
                    <a:gd name="T82" fmla="*/ 127 w 227"/>
                    <a:gd name="T83" fmla="*/ 39 h 187"/>
                    <a:gd name="T84" fmla="*/ 135 w 227"/>
                    <a:gd name="T85" fmla="*/ 27 h 187"/>
                    <a:gd name="T86" fmla="*/ 131 w 227"/>
                    <a:gd name="T87" fmla="*/ 15 h 187"/>
                    <a:gd name="T88" fmla="*/ 135 w 227"/>
                    <a:gd name="T89" fmla="*/ 0 h 187"/>
                    <a:gd name="T90" fmla="*/ 143 w 227"/>
                    <a:gd name="T91" fmla="*/ 1 h 187"/>
                    <a:gd name="T92" fmla="*/ 149 w 227"/>
                    <a:gd name="T93" fmla="*/ 4 h 187"/>
                    <a:gd name="T94" fmla="*/ 161 w 227"/>
                    <a:gd name="T95" fmla="*/ 11 h 187"/>
                    <a:gd name="T96" fmla="*/ 172 w 227"/>
                    <a:gd name="T97" fmla="*/ 13 h 187"/>
                    <a:gd name="T98" fmla="*/ 180 w 227"/>
                    <a:gd name="T99" fmla="*/ 13 h 187"/>
                    <a:gd name="T100" fmla="*/ 189 w 227"/>
                    <a:gd name="T101" fmla="*/ 33 h 187"/>
                    <a:gd name="T102" fmla="*/ 196 w 227"/>
                    <a:gd name="T103" fmla="*/ 29 h 187"/>
                    <a:gd name="T104" fmla="*/ 205 w 227"/>
                    <a:gd name="T105" fmla="*/ 18 h 187"/>
                    <a:gd name="T106" fmla="*/ 210 w 227"/>
                    <a:gd name="T107" fmla="*/ 13 h 187"/>
                    <a:gd name="T108" fmla="*/ 213 w 227"/>
                    <a:gd name="T109" fmla="*/ 15 h 187"/>
                    <a:gd name="T110" fmla="*/ 225 w 227"/>
                    <a:gd name="T111" fmla="*/ 64 h 187"/>
                    <a:gd name="T112" fmla="*/ 225 w 227"/>
                    <a:gd name="T113" fmla="*/ 115 h 187"/>
                    <a:gd name="T114" fmla="*/ 216 w 227"/>
                    <a:gd name="T115" fmla="*/ 162 h 187"/>
                    <a:gd name="T116" fmla="*/ 208 w 227"/>
                    <a:gd name="T117" fmla="*/ 165 h 187"/>
                    <a:gd name="T118" fmla="*/ 204 w 227"/>
                    <a:gd name="T119" fmla="*/ 169 h 187"/>
                    <a:gd name="T120" fmla="*/ 198 w 227"/>
                    <a:gd name="T121" fmla="*/ 172 h 187"/>
                    <a:gd name="T122" fmla="*/ 198 w 227"/>
                    <a:gd name="T123" fmla="*/ 17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7" h="187">
                      <a:moveTo>
                        <a:pt x="198" y="178"/>
                      </a:moveTo>
                      <a:lnTo>
                        <a:pt x="196" y="177"/>
                      </a:lnTo>
                      <a:lnTo>
                        <a:pt x="189" y="177"/>
                      </a:lnTo>
                      <a:lnTo>
                        <a:pt x="185" y="173"/>
                      </a:lnTo>
                      <a:lnTo>
                        <a:pt x="183" y="171"/>
                      </a:lnTo>
                      <a:lnTo>
                        <a:pt x="179" y="168"/>
                      </a:lnTo>
                      <a:lnTo>
                        <a:pt x="175" y="167"/>
                      </a:lnTo>
                      <a:lnTo>
                        <a:pt x="172" y="166"/>
                      </a:lnTo>
                      <a:lnTo>
                        <a:pt x="173" y="172"/>
                      </a:lnTo>
                      <a:lnTo>
                        <a:pt x="174" y="174"/>
                      </a:lnTo>
                      <a:lnTo>
                        <a:pt x="173" y="178"/>
                      </a:lnTo>
                      <a:lnTo>
                        <a:pt x="169" y="180"/>
                      </a:lnTo>
                      <a:lnTo>
                        <a:pt x="167" y="186"/>
                      </a:lnTo>
                      <a:lnTo>
                        <a:pt x="162" y="187"/>
                      </a:lnTo>
                      <a:lnTo>
                        <a:pt x="159" y="185"/>
                      </a:lnTo>
                      <a:lnTo>
                        <a:pt x="156" y="185"/>
                      </a:lnTo>
                      <a:lnTo>
                        <a:pt x="153" y="181"/>
                      </a:lnTo>
                      <a:lnTo>
                        <a:pt x="147" y="174"/>
                      </a:lnTo>
                      <a:lnTo>
                        <a:pt x="142" y="169"/>
                      </a:lnTo>
                      <a:lnTo>
                        <a:pt x="137" y="167"/>
                      </a:lnTo>
                      <a:lnTo>
                        <a:pt x="133" y="161"/>
                      </a:lnTo>
                      <a:lnTo>
                        <a:pt x="132" y="157"/>
                      </a:lnTo>
                      <a:lnTo>
                        <a:pt x="127" y="145"/>
                      </a:lnTo>
                      <a:lnTo>
                        <a:pt x="114" y="133"/>
                      </a:lnTo>
                      <a:lnTo>
                        <a:pt x="108" y="129"/>
                      </a:lnTo>
                      <a:lnTo>
                        <a:pt x="102" y="126"/>
                      </a:lnTo>
                      <a:lnTo>
                        <a:pt x="96" y="126"/>
                      </a:lnTo>
                      <a:lnTo>
                        <a:pt x="89" y="127"/>
                      </a:lnTo>
                      <a:lnTo>
                        <a:pt x="87" y="131"/>
                      </a:lnTo>
                      <a:lnTo>
                        <a:pt x="82" y="138"/>
                      </a:lnTo>
                      <a:lnTo>
                        <a:pt x="77" y="139"/>
                      </a:lnTo>
                      <a:lnTo>
                        <a:pt x="70" y="139"/>
                      </a:lnTo>
                      <a:lnTo>
                        <a:pt x="69" y="141"/>
                      </a:lnTo>
                      <a:lnTo>
                        <a:pt x="66" y="145"/>
                      </a:lnTo>
                      <a:lnTo>
                        <a:pt x="60" y="149"/>
                      </a:lnTo>
                      <a:lnTo>
                        <a:pt x="51" y="154"/>
                      </a:lnTo>
                      <a:lnTo>
                        <a:pt x="49" y="156"/>
                      </a:lnTo>
                      <a:lnTo>
                        <a:pt x="43" y="161"/>
                      </a:lnTo>
                      <a:lnTo>
                        <a:pt x="37" y="163"/>
                      </a:lnTo>
                      <a:lnTo>
                        <a:pt x="24" y="165"/>
                      </a:lnTo>
                      <a:lnTo>
                        <a:pt x="18" y="166"/>
                      </a:lnTo>
                      <a:lnTo>
                        <a:pt x="10" y="168"/>
                      </a:lnTo>
                      <a:lnTo>
                        <a:pt x="4" y="166"/>
                      </a:lnTo>
                      <a:lnTo>
                        <a:pt x="5" y="159"/>
                      </a:lnTo>
                      <a:lnTo>
                        <a:pt x="6" y="151"/>
                      </a:lnTo>
                      <a:lnTo>
                        <a:pt x="5" y="142"/>
                      </a:lnTo>
                      <a:lnTo>
                        <a:pt x="6" y="127"/>
                      </a:lnTo>
                      <a:lnTo>
                        <a:pt x="0" y="121"/>
                      </a:lnTo>
                      <a:lnTo>
                        <a:pt x="0" y="115"/>
                      </a:lnTo>
                      <a:lnTo>
                        <a:pt x="9" y="101"/>
                      </a:lnTo>
                      <a:lnTo>
                        <a:pt x="10" y="97"/>
                      </a:lnTo>
                      <a:lnTo>
                        <a:pt x="10" y="94"/>
                      </a:lnTo>
                      <a:lnTo>
                        <a:pt x="7" y="90"/>
                      </a:lnTo>
                      <a:lnTo>
                        <a:pt x="6" y="89"/>
                      </a:lnTo>
                      <a:lnTo>
                        <a:pt x="7" y="87"/>
                      </a:lnTo>
                      <a:lnTo>
                        <a:pt x="11" y="85"/>
                      </a:lnTo>
                      <a:lnTo>
                        <a:pt x="19" y="84"/>
                      </a:lnTo>
                      <a:lnTo>
                        <a:pt x="24" y="83"/>
                      </a:lnTo>
                      <a:lnTo>
                        <a:pt x="28" y="84"/>
                      </a:lnTo>
                      <a:lnTo>
                        <a:pt x="28" y="79"/>
                      </a:lnTo>
                      <a:lnTo>
                        <a:pt x="30" y="77"/>
                      </a:lnTo>
                      <a:lnTo>
                        <a:pt x="37" y="79"/>
                      </a:lnTo>
                      <a:lnTo>
                        <a:pt x="45" y="78"/>
                      </a:lnTo>
                      <a:lnTo>
                        <a:pt x="46" y="75"/>
                      </a:lnTo>
                      <a:lnTo>
                        <a:pt x="42" y="61"/>
                      </a:lnTo>
                      <a:lnTo>
                        <a:pt x="46" y="57"/>
                      </a:lnTo>
                      <a:lnTo>
                        <a:pt x="48" y="54"/>
                      </a:lnTo>
                      <a:lnTo>
                        <a:pt x="52" y="48"/>
                      </a:lnTo>
                      <a:lnTo>
                        <a:pt x="54" y="45"/>
                      </a:lnTo>
                      <a:lnTo>
                        <a:pt x="63" y="30"/>
                      </a:lnTo>
                      <a:lnTo>
                        <a:pt x="66" y="29"/>
                      </a:lnTo>
                      <a:lnTo>
                        <a:pt x="70" y="29"/>
                      </a:lnTo>
                      <a:lnTo>
                        <a:pt x="72" y="27"/>
                      </a:lnTo>
                      <a:lnTo>
                        <a:pt x="81" y="27"/>
                      </a:lnTo>
                      <a:lnTo>
                        <a:pt x="89" y="29"/>
                      </a:lnTo>
                      <a:lnTo>
                        <a:pt x="97" y="28"/>
                      </a:lnTo>
                      <a:lnTo>
                        <a:pt x="100" y="28"/>
                      </a:lnTo>
                      <a:lnTo>
                        <a:pt x="101" y="29"/>
                      </a:lnTo>
                      <a:lnTo>
                        <a:pt x="103" y="34"/>
                      </a:lnTo>
                      <a:lnTo>
                        <a:pt x="105" y="37"/>
                      </a:lnTo>
                      <a:lnTo>
                        <a:pt x="109" y="39"/>
                      </a:lnTo>
                      <a:lnTo>
                        <a:pt x="114" y="34"/>
                      </a:lnTo>
                      <a:lnTo>
                        <a:pt x="120" y="36"/>
                      </a:lnTo>
                      <a:lnTo>
                        <a:pt x="127" y="39"/>
                      </a:lnTo>
                      <a:lnTo>
                        <a:pt x="133" y="31"/>
                      </a:lnTo>
                      <a:lnTo>
                        <a:pt x="135" y="27"/>
                      </a:lnTo>
                      <a:lnTo>
                        <a:pt x="133" y="21"/>
                      </a:lnTo>
                      <a:lnTo>
                        <a:pt x="131" y="15"/>
                      </a:lnTo>
                      <a:lnTo>
                        <a:pt x="132" y="7"/>
                      </a:lnTo>
                      <a:lnTo>
                        <a:pt x="135" y="0"/>
                      </a:lnTo>
                      <a:lnTo>
                        <a:pt x="139" y="0"/>
                      </a:lnTo>
                      <a:lnTo>
                        <a:pt x="143" y="1"/>
                      </a:lnTo>
                      <a:lnTo>
                        <a:pt x="147" y="4"/>
                      </a:lnTo>
                      <a:lnTo>
                        <a:pt x="149" y="4"/>
                      </a:lnTo>
                      <a:lnTo>
                        <a:pt x="155" y="10"/>
                      </a:lnTo>
                      <a:lnTo>
                        <a:pt x="161" y="11"/>
                      </a:lnTo>
                      <a:lnTo>
                        <a:pt x="165" y="15"/>
                      </a:lnTo>
                      <a:lnTo>
                        <a:pt x="172" y="13"/>
                      </a:lnTo>
                      <a:lnTo>
                        <a:pt x="177" y="11"/>
                      </a:lnTo>
                      <a:lnTo>
                        <a:pt x="180" y="13"/>
                      </a:lnTo>
                      <a:lnTo>
                        <a:pt x="186" y="22"/>
                      </a:lnTo>
                      <a:lnTo>
                        <a:pt x="189" y="33"/>
                      </a:lnTo>
                      <a:lnTo>
                        <a:pt x="196" y="34"/>
                      </a:lnTo>
                      <a:lnTo>
                        <a:pt x="196" y="29"/>
                      </a:lnTo>
                      <a:lnTo>
                        <a:pt x="204" y="28"/>
                      </a:lnTo>
                      <a:lnTo>
                        <a:pt x="205" y="18"/>
                      </a:lnTo>
                      <a:lnTo>
                        <a:pt x="208" y="16"/>
                      </a:lnTo>
                      <a:lnTo>
                        <a:pt x="210" y="13"/>
                      </a:lnTo>
                      <a:lnTo>
                        <a:pt x="213" y="13"/>
                      </a:lnTo>
                      <a:lnTo>
                        <a:pt x="213" y="15"/>
                      </a:lnTo>
                      <a:lnTo>
                        <a:pt x="219" y="37"/>
                      </a:lnTo>
                      <a:lnTo>
                        <a:pt x="225" y="64"/>
                      </a:lnTo>
                      <a:lnTo>
                        <a:pt x="227" y="94"/>
                      </a:lnTo>
                      <a:lnTo>
                        <a:pt x="225" y="115"/>
                      </a:lnTo>
                      <a:lnTo>
                        <a:pt x="220" y="150"/>
                      </a:lnTo>
                      <a:lnTo>
                        <a:pt x="216" y="162"/>
                      </a:lnTo>
                      <a:lnTo>
                        <a:pt x="213" y="163"/>
                      </a:lnTo>
                      <a:lnTo>
                        <a:pt x="208" y="165"/>
                      </a:lnTo>
                      <a:lnTo>
                        <a:pt x="207" y="166"/>
                      </a:lnTo>
                      <a:lnTo>
                        <a:pt x="204" y="169"/>
                      </a:lnTo>
                      <a:lnTo>
                        <a:pt x="202" y="171"/>
                      </a:lnTo>
                      <a:lnTo>
                        <a:pt x="198" y="172"/>
                      </a:lnTo>
                      <a:lnTo>
                        <a:pt x="197" y="174"/>
                      </a:lnTo>
                      <a:lnTo>
                        <a:pt x="198" y="178"/>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679" name="Freeform 127"/>
                <p:cNvSpPr>
                  <a:spLocks/>
                </p:cNvSpPr>
                <p:nvPr/>
              </p:nvSpPr>
              <p:spPr bwMode="auto">
                <a:xfrm>
                  <a:off x="1316" y="2380"/>
                  <a:ext cx="71" cy="92"/>
                </a:xfrm>
                <a:custGeom>
                  <a:avLst/>
                  <a:gdLst>
                    <a:gd name="T0" fmla="*/ 136 w 141"/>
                    <a:gd name="T1" fmla="*/ 183 h 184"/>
                    <a:gd name="T2" fmla="*/ 134 w 141"/>
                    <a:gd name="T3" fmla="*/ 184 h 184"/>
                    <a:gd name="T4" fmla="*/ 128 w 141"/>
                    <a:gd name="T5" fmla="*/ 178 h 184"/>
                    <a:gd name="T6" fmla="*/ 124 w 141"/>
                    <a:gd name="T7" fmla="*/ 168 h 184"/>
                    <a:gd name="T8" fmla="*/ 114 w 141"/>
                    <a:gd name="T9" fmla="*/ 166 h 184"/>
                    <a:gd name="T10" fmla="*/ 105 w 141"/>
                    <a:gd name="T11" fmla="*/ 166 h 184"/>
                    <a:gd name="T12" fmla="*/ 103 w 141"/>
                    <a:gd name="T13" fmla="*/ 160 h 184"/>
                    <a:gd name="T14" fmla="*/ 97 w 141"/>
                    <a:gd name="T15" fmla="*/ 156 h 184"/>
                    <a:gd name="T16" fmla="*/ 86 w 141"/>
                    <a:gd name="T17" fmla="*/ 155 h 184"/>
                    <a:gd name="T18" fmla="*/ 75 w 141"/>
                    <a:gd name="T19" fmla="*/ 162 h 184"/>
                    <a:gd name="T20" fmla="*/ 67 w 141"/>
                    <a:gd name="T21" fmla="*/ 167 h 184"/>
                    <a:gd name="T22" fmla="*/ 61 w 141"/>
                    <a:gd name="T23" fmla="*/ 170 h 184"/>
                    <a:gd name="T24" fmla="*/ 54 w 141"/>
                    <a:gd name="T25" fmla="*/ 168 h 184"/>
                    <a:gd name="T26" fmla="*/ 48 w 141"/>
                    <a:gd name="T27" fmla="*/ 166 h 184"/>
                    <a:gd name="T28" fmla="*/ 38 w 141"/>
                    <a:gd name="T29" fmla="*/ 159 h 184"/>
                    <a:gd name="T30" fmla="*/ 28 w 141"/>
                    <a:gd name="T31" fmla="*/ 150 h 184"/>
                    <a:gd name="T32" fmla="*/ 20 w 141"/>
                    <a:gd name="T33" fmla="*/ 138 h 184"/>
                    <a:gd name="T34" fmla="*/ 13 w 141"/>
                    <a:gd name="T35" fmla="*/ 134 h 184"/>
                    <a:gd name="T36" fmla="*/ 6 w 141"/>
                    <a:gd name="T37" fmla="*/ 130 h 184"/>
                    <a:gd name="T38" fmla="*/ 4 w 141"/>
                    <a:gd name="T39" fmla="*/ 126 h 184"/>
                    <a:gd name="T40" fmla="*/ 1 w 141"/>
                    <a:gd name="T41" fmla="*/ 119 h 184"/>
                    <a:gd name="T42" fmla="*/ 1 w 141"/>
                    <a:gd name="T43" fmla="*/ 112 h 184"/>
                    <a:gd name="T44" fmla="*/ 13 w 141"/>
                    <a:gd name="T45" fmla="*/ 112 h 184"/>
                    <a:gd name="T46" fmla="*/ 20 w 141"/>
                    <a:gd name="T47" fmla="*/ 101 h 184"/>
                    <a:gd name="T48" fmla="*/ 22 w 141"/>
                    <a:gd name="T49" fmla="*/ 95 h 184"/>
                    <a:gd name="T50" fmla="*/ 31 w 141"/>
                    <a:gd name="T51" fmla="*/ 96 h 184"/>
                    <a:gd name="T52" fmla="*/ 38 w 141"/>
                    <a:gd name="T53" fmla="*/ 88 h 184"/>
                    <a:gd name="T54" fmla="*/ 42 w 141"/>
                    <a:gd name="T55" fmla="*/ 89 h 184"/>
                    <a:gd name="T56" fmla="*/ 48 w 141"/>
                    <a:gd name="T57" fmla="*/ 84 h 184"/>
                    <a:gd name="T58" fmla="*/ 52 w 141"/>
                    <a:gd name="T59" fmla="*/ 83 h 184"/>
                    <a:gd name="T60" fmla="*/ 60 w 141"/>
                    <a:gd name="T61" fmla="*/ 83 h 184"/>
                    <a:gd name="T62" fmla="*/ 61 w 141"/>
                    <a:gd name="T63" fmla="*/ 71 h 184"/>
                    <a:gd name="T64" fmla="*/ 66 w 141"/>
                    <a:gd name="T65" fmla="*/ 66 h 184"/>
                    <a:gd name="T66" fmla="*/ 63 w 141"/>
                    <a:gd name="T67" fmla="*/ 51 h 184"/>
                    <a:gd name="T68" fmla="*/ 64 w 141"/>
                    <a:gd name="T69" fmla="*/ 39 h 184"/>
                    <a:gd name="T70" fmla="*/ 68 w 141"/>
                    <a:gd name="T71" fmla="*/ 33 h 184"/>
                    <a:gd name="T72" fmla="*/ 66 w 141"/>
                    <a:gd name="T73" fmla="*/ 22 h 184"/>
                    <a:gd name="T74" fmla="*/ 69 w 141"/>
                    <a:gd name="T75" fmla="*/ 6 h 184"/>
                    <a:gd name="T76" fmla="*/ 70 w 141"/>
                    <a:gd name="T77" fmla="*/ 4 h 184"/>
                    <a:gd name="T78" fmla="*/ 79 w 141"/>
                    <a:gd name="T79" fmla="*/ 12 h 184"/>
                    <a:gd name="T80" fmla="*/ 90 w 141"/>
                    <a:gd name="T81" fmla="*/ 24 h 184"/>
                    <a:gd name="T82" fmla="*/ 96 w 141"/>
                    <a:gd name="T83" fmla="*/ 28 h 184"/>
                    <a:gd name="T84" fmla="*/ 104 w 141"/>
                    <a:gd name="T85" fmla="*/ 29 h 184"/>
                    <a:gd name="T86" fmla="*/ 110 w 141"/>
                    <a:gd name="T87" fmla="*/ 21 h 184"/>
                    <a:gd name="T88" fmla="*/ 110 w 141"/>
                    <a:gd name="T89" fmla="*/ 15 h 184"/>
                    <a:gd name="T90" fmla="*/ 112 w 141"/>
                    <a:gd name="T91" fmla="*/ 10 h 184"/>
                    <a:gd name="T92" fmla="*/ 120 w 141"/>
                    <a:gd name="T93" fmla="*/ 14 h 184"/>
                    <a:gd name="T94" fmla="*/ 126 w 141"/>
                    <a:gd name="T95" fmla="*/ 20 h 184"/>
                    <a:gd name="T96" fmla="*/ 135 w 141"/>
                    <a:gd name="T97" fmla="*/ 21 h 184"/>
                    <a:gd name="T98" fmla="*/ 127 w 141"/>
                    <a:gd name="T99" fmla="*/ 35 h 184"/>
                    <a:gd name="T100" fmla="*/ 120 w 141"/>
                    <a:gd name="T101" fmla="*/ 57 h 184"/>
                    <a:gd name="T102" fmla="*/ 112 w 141"/>
                    <a:gd name="T103" fmla="*/ 77 h 184"/>
                    <a:gd name="T104" fmla="*/ 111 w 141"/>
                    <a:gd name="T105" fmla="*/ 98 h 184"/>
                    <a:gd name="T106" fmla="*/ 106 w 141"/>
                    <a:gd name="T107" fmla="*/ 104 h 184"/>
                    <a:gd name="T108" fmla="*/ 109 w 141"/>
                    <a:gd name="T109" fmla="*/ 125 h 184"/>
                    <a:gd name="T110" fmla="*/ 134 w 141"/>
                    <a:gd name="T111" fmla="*/ 172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1" h="184">
                      <a:moveTo>
                        <a:pt x="141" y="180"/>
                      </a:moveTo>
                      <a:lnTo>
                        <a:pt x="136" y="183"/>
                      </a:lnTo>
                      <a:lnTo>
                        <a:pt x="135" y="184"/>
                      </a:lnTo>
                      <a:lnTo>
                        <a:pt x="134" y="184"/>
                      </a:lnTo>
                      <a:lnTo>
                        <a:pt x="129" y="183"/>
                      </a:lnTo>
                      <a:lnTo>
                        <a:pt x="128" y="178"/>
                      </a:lnTo>
                      <a:lnTo>
                        <a:pt x="126" y="172"/>
                      </a:lnTo>
                      <a:lnTo>
                        <a:pt x="124" y="168"/>
                      </a:lnTo>
                      <a:lnTo>
                        <a:pt x="122" y="166"/>
                      </a:lnTo>
                      <a:lnTo>
                        <a:pt x="114" y="166"/>
                      </a:lnTo>
                      <a:lnTo>
                        <a:pt x="108" y="166"/>
                      </a:lnTo>
                      <a:lnTo>
                        <a:pt x="105" y="166"/>
                      </a:lnTo>
                      <a:lnTo>
                        <a:pt x="103" y="164"/>
                      </a:lnTo>
                      <a:lnTo>
                        <a:pt x="103" y="160"/>
                      </a:lnTo>
                      <a:lnTo>
                        <a:pt x="100" y="156"/>
                      </a:lnTo>
                      <a:lnTo>
                        <a:pt x="97" y="156"/>
                      </a:lnTo>
                      <a:lnTo>
                        <a:pt x="92" y="160"/>
                      </a:lnTo>
                      <a:lnTo>
                        <a:pt x="86" y="155"/>
                      </a:lnTo>
                      <a:lnTo>
                        <a:pt x="82" y="156"/>
                      </a:lnTo>
                      <a:lnTo>
                        <a:pt x="75" y="162"/>
                      </a:lnTo>
                      <a:lnTo>
                        <a:pt x="70" y="165"/>
                      </a:lnTo>
                      <a:lnTo>
                        <a:pt x="67" y="167"/>
                      </a:lnTo>
                      <a:lnTo>
                        <a:pt x="64" y="168"/>
                      </a:lnTo>
                      <a:lnTo>
                        <a:pt x="61" y="170"/>
                      </a:lnTo>
                      <a:lnTo>
                        <a:pt x="56" y="168"/>
                      </a:lnTo>
                      <a:lnTo>
                        <a:pt x="54" y="168"/>
                      </a:lnTo>
                      <a:lnTo>
                        <a:pt x="51" y="167"/>
                      </a:lnTo>
                      <a:lnTo>
                        <a:pt x="48" y="166"/>
                      </a:lnTo>
                      <a:lnTo>
                        <a:pt x="42" y="161"/>
                      </a:lnTo>
                      <a:lnTo>
                        <a:pt x="38" y="159"/>
                      </a:lnTo>
                      <a:lnTo>
                        <a:pt x="33" y="155"/>
                      </a:lnTo>
                      <a:lnTo>
                        <a:pt x="28" y="150"/>
                      </a:lnTo>
                      <a:lnTo>
                        <a:pt x="24" y="143"/>
                      </a:lnTo>
                      <a:lnTo>
                        <a:pt x="20" y="138"/>
                      </a:lnTo>
                      <a:lnTo>
                        <a:pt x="15" y="132"/>
                      </a:lnTo>
                      <a:lnTo>
                        <a:pt x="13" y="134"/>
                      </a:lnTo>
                      <a:lnTo>
                        <a:pt x="9" y="132"/>
                      </a:lnTo>
                      <a:lnTo>
                        <a:pt x="6" y="130"/>
                      </a:lnTo>
                      <a:lnTo>
                        <a:pt x="6" y="129"/>
                      </a:lnTo>
                      <a:lnTo>
                        <a:pt x="4" y="126"/>
                      </a:lnTo>
                      <a:lnTo>
                        <a:pt x="2" y="124"/>
                      </a:lnTo>
                      <a:lnTo>
                        <a:pt x="1" y="119"/>
                      </a:lnTo>
                      <a:lnTo>
                        <a:pt x="0" y="117"/>
                      </a:lnTo>
                      <a:lnTo>
                        <a:pt x="1" y="112"/>
                      </a:lnTo>
                      <a:lnTo>
                        <a:pt x="6" y="113"/>
                      </a:lnTo>
                      <a:lnTo>
                        <a:pt x="13" y="112"/>
                      </a:lnTo>
                      <a:lnTo>
                        <a:pt x="16" y="108"/>
                      </a:lnTo>
                      <a:lnTo>
                        <a:pt x="20" y="101"/>
                      </a:lnTo>
                      <a:lnTo>
                        <a:pt x="20" y="95"/>
                      </a:lnTo>
                      <a:lnTo>
                        <a:pt x="22" y="95"/>
                      </a:lnTo>
                      <a:lnTo>
                        <a:pt x="27" y="98"/>
                      </a:lnTo>
                      <a:lnTo>
                        <a:pt x="31" y="96"/>
                      </a:lnTo>
                      <a:lnTo>
                        <a:pt x="37" y="90"/>
                      </a:lnTo>
                      <a:lnTo>
                        <a:pt x="38" y="88"/>
                      </a:lnTo>
                      <a:lnTo>
                        <a:pt x="40" y="88"/>
                      </a:lnTo>
                      <a:lnTo>
                        <a:pt x="42" y="89"/>
                      </a:lnTo>
                      <a:lnTo>
                        <a:pt x="45" y="84"/>
                      </a:lnTo>
                      <a:lnTo>
                        <a:pt x="48" y="84"/>
                      </a:lnTo>
                      <a:lnTo>
                        <a:pt x="50" y="87"/>
                      </a:lnTo>
                      <a:lnTo>
                        <a:pt x="52" y="83"/>
                      </a:lnTo>
                      <a:lnTo>
                        <a:pt x="57" y="86"/>
                      </a:lnTo>
                      <a:lnTo>
                        <a:pt x="60" y="83"/>
                      </a:lnTo>
                      <a:lnTo>
                        <a:pt x="58" y="75"/>
                      </a:lnTo>
                      <a:lnTo>
                        <a:pt x="61" y="71"/>
                      </a:lnTo>
                      <a:lnTo>
                        <a:pt x="64" y="70"/>
                      </a:lnTo>
                      <a:lnTo>
                        <a:pt x="66" y="66"/>
                      </a:lnTo>
                      <a:lnTo>
                        <a:pt x="63" y="60"/>
                      </a:lnTo>
                      <a:lnTo>
                        <a:pt x="63" y="51"/>
                      </a:lnTo>
                      <a:lnTo>
                        <a:pt x="62" y="44"/>
                      </a:lnTo>
                      <a:lnTo>
                        <a:pt x="64" y="39"/>
                      </a:lnTo>
                      <a:lnTo>
                        <a:pt x="68" y="35"/>
                      </a:lnTo>
                      <a:lnTo>
                        <a:pt x="68" y="33"/>
                      </a:lnTo>
                      <a:lnTo>
                        <a:pt x="64" y="26"/>
                      </a:lnTo>
                      <a:lnTo>
                        <a:pt x="66" y="22"/>
                      </a:lnTo>
                      <a:lnTo>
                        <a:pt x="68" y="15"/>
                      </a:lnTo>
                      <a:lnTo>
                        <a:pt x="69" y="6"/>
                      </a:lnTo>
                      <a:lnTo>
                        <a:pt x="69" y="0"/>
                      </a:lnTo>
                      <a:lnTo>
                        <a:pt x="70" y="4"/>
                      </a:lnTo>
                      <a:lnTo>
                        <a:pt x="74" y="10"/>
                      </a:lnTo>
                      <a:lnTo>
                        <a:pt x="79" y="12"/>
                      </a:lnTo>
                      <a:lnTo>
                        <a:pt x="84" y="17"/>
                      </a:lnTo>
                      <a:lnTo>
                        <a:pt x="90" y="24"/>
                      </a:lnTo>
                      <a:lnTo>
                        <a:pt x="93" y="28"/>
                      </a:lnTo>
                      <a:lnTo>
                        <a:pt x="96" y="28"/>
                      </a:lnTo>
                      <a:lnTo>
                        <a:pt x="99" y="30"/>
                      </a:lnTo>
                      <a:lnTo>
                        <a:pt x="104" y="29"/>
                      </a:lnTo>
                      <a:lnTo>
                        <a:pt x="106" y="23"/>
                      </a:lnTo>
                      <a:lnTo>
                        <a:pt x="110" y="21"/>
                      </a:lnTo>
                      <a:lnTo>
                        <a:pt x="111" y="17"/>
                      </a:lnTo>
                      <a:lnTo>
                        <a:pt x="110" y="15"/>
                      </a:lnTo>
                      <a:lnTo>
                        <a:pt x="109" y="9"/>
                      </a:lnTo>
                      <a:lnTo>
                        <a:pt x="112" y="10"/>
                      </a:lnTo>
                      <a:lnTo>
                        <a:pt x="116" y="11"/>
                      </a:lnTo>
                      <a:lnTo>
                        <a:pt x="120" y="14"/>
                      </a:lnTo>
                      <a:lnTo>
                        <a:pt x="122" y="16"/>
                      </a:lnTo>
                      <a:lnTo>
                        <a:pt x="126" y="20"/>
                      </a:lnTo>
                      <a:lnTo>
                        <a:pt x="133" y="20"/>
                      </a:lnTo>
                      <a:lnTo>
                        <a:pt x="135" y="21"/>
                      </a:lnTo>
                      <a:lnTo>
                        <a:pt x="135" y="22"/>
                      </a:lnTo>
                      <a:lnTo>
                        <a:pt x="127" y="35"/>
                      </a:lnTo>
                      <a:lnTo>
                        <a:pt x="124" y="44"/>
                      </a:lnTo>
                      <a:lnTo>
                        <a:pt x="120" y="57"/>
                      </a:lnTo>
                      <a:lnTo>
                        <a:pt x="112" y="74"/>
                      </a:lnTo>
                      <a:lnTo>
                        <a:pt x="112" y="77"/>
                      </a:lnTo>
                      <a:lnTo>
                        <a:pt x="114" y="92"/>
                      </a:lnTo>
                      <a:lnTo>
                        <a:pt x="111" y="98"/>
                      </a:lnTo>
                      <a:lnTo>
                        <a:pt x="109" y="101"/>
                      </a:lnTo>
                      <a:lnTo>
                        <a:pt x="106" y="104"/>
                      </a:lnTo>
                      <a:lnTo>
                        <a:pt x="105" y="108"/>
                      </a:lnTo>
                      <a:lnTo>
                        <a:pt x="109" y="125"/>
                      </a:lnTo>
                      <a:lnTo>
                        <a:pt x="121" y="150"/>
                      </a:lnTo>
                      <a:lnTo>
                        <a:pt x="134" y="172"/>
                      </a:lnTo>
                      <a:lnTo>
                        <a:pt x="141" y="180"/>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680" name="Freeform 128"/>
                <p:cNvSpPr>
                  <a:spLocks/>
                </p:cNvSpPr>
                <p:nvPr/>
              </p:nvSpPr>
              <p:spPr bwMode="auto">
                <a:xfrm>
                  <a:off x="1292" y="2365"/>
                  <a:ext cx="59" cy="72"/>
                </a:xfrm>
                <a:custGeom>
                  <a:avLst/>
                  <a:gdLst>
                    <a:gd name="T0" fmla="*/ 43 w 116"/>
                    <a:gd name="T1" fmla="*/ 141 h 144"/>
                    <a:gd name="T2" fmla="*/ 32 w 116"/>
                    <a:gd name="T3" fmla="*/ 136 h 144"/>
                    <a:gd name="T4" fmla="*/ 25 w 116"/>
                    <a:gd name="T5" fmla="*/ 131 h 144"/>
                    <a:gd name="T6" fmla="*/ 13 w 116"/>
                    <a:gd name="T7" fmla="*/ 125 h 144"/>
                    <a:gd name="T8" fmla="*/ 9 w 116"/>
                    <a:gd name="T9" fmla="*/ 113 h 144"/>
                    <a:gd name="T10" fmla="*/ 9 w 116"/>
                    <a:gd name="T11" fmla="*/ 103 h 144"/>
                    <a:gd name="T12" fmla="*/ 15 w 116"/>
                    <a:gd name="T13" fmla="*/ 91 h 144"/>
                    <a:gd name="T14" fmla="*/ 2 w 116"/>
                    <a:gd name="T15" fmla="*/ 81 h 144"/>
                    <a:gd name="T16" fmla="*/ 5 w 116"/>
                    <a:gd name="T17" fmla="*/ 66 h 144"/>
                    <a:gd name="T18" fmla="*/ 5 w 116"/>
                    <a:gd name="T19" fmla="*/ 54 h 144"/>
                    <a:gd name="T20" fmla="*/ 1 w 116"/>
                    <a:gd name="T21" fmla="*/ 46 h 144"/>
                    <a:gd name="T22" fmla="*/ 2 w 116"/>
                    <a:gd name="T23" fmla="*/ 40 h 144"/>
                    <a:gd name="T24" fmla="*/ 21 w 116"/>
                    <a:gd name="T25" fmla="*/ 37 h 144"/>
                    <a:gd name="T26" fmla="*/ 33 w 116"/>
                    <a:gd name="T27" fmla="*/ 30 h 144"/>
                    <a:gd name="T28" fmla="*/ 44 w 116"/>
                    <a:gd name="T29" fmla="*/ 23 h 144"/>
                    <a:gd name="T30" fmla="*/ 53 w 116"/>
                    <a:gd name="T31" fmla="*/ 15 h 144"/>
                    <a:gd name="T32" fmla="*/ 61 w 116"/>
                    <a:gd name="T33" fmla="*/ 13 h 144"/>
                    <a:gd name="T34" fmla="*/ 71 w 116"/>
                    <a:gd name="T35" fmla="*/ 5 h 144"/>
                    <a:gd name="T36" fmla="*/ 80 w 116"/>
                    <a:gd name="T37" fmla="*/ 0 h 144"/>
                    <a:gd name="T38" fmla="*/ 92 w 116"/>
                    <a:gd name="T39" fmla="*/ 3 h 144"/>
                    <a:gd name="T40" fmla="*/ 111 w 116"/>
                    <a:gd name="T41" fmla="*/ 19 h 144"/>
                    <a:gd name="T42" fmla="*/ 116 w 116"/>
                    <a:gd name="T43" fmla="*/ 37 h 144"/>
                    <a:gd name="T44" fmla="*/ 113 w 116"/>
                    <a:gd name="T45" fmla="*/ 53 h 144"/>
                    <a:gd name="T46" fmla="*/ 115 w 116"/>
                    <a:gd name="T47" fmla="*/ 64 h 144"/>
                    <a:gd name="T48" fmla="*/ 111 w 116"/>
                    <a:gd name="T49" fmla="*/ 70 h 144"/>
                    <a:gd name="T50" fmla="*/ 110 w 116"/>
                    <a:gd name="T51" fmla="*/ 82 h 144"/>
                    <a:gd name="T52" fmla="*/ 113 w 116"/>
                    <a:gd name="T53" fmla="*/ 97 h 144"/>
                    <a:gd name="T54" fmla="*/ 108 w 116"/>
                    <a:gd name="T55" fmla="*/ 102 h 144"/>
                    <a:gd name="T56" fmla="*/ 107 w 116"/>
                    <a:gd name="T57" fmla="*/ 114 h 144"/>
                    <a:gd name="T58" fmla="*/ 99 w 116"/>
                    <a:gd name="T59" fmla="*/ 114 h 144"/>
                    <a:gd name="T60" fmla="*/ 95 w 116"/>
                    <a:gd name="T61" fmla="*/ 115 h 144"/>
                    <a:gd name="T62" fmla="*/ 89 w 116"/>
                    <a:gd name="T63" fmla="*/ 120 h 144"/>
                    <a:gd name="T64" fmla="*/ 85 w 116"/>
                    <a:gd name="T65" fmla="*/ 119 h 144"/>
                    <a:gd name="T66" fmla="*/ 78 w 116"/>
                    <a:gd name="T67" fmla="*/ 127 h 144"/>
                    <a:gd name="T68" fmla="*/ 69 w 116"/>
                    <a:gd name="T69" fmla="*/ 126 h 144"/>
                    <a:gd name="T70" fmla="*/ 67 w 116"/>
                    <a:gd name="T71" fmla="*/ 132 h 144"/>
                    <a:gd name="T72" fmla="*/ 60 w 116"/>
                    <a:gd name="T73" fmla="*/ 143 h 144"/>
                    <a:gd name="T74" fmla="*/ 48 w 116"/>
                    <a:gd name="T75" fmla="*/ 14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144">
                      <a:moveTo>
                        <a:pt x="48" y="143"/>
                      </a:moveTo>
                      <a:lnTo>
                        <a:pt x="43" y="141"/>
                      </a:lnTo>
                      <a:lnTo>
                        <a:pt x="38" y="137"/>
                      </a:lnTo>
                      <a:lnTo>
                        <a:pt x="32" y="136"/>
                      </a:lnTo>
                      <a:lnTo>
                        <a:pt x="27" y="131"/>
                      </a:lnTo>
                      <a:lnTo>
                        <a:pt x="25" y="131"/>
                      </a:lnTo>
                      <a:lnTo>
                        <a:pt x="17" y="132"/>
                      </a:lnTo>
                      <a:lnTo>
                        <a:pt x="13" y="125"/>
                      </a:lnTo>
                      <a:lnTo>
                        <a:pt x="8" y="118"/>
                      </a:lnTo>
                      <a:lnTo>
                        <a:pt x="9" y="113"/>
                      </a:lnTo>
                      <a:lnTo>
                        <a:pt x="12" y="108"/>
                      </a:lnTo>
                      <a:lnTo>
                        <a:pt x="9" y="103"/>
                      </a:lnTo>
                      <a:lnTo>
                        <a:pt x="11" y="99"/>
                      </a:lnTo>
                      <a:lnTo>
                        <a:pt x="15" y="91"/>
                      </a:lnTo>
                      <a:lnTo>
                        <a:pt x="15" y="88"/>
                      </a:lnTo>
                      <a:lnTo>
                        <a:pt x="2" y="81"/>
                      </a:lnTo>
                      <a:lnTo>
                        <a:pt x="2" y="75"/>
                      </a:lnTo>
                      <a:lnTo>
                        <a:pt x="5" y="66"/>
                      </a:lnTo>
                      <a:lnTo>
                        <a:pt x="2" y="60"/>
                      </a:lnTo>
                      <a:lnTo>
                        <a:pt x="5" y="54"/>
                      </a:lnTo>
                      <a:lnTo>
                        <a:pt x="5" y="52"/>
                      </a:lnTo>
                      <a:lnTo>
                        <a:pt x="1" y="46"/>
                      </a:lnTo>
                      <a:lnTo>
                        <a:pt x="0" y="43"/>
                      </a:lnTo>
                      <a:lnTo>
                        <a:pt x="2" y="40"/>
                      </a:lnTo>
                      <a:lnTo>
                        <a:pt x="8" y="39"/>
                      </a:lnTo>
                      <a:lnTo>
                        <a:pt x="21" y="37"/>
                      </a:lnTo>
                      <a:lnTo>
                        <a:pt x="27" y="35"/>
                      </a:lnTo>
                      <a:lnTo>
                        <a:pt x="33" y="30"/>
                      </a:lnTo>
                      <a:lnTo>
                        <a:pt x="35" y="28"/>
                      </a:lnTo>
                      <a:lnTo>
                        <a:pt x="44" y="23"/>
                      </a:lnTo>
                      <a:lnTo>
                        <a:pt x="50" y="19"/>
                      </a:lnTo>
                      <a:lnTo>
                        <a:pt x="53" y="15"/>
                      </a:lnTo>
                      <a:lnTo>
                        <a:pt x="54" y="13"/>
                      </a:lnTo>
                      <a:lnTo>
                        <a:pt x="61" y="13"/>
                      </a:lnTo>
                      <a:lnTo>
                        <a:pt x="66" y="12"/>
                      </a:lnTo>
                      <a:lnTo>
                        <a:pt x="71" y="5"/>
                      </a:lnTo>
                      <a:lnTo>
                        <a:pt x="73" y="1"/>
                      </a:lnTo>
                      <a:lnTo>
                        <a:pt x="80" y="0"/>
                      </a:lnTo>
                      <a:lnTo>
                        <a:pt x="86" y="0"/>
                      </a:lnTo>
                      <a:lnTo>
                        <a:pt x="92" y="3"/>
                      </a:lnTo>
                      <a:lnTo>
                        <a:pt x="98" y="7"/>
                      </a:lnTo>
                      <a:lnTo>
                        <a:pt x="111" y="19"/>
                      </a:lnTo>
                      <a:lnTo>
                        <a:pt x="116" y="31"/>
                      </a:lnTo>
                      <a:lnTo>
                        <a:pt x="116" y="37"/>
                      </a:lnTo>
                      <a:lnTo>
                        <a:pt x="115" y="46"/>
                      </a:lnTo>
                      <a:lnTo>
                        <a:pt x="113" y="53"/>
                      </a:lnTo>
                      <a:lnTo>
                        <a:pt x="111" y="57"/>
                      </a:lnTo>
                      <a:lnTo>
                        <a:pt x="115" y="64"/>
                      </a:lnTo>
                      <a:lnTo>
                        <a:pt x="115" y="66"/>
                      </a:lnTo>
                      <a:lnTo>
                        <a:pt x="111" y="70"/>
                      </a:lnTo>
                      <a:lnTo>
                        <a:pt x="109" y="75"/>
                      </a:lnTo>
                      <a:lnTo>
                        <a:pt x="110" y="82"/>
                      </a:lnTo>
                      <a:lnTo>
                        <a:pt x="110" y="91"/>
                      </a:lnTo>
                      <a:lnTo>
                        <a:pt x="113" y="97"/>
                      </a:lnTo>
                      <a:lnTo>
                        <a:pt x="111" y="101"/>
                      </a:lnTo>
                      <a:lnTo>
                        <a:pt x="108" y="102"/>
                      </a:lnTo>
                      <a:lnTo>
                        <a:pt x="105" y="106"/>
                      </a:lnTo>
                      <a:lnTo>
                        <a:pt x="107" y="114"/>
                      </a:lnTo>
                      <a:lnTo>
                        <a:pt x="104" y="117"/>
                      </a:lnTo>
                      <a:lnTo>
                        <a:pt x="99" y="114"/>
                      </a:lnTo>
                      <a:lnTo>
                        <a:pt x="97" y="118"/>
                      </a:lnTo>
                      <a:lnTo>
                        <a:pt x="95" y="115"/>
                      </a:lnTo>
                      <a:lnTo>
                        <a:pt x="92" y="115"/>
                      </a:lnTo>
                      <a:lnTo>
                        <a:pt x="89" y="120"/>
                      </a:lnTo>
                      <a:lnTo>
                        <a:pt x="87" y="119"/>
                      </a:lnTo>
                      <a:lnTo>
                        <a:pt x="85" y="119"/>
                      </a:lnTo>
                      <a:lnTo>
                        <a:pt x="84" y="121"/>
                      </a:lnTo>
                      <a:lnTo>
                        <a:pt x="78" y="127"/>
                      </a:lnTo>
                      <a:lnTo>
                        <a:pt x="74" y="129"/>
                      </a:lnTo>
                      <a:lnTo>
                        <a:pt x="69" y="126"/>
                      </a:lnTo>
                      <a:lnTo>
                        <a:pt x="67" y="126"/>
                      </a:lnTo>
                      <a:lnTo>
                        <a:pt x="67" y="132"/>
                      </a:lnTo>
                      <a:lnTo>
                        <a:pt x="63" y="139"/>
                      </a:lnTo>
                      <a:lnTo>
                        <a:pt x="60" y="143"/>
                      </a:lnTo>
                      <a:lnTo>
                        <a:pt x="53" y="144"/>
                      </a:lnTo>
                      <a:lnTo>
                        <a:pt x="48" y="143"/>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681" name="Freeform 129"/>
                <p:cNvSpPr>
                  <a:spLocks/>
                </p:cNvSpPr>
                <p:nvPr/>
              </p:nvSpPr>
              <p:spPr bwMode="auto">
                <a:xfrm>
                  <a:off x="1243" y="2375"/>
                  <a:ext cx="73" cy="78"/>
                </a:xfrm>
                <a:custGeom>
                  <a:avLst/>
                  <a:gdLst>
                    <a:gd name="T0" fmla="*/ 27 w 148"/>
                    <a:gd name="T1" fmla="*/ 152 h 156"/>
                    <a:gd name="T2" fmla="*/ 21 w 148"/>
                    <a:gd name="T3" fmla="*/ 146 h 156"/>
                    <a:gd name="T4" fmla="*/ 23 w 148"/>
                    <a:gd name="T5" fmla="*/ 135 h 156"/>
                    <a:gd name="T6" fmla="*/ 18 w 148"/>
                    <a:gd name="T7" fmla="*/ 124 h 156"/>
                    <a:gd name="T8" fmla="*/ 22 w 148"/>
                    <a:gd name="T9" fmla="*/ 118 h 156"/>
                    <a:gd name="T10" fmla="*/ 21 w 148"/>
                    <a:gd name="T11" fmla="*/ 111 h 156"/>
                    <a:gd name="T12" fmla="*/ 24 w 148"/>
                    <a:gd name="T13" fmla="*/ 105 h 156"/>
                    <a:gd name="T14" fmla="*/ 25 w 148"/>
                    <a:gd name="T15" fmla="*/ 87 h 156"/>
                    <a:gd name="T16" fmla="*/ 16 w 148"/>
                    <a:gd name="T17" fmla="*/ 90 h 156"/>
                    <a:gd name="T18" fmla="*/ 15 w 148"/>
                    <a:gd name="T19" fmla="*/ 87 h 156"/>
                    <a:gd name="T20" fmla="*/ 9 w 148"/>
                    <a:gd name="T21" fmla="*/ 86 h 156"/>
                    <a:gd name="T22" fmla="*/ 1 w 148"/>
                    <a:gd name="T23" fmla="*/ 85 h 156"/>
                    <a:gd name="T24" fmla="*/ 3 w 148"/>
                    <a:gd name="T25" fmla="*/ 64 h 156"/>
                    <a:gd name="T26" fmla="*/ 11 w 148"/>
                    <a:gd name="T27" fmla="*/ 50 h 156"/>
                    <a:gd name="T28" fmla="*/ 16 w 148"/>
                    <a:gd name="T29" fmla="*/ 43 h 156"/>
                    <a:gd name="T30" fmla="*/ 22 w 148"/>
                    <a:gd name="T31" fmla="*/ 39 h 156"/>
                    <a:gd name="T32" fmla="*/ 33 w 148"/>
                    <a:gd name="T33" fmla="*/ 36 h 156"/>
                    <a:gd name="T34" fmla="*/ 45 w 148"/>
                    <a:gd name="T35" fmla="*/ 38 h 156"/>
                    <a:gd name="T36" fmla="*/ 54 w 148"/>
                    <a:gd name="T37" fmla="*/ 28 h 156"/>
                    <a:gd name="T38" fmla="*/ 54 w 148"/>
                    <a:gd name="T39" fmla="*/ 21 h 156"/>
                    <a:gd name="T40" fmla="*/ 60 w 148"/>
                    <a:gd name="T41" fmla="*/ 18 h 156"/>
                    <a:gd name="T42" fmla="*/ 60 w 148"/>
                    <a:gd name="T43" fmla="*/ 8 h 156"/>
                    <a:gd name="T44" fmla="*/ 71 w 148"/>
                    <a:gd name="T45" fmla="*/ 7 h 156"/>
                    <a:gd name="T46" fmla="*/ 82 w 148"/>
                    <a:gd name="T47" fmla="*/ 10 h 156"/>
                    <a:gd name="T48" fmla="*/ 88 w 148"/>
                    <a:gd name="T49" fmla="*/ 19 h 156"/>
                    <a:gd name="T50" fmla="*/ 102 w 148"/>
                    <a:gd name="T51" fmla="*/ 19 h 156"/>
                    <a:gd name="T52" fmla="*/ 101 w 148"/>
                    <a:gd name="T53" fmla="*/ 25 h 156"/>
                    <a:gd name="T54" fmla="*/ 105 w 148"/>
                    <a:gd name="T55" fmla="*/ 33 h 156"/>
                    <a:gd name="T56" fmla="*/ 105 w 148"/>
                    <a:gd name="T57" fmla="*/ 45 h 156"/>
                    <a:gd name="T58" fmla="*/ 102 w 148"/>
                    <a:gd name="T59" fmla="*/ 60 h 156"/>
                    <a:gd name="T60" fmla="*/ 115 w 148"/>
                    <a:gd name="T61" fmla="*/ 70 h 156"/>
                    <a:gd name="T62" fmla="*/ 109 w 148"/>
                    <a:gd name="T63" fmla="*/ 82 h 156"/>
                    <a:gd name="T64" fmla="*/ 109 w 148"/>
                    <a:gd name="T65" fmla="*/ 92 h 156"/>
                    <a:gd name="T66" fmla="*/ 113 w 148"/>
                    <a:gd name="T67" fmla="*/ 104 h 156"/>
                    <a:gd name="T68" fmla="*/ 125 w 148"/>
                    <a:gd name="T69" fmla="*/ 110 h 156"/>
                    <a:gd name="T70" fmla="*/ 132 w 148"/>
                    <a:gd name="T71" fmla="*/ 115 h 156"/>
                    <a:gd name="T72" fmla="*/ 143 w 148"/>
                    <a:gd name="T73" fmla="*/ 120 h 156"/>
                    <a:gd name="T74" fmla="*/ 139 w 148"/>
                    <a:gd name="T75" fmla="*/ 124 h 156"/>
                    <a:gd name="T76" fmla="*/ 127 w 148"/>
                    <a:gd name="T77" fmla="*/ 128 h 156"/>
                    <a:gd name="T78" fmla="*/ 113 w 148"/>
                    <a:gd name="T79" fmla="*/ 121 h 156"/>
                    <a:gd name="T80" fmla="*/ 107 w 148"/>
                    <a:gd name="T81" fmla="*/ 117 h 156"/>
                    <a:gd name="T82" fmla="*/ 100 w 148"/>
                    <a:gd name="T83" fmla="*/ 120 h 156"/>
                    <a:gd name="T84" fmla="*/ 87 w 148"/>
                    <a:gd name="T85" fmla="*/ 111 h 156"/>
                    <a:gd name="T86" fmla="*/ 77 w 148"/>
                    <a:gd name="T87" fmla="*/ 116 h 156"/>
                    <a:gd name="T88" fmla="*/ 75 w 148"/>
                    <a:gd name="T89" fmla="*/ 129 h 156"/>
                    <a:gd name="T90" fmla="*/ 69 w 148"/>
                    <a:gd name="T91" fmla="*/ 130 h 156"/>
                    <a:gd name="T92" fmla="*/ 65 w 148"/>
                    <a:gd name="T93" fmla="*/ 134 h 156"/>
                    <a:gd name="T94" fmla="*/ 47 w 148"/>
                    <a:gd name="T95" fmla="*/ 150 h 156"/>
                    <a:gd name="T96" fmla="*/ 37 w 148"/>
                    <a:gd name="T97" fmla="*/ 151 h 156"/>
                    <a:gd name="T98" fmla="*/ 30 w 148"/>
                    <a:gd name="T99"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8" h="156">
                      <a:moveTo>
                        <a:pt x="29" y="154"/>
                      </a:moveTo>
                      <a:lnTo>
                        <a:pt x="27" y="152"/>
                      </a:lnTo>
                      <a:lnTo>
                        <a:pt x="23" y="150"/>
                      </a:lnTo>
                      <a:lnTo>
                        <a:pt x="21" y="146"/>
                      </a:lnTo>
                      <a:lnTo>
                        <a:pt x="22" y="139"/>
                      </a:lnTo>
                      <a:lnTo>
                        <a:pt x="23" y="135"/>
                      </a:lnTo>
                      <a:lnTo>
                        <a:pt x="18" y="130"/>
                      </a:lnTo>
                      <a:lnTo>
                        <a:pt x="18" y="124"/>
                      </a:lnTo>
                      <a:lnTo>
                        <a:pt x="21" y="123"/>
                      </a:lnTo>
                      <a:lnTo>
                        <a:pt x="22" y="118"/>
                      </a:lnTo>
                      <a:lnTo>
                        <a:pt x="23" y="116"/>
                      </a:lnTo>
                      <a:lnTo>
                        <a:pt x="21" y="111"/>
                      </a:lnTo>
                      <a:lnTo>
                        <a:pt x="21" y="108"/>
                      </a:lnTo>
                      <a:lnTo>
                        <a:pt x="24" y="105"/>
                      </a:lnTo>
                      <a:lnTo>
                        <a:pt x="28" y="93"/>
                      </a:lnTo>
                      <a:lnTo>
                        <a:pt x="25" y="87"/>
                      </a:lnTo>
                      <a:lnTo>
                        <a:pt x="23" y="86"/>
                      </a:lnTo>
                      <a:lnTo>
                        <a:pt x="16" y="90"/>
                      </a:lnTo>
                      <a:lnTo>
                        <a:pt x="15" y="88"/>
                      </a:lnTo>
                      <a:lnTo>
                        <a:pt x="15" y="87"/>
                      </a:lnTo>
                      <a:lnTo>
                        <a:pt x="11" y="85"/>
                      </a:lnTo>
                      <a:lnTo>
                        <a:pt x="9" y="86"/>
                      </a:lnTo>
                      <a:lnTo>
                        <a:pt x="5" y="87"/>
                      </a:lnTo>
                      <a:lnTo>
                        <a:pt x="1" y="85"/>
                      </a:lnTo>
                      <a:lnTo>
                        <a:pt x="0" y="80"/>
                      </a:lnTo>
                      <a:lnTo>
                        <a:pt x="3" y="64"/>
                      </a:lnTo>
                      <a:lnTo>
                        <a:pt x="7" y="56"/>
                      </a:lnTo>
                      <a:lnTo>
                        <a:pt x="11" y="50"/>
                      </a:lnTo>
                      <a:lnTo>
                        <a:pt x="13" y="49"/>
                      </a:lnTo>
                      <a:lnTo>
                        <a:pt x="16" y="43"/>
                      </a:lnTo>
                      <a:lnTo>
                        <a:pt x="18" y="40"/>
                      </a:lnTo>
                      <a:lnTo>
                        <a:pt x="22" y="39"/>
                      </a:lnTo>
                      <a:lnTo>
                        <a:pt x="27" y="39"/>
                      </a:lnTo>
                      <a:lnTo>
                        <a:pt x="33" y="36"/>
                      </a:lnTo>
                      <a:lnTo>
                        <a:pt x="39" y="38"/>
                      </a:lnTo>
                      <a:lnTo>
                        <a:pt x="45" y="38"/>
                      </a:lnTo>
                      <a:lnTo>
                        <a:pt x="46" y="32"/>
                      </a:lnTo>
                      <a:lnTo>
                        <a:pt x="54" y="28"/>
                      </a:lnTo>
                      <a:lnTo>
                        <a:pt x="55" y="25"/>
                      </a:lnTo>
                      <a:lnTo>
                        <a:pt x="54" y="21"/>
                      </a:lnTo>
                      <a:lnTo>
                        <a:pt x="60" y="21"/>
                      </a:lnTo>
                      <a:lnTo>
                        <a:pt x="60" y="18"/>
                      </a:lnTo>
                      <a:lnTo>
                        <a:pt x="59" y="13"/>
                      </a:lnTo>
                      <a:lnTo>
                        <a:pt x="60" y="8"/>
                      </a:lnTo>
                      <a:lnTo>
                        <a:pt x="69" y="9"/>
                      </a:lnTo>
                      <a:lnTo>
                        <a:pt x="71" y="7"/>
                      </a:lnTo>
                      <a:lnTo>
                        <a:pt x="77" y="0"/>
                      </a:lnTo>
                      <a:lnTo>
                        <a:pt x="82" y="10"/>
                      </a:lnTo>
                      <a:lnTo>
                        <a:pt x="87" y="16"/>
                      </a:lnTo>
                      <a:lnTo>
                        <a:pt x="88" y="19"/>
                      </a:lnTo>
                      <a:lnTo>
                        <a:pt x="94" y="21"/>
                      </a:lnTo>
                      <a:lnTo>
                        <a:pt x="102" y="19"/>
                      </a:lnTo>
                      <a:lnTo>
                        <a:pt x="100" y="22"/>
                      </a:lnTo>
                      <a:lnTo>
                        <a:pt x="101" y="25"/>
                      </a:lnTo>
                      <a:lnTo>
                        <a:pt x="105" y="31"/>
                      </a:lnTo>
                      <a:lnTo>
                        <a:pt x="105" y="33"/>
                      </a:lnTo>
                      <a:lnTo>
                        <a:pt x="102" y="39"/>
                      </a:lnTo>
                      <a:lnTo>
                        <a:pt x="105" y="45"/>
                      </a:lnTo>
                      <a:lnTo>
                        <a:pt x="102" y="54"/>
                      </a:lnTo>
                      <a:lnTo>
                        <a:pt x="102" y="60"/>
                      </a:lnTo>
                      <a:lnTo>
                        <a:pt x="115" y="67"/>
                      </a:lnTo>
                      <a:lnTo>
                        <a:pt x="115" y="70"/>
                      </a:lnTo>
                      <a:lnTo>
                        <a:pt x="111" y="78"/>
                      </a:lnTo>
                      <a:lnTo>
                        <a:pt x="109" y="82"/>
                      </a:lnTo>
                      <a:lnTo>
                        <a:pt x="112" y="87"/>
                      </a:lnTo>
                      <a:lnTo>
                        <a:pt x="109" y="92"/>
                      </a:lnTo>
                      <a:lnTo>
                        <a:pt x="108" y="97"/>
                      </a:lnTo>
                      <a:lnTo>
                        <a:pt x="113" y="104"/>
                      </a:lnTo>
                      <a:lnTo>
                        <a:pt x="117" y="111"/>
                      </a:lnTo>
                      <a:lnTo>
                        <a:pt x="125" y="110"/>
                      </a:lnTo>
                      <a:lnTo>
                        <a:pt x="127" y="110"/>
                      </a:lnTo>
                      <a:lnTo>
                        <a:pt x="132" y="115"/>
                      </a:lnTo>
                      <a:lnTo>
                        <a:pt x="138" y="116"/>
                      </a:lnTo>
                      <a:lnTo>
                        <a:pt x="143" y="120"/>
                      </a:lnTo>
                      <a:lnTo>
                        <a:pt x="148" y="122"/>
                      </a:lnTo>
                      <a:lnTo>
                        <a:pt x="139" y="124"/>
                      </a:lnTo>
                      <a:lnTo>
                        <a:pt x="132" y="126"/>
                      </a:lnTo>
                      <a:lnTo>
                        <a:pt x="127" y="128"/>
                      </a:lnTo>
                      <a:lnTo>
                        <a:pt x="123" y="128"/>
                      </a:lnTo>
                      <a:lnTo>
                        <a:pt x="113" y="121"/>
                      </a:lnTo>
                      <a:lnTo>
                        <a:pt x="109" y="117"/>
                      </a:lnTo>
                      <a:lnTo>
                        <a:pt x="107" y="117"/>
                      </a:lnTo>
                      <a:lnTo>
                        <a:pt x="103" y="121"/>
                      </a:lnTo>
                      <a:lnTo>
                        <a:pt x="100" y="120"/>
                      </a:lnTo>
                      <a:lnTo>
                        <a:pt x="93" y="115"/>
                      </a:lnTo>
                      <a:lnTo>
                        <a:pt x="87" y="111"/>
                      </a:lnTo>
                      <a:lnTo>
                        <a:pt x="83" y="112"/>
                      </a:lnTo>
                      <a:lnTo>
                        <a:pt x="77" y="116"/>
                      </a:lnTo>
                      <a:lnTo>
                        <a:pt x="76" y="120"/>
                      </a:lnTo>
                      <a:lnTo>
                        <a:pt x="75" y="129"/>
                      </a:lnTo>
                      <a:lnTo>
                        <a:pt x="73" y="130"/>
                      </a:lnTo>
                      <a:lnTo>
                        <a:pt x="69" y="130"/>
                      </a:lnTo>
                      <a:lnTo>
                        <a:pt x="67" y="133"/>
                      </a:lnTo>
                      <a:lnTo>
                        <a:pt x="65" y="134"/>
                      </a:lnTo>
                      <a:lnTo>
                        <a:pt x="54" y="140"/>
                      </a:lnTo>
                      <a:lnTo>
                        <a:pt x="47" y="150"/>
                      </a:lnTo>
                      <a:lnTo>
                        <a:pt x="41" y="150"/>
                      </a:lnTo>
                      <a:lnTo>
                        <a:pt x="37" y="151"/>
                      </a:lnTo>
                      <a:lnTo>
                        <a:pt x="34" y="154"/>
                      </a:lnTo>
                      <a:lnTo>
                        <a:pt x="30" y="156"/>
                      </a:lnTo>
                      <a:lnTo>
                        <a:pt x="29" y="154"/>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682" name="Freeform 130"/>
                <p:cNvSpPr>
                  <a:spLocks/>
                </p:cNvSpPr>
                <p:nvPr/>
              </p:nvSpPr>
              <p:spPr bwMode="auto">
                <a:xfrm>
                  <a:off x="1195" y="2257"/>
                  <a:ext cx="132" cy="137"/>
                </a:xfrm>
                <a:custGeom>
                  <a:avLst/>
                  <a:gdLst>
                    <a:gd name="T0" fmla="*/ 40 w 264"/>
                    <a:gd name="T1" fmla="*/ 256 h 274"/>
                    <a:gd name="T2" fmla="*/ 47 w 264"/>
                    <a:gd name="T3" fmla="*/ 240 h 274"/>
                    <a:gd name="T4" fmla="*/ 62 w 264"/>
                    <a:gd name="T5" fmla="*/ 243 h 274"/>
                    <a:gd name="T6" fmla="*/ 60 w 264"/>
                    <a:gd name="T7" fmla="*/ 255 h 274"/>
                    <a:gd name="T8" fmla="*/ 70 w 264"/>
                    <a:gd name="T9" fmla="*/ 261 h 274"/>
                    <a:gd name="T10" fmla="*/ 74 w 264"/>
                    <a:gd name="T11" fmla="*/ 252 h 274"/>
                    <a:gd name="T12" fmla="*/ 81 w 264"/>
                    <a:gd name="T13" fmla="*/ 258 h 274"/>
                    <a:gd name="T14" fmla="*/ 84 w 264"/>
                    <a:gd name="T15" fmla="*/ 251 h 274"/>
                    <a:gd name="T16" fmla="*/ 87 w 264"/>
                    <a:gd name="T17" fmla="*/ 243 h 274"/>
                    <a:gd name="T18" fmla="*/ 96 w 264"/>
                    <a:gd name="T19" fmla="*/ 236 h 274"/>
                    <a:gd name="T20" fmla="*/ 110 w 264"/>
                    <a:gd name="T21" fmla="*/ 227 h 274"/>
                    <a:gd name="T22" fmla="*/ 118 w 264"/>
                    <a:gd name="T23" fmla="*/ 234 h 274"/>
                    <a:gd name="T24" fmla="*/ 117 w 264"/>
                    <a:gd name="T25" fmla="*/ 242 h 274"/>
                    <a:gd name="T26" fmla="*/ 122 w 264"/>
                    <a:gd name="T27" fmla="*/ 248 h 274"/>
                    <a:gd name="T28" fmla="*/ 129 w 264"/>
                    <a:gd name="T29" fmla="*/ 255 h 274"/>
                    <a:gd name="T30" fmla="*/ 125 w 264"/>
                    <a:gd name="T31" fmla="*/ 266 h 274"/>
                    <a:gd name="T32" fmla="*/ 128 w 264"/>
                    <a:gd name="T33" fmla="*/ 272 h 274"/>
                    <a:gd name="T34" fmla="*/ 141 w 264"/>
                    <a:gd name="T35" fmla="*/ 268 h 274"/>
                    <a:gd name="T36" fmla="*/ 149 w 264"/>
                    <a:gd name="T37" fmla="*/ 257 h 274"/>
                    <a:gd name="T38" fmla="*/ 154 w 264"/>
                    <a:gd name="T39" fmla="*/ 249 h 274"/>
                    <a:gd name="T40" fmla="*/ 166 w 264"/>
                    <a:gd name="T41" fmla="*/ 243 h 274"/>
                    <a:gd name="T42" fmla="*/ 182 w 264"/>
                    <a:gd name="T43" fmla="*/ 252 h 274"/>
                    <a:gd name="T44" fmla="*/ 185 w 264"/>
                    <a:gd name="T45" fmla="*/ 240 h 274"/>
                    <a:gd name="T46" fmla="*/ 179 w 264"/>
                    <a:gd name="T47" fmla="*/ 210 h 274"/>
                    <a:gd name="T48" fmla="*/ 189 w 264"/>
                    <a:gd name="T49" fmla="*/ 186 h 274"/>
                    <a:gd name="T50" fmla="*/ 185 w 264"/>
                    <a:gd name="T51" fmla="*/ 178 h 274"/>
                    <a:gd name="T52" fmla="*/ 198 w 264"/>
                    <a:gd name="T53" fmla="*/ 173 h 274"/>
                    <a:gd name="T54" fmla="*/ 207 w 264"/>
                    <a:gd name="T55" fmla="*/ 168 h 274"/>
                    <a:gd name="T56" fmla="*/ 224 w 264"/>
                    <a:gd name="T57" fmla="*/ 167 h 274"/>
                    <a:gd name="T58" fmla="*/ 225 w 264"/>
                    <a:gd name="T59" fmla="*/ 146 h 274"/>
                    <a:gd name="T60" fmla="*/ 233 w 264"/>
                    <a:gd name="T61" fmla="*/ 134 h 274"/>
                    <a:gd name="T62" fmla="*/ 239 w 264"/>
                    <a:gd name="T63" fmla="*/ 114 h 274"/>
                    <a:gd name="T64" fmla="*/ 234 w 264"/>
                    <a:gd name="T65" fmla="*/ 96 h 274"/>
                    <a:gd name="T66" fmla="*/ 242 w 264"/>
                    <a:gd name="T67" fmla="*/ 80 h 274"/>
                    <a:gd name="T68" fmla="*/ 242 w 264"/>
                    <a:gd name="T69" fmla="*/ 72 h 274"/>
                    <a:gd name="T70" fmla="*/ 248 w 264"/>
                    <a:gd name="T71" fmla="*/ 62 h 274"/>
                    <a:gd name="T72" fmla="*/ 263 w 264"/>
                    <a:gd name="T73" fmla="*/ 50 h 274"/>
                    <a:gd name="T74" fmla="*/ 258 w 264"/>
                    <a:gd name="T75" fmla="*/ 34 h 274"/>
                    <a:gd name="T76" fmla="*/ 250 w 264"/>
                    <a:gd name="T77" fmla="*/ 32 h 274"/>
                    <a:gd name="T78" fmla="*/ 248 w 264"/>
                    <a:gd name="T79" fmla="*/ 22 h 274"/>
                    <a:gd name="T80" fmla="*/ 245 w 264"/>
                    <a:gd name="T81" fmla="*/ 9 h 274"/>
                    <a:gd name="T82" fmla="*/ 227 w 264"/>
                    <a:gd name="T83" fmla="*/ 9 h 274"/>
                    <a:gd name="T84" fmla="*/ 219 w 264"/>
                    <a:gd name="T85" fmla="*/ 39 h 274"/>
                    <a:gd name="T86" fmla="*/ 192 w 264"/>
                    <a:gd name="T87" fmla="*/ 92 h 274"/>
                    <a:gd name="T88" fmla="*/ 171 w 264"/>
                    <a:gd name="T89" fmla="*/ 99 h 274"/>
                    <a:gd name="T90" fmla="*/ 143 w 264"/>
                    <a:gd name="T91" fmla="*/ 120 h 274"/>
                    <a:gd name="T92" fmla="*/ 125 w 264"/>
                    <a:gd name="T93" fmla="*/ 159 h 274"/>
                    <a:gd name="T94" fmla="*/ 87 w 264"/>
                    <a:gd name="T95" fmla="*/ 196 h 274"/>
                    <a:gd name="T96" fmla="*/ 54 w 264"/>
                    <a:gd name="T97" fmla="*/ 207 h 274"/>
                    <a:gd name="T98" fmla="*/ 4 w 264"/>
                    <a:gd name="T99" fmla="*/ 236 h 274"/>
                    <a:gd name="T100" fmla="*/ 2 w 264"/>
                    <a:gd name="T101" fmla="*/ 242 h 274"/>
                    <a:gd name="T102" fmla="*/ 3 w 264"/>
                    <a:gd name="T103" fmla="*/ 246 h 274"/>
                    <a:gd name="T104" fmla="*/ 4 w 264"/>
                    <a:gd name="T105" fmla="*/ 256 h 274"/>
                    <a:gd name="T106" fmla="*/ 4 w 264"/>
                    <a:gd name="T107" fmla="*/ 27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4" h="274">
                      <a:moveTo>
                        <a:pt x="4" y="270"/>
                      </a:moveTo>
                      <a:lnTo>
                        <a:pt x="29" y="262"/>
                      </a:lnTo>
                      <a:lnTo>
                        <a:pt x="40" y="256"/>
                      </a:lnTo>
                      <a:lnTo>
                        <a:pt x="44" y="249"/>
                      </a:lnTo>
                      <a:lnTo>
                        <a:pt x="45" y="243"/>
                      </a:lnTo>
                      <a:lnTo>
                        <a:pt x="47" y="240"/>
                      </a:lnTo>
                      <a:lnTo>
                        <a:pt x="51" y="239"/>
                      </a:lnTo>
                      <a:lnTo>
                        <a:pt x="57" y="240"/>
                      </a:lnTo>
                      <a:lnTo>
                        <a:pt x="62" y="243"/>
                      </a:lnTo>
                      <a:lnTo>
                        <a:pt x="63" y="244"/>
                      </a:lnTo>
                      <a:lnTo>
                        <a:pt x="60" y="252"/>
                      </a:lnTo>
                      <a:lnTo>
                        <a:pt x="60" y="255"/>
                      </a:lnTo>
                      <a:lnTo>
                        <a:pt x="60" y="258"/>
                      </a:lnTo>
                      <a:lnTo>
                        <a:pt x="66" y="263"/>
                      </a:lnTo>
                      <a:lnTo>
                        <a:pt x="70" y="261"/>
                      </a:lnTo>
                      <a:lnTo>
                        <a:pt x="71" y="258"/>
                      </a:lnTo>
                      <a:lnTo>
                        <a:pt x="72" y="254"/>
                      </a:lnTo>
                      <a:lnTo>
                        <a:pt x="74" y="252"/>
                      </a:lnTo>
                      <a:lnTo>
                        <a:pt x="81" y="252"/>
                      </a:lnTo>
                      <a:lnTo>
                        <a:pt x="81" y="255"/>
                      </a:lnTo>
                      <a:lnTo>
                        <a:pt x="81" y="258"/>
                      </a:lnTo>
                      <a:lnTo>
                        <a:pt x="81" y="260"/>
                      </a:lnTo>
                      <a:lnTo>
                        <a:pt x="84" y="255"/>
                      </a:lnTo>
                      <a:lnTo>
                        <a:pt x="84" y="251"/>
                      </a:lnTo>
                      <a:lnTo>
                        <a:pt x="86" y="248"/>
                      </a:lnTo>
                      <a:lnTo>
                        <a:pt x="87" y="245"/>
                      </a:lnTo>
                      <a:lnTo>
                        <a:pt x="87" y="243"/>
                      </a:lnTo>
                      <a:lnTo>
                        <a:pt x="87" y="242"/>
                      </a:lnTo>
                      <a:lnTo>
                        <a:pt x="88" y="240"/>
                      </a:lnTo>
                      <a:lnTo>
                        <a:pt x="96" y="236"/>
                      </a:lnTo>
                      <a:lnTo>
                        <a:pt x="99" y="232"/>
                      </a:lnTo>
                      <a:lnTo>
                        <a:pt x="104" y="227"/>
                      </a:lnTo>
                      <a:lnTo>
                        <a:pt x="110" y="227"/>
                      </a:lnTo>
                      <a:lnTo>
                        <a:pt x="117" y="230"/>
                      </a:lnTo>
                      <a:lnTo>
                        <a:pt x="117" y="232"/>
                      </a:lnTo>
                      <a:lnTo>
                        <a:pt x="118" y="234"/>
                      </a:lnTo>
                      <a:lnTo>
                        <a:pt x="117" y="237"/>
                      </a:lnTo>
                      <a:lnTo>
                        <a:pt x="117" y="239"/>
                      </a:lnTo>
                      <a:lnTo>
                        <a:pt x="117" y="242"/>
                      </a:lnTo>
                      <a:lnTo>
                        <a:pt x="120" y="244"/>
                      </a:lnTo>
                      <a:lnTo>
                        <a:pt x="120" y="245"/>
                      </a:lnTo>
                      <a:lnTo>
                        <a:pt x="122" y="248"/>
                      </a:lnTo>
                      <a:lnTo>
                        <a:pt x="124" y="250"/>
                      </a:lnTo>
                      <a:lnTo>
                        <a:pt x="128" y="252"/>
                      </a:lnTo>
                      <a:lnTo>
                        <a:pt x="129" y="255"/>
                      </a:lnTo>
                      <a:lnTo>
                        <a:pt x="129" y="262"/>
                      </a:lnTo>
                      <a:lnTo>
                        <a:pt x="126" y="263"/>
                      </a:lnTo>
                      <a:lnTo>
                        <a:pt x="125" y="266"/>
                      </a:lnTo>
                      <a:lnTo>
                        <a:pt x="125" y="267"/>
                      </a:lnTo>
                      <a:lnTo>
                        <a:pt x="128" y="269"/>
                      </a:lnTo>
                      <a:lnTo>
                        <a:pt x="128" y="272"/>
                      </a:lnTo>
                      <a:lnTo>
                        <a:pt x="134" y="274"/>
                      </a:lnTo>
                      <a:lnTo>
                        <a:pt x="140" y="274"/>
                      </a:lnTo>
                      <a:lnTo>
                        <a:pt x="141" y="268"/>
                      </a:lnTo>
                      <a:lnTo>
                        <a:pt x="149" y="264"/>
                      </a:lnTo>
                      <a:lnTo>
                        <a:pt x="150" y="261"/>
                      </a:lnTo>
                      <a:lnTo>
                        <a:pt x="149" y="257"/>
                      </a:lnTo>
                      <a:lnTo>
                        <a:pt x="155" y="257"/>
                      </a:lnTo>
                      <a:lnTo>
                        <a:pt x="155" y="254"/>
                      </a:lnTo>
                      <a:lnTo>
                        <a:pt x="154" y="249"/>
                      </a:lnTo>
                      <a:lnTo>
                        <a:pt x="155" y="244"/>
                      </a:lnTo>
                      <a:lnTo>
                        <a:pt x="164" y="245"/>
                      </a:lnTo>
                      <a:lnTo>
                        <a:pt x="166" y="243"/>
                      </a:lnTo>
                      <a:lnTo>
                        <a:pt x="172" y="236"/>
                      </a:lnTo>
                      <a:lnTo>
                        <a:pt x="177" y="246"/>
                      </a:lnTo>
                      <a:lnTo>
                        <a:pt x="182" y="252"/>
                      </a:lnTo>
                      <a:lnTo>
                        <a:pt x="183" y="255"/>
                      </a:lnTo>
                      <a:lnTo>
                        <a:pt x="184" y="248"/>
                      </a:lnTo>
                      <a:lnTo>
                        <a:pt x="185" y="240"/>
                      </a:lnTo>
                      <a:lnTo>
                        <a:pt x="184" y="231"/>
                      </a:lnTo>
                      <a:lnTo>
                        <a:pt x="185" y="216"/>
                      </a:lnTo>
                      <a:lnTo>
                        <a:pt x="179" y="210"/>
                      </a:lnTo>
                      <a:lnTo>
                        <a:pt x="179" y="204"/>
                      </a:lnTo>
                      <a:lnTo>
                        <a:pt x="188" y="190"/>
                      </a:lnTo>
                      <a:lnTo>
                        <a:pt x="189" y="186"/>
                      </a:lnTo>
                      <a:lnTo>
                        <a:pt x="189" y="183"/>
                      </a:lnTo>
                      <a:lnTo>
                        <a:pt x="186" y="179"/>
                      </a:lnTo>
                      <a:lnTo>
                        <a:pt x="185" y="178"/>
                      </a:lnTo>
                      <a:lnTo>
                        <a:pt x="186" y="176"/>
                      </a:lnTo>
                      <a:lnTo>
                        <a:pt x="190" y="174"/>
                      </a:lnTo>
                      <a:lnTo>
                        <a:pt x="198" y="173"/>
                      </a:lnTo>
                      <a:lnTo>
                        <a:pt x="203" y="172"/>
                      </a:lnTo>
                      <a:lnTo>
                        <a:pt x="207" y="173"/>
                      </a:lnTo>
                      <a:lnTo>
                        <a:pt x="207" y="168"/>
                      </a:lnTo>
                      <a:lnTo>
                        <a:pt x="209" y="166"/>
                      </a:lnTo>
                      <a:lnTo>
                        <a:pt x="216" y="168"/>
                      </a:lnTo>
                      <a:lnTo>
                        <a:pt x="224" y="167"/>
                      </a:lnTo>
                      <a:lnTo>
                        <a:pt x="225" y="164"/>
                      </a:lnTo>
                      <a:lnTo>
                        <a:pt x="221" y="150"/>
                      </a:lnTo>
                      <a:lnTo>
                        <a:pt x="225" y="146"/>
                      </a:lnTo>
                      <a:lnTo>
                        <a:pt x="227" y="143"/>
                      </a:lnTo>
                      <a:lnTo>
                        <a:pt x="231" y="137"/>
                      </a:lnTo>
                      <a:lnTo>
                        <a:pt x="233" y="134"/>
                      </a:lnTo>
                      <a:lnTo>
                        <a:pt x="242" y="119"/>
                      </a:lnTo>
                      <a:lnTo>
                        <a:pt x="242" y="117"/>
                      </a:lnTo>
                      <a:lnTo>
                        <a:pt x="239" y="114"/>
                      </a:lnTo>
                      <a:lnTo>
                        <a:pt x="234" y="110"/>
                      </a:lnTo>
                      <a:lnTo>
                        <a:pt x="233" y="107"/>
                      </a:lnTo>
                      <a:lnTo>
                        <a:pt x="234" y="96"/>
                      </a:lnTo>
                      <a:lnTo>
                        <a:pt x="236" y="93"/>
                      </a:lnTo>
                      <a:lnTo>
                        <a:pt x="240" y="83"/>
                      </a:lnTo>
                      <a:lnTo>
                        <a:pt x="242" y="80"/>
                      </a:lnTo>
                      <a:lnTo>
                        <a:pt x="240" y="77"/>
                      </a:lnTo>
                      <a:lnTo>
                        <a:pt x="239" y="75"/>
                      </a:lnTo>
                      <a:lnTo>
                        <a:pt x="242" y="72"/>
                      </a:lnTo>
                      <a:lnTo>
                        <a:pt x="243" y="64"/>
                      </a:lnTo>
                      <a:lnTo>
                        <a:pt x="244" y="62"/>
                      </a:lnTo>
                      <a:lnTo>
                        <a:pt x="248" y="62"/>
                      </a:lnTo>
                      <a:lnTo>
                        <a:pt x="252" y="60"/>
                      </a:lnTo>
                      <a:lnTo>
                        <a:pt x="257" y="58"/>
                      </a:lnTo>
                      <a:lnTo>
                        <a:pt x="263" y="50"/>
                      </a:lnTo>
                      <a:lnTo>
                        <a:pt x="264" y="45"/>
                      </a:lnTo>
                      <a:lnTo>
                        <a:pt x="262" y="40"/>
                      </a:lnTo>
                      <a:lnTo>
                        <a:pt x="258" y="34"/>
                      </a:lnTo>
                      <a:lnTo>
                        <a:pt x="255" y="34"/>
                      </a:lnTo>
                      <a:lnTo>
                        <a:pt x="252" y="33"/>
                      </a:lnTo>
                      <a:lnTo>
                        <a:pt x="250" y="32"/>
                      </a:lnTo>
                      <a:lnTo>
                        <a:pt x="248" y="29"/>
                      </a:lnTo>
                      <a:lnTo>
                        <a:pt x="248" y="26"/>
                      </a:lnTo>
                      <a:lnTo>
                        <a:pt x="248" y="22"/>
                      </a:lnTo>
                      <a:lnTo>
                        <a:pt x="250" y="16"/>
                      </a:lnTo>
                      <a:lnTo>
                        <a:pt x="250" y="11"/>
                      </a:lnTo>
                      <a:lnTo>
                        <a:pt x="245" y="9"/>
                      </a:lnTo>
                      <a:lnTo>
                        <a:pt x="239" y="6"/>
                      </a:lnTo>
                      <a:lnTo>
                        <a:pt x="231" y="0"/>
                      </a:lnTo>
                      <a:lnTo>
                        <a:pt x="227" y="9"/>
                      </a:lnTo>
                      <a:lnTo>
                        <a:pt x="224" y="22"/>
                      </a:lnTo>
                      <a:lnTo>
                        <a:pt x="220" y="32"/>
                      </a:lnTo>
                      <a:lnTo>
                        <a:pt x="219" y="39"/>
                      </a:lnTo>
                      <a:lnTo>
                        <a:pt x="212" y="66"/>
                      </a:lnTo>
                      <a:lnTo>
                        <a:pt x="204" y="80"/>
                      </a:lnTo>
                      <a:lnTo>
                        <a:pt x="192" y="92"/>
                      </a:lnTo>
                      <a:lnTo>
                        <a:pt x="183" y="95"/>
                      </a:lnTo>
                      <a:lnTo>
                        <a:pt x="177" y="98"/>
                      </a:lnTo>
                      <a:lnTo>
                        <a:pt x="171" y="99"/>
                      </a:lnTo>
                      <a:lnTo>
                        <a:pt x="167" y="100"/>
                      </a:lnTo>
                      <a:lnTo>
                        <a:pt x="155" y="110"/>
                      </a:lnTo>
                      <a:lnTo>
                        <a:pt x="143" y="120"/>
                      </a:lnTo>
                      <a:lnTo>
                        <a:pt x="137" y="136"/>
                      </a:lnTo>
                      <a:lnTo>
                        <a:pt x="134" y="146"/>
                      </a:lnTo>
                      <a:lnTo>
                        <a:pt x="125" y="159"/>
                      </a:lnTo>
                      <a:lnTo>
                        <a:pt x="116" y="171"/>
                      </a:lnTo>
                      <a:lnTo>
                        <a:pt x="104" y="183"/>
                      </a:lnTo>
                      <a:lnTo>
                        <a:pt x="87" y="196"/>
                      </a:lnTo>
                      <a:lnTo>
                        <a:pt x="76" y="203"/>
                      </a:lnTo>
                      <a:lnTo>
                        <a:pt x="65" y="206"/>
                      </a:lnTo>
                      <a:lnTo>
                        <a:pt x="54" y="207"/>
                      </a:lnTo>
                      <a:lnTo>
                        <a:pt x="39" y="219"/>
                      </a:lnTo>
                      <a:lnTo>
                        <a:pt x="21" y="226"/>
                      </a:lnTo>
                      <a:lnTo>
                        <a:pt x="4" y="236"/>
                      </a:lnTo>
                      <a:lnTo>
                        <a:pt x="0" y="236"/>
                      </a:lnTo>
                      <a:lnTo>
                        <a:pt x="0" y="240"/>
                      </a:lnTo>
                      <a:lnTo>
                        <a:pt x="2" y="242"/>
                      </a:lnTo>
                      <a:lnTo>
                        <a:pt x="3" y="244"/>
                      </a:lnTo>
                      <a:lnTo>
                        <a:pt x="3" y="245"/>
                      </a:lnTo>
                      <a:lnTo>
                        <a:pt x="3" y="246"/>
                      </a:lnTo>
                      <a:lnTo>
                        <a:pt x="3" y="250"/>
                      </a:lnTo>
                      <a:lnTo>
                        <a:pt x="3" y="252"/>
                      </a:lnTo>
                      <a:lnTo>
                        <a:pt x="4" y="256"/>
                      </a:lnTo>
                      <a:lnTo>
                        <a:pt x="5" y="261"/>
                      </a:lnTo>
                      <a:lnTo>
                        <a:pt x="4" y="267"/>
                      </a:lnTo>
                      <a:lnTo>
                        <a:pt x="4" y="270"/>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683" name="Freeform 131"/>
                <p:cNvSpPr>
                  <a:spLocks/>
                </p:cNvSpPr>
                <p:nvPr/>
              </p:nvSpPr>
              <p:spPr bwMode="auto">
                <a:xfrm>
                  <a:off x="1231" y="2278"/>
                  <a:ext cx="20" cy="40"/>
                </a:xfrm>
                <a:custGeom>
                  <a:avLst/>
                  <a:gdLst>
                    <a:gd name="T0" fmla="*/ 36 w 41"/>
                    <a:gd name="T1" fmla="*/ 55 h 82"/>
                    <a:gd name="T2" fmla="*/ 33 w 41"/>
                    <a:gd name="T3" fmla="*/ 60 h 82"/>
                    <a:gd name="T4" fmla="*/ 29 w 41"/>
                    <a:gd name="T5" fmla="*/ 66 h 82"/>
                    <a:gd name="T6" fmla="*/ 25 w 41"/>
                    <a:gd name="T7" fmla="*/ 71 h 82"/>
                    <a:gd name="T8" fmla="*/ 17 w 41"/>
                    <a:gd name="T9" fmla="*/ 77 h 82"/>
                    <a:gd name="T10" fmla="*/ 13 w 41"/>
                    <a:gd name="T11" fmla="*/ 81 h 82"/>
                    <a:gd name="T12" fmla="*/ 6 w 41"/>
                    <a:gd name="T13" fmla="*/ 82 h 82"/>
                    <a:gd name="T14" fmla="*/ 4 w 41"/>
                    <a:gd name="T15" fmla="*/ 81 h 82"/>
                    <a:gd name="T16" fmla="*/ 0 w 41"/>
                    <a:gd name="T17" fmla="*/ 76 h 82"/>
                    <a:gd name="T18" fmla="*/ 0 w 41"/>
                    <a:gd name="T19" fmla="*/ 71 h 82"/>
                    <a:gd name="T20" fmla="*/ 3 w 41"/>
                    <a:gd name="T21" fmla="*/ 65 h 82"/>
                    <a:gd name="T22" fmla="*/ 5 w 41"/>
                    <a:gd name="T23" fmla="*/ 61 h 82"/>
                    <a:gd name="T24" fmla="*/ 9 w 41"/>
                    <a:gd name="T25" fmla="*/ 59 h 82"/>
                    <a:gd name="T26" fmla="*/ 12 w 41"/>
                    <a:gd name="T27" fmla="*/ 55 h 82"/>
                    <a:gd name="T28" fmla="*/ 12 w 41"/>
                    <a:gd name="T29" fmla="*/ 52 h 82"/>
                    <a:gd name="T30" fmla="*/ 10 w 41"/>
                    <a:gd name="T31" fmla="*/ 52 h 82"/>
                    <a:gd name="T32" fmla="*/ 7 w 41"/>
                    <a:gd name="T33" fmla="*/ 52 h 82"/>
                    <a:gd name="T34" fmla="*/ 4 w 41"/>
                    <a:gd name="T35" fmla="*/ 55 h 82"/>
                    <a:gd name="T36" fmla="*/ 1 w 41"/>
                    <a:gd name="T37" fmla="*/ 55 h 82"/>
                    <a:gd name="T38" fmla="*/ 0 w 41"/>
                    <a:gd name="T39" fmla="*/ 52 h 82"/>
                    <a:gd name="T40" fmla="*/ 1 w 41"/>
                    <a:gd name="T41" fmla="*/ 46 h 82"/>
                    <a:gd name="T42" fmla="*/ 4 w 41"/>
                    <a:gd name="T43" fmla="*/ 40 h 82"/>
                    <a:gd name="T44" fmla="*/ 9 w 41"/>
                    <a:gd name="T45" fmla="*/ 30 h 82"/>
                    <a:gd name="T46" fmla="*/ 15 w 41"/>
                    <a:gd name="T47" fmla="*/ 22 h 82"/>
                    <a:gd name="T48" fmla="*/ 18 w 41"/>
                    <a:gd name="T49" fmla="*/ 16 h 82"/>
                    <a:gd name="T50" fmla="*/ 25 w 41"/>
                    <a:gd name="T51" fmla="*/ 7 h 82"/>
                    <a:gd name="T52" fmla="*/ 27 w 41"/>
                    <a:gd name="T53" fmla="*/ 4 h 82"/>
                    <a:gd name="T54" fmla="*/ 30 w 41"/>
                    <a:gd name="T55" fmla="*/ 3 h 82"/>
                    <a:gd name="T56" fmla="*/ 33 w 41"/>
                    <a:gd name="T57" fmla="*/ 0 h 82"/>
                    <a:gd name="T58" fmla="*/ 35 w 41"/>
                    <a:gd name="T59" fmla="*/ 0 h 82"/>
                    <a:gd name="T60" fmla="*/ 37 w 41"/>
                    <a:gd name="T61" fmla="*/ 3 h 82"/>
                    <a:gd name="T62" fmla="*/ 39 w 41"/>
                    <a:gd name="T63" fmla="*/ 7 h 82"/>
                    <a:gd name="T64" fmla="*/ 36 w 41"/>
                    <a:gd name="T65" fmla="*/ 13 h 82"/>
                    <a:gd name="T66" fmla="*/ 34 w 41"/>
                    <a:gd name="T67" fmla="*/ 22 h 82"/>
                    <a:gd name="T68" fmla="*/ 33 w 41"/>
                    <a:gd name="T69" fmla="*/ 28 h 82"/>
                    <a:gd name="T70" fmla="*/ 33 w 41"/>
                    <a:gd name="T71" fmla="*/ 31 h 82"/>
                    <a:gd name="T72" fmla="*/ 37 w 41"/>
                    <a:gd name="T73" fmla="*/ 35 h 82"/>
                    <a:gd name="T74" fmla="*/ 41 w 41"/>
                    <a:gd name="T75" fmla="*/ 37 h 82"/>
                    <a:gd name="T76" fmla="*/ 39 w 41"/>
                    <a:gd name="T77" fmla="*/ 45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1" h="82">
                      <a:moveTo>
                        <a:pt x="39" y="52"/>
                      </a:moveTo>
                      <a:lnTo>
                        <a:pt x="36" y="55"/>
                      </a:lnTo>
                      <a:lnTo>
                        <a:pt x="35" y="58"/>
                      </a:lnTo>
                      <a:lnTo>
                        <a:pt x="33" y="60"/>
                      </a:lnTo>
                      <a:lnTo>
                        <a:pt x="31" y="63"/>
                      </a:lnTo>
                      <a:lnTo>
                        <a:pt x="29" y="66"/>
                      </a:lnTo>
                      <a:lnTo>
                        <a:pt x="28" y="69"/>
                      </a:lnTo>
                      <a:lnTo>
                        <a:pt x="25" y="71"/>
                      </a:lnTo>
                      <a:lnTo>
                        <a:pt x="22" y="75"/>
                      </a:lnTo>
                      <a:lnTo>
                        <a:pt x="17" y="77"/>
                      </a:lnTo>
                      <a:lnTo>
                        <a:pt x="15" y="78"/>
                      </a:lnTo>
                      <a:lnTo>
                        <a:pt x="13" y="81"/>
                      </a:lnTo>
                      <a:lnTo>
                        <a:pt x="9" y="81"/>
                      </a:lnTo>
                      <a:lnTo>
                        <a:pt x="6" y="82"/>
                      </a:lnTo>
                      <a:lnTo>
                        <a:pt x="5" y="82"/>
                      </a:lnTo>
                      <a:lnTo>
                        <a:pt x="4" y="81"/>
                      </a:lnTo>
                      <a:lnTo>
                        <a:pt x="1" y="78"/>
                      </a:lnTo>
                      <a:lnTo>
                        <a:pt x="0" y="76"/>
                      </a:lnTo>
                      <a:lnTo>
                        <a:pt x="0" y="73"/>
                      </a:lnTo>
                      <a:lnTo>
                        <a:pt x="0" y="71"/>
                      </a:lnTo>
                      <a:lnTo>
                        <a:pt x="1" y="69"/>
                      </a:lnTo>
                      <a:lnTo>
                        <a:pt x="3" y="65"/>
                      </a:lnTo>
                      <a:lnTo>
                        <a:pt x="4" y="63"/>
                      </a:lnTo>
                      <a:lnTo>
                        <a:pt x="5" y="61"/>
                      </a:lnTo>
                      <a:lnTo>
                        <a:pt x="6" y="60"/>
                      </a:lnTo>
                      <a:lnTo>
                        <a:pt x="9" y="59"/>
                      </a:lnTo>
                      <a:lnTo>
                        <a:pt x="10" y="57"/>
                      </a:lnTo>
                      <a:lnTo>
                        <a:pt x="12" y="55"/>
                      </a:lnTo>
                      <a:lnTo>
                        <a:pt x="12" y="53"/>
                      </a:lnTo>
                      <a:lnTo>
                        <a:pt x="12" y="52"/>
                      </a:lnTo>
                      <a:lnTo>
                        <a:pt x="11" y="52"/>
                      </a:lnTo>
                      <a:lnTo>
                        <a:pt x="10" y="52"/>
                      </a:lnTo>
                      <a:lnTo>
                        <a:pt x="9" y="52"/>
                      </a:lnTo>
                      <a:lnTo>
                        <a:pt x="7" y="52"/>
                      </a:lnTo>
                      <a:lnTo>
                        <a:pt x="4" y="54"/>
                      </a:lnTo>
                      <a:lnTo>
                        <a:pt x="4" y="55"/>
                      </a:lnTo>
                      <a:lnTo>
                        <a:pt x="3" y="57"/>
                      </a:lnTo>
                      <a:lnTo>
                        <a:pt x="1" y="55"/>
                      </a:lnTo>
                      <a:lnTo>
                        <a:pt x="0" y="53"/>
                      </a:lnTo>
                      <a:lnTo>
                        <a:pt x="0" y="52"/>
                      </a:lnTo>
                      <a:lnTo>
                        <a:pt x="0" y="48"/>
                      </a:lnTo>
                      <a:lnTo>
                        <a:pt x="1" y="46"/>
                      </a:lnTo>
                      <a:lnTo>
                        <a:pt x="1" y="42"/>
                      </a:lnTo>
                      <a:lnTo>
                        <a:pt x="4" y="40"/>
                      </a:lnTo>
                      <a:lnTo>
                        <a:pt x="6" y="35"/>
                      </a:lnTo>
                      <a:lnTo>
                        <a:pt x="9" y="30"/>
                      </a:lnTo>
                      <a:lnTo>
                        <a:pt x="11" y="25"/>
                      </a:lnTo>
                      <a:lnTo>
                        <a:pt x="15" y="22"/>
                      </a:lnTo>
                      <a:lnTo>
                        <a:pt x="16" y="19"/>
                      </a:lnTo>
                      <a:lnTo>
                        <a:pt x="18" y="16"/>
                      </a:lnTo>
                      <a:lnTo>
                        <a:pt x="21" y="11"/>
                      </a:lnTo>
                      <a:lnTo>
                        <a:pt x="25" y="7"/>
                      </a:lnTo>
                      <a:lnTo>
                        <a:pt x="25" y="6"/>
                      </a:lnTo>
                      <a:lnTo>
                        <a:pt x="27" y="4"/>
                      </a:lnTo>
                      <a:lnTo>
                        <a:pt x="29" y="3"/>
                      </a:lnTo>
                      <a:lnTo>
                        <a:pt x="30" y="3"/>
                      </a:lnTo>
                      <a:lnTo>
                        <a:pt x="31" y="1"/>
                      </a:lnTo>
                      <a:lnTo>
                        <a:pt x="33" y="0"/>
                      </a:lnTo>
                      <a:lnTo>
                        <a:pt x="34" y="0"/>
                      </a:lnTo>
                      <a:lnTo>
                        <a:pt x="35" y="0"/>
                      </a:lnTo>
                      <a:lnTo>
                        <a:pt x="36" y="0"/>
                      </a:lnTo>
                      <a:lnTo>
                        <a:pt x="37" y="3"/>
                      </a:lnTo>
                      <a:lnTo>
                        <a:pt x="39" y="5"/>
                      </a:lnTo>
                      <a:lnTo>
                        <a:pt x="39" y="7"/>
                      </a:lnTo>
                      <a:lnTo>
                        <a:pt x="37" y="10"/>
                      </a:lnTo>
                      <a:lnTo>
                        <a:pt x="36" y="13"/>
                      </a:lnTo>
                      <a:lnTo>
                        <a:pt x="35" y="18"/>
                      </a:lnTo>
                      <a:lnTo>
                        <a:pt x="34" y="22"/>
                      </a:lnTo>
                      <a:lnTo>
                        <a:pt x="33" y="27"/>
                      </a:lnTo>
                      <a:lnTo>
                        <a:pt x="33" y="28"/>
                      </a:lnTo>
                      <a:lnTo>
                        <a:pt x="33" y="30"/>
                      </a:lnTo>
                      <a:lnTo>
                        <a:pt x="33" y="31"/>
                      </a:lnTo>
                      <a:lnTo>
                        <a:pt x="35" y="33"/>
                      </a:lnTo>
                      <a:lnTo>
                        <a:pt x="37" y="35"/>
                      </a:lnTo>
                      <a:lnTo>
                        <a:pt x="40" y="36"/>
                      </a:lnTo>
                      <a:lnTo>
                        <a:pt x="41" y="37"/>
                      </a:lnTo>
                      <a:lnTo>
                        <a:pt x="41" y="41"/>
                      </a:lnTo>
                      <a:lnTo>
                        <a:pt x="39" y="45"/>
                      </a:lnTo>
                      <a:lnTo>
                        <a:pt x="39" y="52"/>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684" name="Freeform 132"/>
                <p:cNvSpPr>
                  <a:spLocks/>
                </p:cNvSpPr>
                <p:nvPr/>
              </p:nvSpPr>
              <p:spPr bwMode="auto">
                <a:xfrm>
                  <a:off x="1140" y="2375"/>
                  <a:ext cx="58" cy="53"/>
                </a:xfrm>
                <a:custGeom>
                  <a:avLst/>
                  <a:gdLst>
                    <a:gd name="T0" fmla="*/ 1 w 115"/>
                    <a:gd name="T1" fmla="*/ 104 h 106"/>
                    <a:gd name="T2" fmla="*/ 0 w 115"/>
                    <a:gd name="T3" fmla="*/ 98 h 106"/>
                    <a:gd name="T4" fmla="*/ 1 w 115"/>
                    <a:gd name="T5" fmla="*/ 85 h 106"/>
                    <a:gd name="T6" fmla="*/ 4 w 115"/>
                    <a:gd name="T7" fmla="*/ 74 h 106"/>
                    <a:gd name="T8" fmla="*/ 7 w 115"/>
                    <a:gd name="T9" fmla="*/ 67 h 106"/>
                    <a:gd name="T10" fmla="*/ 7 w 115"/>
                    <a:gd name="T11" fmla="*/ 60 h 106"/>
                    <a:gd name="T12" fmla="*/ 11 w 115"/>
                    <a:gd name="T13" fmla="*/ 48 h 106"/>
                    <a:gd name="T14" fmla="*/ 10 w 115"/>
                    <a:gd name="T15" fmla="*/ 38 h 106"/>
                    <a:gd name="T16" fmla="*/ 13 w 115"/>
                    <a:gd name="T17" fmla="*/ 31 h 106"/>
                    <a:gd name="T18" fmla="*/ 16 w 115"/>
                    <a:gd name="T19" fmla="*/ 25 h 106"/>
                    <a:gd name="T20" fmla="*/ 20 w 115"/>
                    <a:gd name="T21" fmla="*/ 12 h 106"/>
                    <a:gd name="T22" fmla="*/ 25 w 115"/>
                    <a:gd name="T23" fmla="*/ 6 h 106"/>
                    <a:gd name="T24" fmla="*/ 32 w 115"/>
                    <a:gd name="T25" fmla="*/ 3 h 106"/>
                    <a:gd name="T26" fmla="*/ 38 w 115"/>
                    <a:gd name="T27" fmla="*/ 4 h 106"/>
                    <a:gd name="T28" fmla="*/ 38 w 115"/>
                    <a:gd name="T29" fmla="*/ 12 h 106"/>
                    <a:gd name="T30" fmla="*/ 37 w 115"/>
                    <a:gd name="T31" fmla="*/ 18 h 106"/>
                    <a:gd name="T32" fmla="*/ 58 w 115"/>
                    <a:gd name="T33" fmla="*/ 27 h 106"/>
                    <a:gd name="T34" fmla="*/ 76 w 115"/>
                    <a:gd name="T35" fmla="*/ 26 h 106"/>
                    <a:gd name="T36" fmla="*/ 80 w 115"/>
                    <a:gd name="T37" fmla="*/ 9 h 106"/>
                    <a:gd name="T38" fmla="*/ 96 w 115"/>
                    <a:gd name="T39" fmla="*/ 3 h 106"/>
                    <a:gd name="T40" fmla="*/ 110 w 115"/>
                    <a:gd name="T41" fmla="*/ 4 h 106"/>
                    <a:gd name="T42" fmla="*/ 113 w 115"/>
                    <a:gd name="T43" fmla="*/ 8 h 106"/>
                    <a:gd name="T44" fmla="*/ 113 w 115"/>
                    <a:gd name="T45" fmla="*/ 10 h 106"/>
                    <a:gd name="T46" fmla="*/ 113 w 115"/>
                    <a:gd name="T47" fmla="*/ 16 h 106"/>
                    <a:gd name="T48" fmla="*/ 115 w 115"/>
                    <a:gd name="T49" fmla="*/ 25 h 106"/>
                    <a:gd name="T50" fmla="*/ 114 w 115"/>
                    <a:gd name="T51" fmla="*/ 34 h 106"/>
                    <a:gd name="T52" fmla="*/ 114 w 115"/>
                    <a:gd name="T53" fmla="*/ 40 h 106"/>
                    <a:gd name="T54" fmla="*/ 113 w 115"/>
                    <a:gd name="T55" fmla="*/ 50 h 106"/>
                    <a:gd name="T56" fmla="*/ 110 w 115"/>
                    <a:gd name="T57" fmla="*/ 61 h 106"/>
                    <a:gd name="T58" fmla="*/ 107 w 115"/>
                    <a:gd name="T59" fmla="*/ 66 h 106"/>
                    <a:gd name="T60" fmla="*/ 106 w 115"/>
                    <a:gd name="T61" fmla="*/ 73 h 106"/>
                    <a:gd name="T62" fmla="*/ 101 w 115"/>
                    <a:gd name="T63" fmla="*/ 80 h 106"/>
                    <a:gd name="T64" fmla="*/ 98 w 115"/>
                    <a:gd name="T65" fmla="*/ 86 h 106"/>
                    <a:gd name="T66" fmla="*/ 92 w 115"/>
                    <a:gd name="T67" fmla="*/ 92 h 106"/>
                    <a:gd name="T68" fmla="*/ 90 w 115"/>
                    <a:gd name="T69" fmla="*/ 92 h 106"/>
                    <a:gd name="T70" fmla="*/ 88 w 115"/>
                    <a:gd name="T71" fmla="*/ 87 h 106"/>
                    <a:gd name="T72" fmla="*/ 83 w 115"/>
                    <a:gd name="T73" fmla="*/ 86 h 106"/>
                    <a:gd name="T74" fmla="*/ 78 w 115"/>
                    <a:gd name="T75" fmla="*/ 86 h 106"/>
                    <a:gd name="T76" fmla="*/ 73 w 115"/>
                    <a:gd name="T77" fmla="*/ 81 h 106"/>
                    <a:gd name="T78" fmla="*/ 67 w 115"/>
                    <a:gd name="T79" fmla="*/ 84 h 106"/>
                    <a:gd name="T80" fmla="*/ 64 w 115"/>
                    <a:gd name="T81" fmla="*/ 79 h 106"/>
                    <a:gd name="T82" fmla="*/ 56 w 115"/>
                    <a:gd name="T83" fmla="*/ 80 h 106"/>
                    <a:gd name="T84" fmla="*/ 49 w 115"/>
                    <a:gd name="T85" fmla="*/ 76 h 106"/>
                    <a:gd name="T86" fmla="*/ 44 w 115"/>
                    <a:gd name="T87" fmla="*/ 82 h 106"/>
                    <a:gd name="T88" fmla="*/ 38 w 115"/>
                    <a:gd name="T89" fmla="*/ 86 h 106"/>
                    <a:gd name="T90" fmla="*/ 35 w 115"/>
                    <a:gd name="T91" fmla="*/ 94 h 106"/>
                    <a:gd name="T92" fmla="*/ 31 w 115"/>
                    <a:gd name="T93" fmla="*/ 102 h 106"/>
                    <a:gd name="T94" fmla="*/ 28 w 115"/>
                    <a:gd name="T95" fmla="*/ 103 h 106"/>
                    <a:gd name="T96" fmla="*/ 25 w 115"/>
                    <a:gd name="T97" fmla="*/ 97 h 106"/>
                    <a:gd name="T98" fmla="*/ 17 w 115"/>
                    <a:gd name="T99" fmla="*/ 92 h 106"/>
                    <a:gd name="T100" fmla="*/ 11 w 115"/>
                    <a:gd name="T101" fmla="*/ 97 h 106"/>
                    <a:gd name="T102" fmla="*/ 6 w 115"/>
                    <a:gd name="T103" fmla="*/ 98 h 106"/>
                    <a:gd name="T104" fmla="*/ 2 w 115"/>
                    <a:gd name="T105" fmla="*/ 10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5" h="106">
                      <a:moveTo>
                        <a:pt x="2" y="106"/>
                      </a:moveTo>
                      <a:lnTo>
                        <a:pt x="1" y="104"/>
                      </a:lnTo>
                      <a:lnTo>
                        <a:pt x="0" y="102"/>
                      </a:lnTo>
                      <a:lnTo>
                        <a:pt x="0" y="98"/>
                      </a:lnTo>
                      <a:lnTo>
                        <a:pt x="0" y="91"/>
                      </a:lnTo>
                      <a:lnTo>
                        <a:pt x="1" y="85"/>
                      </a:lnTo>
                      <a:lnTo>
                        <a:pt x="2" y="79"/>
                      </a:lnTo>
                      <a:lnTo>
                        <a:pt x="4" y="74"/>
                      </a:lnTo>
                      <a:lnTo>
                        <a:pt x="6" y="68"/>
                      </a:lnTo>
                      <a:lnTo>
                        <a:pt x="7" y="67"/>
                      </a:lnTo>
                      <a:lnTo>
                        <a:pt x="7" y="61"/>
                      </a:lnTo>
                      <a:lnTo>
                        <a:pt x="7" y="60"/>
                      </a:lnTo>
                      <a:lnTo>
                        <a:pt x="7" y="57"/>
                      </a:lnTo>
                      <a:lnTo>
                        <a:pt x="11" y="48"/>
                      </a:lnTo>
                      <a:lnTo>
                        <a:pt x="11" y="46"/>
                      </a:lnTo>
                      <a:lnTo>
                        <a:pt x="10" y="38"/>
                      </a:lnTo>
                      <a:lnTo>
                        <a:pt x="10" y="36"/>
                      </a:lnTo>
                      <a:lnTo>
                        <a:pt x="13" y="31"/>
                      </a:lnTo>
                      <a:lnTo>
                        <a:pt x="14" y="30"/>
                      </a:lnTo>
                      <a:lnTo>
                        <a:pt x="16" y="25"/>
                      </a:lnTo>
                      <a:lnTo>
                        <a:pt x="18" y="18"/>
                      </a:lnTo>
                      <a:lnTo>
                        <a:pt x="20" y="12"/>
                      </a:lnTo>
                      <a:lnTo>
                        <a:pt x="23" y="8"/>
                      </a:lnTo>
                      <a:lnTo>
                        <a:pt x="25" y="6"/>
                      </a:lnTo>
                      <a:lnTo>
                        <a:pt x="29" y="4"/>
                      </a:lnTo>
                      <a:lnTo>
                        <a:pt x="32" y="3"/>
                      </a:lnTo>
                      <a:lnTo>
                        <a:pt x="34" y="3"/>
                      </a:lnTo>
                      <a:lnTo>
                        <a:pt x="38" y="4"/>
                      </a:lnTo>
                      <a:lnTo>
                        <a:pt x="40" y="4"/>
                      </a:lnTo>
                      <a:lnTo>
                        <a:pt x="38" y="12"/>
                      </a:lnTo>
                      <a:lnTo>
                        <a:pt x="36" y="15"/>
                      </a:lnTo>
                      <a:lnTo>
                        <a:pt x="37" y="18"/>
                      </a:lnTo>
                      <a:lnTo>
                        <a:pt x="44" y="24"/>
                      </a:lnTo>
                      <a:lnTo>
                        <a:pt x="58" y="27"/>
                      </a:lnTo>
                      <a:lnTo>
                        <a:pt x="70" y="30"/>
                      </a:lnTo>
                      <a:lnTo>
                        <a:pt x="76" y="26"/>
                      </a:lnTo>
                      <a:lnTo>
                        <a:pt x="80" y="18"/>
                      </a:lnTo>
                      <a:lnTo>
                        <a:pt x="80" y="9"/>
                      </a:lnTo>
                      <a:lnTo>
                        <a:pt x="83" y="7"/>
                      </a:lnTo>
                      <a:lnTo>
                        <a:pt x="96" y="3"/>
                      </a:lnTo>
                      <a:lnTo>
                        <a:pt x="110" y="0"/>
                      </a:lnTo>
                      <a:lnTo>
                        <a:pt x="110" y="4"/>
                      </a:lnTo>
                      <a:lnTo>
                        <a:pt x="112" y="6"/>
                      </a:lnTo>
                      <a:lnTo>
                        <a:pt x="113" y="8"/>
                      </a:lnTo>
                      <a:lnTo>
                        <a:pt x="113" y="9"/>
                      </a:lnTo>
                      <a:lnTo>
                        <a:pt x="113" y="10"/>
                      </a:lnTo>
                      <a:lnTo>
                        <a:pt x="113" y="14"/>
                      </a:lnTo>
                      <a:lnTo>
                        <a:pt x="113" y="16"/>
                      </a:lnTo>
                      <a:lnTo>
                        <a:pt x="114" y="20"/>
                      </a:lnTo>
                      <a:lnTo>
                        <a:pt x="115" y="25"/>
                      </a:lnTo>
                      <a:lnTo>
                        <a:pt x="114" y="31"/>
                      </a:lnTo>
                      <a:lnTo>
                        <a:pt x="114" y="34"/>
                      </a:lnTo>
                      <a:lnTo>
                        <a:pt x="114" y="36"/>
                      </a:lnTo>
                      <a:lnTo>
                        <a:pt x="114" y="40"/>
                      </a:lnTo>
                      <a:lnTo>
                        <a:pt x="113" y="48"/>
                      </a:lnTo>
                      <a:lnTo>
                        <a:pt x="113" y="50"/>
                      </a:lnTo>
                      <a:lnTo>
                        <a:pt x="113" y="56"/>
                      </a:lnTo>
                      <a:lnTo>
                        <a:pt x="110" y="61"/>
                      </a:lnTo>
                      <a:lnTo>
                        <a:pt x="108" y="63"/>
                      </a:lnTo>
                      <a:lnTo>
                        <a:pt x="107" y="66"/>
                      </a:lnTo>
                      <a:lnTo>
                        <a:pt x="104" y="69"/>
                      </a:lnTo>
                      <a:lnTo>
                        <a:pt x="106" y="73"/>
                      </a:lnTo>
                      <a:lnTo>
                        <a:pt x="102" y="76"/>
                      </a:lnTo>
                      <a:lnTo>
                        <a:pt x="101" y="80"/>
                      </a:lnTo>
                      <a:lnTo>
                        <a:pt x="100" y="84"/>
                      </a:lnTo>
                      <a:lnTo>
                        <a:pt x="98" y="86"/>
                      </a:lnTo>
                      <a:lnTo>
                        <a:pt x="96" y="91"/>
                      </a:lnTo>
                      <a:lnTo>
                        <a:pt x="92" y="92"/>
                      </a:lnTo>
                      <a:lnTo>
                        <a:pt x="91" y="93"/>
                      </a:lnTo>
                      <a:lnTo>
                        <a:pt x="90" y="92"/>
                      </a:lnTo>
                      <a:lnTo>
                        <a:pt x="90" y="91"/>
                      </a:lnTo>
                      <a:lnTo>
                        <a:pt x="88" y="87"/>
                      </a:lnTo>
                      <a:lnTo>
                        <a:pt x="85" y="86"/>
                      </a:lnTo>
                      <a:lnTo>
                        <a:pt x="83" y="86"/>
                      </a:lnTo>
                      <a:lnTo>
                        <a:pt x="79" y="87"/>
                      </a:lnTo>
                      <a:lnTo>
                        <a:pt x="78" y="86"/>
                      </a:lnTo>
                      <a:lnTo>
                        <a:pt x="76" y="82"/>
                      </a:lnTo>
                      <a:lnTo>
                        <a:pt x="73" y="81"/>
                      </a:lnTo>
                      <a:lnTo>
                        <a:pt x="71" y="81"/>
                      </a:lnTo>
                      <a:lnTo>
                        <a:pt x="67" y="84"/>
                      </a:lnTo>
                      <a:lnTo>
                        <a:pt x="65" y="82"/>
                      </a:lnTo>
                      <a:lnTo>
                        <a:pt x="64" y="79"/>
                      </a:lnTo>
                      <a:lnTo>
                        <a:pt x="60" y="78"/>
                      </a:lnTo>
                      <a:lnTo>
                        <a:pt x="56" y="80"/>
                      </a:lnTo>
                      <a:lnTo>
                        <a:pt x="53" y="78"/>
                      </a:lnTo>
                      <a:lnTo>
                        <a:pt x="49" y="76"/>
                      </a:lnTo>
                      <a:lnTo>
                        <a:pt x="47" y="79"/>
                      </a:lnTo>
                      <a:lnTo>
                        <a:pt x="44" y="82"/>
                      </a:lnTo>
                      <a:lnTo>
                        <a:pt x="41" y="84"/>
                      </a:lnTo>
                      <a:lnTo>
                        <a:pt x="38" y="86"/>
                      </a:lnTo>
                      <a:lnTo>
                        <a:pt x="37" y="90"/>
                      </a:lnTo>
                      <a:lnTo>
                        <a:pt x="35" y="94"/>
                      </a:lnTo>
                      <a:lnTo>
                        <a:pt x="34" y="98"/>
                      </a:lnTo>
                      <a:lnTo>
                        <a:pt x="31" y="102"/>
                      </a:lnTo>
                      <a:lnTo>
                        <a:pt x="28" y="102"/>
                      </a:lnTo>
                      <a:lnTo>
                        <a:pt x="28" y="103"/>
                      </a:lnTo>
                      <a:lnTo>
                        <a:pt x="25" y="102"/>
                      </a:lnTo>
                      <a:lnTo>
                        <a:pt x="25" y="97"/>
                      </a:lnTo>
                      <a:lnTo>
                        <a:pt x="19" y="93"/>
                      </a:lnTo>
                      <a:lnTo>
                        <a:pt x="17" y="92"/>
                      </a:lnTo>
                      <a:lnTo>
                        <a:pt x="16" y="93"/>
                      </a:lnTo>
                      <a:lnTo>
                        <a:pt x="11" y="97"/>
                      </a:lnTo>
                      <a:lnTo>
                        <a:pt x="8" y="98"/>
                      </a:lnTo>
                      <a:lnTo>
                        <a:pt x="6" y="98"/>
                      </a:lnTo>
                      <a:lnTo>
                        <a:pt x="5" y="100"/>
                      </a:lnTo>
                      <a:lnTo>
                        <a:pt x="2" y="106"/>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685" name="Freeform 133"/>
                <p:cNvSpPr>
                  <a:spLocks/>
                </p:cNvSpPr>
                <p:nvPr/>
              </p:nvSpPr>
              <p:spPr bwMode="auto">
                <a:xfrm>
                  <a:off x="1060" y="2420"/>
                  <a:ext cx="76" cy="74"/>
                </a:xfrm>
                <a:custGeom>
                  <a:avLst/>
                  <a:gdLst>
                    <a:gd name="T0" fmla="*/ 32 w 153"/>
                    <a:gd name="T1" fmla="*/ 145 h 146"/>
                    <a:gd name="T2" fmla="*/ 24 w 153"/>
                    <a:gd name="T3" fmla="*/ 146 h 146"/>
                    <a:gd name="T4" fmla="*/ 17 w 153"/>
                    <a:gd name="T5" fmla="*/ 144 h 146"/>
                    <a:gd name="T6" fmla="*/ 9 w 153"/>
                    <a:gd name="T7" fmla="*/ 140 h 146"/>
                    <a:gd name="T8" fmla="*/ 3 w 153"/>
                    <a:gd name="T9" fmla="*/ 128 h 146"/>
                    <a:gd name="T10" fmla="*/ 0 w 153"/>
                    <a:gd name="T11" fmla="*/ 115 h 146"/>
                    <a:gd name="T12" fmla="*/ 4 w 153"/>
                    <a:gd name="T13" fmla="*/ 115 h 146"/>
                    <a:gd name="T14" fmla="*/ 15 w 153"/>
                    <a:gd name="T15" fmla="*/ 111 h 146"/>
                    <a:gd name="T16" fmla="*/ 17 w 153"/>
                    <a:gd name="T17" fmla="*/ 116 h 146"/>
                    <a:gd name="T18" fmla="*/ 28 w 153"/>
                    <a:gd name="T19" fmla="*/ 115 h 146"/>
                    <a:gd name="T20" fmla="*/ 24 w 153"/>
                    <a:gd name="T21" fmla="*/ 109 h 146"/>
                    <a:gd name="T22" fmla="*/ 33 w 153"/>
                    <a:gd name="T23" fmla="*/ 107 h 146"/>
                    <a:gd name="T24" fmla="*/ 41 w 153"/>
                    <a:gd name="T25" fmla="*/ 104 h 146"/>
                    <a:gd name="T26" fmla="*/ 56 w 153"/>
                    <a:gd name="T27" fmla="*/ 96 h 146"/>
                    <a:gd name="T28" fmla="*/ 59 w 153"/>
                    <a:gd name="T29" fmla="*/ 87 h 146"/>
                    <a:gd name="T30" fmla="*/ 66 w 153"/>
                    <a:gd name="T31" fmla="*/ 80 h 146"/>
                    <a:gd name="T32" fmla="*/ 71 w 153"/>
                    <a:gd name="T33" fmla="*/ 95 h 146"/>
                    <a:gd name="T34" fmla="*/ 76 w 153"/>
                    <a:gd name="T35" fmla="*/ 84 h 146"/>
                    <a:gd name="T36" fmla="*/ 64 w 153"/>
                    <a:gd name="T37" fmla="*/ 63 h 146"/>
                    <a:gd name="T38" fmla="*/ 71 w 153"/>
                    <a:gd name="T39" fmla="*/ 29 h 146"/>
                    <a:gd name="T40" fmla="*/ 90 w 153"/>
                    <a:gd name="T41" fmla="*/ 8 h 146"/>
                    <a:gd name="T42" fmla="*/ 102 w 153"/>
                    <a:gd name="T43" fmla="*/ 6 h 146"/>
                    <a:gd name="T44" fmla="*/ 106 w 153"/>
                    <a:gd name="T45" fmla="*/ 14 h 146"/>
                    <a:gd name="T46" fmla="*/ 110 w 153"/>
                    <a:gd name="T47" fmla="*/ 20 h 146"/>
                    <a:gd name="T48" fmla="*/ 116 w 153"/>
                    <a:gd name="T49" fmla="*/ 25 h 146"/>
                    <a:gd name="T50" fmla="*/ 122 w 153"/>
                    <a:gd name="T51" fmla="*/ 25 h 146"/>
                    <a:gd name="T52" fmla="*/ 130 w 153"/>
                    <a:gd name="T53" fmla="*/ 27 h 146"/>
                    <a:gd name="T54" fmla="*/ 136 w 153"/>
                    <a:gd name="T55" fmla="*/ 33 h 146"/>
                    <a:gd name="T56" fmla="*/ 140 w 153"/>
                    <a:gd name="T57" fmla="*/ 37 h 146"/>
                    <a:gd name="T58" fmla="*/ 146 w 153"/>
                    <a:gd name="T59" fmla="*/ 37 h 146"/>
                    <a:gd name="T60" fmla="*/ 149 w 153"/>
                    <a:gd name="T61" fmla="*/ 37 h 146"/>
                    <a:gd name="T62" fmla="*/ 150 w 153"/>
                    <a:gd name="T63" fmla="*/ 41 h 146"/>
                    <a:gd name="T64" fmla="*/ 147 w 153"/>
                    <a:gd name="T65" fmla="*/ 43 h 146"/>
                    <a:gd name="T66" fmla="*/ 144 w 153"/>
                    <a:gd name="T67" fmla="*/ 47 h 146"/>
                    <a:gd name="T68" fmla="*/ 144 w 153"/>
                    <a:gd name="T69" fmla="*/ 60 h 146"/>
                    <a:gd name="T70" fmla="*/ 148 w 153"/>
                    <a:gd name="T71" fmla="*/ 62 h 146"/>
                    <a:gd name="T72" fmla="*/ 152 w 153"/>
                    <a:gd name="T73" fmla="*/ 65 h 146"/>
                    <a:gd name="T74" fmla="*/ 153 w 153"/>
                    <a:gd name="T75" fmla="*/ 74 h 146"/>
                    <a:gd name="T76" fmla="*/ 149 w 153"/>
                    <a:gd name="T77" fmla="*/ 80 h 146"/>
                    <a:gd name="T78" fmla="*/ 141 w 153"/>
                    <a:gd name="T79" fmla="*/ 83 h 146"/>
                    <a:gd name="T80" fmla="*/ 137 w 153"/>
                    <a:gd name="T81" fmla="*/ 83 h 146"/>
                    <a:gd name="T82" fmla="*/ 134 w 153"/>
                    <a:gd name="T83" fmla="*/ 80 h 146"/>
                    <a:gd name="T84" fmla="*/ 123 w 153"/>
                    <a:gd name="T85" fmla="*/ 84 h 146"/>
                    <a:gd name="T86" fmla="*/ 116 w 153"/>
                    <a:gd name="T87" fmla="*/ 84 h 146"/>
                    <a:gd name="T88" fmla="*/ 106 w 153"/>
                    <a:gd name="T89" fmla="*/ 81 h 146"/>
                    <a:gd name="T90" fmla="*/ 101 w 153"/>
                    <a:gd name="T91" fmla="*/ 87 h 146"/>
                    <a:gd name="T92" fmla="*/ 99 w 153"/>
                    <a:gd name="T93" fmla="*/ 104 h 146"/>
                    <a:gd name="T94" fmla="*/ 90 w 153"/>
                    <a:gd name="T95" fmla="*/ 98 h 146"/>
                    <a:gd name="T96" fmla="*/ 84 w 153"/>
                    <a:gd name="T97" fmla="*/ 97 h 146"/>
                    <a:gd name="T98" fmla="*/ 86 w 153"/>
                    <a:gd name="T99" fmla="*/ 108 h 146"/>
                    <a:gd name="T100" fmla="*/ 86 w 153"/>
                    <a:gd name="T101" fmla="*/ 116 h 146"/>
                    <a:gd name="T102" fmla="*/ 78 w 153"/>
                    <a:gd name="T103" fmla="*/ 116 h 146"/>
                    <a:gd name="T104" fmla="*/ 76 w 153"/>
                    <a:gd name="T105" fmla="*/ 121 h 146"/>
                    <a:gd name="T106" fmla="*/ 69 w 153"/>
                    <a:gd name="T107" fmla="*/ 123 h 146"/>
                    <a:gd name="T108" fmla="*/ 65 w 153"/>
                    <a:gd name="T109" fmla="*/ 126 h 146"/>
                    <a:gd name="T110" fmla="*/ 62 w 153"/>
                    <a:gd name="T111" fmla="*/ 123 h 146"/>
                    <a:gd name="T112" fmla="*/ 58 w 153"/>
                    <a:gd name="T113" fmla="*/ 129 h 146"/>
                    <a:gd name="T114" fmla="*/ 54 w 153"/>
                    <a:gd name="T115" fmla="*/ 137 h 146"/>
                    <a:gd name="T116" fmla="*/ 50 w 153"/>
                    <a:gd name="T117" fmla="*/ 139 h 146"/>
                    <a:gd name="T118" fmla="*/ 39 w 153"/>
                    <a:gd name="T119" fmla="*/ 139 h 146"/>
                    <a:gd name="T120" fmla="*/ 35 w 153"/>
                    <a:gd name="T121" fmla="*/ 14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3" h="146">
                      <a:moveTo>
                        <a:pt x="35" y="143"/>
                      </a:moveTo>
                      <a:lnTo>
                        <a:pt x="32" y="145"/>
                      </a:lnTo>
                      <a:lnTo>
                        <a:pt x="28" y="146"/>
                      </a:lnTo>
                      <a:lnTo>
                        <a:pt x="24" y="146"/>
                      </a:lnTo>
                      <a:lnTo>
                        <a:pt x="21" y="144"/>
                      </a:lnTo>
                      <a:lnTo>
                        <a:pt x="17" y="144"/>
                      </a:lnTo>
                      <a:lnTo>
                        <a:pt x="12" y="143"/>
                      </a:lnTo>
                      <a:lnTo>
                        <a:pt x="9" y="140"/>
                      </a:lnTo>
                      <a:lnTo>
                        <a:pt x="6" y="135"/>
                      </a:lnTo>
                      <a:lnTo>
                        <a:pt x="3" y="128"/>
                      </a:lnTo>
                      <a:lnTo>
                        <a:pt x="2" y="123"/>
                      </a:lnTo>
                      <a:lnTo>
                        <a:pt x="0" y="115"/>
                      </a:lnTo>
                      <a:lnTo>
                        <a:pt x="2" y="108"/>
                      </a:lnTo>
                      <a:lnTo>
                        <a:pt x="4" y="115"/>
                      </a:lnTo>
                      <a:lnTo>
                        <a:pt x="10" y="116"/>
                      </a:lnTo>
                      <a:lnTo>
                        <a:pt x="15" y="111"/>
                      </a:lnTo>
                      <a:lnTo>
                        <a:pt x="18" y="111"/>
                      </a:lnTo>
                      <a:lnTo>
                        <a:pt x="17" y="116"/>
                      </a:lnTo>
                      <a:lnTo>
                        <a:pt x="21" y="116"/>
                      </a:lnTo>
                      <a:lnTo>
                        <a:pt x="28" y="115"/>
                      </a:lnTo>
                      <a:lnTo>
                        <a:pt x="27" y="113"/>
                      </a:lnTo>
                      <a:lnTo>
                        <a:pt x="24" y="109"/>
                      </a:lnTo>
                      <a:lnTo>
                        <a:pt x="26" y="108"/>
                      </a:lnTo>
                      <a:lnTo>
                        <a:pt x="33" y="107"/>
                      </a:lnTo>
                      <a:lnTo>
                        <a:pt x="39" y="108"/>
                      </a:lnTo>
                      <a:lnTo>
                        <a:pt x="41" y="104"/>
                      </a:lnTo>
                      <a:lnTo>
                        <a:pt x="44" y="98"/>
                      </a:lnTo>
                      <a:lnTo>
                        <a:pt x="56" y="96"/>
                      </a:lnTo>
                      <a:lnTo>
                        <a:pt x="59" y="93"/>
                      </a:lnTo>
                      <a:lnTo>
                        <a:pt x="59" y="87"/>
                      </a:lnTo>
                      <a:lnTo>
                        <a:pt x="63" y="80"/>
                      </a:lnTo>
                      <a:lnTo>
                        <a:pt x="66" y="80"/>
                      </a:lnTo>
                      <a:lnTo>
                        <a:pt x="68" y="85"/>
                      </a:lnTo>
                      <a:lnTo>
                        <a:pt x="71" y="95"/>
                      </a:lnTo>
                      <a:lnTo>
                        <a:pt x="74" y="92"/>
                      </a:lnTo>
                      <a:lnTo>
                        <a:pt x="76" y="84"/>
                      </a:lnTo>
                      <a:lnTo>
                        <a:pt x="71" y="73"/>
                      </a:lnTo>
                      <a:lnTo>
                        <a:pt x="64" y="63"/>
                      </a:lnTo>
                      <a:lnTo>
                        <a:pt x="60" y="49"/>
                      </a:lnTo>
                      <a:lnTo>
                        <a:pt x="71" y="29"/>
                      </a:lnTo>
                      <a:lnTo>
                        <a:pt x="81" y="21"/>
                      </a:lnTo>
                      <a:lnTo>
                        <a:pt x="90" y="8"/>
                      </a:lnTo>
                      <a:lnTo>
                        <a:pt x="100" y="0"/>
                      </a:lnTo>
                      <a:lnTo>
                        <a:pt x="102" y="6"/>
                      </a:lnTo>
                      <a:lnTo>
                        <a:pt x="104" y="12"/>
                      </a:lnTo>
                      <a:lnTo>
                        <a:pt x="106" y="14"/>
                      </a:lnTo>
                      <a:lnTo>
                        <a:pt x="107" y="18"/>
                      </a:lnTo>
                      <a:lnTo>
                        <a:pt x="110" y="20"/>
                      </a:lnTo>
                      <a:lnTo>
                        <a:pt x="113" y="20"/>
                      </a:lnTo>
                      <a:lnTo>
                        <a:pt x="116" y="25"/>
                      </a:lnTo>
                      <a:lnTo>
                        <a:pt x="118" y="25"/>
                      </a:lnTo>
                      <a:lnTo>
                        <a:pt x="122" y="25"/>
                      </a:lnTo>
                      <a:lnTo>
                        <a:pt x="125" y="25"/>
                      </a:lnTo>
                      <a:lnTo>
                        <a:pt x="130" y="27"/>
                      </a:lnTo>
                      <a:lnTo>
                        <a:pt x="134" y="30"/>
                      </a:lnTo>
                      <a:lnTo>
                        <a:pt x="136" y="33"/>
                      </a:lnTo>
                      <a:lnTo>
                        <a:pt x="138" y="37"/>
                      </a:lnTo>
                      <a:lnTo>
                        <a:pt x="140" y="37"/>
                      </a:lnTo>
                      <a:lnTo>
                        <a:pt x="143" y="37"/>
                      </a:lnTo>
                      <a:lnTo>
                        <a:pt x="146" y="37"/>
                      </a:lnTo>
                      <a:lnTo>
                        <a:pt x="148" y="37"/>
                      </a:lnTo>
                      <a:lnTo>
                        <a:pt x="149" y="37"/>
                      </a:lnTo>
                      <a:lnTo>
                        <a:pt x="150" y="38"/>
                      </a:lnTo>
                      <a:lnTo>
                        <a:pt x="150" y="41"/>
                      </a:lnTo>
                      <a:lnTo>
                        <a:pt x="150" y="42"/>
                      </a:lnTo>
                      <a:lnTo>
                        <a:pt x="147" y="43"/>
                      </a:lnTo>
                      <a:lnTo>
                        <a:pt x="144" y="44"/>
                      </a:lnTo>
                      <a:lnTo>
                        <a:pt x="144" y="47"/>
                      </a:lnTo>
                      <a:lnTo>
                        <a:pt x="143" y="59"/>
                      </a:lnTo>
                      <a:lnTo>
                        <a:pt x="144" y="60"/>
                      </a:lnTo>
                      <a:lnTo>
                        <a:pt x="147" y="61"/>
                      </a:lnTo>
                      <a:lnTo>
                        <a:pt x="148" y="62"/>
                      </a:lnTo>
                      <a:lnTo>
                        <a:pt x="150" y="62"/>
                      </a:lnTo>
                      <a:lnTo>
                        <a:pt x="152" y="65"/>
                      </a:lnTo>
                      <a:lnTo>
                        <a:pt x="153" y="69"/>
                      </a:lnTo>
                      <a:lnTo>
                        <a:pt x="153" y="74"/>
                      </a:lnTo>
                      <a:lnTo>
                        <a:pt x="152" y="77"/>
                      </a:lnTo>
                      <a:lnTo>
                        <a:pt x="149" y="80"/>
                      </a:lnTo>
                      <a:lnTo>
                        <a:pt x="147" y="81"/>
                      </a:lnTo>
                      <a:lnTo>
                        <a:pt x="141" y="83"/>
                      </a:lnTo>
                      <a:lnTo>
                        <a:pt x="138" y="84"/>
                      </a:lnTo>
                      <a:lnTo>
                        <a:pt x="137" y="83"/>
                      </a:lnTo>
                      <a:lnTo>
                        <a:pt x="136" y="81"/>
                      </a:lnTo>
                      <a:lnTo>
                        <a:pt x="134" y="80"/>
                      </a:lnTo>
                      <a:lnTo>
                        <a:pt x="128" y="83"/>
                      </a:lnTo>
                      <a:lnTo>
                        <a:pt x="123" y="84"/>
                      </a:lnTo>
                      <a:lnTo>
                        <a:pt x="120" y="86"/>
                      </a:lnTo>
                      <a:lnTo>
                        <a:pt x="116" y="84"/>
                      </a:lnTo>
                      <a:lnTo>
                        <a:pt x="111" y="81"/>
                      </a:lnTo>
                      <a:lnTo>
                        <a:pt x="106" y="81"/>
                      </a:lnTo>
                      <a:lnTo>
                        <a:pt x="102" y="84"/>
                      </a:lnTo>
                      <a:lnTo>
                        <a:pt x="101" y="87"/>
                      </a:lnTo>
                      <a:lnTo>
                        <a:pt x="100" y="91"/>
                      </a:lnTo>
                      <a:lnTo>
                        <a:pt x="99" y="104"/>
                      </a:lnTo>
                      <a:lnTo>
                        <a:pt x="95" y="102"/>
                      </a:lnTo>
                      <a:lnTo>
                        <a:pt x="90" y="98"/>
                      </a:lnTo>
                      <a:lnTo>
                        <a:pt x="87" y="96"/>
                      </a:lnTo>
                      <a:lnTo>
                        <a:pt x="84" y="97"/>
                      </a:lnTo>
                      <a:lnTo>
                        <a:pt x="83" y="102"/>
                      </a:lnTo>
                      <a:lnTo>
                        <a:pt x="86" y="108"/>
                      </a:lnTo>
                      <a:lnTo>
                        <a:pt x="86" y="114"/>
                      </a:lnTo>
                      <a:lnTo>
                        <a:pt x="86" y="116"/>
                      </a:lnTo>
                      <a:lnTo>
                        <a:pt x="81" y="116"/>
                      </a:lnTo>
                      <a:lnTo>
                        <a:pt x="78" y="116"/>
                      </a:lnTo>
                      <a:lnTo>
                        <a:pt x="78" y="117"/>
                      </a:lnTo>
                      <a:lnTo>
                        <a:pt x="76" y="121"/>
                      </a:lnTo>
                      <a:lnTo>
                        <a:pt x="72" y="122"/>
                      </a:lnTo>
                      <a:lnTo>
                        <a:pt x="69" y="123"/>
                      </a:lnTo>
                      <a:lnTo>
                        <a:pt x="66" y="123"/>
                      </a:lnTo>
                      <a:lnTo>
                        <a:pt x="65" y="126"/>
                      </a:lnTo>
                      <a:lnTo>
                        <a:pt x="63" y="125"/>
                      </a:lnTo>
                      <a:lnTo>
                        <a:pt x="62" y="123"/>
                      </a:lnTo>
                      <a:lnTo>
                        <a:pt x="59" y="127"/>
                      </a:lnTo>
                      <a:lnTo>
                        <a:pt x="58" y="129"/>
                      </a:lnTo>
                      <a:lnTo>
                        <a:pt x="56" y="133"/>
                      </a:lnTo>
                      <a:lnTo>
                        <a:pt x="54" y="137"/>
                      </a:lnTo>
                      <a:lnTo>
                        <a:pt x="53" y="139"/>
                      </a:lnTo>
                      <a:lnTo>
                        <a:pt x="50" y="139"/>
                      </a:lnTo>
                      <a:lnTo>
                        <a:pt x="44" y="138"/>
                      </a:lnTo>
                      <a:lnTo>
                        <a:pt x="39" y="139"/>
                      </a:lnTo>
                      <a:lnTo>
                        <a:pt x="36" y="140"/>
                      </a:lnTo>
                      <a:lnTo>
                        <a:pt x="35" y="141"/>
                      </a:lnTo>
                      <a:lnTo>
                        <a:pt x="35" y="143"/>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686" name="Freeform 134"/>
                <p:cNvSpPr>
                  <a:spLocks/>
                </p:cNvSpPr>
                <p:nvPr/>
              </p:nvSpPr>
              <p:spPr bwMode="auto">
                <a:xfrm>
                  <a:off x="1175" y="2371"/>
                  <a:ext cx="84" cy="138"/>
                </a:xfrm>
                <a:custGeom>
                  <a:avLst/>
                  <a:gdLst>
                    <a:gd name="T0" fmla="*/ 39 w 168"/>
                    <a:gd name="T1" fmla="*/ 273 h 277"/>
                    <a:gd name="T2" fmla="*/ 24 w 168"/>
                    <a:gd name="T3" fmla="*/ 275 h 277"/>
                    <a:gd name="T4" fmla="*/ 17 w 168"/>
                    <a:gd name="T5" fmla="*/ 269 h 277"/>
                    <a:gd name="T6" fmla="*/ 24 w 168"/>
                    <a:gd name="T7" fmla="*/ 262 h 277"/>
                    <a:gd name="T8" fmla="*/ 27 w 168"/>
                    <a:gd name="T9" fmla="*/ 250 h 277"/>
                    <a:gd name="T10" fmla="*/ 32 w 168"/>
                    <a:gd name="T11" fmla="*/ 238 h 277"/>
                    <a:gd name="T12" fmla="*/ 23 w 168"/>
                    <a:gd name="T13" fmla="*/ 233 h 277"/>
                    <a:gd name="T14" fmla="*/ 23 w 168"/>
                    <a:gd name="T15" fmla="*/ 217 h 277"/>
                    <a:gd name="T16" fmla="*/ 15 w 168"/>
                    <a:gd name="T17" fmla="*/ 202 h 277"/>
                    <a:gd name="T18" fmla="*/ 1 w 168"/>
                    <a:gd name="T19" fmla="*/ 190 h 277"/>
                    <a:gd name="T20" fmla="*/ 5 w 168"/>
                    <a:gd name="T21" fmla="*/ 179 h 277"/>
                    <a:gd name="T22" fmla="*/ 14 w 168"/>
                    <a:gd name="T23" fmla="*/ 175 h 277"/>
                    <a:gd name="T24" fmla="*/ 21 w 168"/>
                    <a:gd name="T25" fmla="*/ 166 h 277"/>
                    <a:gd name="T26" fmla="*/ 27 w 168"/>
                    <a:gd name="T27" fmla="*/ 154 h 277"/>
                    <a:gd name="T28" fmla="*/ 21 w 168"/>
                    <a:gd name="T29" fmla="*/ 144 h 277"/>
                    <a:gd name="T30" fmla="*/ 25 w 168"/>
                    <a:gd name="T31" fmla="*/ 130 h 277"/>
                    <a:gd name="T32" fmla="*/ 31 w 168"/>
                    <a:gd name="T33" fmla="*/ 117 h 277"/>
                    <a:gd name="T34" fmla="*/ 20 w 168"/>
                    <a:gd name="T35" fmla="*/ 102 h 277"/>
                    <a:gd name="T36" fmla="*/ 29 w 168"/>
                    <a:gd name="T37" fmla="*/ 93 h 277"/>
                    <a:gd name="T38" fmla="*/ 33 w 168"/>
                    <a:gd name="T39" fmla="*/ 78 h 277"/>
                    <a:gd name="T40" fmla="*/ 42 w 168"/>
                    <a:gd name="T41" fmla="*/ 65 h 277"/>
                    <a:gd name="T42" fmla="*/ 43 w 168"/>
                    <a:gd name="T43" fmla="*/ 45 h 277"/>
                    <a:gd name="T44" fmla="*/ 83 w 168"/>
                    <a:gd name="T45" fmla="*/ 22 h 277"/>
                    <a:gd name="T46" fmla="*/ 96 w 168"/>
                    <a:gd name="T47" fmla="*/ 13 h 277"/>
                    <a:gd name="T48" fmla="*/ 99 w 168"/>
                    <a:gd name="T49" fmla="*/ 28 h 277"/>
                    <a:gd name="T50" fmla="*/ 110 w 168"/>
                    <a:gd name="T51" fmla="*/ 31 h 277"/>
                    <a:gd name="T52" fmla="*/ 120 w 168"/>
                    <a:gd name="T53" fmla="*/ 28 h 277"/>
                    <a:gd name="T54" fmla="*/ 123 w 168"/>
                    <a:gd name="T55" fmla="*/ 24 h 277"/>
                    <a:gd name="T56" fmla="*/ 126 w 168"/>
                    <a:gd name="T57" fmla="*/ 15 h 277"/>
                    <a:gd name="T58" fmla="*/ 143 w 168"/>
                    <a:gd name="T59" fmla="*/ 0 h 277"/>
                    <a:gd name="T60" fmla="*/ 157 w 168"/>
                    <a:gd name="T61" fmla="*/ 7 h 277"/>
                    <a:gd name="T62" fmla="*/ 159 w 168"/>
                    <a:gd name="T63" fmla="*/ 17 h 277"/>
                    <a:gd name="T64" fmla="*/ 167 w 168"/>
                    <a:gd name="T65" fmla="*/ 25 h 277"/>
                    <a:gd name="T66" fmla="*/ 164 w 168"/>
                    <a:gd name="T67" fmla="*/ 39 h 277"/>
                    <a:gd name="T68" fmla="*/ 161 w 168"/>
                    <a:gd name="T69" fmla="*/ 48 h 277"/>
                    <a:gd name="T70" fmla="*/ 147 w 168"/>
                    <a:gd name="T71" fmla="*/ 58 h 277"/>
                    <a:gd name="T72" fmla="*/ 134 w 168"/>
                    <a:gd name="T73" fmla="*/ 89 h 277"/>
                    <a:gd name="T74" fmla="*/ 145 w 168"/>
                    <a:gd name="T75" fmla="*/ 94 h 277"/>
                    <a:gd name="T76" fmla="*/ 157 w 168"/>
                    <a:gd name="T77" fmla="*/ 95 h 277"/>
                    <a:gd name="T78" fmla="*/ 155 w 168"/>
                    <a:gd name="T79" fmla="*/ 117 h 277"/>
                    <a:gd name="T80" fmla="*/ 155 w 168"/>
                    <a:gd name="T81" fmla="*/ 132 h 277"/>
                    <a:gd name="T82" fmla="*/ 156 w 168"/>
                    <a:gd name="T83" fmla="*/ 148 h 277"/>
                    <a:gd name="T84" fmla="*/ 163 w 168"/>
                    <a:gd name="T85" fmla="*/ 163 h 277"/>
                    <a:gd name="T86" fmla="*/ 158 w 168"/>
                    <a:gd name="T87" fmla="*/ 178 h 277"/>
                    <a:gd name="T88" fmla="*/ 145 w 168"/>
                    <a:gd name="T89" fmla="*/ 174 h 277"/>
                    <a:gd name="T90" fmla="*/ 127 w 168"/>
                    <a:gd name="T91" fmla="*/ 167 h 277"/>
                    <a:gd name="T92" fmla="*/ 114 w 168"/>
                    <a:gd name="T93" fmla="*/ 173 h 277"/>
                    <a:gd name="T94" fmla="*/ 104 w 168"/>
                    <a:gd name="T95" fmla="*/ 202 h 277"/>
                    <a:gd name="T96" fmla="*/ 113 w 168"/>
                    <a:gd name="T97" fmla="*/ 213 h 277"/>
                    <a:gd name="T98" fmla="*/ 105 w 168"/>
                    <a:gd name="T99" fmla="*/ 233 h 277"/>
                    <a:gd name="T100" fmla="*/ 102 w 168"/>
                    <a:gd name="T101" fmla="*/ 245 h 277"/>
                    <a:gd name="T102" fmla="*/ 91 w 168"/>
                    <a:gd name="T103" fmla="*/ 259 h 277"/>
                    <a:gd name="T104" fmla="*/ 73 w 168"/>
                    <a:gd name="T105" fmla="*/ 274 h 277"/>
                    <a:gd name="T106" fmla="*/ 59 w 168"/>
                    <a:gd name="T107" fmla="*/ 275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8" h="277">
                      <a:moveTo>
                        <a:pt x="59" y="275"/>
                      </a:moveTo>
                      <a:lnTo>
                        <a:pt x="49" y="275"/>
                      </a:lnTo>
                      <a:lnTo>
                        <a:pt x="43" y="274"/>
                      </a:lnTo>
                      <a:lnTo>
                        <a:pt x="39" y="273"/>
                      </a:lnTo>
                      <a:lnTo>
                        <a:pt x="33" y="274"/>
                      </a:lnTo>
                      <a:lnTo>
                        <a:pt x="27" y="276"/>
                      </a:lnTo>
                      <a:lnTo>
                        <a:pt x="25" y="277"/>
                      </a:lnTo>
                      <a:lnTo>
                        <a:pt x="24" y="275"/>
                      </a:lnTo>
                      <a:lnTo>
                        <a:pt x="21" y="273"/>
                      </a:lnTo>
                      <a:lnTo>
                        <a:pt x="19" y="270"/>
                      </a:lnTo>
                      <a:lnTo>
                        <a:pt x="18" y="270"/>
                      </a:lnTo>
                      <a:lnTo>
                        <a:pt x="17" y="269"/>
                      </a:lnTo>
                      <a:lnTo>
                        <a:pt x="18" y="268"/>
                      </a:lnTo>
                      <a:lnTo>
                        <a:pt x="21" y="267"/>
                      </a:lnTo>
                      <a:lnTo>
                        <a:pt x="23" y="264"/>
                      </a:lnTo>
                      <a:lnTo>
                        <a:pt x="24" y="262"/>
                      </a:lnTo>
                      <a:lnTo>
                        <a:pt x="24" y="258"/>
                      </a:lnTo>
                      <a:lnTo>
                        <a:pt x="26" y="255"/>
                      </a:lnTo>
                      <a:lnTo>
                        <a:pt x="27" y="252"/>
                      </a:lnTo>
                      <a:lnTo>
                        <a:pt x="27" y="250"/>
                      </a:lnTo>
                      <a:lnTo>
                        <a:pt x="29" y="247"/>
                      </a:lnTo>
                      <a:lnTo>
                        <a:pt x="30" y="245"/>
                      </a:lnTo>
                      <a:lnTo>
                        <a:pt x="31" y="241"/>
                      </a:lnTo>
                      <a:lnTo>
                        <a:pt x="32" y="238"/>
                      </a:lnTo>
                      <a:lnTo>
                        <a:pt x="31" y="237"/>
                      </a:lnTo>
                      <a:lnTo>
                        <a:pt x="29" y="235"/>
                      </a:lnTo>
                      <a:lnTo>
                        <a:pt x="25" y="234"/>
                      </a:lnTo>
                      <a:lnTo>
                        <a:pt x="23" y="233"/>
                      </a:lnTo>
                      <a:lnTo>
                        <a:pt x="19" y="225"/>
                      </a:lnTo>
                      <a:lnTo>
                        <a:pt x="20" y="223"/>
                      </a:lnTo>
                      <a:lnTo>
                        <a:pt x="21" y="221"/>
                      </a:lnTo>
                      <a:lnTo>
                        <a:pt x="23" y="217"/>
                      </a:lnTo>
                      <a:lnTo>
                        <a:pt x="21" y="214"/>
                      </a:lnTo>
                      <a:lnTo>
                        <a:pt x="20" y="211"/>
                      </a:lnTo>
                      <a:lnTo>
                        <a:pt x="15" y="205"/>
                      </a:lnTo>
                      <a:lnTo>
                        <a:pt x="15" y="202"/>
                      </a:lnTo>
                      <a:lnTo>
                        <a:pt x="12" y="199"/>
                      </a:lnTo>
                      <a:lnTo>
                        <a:pt x="6" y="195"/>
                      </a:lnTo>
                      <a:lnTo>
                        <a:pt x="5" y="191"/>
                      </a:lnTo>
                      <a:lnTo>
                        <a:pt x="1" y="190"/>
                      </a:lnTo>
                      <a:lnTo>
                        <a:pt x="0" y="189"/>
                      </a:lnTo>
                      <a:lnTo>
                        <a:pt x="1" y="186"/>
                      </a:lnTo>
                      <a:lnTo>
                        <a:pt x="3" y="183"/>
                      </a:lnTo>
                      <a:lnTo>
                        <a:pt x="5" y="179"/>
                      </a:lnTo>
                      <a:lnTo>
                        <a:pt x="7" y="178"/>
                      </a:lnTo>
                      <a:lnTo>
                        <a:pt x="9" y="178"/>
                      </a:lnTo>
                      <a:lnTo>
                        <a:pt x="13" y="178"/>
                      </a:lnTo>
                      <a:lnTo>
                        <a:pt x="14" y="175"/>
                      </a:lnTo>
                      <a:lnTo>
                        <a:pt x="15" y="173"/>
                      </a:lnTo>
                      <a:lnTo>
                        <a:pt x="17" y="172"/>
                      </a:lnTo>
                      <a:lnTo>
                        <a:pt x="19" y="169"/>
                      </a:lnTo>
                      <a:lnTo>
                        <a:pt x="21" y="166"/>
                      </a:lnTo>
                      <a:lnTo>
                        <a:pt x="23" y="162"/>
                      </a:lnTo>
                      <a:lnTo>
                        <a:pt x="24" y="160"/>
                      </a:lnTo>
                      <a:lnTo>
                        <a:pt x="26" y="156"/>
                      </a:lnTo>
                      <a:lnTo>
                        <a:pt x="27" y="154"/>
                      </a:lnTo>
                      <a:lnTo>
                        <a:pt x="26" y="151"/>
                      </a:lnTo>
                      <a:lnTo>
                        <a:pt x="23" y="149"/>
                      </a:lnTo>
                      <a:lnTo>
                        <a:pt x="21" y="147"/>
                      </a:lnTo>
                      <a:lnTo>
                        <a:pt x="21" y="144"/>
                      </a:lnTo>
                      <a:lnTo>
                        <a:pt x="23" y="142"/>
                      </a:lnTo>
                      <a:lnTo>
                        <a:pt x="26" y="138"/>
                      </a:lnTo>
                      <a:lnTo>
                        <a:pt x="26" y="135"/>
                      </a:lnTo>
                      <a:lnTo>
                        <a:pt x="25" y="130"/>
                      </a:lnTo>
                      <a:lnTo>
                        <a:pt x="25" y="129"/>
                      </a:lnTo>
                      <a:lnTo>
                        <a:pt x="27" y="124"/>
                      </a:lnTo>
                      <a:lnTo>
                        <a:pt x="30" y="120"/>
                      </a:lnTo>
                      <a:lnTo>
                        <a:pt x="31" y="117"/>
                      </a:lnTo>
                      <a:lnTo>
                        <a:pt x="31" y="115"/>
                      </a:lnTo>
                      <a:lnTo>
                        <a:pt x="30" y="112"/>
                      </a:lnTo>
                      <a:lnTo>
                        <a:pt x="27" y="108"/>
                      </a:lnTo>
                      <a:lnTo>
                        <a:pt x="20" y="102"/>
                      </a:lnTo>
                      <a:lnTo>
                        <a:pt x="21" y="101"/>
                      </a:lnTo>
                      <a:lnTo>
                        <a:pt x="25" y="100"/>
                      </a:lnTo>
                      <a:lnTo>
                        <a:pt x="27" y="95"/>
                      </a:lnTo>
                      <a:lnTo>
                        <a:pt x="29" y="93"/>
                      </a:lnTo>
                      <a:lnTo>
                        <a:pt x="30" y="89"/>
                      </a:lnTo>
                      <a:lnTo>
                        <a:pt x="31" y="85"/>
                      </a:lnTo>
                      <a:lnTo>
                        <a:pt x="35" y="82"/>
                      </a:lnTo>
                      <a:lnTo>
                        <a:pt x="33" y="78"/>
                      </a:lnTo>
                      <a:lnTo>
                        <a:pt x="36" y="75"/>
                      </a:lnTo>
                      <a:lnTo>
                        <a:pt x="37" y="72"/>
                      </a:lnTo>
                      <a:lnTo>
                        <a:pt x="39" y="70"/>
                      </a:lnTo>
                      <a:lnTo>
                        <a:pt x="42" y="65"/>
                      </a:lnTo>
                      <a:lnTo>
                        <a:pt x="42" y="59"/>
                      </a:lnTo>
                      <a:lnTo>
                        <a:pt x="42" y="57"/>
                      </a:lnTo>
                      <a:lnTo>
                        <a:pt x="43" y="49"/>
                      </a:lnTo>
                      <a:lnTo>
                        <a:pt x="43" y="45"/>
                      </a:lnTo>
                      <a:lnTo>
                        <a:pt x="43" y="43"/>
                      </a:lnTo>
                      <a:lnTo>
                        <a:pt x="68" y="35"/>
                      </a:lnTo>
                      <a:lnTo>
                        <a:pt x="79" y="29"/>
                      </a:lnTo>
                      <a:lnTo>
                        <a:pt x="83" y="22"/>
                      </a:lnTo>
                      <a:lnTo>
                        <a:pt x="84" y="16"/>
                      </a:lnTo>
                      <a:lnTo>
                        <a:pt x="86" y="13"/>
                      </a:lnTo>
                      <a:lnTo>
                        <a:pt x="90" y="12"/>
                      </a:lnTo>
                      <a:lnTo>
                        <a:pt x="96" y="13"/>
                      </a:lnTo>
                      <a:lnTo>
                        <a:pt x="101" y="16"/>
                      </a:lnTo>
                      <a:lnTo>
                        <a:pt x="102" y="17"/>
                      </a:lnTo>
                      <a:lnTo>
                        <a:pt x="99" y="25"/>
                      </a:lnTo>
                      <a:lnTo>
                        <a:pt x="99" y="28"/>
                      </a:lnTo>
                      <a:lnTo>
                        <a:pt x="99" y="31"/>
                      </a:lnTo>
                      <a:lnTo>
                        <a:pt x="105" y="36"/>
                      </a:lnTo>
                      <a:lnTo>
                        <a:pt x="109" y="34"/>
                      </a:lnTo>
                      <a:lnTo>
                        <a:pt x="110" y="31"/>
                      </a:lnTo>
                      <a:lnTo>
                        <a:pt x="111" y="27"/>
                      </a:lnTo>
                      <a:lnTo>
                        <a:pt x="113" y="25"/>
                      </a:lnTo>
                      <a:lnTo>
                        <a:pt x="120" y="25"/>
                      </a:lnTo>
                      <a:lnTo>
                        <a:pt x="120" y="28"/>
                      </a:lnTo>
                      <a:lnTo>
                        <a:pt x="120" y="31"/>
                      </a:lnTo>
                      <a:lnTo>
                        <a:pt x="120" y="33"/>
                      </a:lnTo>
                      <a:lnTo>
                        <a:pt x="123" y="28"/>
                      </a:lnTo>
                      <a:lnTo>
                        <a:pt x="123" y="24"/>
                      </a:lnTo>
                      <a:lnTo>
                        <a:pt x="125" y="21"/>
                      </a:lnTo>
                      <a:lnTo>
                        <a:pt x="126" y="18"/>
                      </a:lnTo>
                      <a:lnTo>
                        <a:pt x="126" y="16"/>
                      </a:lnTo>
                      <a:lnTo>
                        <a:pt x="126" y="15"/>
                      </a:lnTo>
                      <a:lnTo>
                        <a:pt x="127" y="13"/>
                      </a:lnTo>
                      <a:lnTo>
                        <a:pt x="135" y="9"/>
                      </a:lnTo>
                      <a:lnTo>
                        <a:pt x="138" y="5"/>
                      </a:lnTo>
                      <a:lnTo>
                        <a:pt x="143" y="0"/>
                      </a:lnTo>
                      <a:lnTo>
                        <a:pt x="149" y="0"/>
                      </a:lnTo>
                      <a:lnTo>
                        <a:pt x="156" y="3"/>
                      </a:lnTo>
                      <a:lnTo>
                        <a:pt x="156" y="5"/>
                      </a:lnTo>
                      <a:lnTo>
                        <a:pt x="157" y="7"/>
                      </a:lnTo>
                      <a:lnTo>
                        <a:pt x="156" y="10"/>
                      </a:lnTo>
                      <a:lnTo>
                        <a:pt x="156" y="12"/>
                      </a:lnTo>
                      <a:lnTo>
                        <a:pt x="156" y="15"/>
                      </a:lnTo>
                      <a:lnTo>
                        <a:pt x="159" y="17"/>
                      </a:lnTo>
                      <a:lnTo>
                        <a:pt x="159" y="18"/>
                      </a:lnTo>
                      <a:lnTo>
                        <a:pt x="161" y="21"/>
                      </a:lnTo>
                      <a:lnTo>
                        <a:pt x="163" y="23"/>
                      </a:lnTo>
                      <a:lnTo>
                        <a:pt x="167" y="25"/>
                      </a:lnTo>
                      <a:lnTo>
                        <a:pt x="168" y="28"/>
                      </a:lnTo>
                      <a:lnTo>
                        <a:pt x="168" y="35"/>
                      </a:lnTo>
                      <a:lnTo>
                        <a:pt x="165" y="36"/>
                      </a:lnTo>
                      <a:lnTo>
                        <a:pt x="164" y="39"/>
                      </a:lnTo>
                      <a:lnTo>
                        <a:pt x="164" y="40"/>
                      </a:lnTo>
                      <a:lnTo>
                        <a:pt x="167" y="42"/>
                      </a:lnTo>
                      <a:lnTo>
                        <a:pt x="167" y="45"/>
                      </a:lnTo>
                      <a:lnTo>
                        <a:pt x="161" y="48"/>
                      </a:lnTo>
                      <a:lnTo>
                        <a:pt x="156" y="48"/>
                      </a:lnTo>
                      <a:lnTo>
                        <a:pt x="152" y="49"/>
                      </a:lnTo>
                      <a:lnTo>
                        <a:pt x="150" y="52"/>
                      </a:lnTo>
                      <a:lnTo>
                        <a:pt x="147" y="58"/>
                      </a:lnTo>
                      <a:lnTo>
                        <a:pt x="145" y="59"/>
                      </a:lnTo>
                      <a:lnTo>
                        <a:pt x="141" y="65"/>
                      </a:lnTo>
                      <a:lnTo>
                        <a:pt x="137" y="73"/>
                      </a:lnTo>
                      <a:lnTo>
                        <a:pt x="134" y="89"/>
                      </a:lnTo>
                      <a:lnTo>
                        <a:pt x="135" y="94"/>
                      </a:lnTo>
                      <a:lnTo>
                        <a:pt x="139" y="96"/>
                      </a:lnTo>
                      <a:lnTo>
                        <a:pt x="143" y="95"/>
                      </a:lnTo>
                      <a:lnTo>
                        <a:pt x="145" y="94"/>
                      </a:lnTo>
                      <a:lnTo>
                        <a:pt x="149" y="96"/>
                      </a:lnTo>
                      <a:lnTo>
                        <a:pt x="149" y="97"/>
                      </a:lnTo>
                      <a:lnTo>
                        <a:pt x="150" y="99"/>
                      </a:lnTo>
                      <a:lnTo>
                        <a:pt x="157" y="95"/>
                      </a:lnTo>
                      <a:lnTo>
                        <a:pt x="159" y="96"/>
                      </a:lnTo>
                      <a:lnTo>
                        <a:pt x="162" y="102"/>
                      </a:lnTo>
                      <a:lnTo>
                        <a:pt x="158" y="114"/>
                      </a:lnTo>
                      <a:lnTo>
                        <a:pt x="155" y="117"/>
                      </a:lnTo>
                      <a:lnTo>
                        <a:pt x="155" y="120"/>
                      </a:lnTo>
                      <a:lnTo>
                        <a:pt x="157" y="125"/>
                      </a:lnTo>
                      <a:lnTo>
                        <a:pt x="156" y="127"/>
                      </a:lnTo>
                      <a:lnTo>
                        <a:pt x="155" y="132"/>
                      </a:lnTo>
                      <a:lnTo>
                        <a:pt x="152" y="133"/>
                      </a:lnTo>
                      <a:lnTo>
                        <a:pt x="152" y="139"/>
                      </a:lnTo>
                      <a:lnTo>
                        <a:pt x="157" y="144"/>
                      </a:lnTo>
                      <a:lnTo>
                        <a:pt x="156" y="148"/>
                      </a:lnTo>
                      <a:lnTo>
                        <a:pt x="155" y="155"/>
                      </a:lnTo>
                      <a:lnTo>
                        <a:pt x="157" y="159"/>
                      </a:lnTo>
                      <a:lnTo>
                        <a:pt x="161" y="161"/>
                      </a:lnTo>
                      <a:lnTo>
                        <a:pt x="163" y="163"/>
                      </a:lnTo>
                      <a:lnTo>
                        <a:pt x="164" y="167"/>
                      </a:lnTo>
                      <a:lnTo>
                        <a:pt x="164" y="172"/>
                      </a:lnTo>
                      <a:lnTo>
                        <a:pt x="163" y="177"/>
                      </a:lnTo>
                      <a:lnTo>
                        <a:pt x="158" y="178"/>
                      </a:lnTo>
                      <a:lnTo>
                        <a:pt x="156" y="181"/>
                      </a:lnTo>
                      <a:lnTo>
                        <a:pt x="149" y="179"/>
                      </a:lnTo>
                      <a:lnTo>
                        <a:pt x="149" y="177"/>
                      </a:lnTo>
                      <a:lnTo>
                        <a:pt x="145" y="174"/>
                      </a:lnTo>
                      <a:lnTo>
                        <a:pt x="138" y="177"/>
                      </a:lnTo>
                      <a:lnTo>
                        <a:pt x="134" y="172"/>
                      </a:lnTo>
                      <a:lnTo>
                        <a:pt x="133" y="168"/>
                      </a:lnTo>
                      <a:lnTo>
                        <a:pt x="127" y="167"/>
                      </a:lnTo>
                      <a:lnTo>
                        <a:pt x="123" y="172"/>
                      </a:lnTo>
                      <a:lnTo>
                        <a:pt x="122" y="173"/>
                      </a:lnTo>
                      <a:lnTo>
                        <a:pt x="119" y="174"/>
                      </a:lnTo>
                      <a:lnTo>
                        <a:pt x="114" y="173"/>
                      </a:lnTo>
                      <a:lnTo>
                        <a:pt x="107" y="187"/>
                      </a:lnTo>
                      <a:lnTo>
                        <a:pt x="108" y="195"/>
                      </a:lnTo>
                      <a:lnTo>
                        <a:pt x="105" y="198"/>
                      </a:lnTo>
                      <a:lnTo>
                        <a:pt x="104" y="202"/>
                      </a:lnTo>
                      <a:lnTo>
                        <a:pt x="105" y="203"/>
                      </a:lnTo>
                      <a:lnTo>
                        <a:pt x="108" y="207"/>
                      </a:lnTo>
                      <a:lnTo>
                        <a:pt x="111" y="209"/>
                      </a:lnTo>
                      <a:lnTo>
                        <a:pt x="113" y="213"/>
                      </a:lnTo>
                      <a:lnTo>
                        <a:pt x="110" y="217"/>
                      </a:lnTo>
                      <a:lnTo>
                        <a:pt x="108" y="221"/>
                      </a:lnTo>
                      <a:lnTo>
                        <a:pt x="105" y="227"/>
                      </a:lnTo>
                      <a:lnTo>
                        <a:pt x="105" y="233"/>
                      </a:lnTo>
                      <a:lnTo>
                        <a:pt x="104" y="237"/>
                      </a:lnTo>
                      <a:lnTo>
                        <a:pt x="103" y="239"/>
                      </a:lnTo>
                      <a:lnTo>
                        <a:pt x="102" y="243"/>
                      </a:lnTo>
                      <a:lnTo>
                        <a:pt x="102" y="245"/>
                      </a:lnTo>
                      <a:lnTo>
                        <a:pt x="102" y="250"/>
                      </a:lnTo>
                      <a:lnTo>
                        <a:pt x="99" y="255"/>
                      </a:lnTo>
                      <a:lnTo>
                        <a:pt x="96" y="257"/>
                      </a:lnTo>
                      <a:lnTo>
                        <a:pt x="91" y="259"/>
                      </a:lnTo>
                      <a:lnTo>
                        <a:pt x="84" y="263"/>
                      </a:lnTo>
                      <a:lnTo>
                        <a:pt x="80" y="267"/>
                      </a:lnTo>
                      <a:lnTo>
                        <a:pt x="77" y="271"/>
                      </a:lnTo>
                      <a:lnTo>
                        <a:pt x="73" y="274"/>
                      </a:lnTo>
                      <a:lnTo>
                        <a:pt x="66" y="275"/>
                      </a:lnTo>
                      <a:lnTo>
                        <a:pt x="65" y="274"/>
                      </a:lnTo>
                      <a:lnTo>
                        <a:pt x="61" y="274"/>
                      </a:lnTo>
                      <a:lnTo>
                        <a:pt x="59" y="275"/>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687" name="Freeform 135"/>
                <p:cNvSpPr>
                  <a:spLocks/>
                </p:cNvSpPr>
                <p:nvPr/>
              </p:nvSpPr>
              <p:spPr bwMode="auto">
                <a:xfrm>
                  <a:off x="1109" y="2413"/>
                  <a:ext cx="83" cy="98"/>
                </a:xfrm>
                <a:custGeom>
                  <a:avLst/>
                  <a:gdLst>
                    <a:gd name="T0" fmla="*/ 35 w 164"/>
                    <a:gd name="T1" fmla="*/ 196 h 196"/>
                    <a:gd name="T2" fmla="*/ 27 w 164"/>
                    <a:gd name="T3" fmla="*/ 183 h 196"/>
                    <a:gd name="T4" fmla="*/ 14 w 164"/>
                    <a:gd name="T5" fmla="*/ 186 h 196"/>
                    <a:gd name="T6" fmla="*/ 9 w 164"/>
                    <a:gd name="T7" fmla="*/ 176 h 196"/>
                    <a:gd name="T8" fmla="*/ 15 w 164"/>
                    <a:gd name="T9" fmla="*/ 160 h 196"/>
                    <a:gd name="T10" fmla="*/ 11 w 164"/>
                    <a:gd name="T11" fmla="*/ 143 h 196"/>
                    <a:gd name="T12" fmla="*/ 6 w 164"/>
                    <a:gd name="T13" fmla="*/ 135 h 196"/>
                    <a:gd name="T14" fmla="*/ 3 w 164"/>
                    <a:gd name="T15" fmla="*/ 124 h 196"/>
                    <a:gd name="T16" fmla="*/ 1 w 164"/>
                    <a:gd name="T17" fmla="*/ 106 h 196"/>
                    <a:gd name="T18" fmla="*/ 12 w 164"/>
                    <a:gd name="T19" fmla="*/ 96 h 196"/>
                    <a:gd name="T20" fmla="*/ 29 w 164"/>
                    <a:gd name="T21" fmla="*/ 98 h 196"/>
                    <a:gd name="T22" fmla="*/ 39 w 164"/>
                    <a:gd name="T23" fmla="*/ 99 h 196"/>
                    <a:gd name="T24" fmla="*/ 53 w 164"/>
                    <a:gd name="T25" fmla="*/ 92 h 196"/>
                    <a:gd name="T26" fmla="*/ 51 w 164"/>
                    <a:gd name="T27" fmla="*/ 77 h 196"/>
                    <a:gd name="T28" fmla="*/ 44 w 164"/>
                    <a:gd name="T29" fmla="*/ 74 h 196"/>
                    <a:gd name="T30" fmla="*/ 51 w 164"/>
                    <a:gd name="T31" fmla="*/ 57 h 196"/>
                    <a:gd name="T32" fmla="*/ 51 w 164"/>
                    <a:gd name="T33" fmla="*/ 51 h 196"/>
                    <a:gd name="T34" fmla="*/ 65 w 164"/>
                    <a:gd name="T35" fmla="*/ 36 h 196"/>
                    <a:gd name="T36" fmla="*/ 67 w 164"/>
                    <a:gd name="T37" fmla="*/ 22 h 196"/>
                    <a:gd name="T38" fmla="*/ 78 w 164"/>
                    <a:gd name="T39" fmla="*/ 16 h 196"/>
                    <a:gd name="T40" fmla="*/ 89 w 164"/>
                    <a:gd name="T41" fmla="*/ 27 h 196"/>
                    <a:gd name="T42" fmla="*/ 96 w 164"/>
                    <a:gd name="T43" fmla="*/ 18 h 196"/>
                    <a:gd name="T44" fmla="*/ 105 w 164"/>
                    <a:gd name="T45" fmla="*/ 6 h 196"/>
                    <a:gd name="T46" fmla="*/ 117 w 164"/>
                    <a:gd name="T47" fmla="*/ 4 h 196"/>
                    <a:gd name="T48" fmla="*/ 128 w 164"/>
                    <a:gd name="T49" fmla="*/ 8 h 196"/>
                    <a:gd name="T50" fmla="*/ 139 w 164"/>
                    <a:gd name="T51" fmla="*/ 10 h 196"/>
                    <a:gd name="T52" fmla="*/ 149 w 164"/>
                    <a:gd name="T53" fmla="*/ 11 h 196"/>
                    <a:gd name="T54" fmla="*/ 159 w 164"/>
                    <a:gd name="T55" fmla="*/ 23 h 196"/>
                    <a:gd name="T56" fmla="*/ 162 w 164"/>
                    <a:gd name="T57" fmla="*/ 35 h 196"/>
                    <a:gd name="T58" fmla="*/ 158 w 164"/>
                    <a:gd name="T59" fmla="*/ 50 h 196"/>
                    <a:gd name="T60" fmla="*/ 153 w 164"/>
                    <a:gd name="T61" fmla="*/ 62 h 196"/>
                    <a:gd name="T62" fmla="*/ 158 w 164"/>
                    <a:gd name="T63" fmla="*/ 71 h 196"/>
                    <a:gd name="T64" fmla="*/ 151 w 164"/>
                    <a:gd name="T65" fmla="*/ 84 h 196"/>
                    <a:gd name="T66" fmla="*/ 145 w 164"/>
                    <a:gd name="T67" fmla="*/ 93 h 196"/>
                    <a:gd name="T68" fmla="*/ 135 w 164"/>
                    <a:gd name="T69" fmla="*/ 98 h 196"/>
                    <a:gd name="T70" fmla="*/ 137 w 164"/>
                    <a:gd name="T71" fmla="*/ 106 h 196"/>
                    <a:gd name="T72" fmla="*/ 147 w 164"/>
                    <a:gd name="T73" fmla="*/ 120 h 196"/>
                    <a:gd name="T74" fmla="*/ 153 w 164"/>
                    <a:gd name="T75" fmla="*/ 136 h 196"/>
                    <a:gd name="T76" fmla="*/ 157 w 164"/>
                    <a:gd name="T77" fmla="*/ 149 h 196"/>
                    <a:gd name="T78" fmla="*/ 163 w 164"/>
                    <a:gd name="T79" fmla="*/ 156 h 196"/>
                    <a:gd name="T80" fmla="*/ 159 w 164"/>
                    <a:gd name="T81" fmla="*/ 167 h 196"/>
                    <a:gd name="T82" fmla="*/ 155 w 164"/>
                    <a:gd name="T83" fmla="*/ 179 h 196"/>
                    <a:gd name="T84" fmla="*/ 146 w 164"/>
                    <a:gd name="T85" fmla="*/ 184 h 196"/>
                    <a:gd name="T86" fmla="*/ 137 w 164"/>
                    <a:gd name="T87" fmla="*/ 192 h 196"/>
                    <a:gd name="T88" fmla="*/ 131 w 164"/>
                    <a:gd name="T89" fmla="*/ 185 h 196"/>
                    <a:gd name="T90" fmla="*/ 122 w 164"/>
                    <a:gd name="T91" fmla="*/ 180 h 196"/>
                    <a:gd name="T92" fmla="*/ 111 w 164"/>
                    <a:gd name="T93" fmla="*/ 182 h 196"/>
                    <a:gd name="T94" fmla="*/ 99 w 164"/>
                    <a:gd name="T95" fmla="*/ 173 h 196"/>
                    <a:gd name="T96" fmla="*/ 92 w 164"/>
                    <a:gd name="T97" fmla="*/ 161 h 196"/>
                    <a:gd name="T98" fmla="*/ 80 w 164"/>
                    <a:gd name="T99" fmla="*/ 159 h 196"/>
                    <a:gd name="T100" fmla="*/ 69 w 164"/>
                    <a:gd name="T101" fmla="*/ 162 h 196"/>
                    <a:gd name="T102" fmla="*/ 60 w 164"/>
                    <a:gd name="T103" fmla="*/ 166 h 196"/>
                    <a:gd name="T104" fmla="*/ 50 w 164"/>
                    <a:gd name="T105" fmla="*/ 174 h 196"/>
                    <a:gd name="T106" fmla="*/ 43 w 164"/>
                    <a:gd name="T107" fmla="*/ 189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4" h="196">
                      <a:moveTo>
                        <a:pt x="42" y="191"/>
                      </a:moveTo>
                      <a:lnTo>
                        <a:pt x="41" y="192"/>
                      </a:lnTo>
                      <a:lnTo>
                        <a:pt x="36" y="196"/>
                      </a:lnTo>
                      <a:lnTo>
                        <a:pt x="35" y="196"/>
                      </a:lnTo>
                      <a:lnTo>
                        <a:pt x="32" y="195"/>
                      </a:lnTo>
                      <a:lnTo>
                        <a:pt x="31" y="191"/>
                      </a:lnTo>
                      <a:lnTo>
                        <a:pt x="29" y="188"/>
                      </a:lnTo>
                      <a:lnTo>
                        <a:pt x="27" y="183"/>
                      </a:lnTo>
                      <a:lnTo>
                        <a:pt x="26" y="183"/>
                      </a:lnTo>
                      <a:lnTo>
                        <a:pt x="23" y="185"/>
                      </a:lnTo>
                      <a:lnTo>
                        <a:pt x="19" y="186"/>
                      </a:lnTo>
                      <a:lnTo>
                        <a:pt x="14" y="186"/>
                      </a:lnTo>
                      <a:lnTo>
                        <a:pt x="11" y="186"/>
                      </a:lnTo>
                      <a:lnTo>
                        <a:pt x="11" y="185"/>
                      </a:lnTo>
                      <a:lnTo>
                        <a:pt x="8" y="183"/>
                      </a:lnTo>
                      <a:lnTo>
                        <a:pt x="9" y="176"/>
                      </a:lnTo>
                      <a:lnTo>
                        <a:pt x="12" y="170"/>
                      </a:lnTo>
                      <a:lnTo>
                        <a:pt x="14" y="166"/>
                      </a:lnTo>
                      <a:lnTo>
                        <a:pt x="15" y="162"/>
                      </a:lnTo>
                      <a:lnTo>
                        <a:pt x="15" y="160"/>
                      </a:lnTo>
                      <a:lnTo>
                        <a:pt x="14" y="155"/>
                      </a:lnTo>
                      <a:lnTo>
                        <a:pt x="13" y="149"/>
                      </a:lnTo>
                      <a:lnTo>
                        <a:pt x="12" y="147"/>
                      </a:lnTo>
                      <a:lnTo>
                        <a:pt x="11" y="143"/>
                      </a:lnTo>
                      <a:lnTo>
                        <a:pt x="11" y="142"/>
                      </a:lnTo>
                      <a:lnTo>
                        <a:pt x="12" y="137"/>
                      </a:lnTo>
                      <a:lnTo>
                        <a:pt x="8" y="136"/>
                      </a:lnTo>
                      <a:lnTo>
                        <a:pt x="6" y="135"/>
                      </a:lnTo>
                      <a:lnTo>
                        <a:pt x="6" y="130"/>
                      </a:lnTo>
                      <a:lnTo>
                        <a:pt x="6" y="125"/>
                      </a:lnTo>
                      <a:lnTo>
                        <a:pt x="6" y="124"/>
                      </a:lnTo>
                      <a:lnTo>
                        <a:pt x="3" y="124"/>
                      </a:lnTo>
                      <a:lnTo>
                        <a:pt x="2" y="123"/>
                      </a:lnTo>
                      <a:lnTo>
                        <a:pt x="1" y="120"/>
                      </a:lnTo>
                      <a:lnTo>
                        <a:pt x="0" y="119"/>
                      </a:lnTo>
                      <a:lnTo>
                        <a:pt x="1" y="106"/>
                      </a:lnTo>
                      <a:lnTo>
                        <a:pt x="2" y="102"/>
                      </a:lnTo>
                      <a:lnTo>
                        <a:pt x="3" y="99"/>
                      </a:lnTo>
                      <a:lnTo>
                        <a:pt x="7" y="96"/>
                      </a:lnTo>
                      <a:lnTo>
                        <a:pt x="12" y="96"/>
                      </a:lnTo>
                      <a:lnTo>
                        <a:pt x="17" y="99"/>
                      </a:lnTo>
                      <a:lnTo>
                        <a:pt x="21" y="101"/>
                      </a:lnTo>
                      <a:lnTo>
                        <a:pt x="24" y="99"/>
                      </a:lnTo>
                      <a:lnTo>
                        <a:pt x="29" y="98"/>
                      </a:lnTo>
                      <a:lnTo>
                        <a:pt x="35" y="95"/>
                      </a:lnTo>
                      <a:lnTo>
                        <a:pt x="37" y="96"/>
                      </a:lnTo>
                      <a:lnTo>
                        <a:pt x="38" y="98"/>
                      </a:lnTo>
                      <a:lnTo>
                        <a:pt x="39" y="99"/>
                      </a:lnTo>
                      <a:lnTo>
                        <a:pt x="42" y="98"/>
                      </a:lnTo>
                      <a:lnTo>
                        <a:pt x="48" y="96"/>
                      </a:lnTo>
                      <a:lnTo>
                        <a:pt x="50" y="95"/>
                      </a:lnTo>
                      <a:lnTo>
                        <a:pt x="53" y="92"/>
                      </a:lnTo>
                      <a:lnTo>
                        <a:pt x="54" y="89"/>
                      </a:lnTo>
                      <a:lnTo>
                        <a:pt x="54" y="84"/>
                      </a:lnTo>
                      <a:lnTo>
                        <a:pt x="53" y="80"/>
                      </a:lnTo>
                      <a:lnTo>
                        <a:pt x="51" y="77"/>
                      </a:lnTo>
                      <a:lnTo>
                        <a:pt x="49" y="77"/>
                      </a:lnTo>
                      <a:lnTo>
                        <a:pt x="48" y="76"/>
                      </a:lnTo>
                      <a:lnTo>
                        <a:pt x="45" y="75"/>
                      </a:lnTo>
                      <a:lnTo>
                        <a:pt x="44" y="74"/>
                      </a:lnTo>
                      <a:lnTo>
                        <a:pt x="45" y="62"/>
                      </a:lnTo>
                      <a:lnTo>
                        <a:pt x="45" y="59"/>
                      </a:lnTo>
                      <a:lnTo>
                        <a:pt x="48" y="58"/>
                      </a:lnTo>
                      <a:lnTo>
                        <a:pt x="51" y="57"/>
                      </a:lnTo>
                      <a:lnTo>
                        <a:pt x="51" y="56"/>
                      </a:lnTo>
                      <a:lnTo>
                        <a:pt x="51" y="53"/>
                      </a:lnTo>
                      <a:lnTo>
                        <a:pt x="50" y="52"/>
                      </a:lnTo>
                      <a:lnTo>
                        <a:pt x="51" y="51"/>
                      </a:lnTo>
                      <a:lnTo>
                        <a:pt x="56" y="50"/>
                      </a:lnTo>
                      <a:lnTo>
                        <a:pt x="60" y="46"/>
                      </a:lnTo>
                      <a:lnTo>
                        <a:pt x="63" y="41"/>
                      </a:lnTo>
                      <a:lnTo>
                        <a:pt x="65" y="36"/>
                      </a:lnTo>
                      <a:lnTo>
                        <a:pt x="65" y="33"/>
                      </a:lnTo>
                      <a:lnTo>
                        <a:pt x="63" y="30"/>
                      </a:lnTo>
                      <a:lnTo>
                        <a:pt x="66" y="24"/>
                      </a:lnTo>
                      <a:lnTo>
                        <a:pt x="67" y="22"/>
                      </a:lnTo>
                      <a:lnTo>
                        <a:pt x="69" y="22"/>
                      </a:lnTo>
                      <a:lnTo>
                        <a:pt x="72" y="21"/>
                      </a:lnTo>
                      <a:lnTo>
                        <a:pt x="77" y="17"/>
                      </a:lnTo>
                      <a:lnTo>
                        <a:pt x="78" y="16"/>
                      </a:lnTo>
                      <a:lnTo>
                        <a:pt x="80" y="17"/>
                      </a:lnTo>
                      <a:lnTo>
                        <a:pt x="86" y="21"/>
                      </a:lnTo>
                      <a:lnTo>
                        <a:pt x="86" y="26"/>
                      </a:lnTo>
                      <a:lnTo>
                        <a:pt x="89" y="27"/>
                      </a:lnTo>
                      <a:lnTo>
                        <a:pt x="89" y="26"/>
                      </a:lnTo>
                      <a:lnTo>
                        <a:pt x="92" y="26"/>
                      </a:lnTo>
                      <a:lnTo>
                        <a:pt x="95" y="22"/>
                      </a:lnTo>
                      <a:lnTo>
                        <a:pt x="96" y="18"/>
                      </a:lnTo>
                      <a:lnTo>
                        <a:pt x="98" y="14"/>
                      </a:lnTo>
                      <a:lnTo>
                        <a:pt x="99" y="10"/>
                      </a:lnTo>
                      <a:lnTo>
                        <a:pt x="102" y="8"/>
                      </a:lnTo>
                      <a:lnTo>
                        <a:pt x="105" y="6"/>
                      </a:lnTo>
                      <a:lnTo>
                        <a:pt x="108" y="3"/>
                      </a:lnTo>
                      <a:lnTo>
                        <a:pt x="110" y="0"/>
                      </a:lnTo>
                      <a:lnTo>
                        <a:pt x="114" y="2"/>
                      </a:lnTo>
                      <a:lnTo>
                        <a:pt x="117" y="4"/>
                      </a:lnTo>
                      <a:lnTo>
                        <a:pt x="121" y="2"/>
                      </a:lnTo>
                      <a:lnTo>
                        <a:pt x="125" y="3"/>
                      </a:lnTo>
                      <a:lnTo>
                        <a:pt x="126" y="6"/>
                      </a:lnTo>
                      <a:lnTo>
                        <a:pt x="128" y="8"/>
                      </a:lnTo>
                      <a:lnTo>
                        <a:pt x="132" y="5"/>
                      </a:lnTo>
                      <a:lnTo>
                        <a:pt x="134" y="5"/>
                      </a:lnTo>
                      <a:lnTo>
                        <a:pt x="137" y="6"/>
                      </a:lnTo>
                      <a:lnTo>
                        <a:pt x="139" y="10"/>
                      </a:lnTo>
                      <a:lnTo>
                        <a:pt x="140" y="11"/>
                      </a:lnTo>
                      <a:lnTo>
                        <a:pt x="144" y="10"/>
                      </a:lnTo>
                      <a:lnTo>
                        <a:pt x="146" y="10"/>
                      </a:lnTo>
                      <a:lnTo>
                        <a:pt x="149" y="11"/>
                      </a:lnTo>
                      <a:lnTo>
                        <a:pt x="151" y="15"/>
                      </a:lnTo>
                      <a:lnTo>
                        <a:pt x="151" y="16"/>
                      </a:lnTo>
                      <a:lnTo>
                        <a:pt x="152" y="17"/>
                      </a:lnTo>
                      <a:lnTo>
                        <a:pt x="159" y="23"/>
                      </a:lnTo>
                      <a:lnTo>
                        <a:pt x="162" y="27"/>
                      </a:lnTo>
                      <a:lnTo>
                        <a:pt x="163" y="30"/>
                      </a:lnTo>
                      <a:lnTo>
                        <a:pt x="163" y="32"/>
                      </a:lnTo>
                      <a:lnTo>
                        <a:pt x="162" y="35"/>
                      </a:lnTo>
                      <a:lnTo>
                        <a:pt x="159" y="39"/>
                      </a:lnTo>
                      <a:lnTo>
                        <a:pt x="157" y="44"/>
                      </a:lnTo>
                      <a:lnTo>
                        <a:pt x="157" y="45"/>
                      </a:lnTo>
                      <a:lnTo>
                        <a:pt x="158" y="50"/>
                      </a:lnTo>
                      <a:lnTo>
                        <a:pt x="158" y="53"/>
                      </a:lnTo>
                      <a:lnTo>
                        <a:pt x="155" y="57"/>
                      </a:lnTo>
                      <a:lnTo>
                        <a:pt x="153" y="59"/>
                      </a:lnTo>
                      <a:lnTo>
                        <a:pt x="153" y="62"/>
                      </a:lnTo>
                      <a:lnTo>
                        <a:pt x="155" y="64"/>
                      </a:lnTo>
                      <a:lnTo>
                        <a:pt x="158" y="66"/>
                      </a:lnTo>
                      <a:lnTo>
                        <a:pt x="159" y="69"/>
                      </a:lnTo>
                      <a:lnTo>
                        <a:pt x="158" y="71"/>
                      </a:lnTo>
                      <a:lnTo>
                        <a:pt x="156" y="75"/>
                      </a:lnTo>
                      <a:lnTo>
                        <a:pt x="155" y="77"/>
                      </a:lnTo>
                      <a:lnTo>
                        <a:pt x="153" y="81"/>
                      </a:lnTo>
                      <a:lnTo>
                        <a:pt x="151" y="84"/>
                      </a:lnTo>
                      <a:lnTo>
                        <a:pt x="149" y="87"/>
                      </a:lnTo>
                      <a:lnTo>
                        <a:pt x="147" y="88"/>
                      </a:lnTo>
                      <a:lnTo>
                        <a:pt x="146" y="90"/>
                      </a:lnTo>
                      <a:lnTo>
                        <a:pt x="145" y="93"/>
                      </a:lnTo>
                      <a:lnTo>
                        <a:pt x="141" y="93"/>
                      </a:lnTo>
                      <a:lnTo>
                        <a:pt x="139" y="93"/>
                      </a:lnTo>
                      <a:lnTo>
                        <a:pt x="137" y="94"/>
                      </a:lnTo>
                      <a:lnTo>
                        <a:pt x="135" y="98"/>
                      </a:lnTo>
                      <a:lnTo>
                        <a:pt x="133" y="101"/>
                      </a:lnTo>
                      <a:lnTo>
                        <a:pt x="132" y="104"/>
                      </a:lnTo>
                      <a:lnTo>
                        <a:pt x="133" y="105"/>
                      </a:lnTo>
                      <a:lnTo>
                        <a:pt x="137" y="106"/>
                      </a:lnTo>
                      <a:lnTo>
                        <a:pt x="138" y="110"/>
                      </a:lnTo>
                      <a:lnTo>
                        <a:pt x="144" y="114"/>
                      </a:lnTo>
                      <a:lnTo>
                        <a:pt x="147" y="117"/>
                      </a:lnTo>
                      <a:lnTo>
                        <a:pt x="147" y="120"/>
                      </a:lnTo>
                      <a:lnTo>
                        <a:pt x="152" y="126"/>
                      </a:lnTo>
                      <a:lnTo>
                        <a:pt x="153" y="129"/>
                      </a:lnTo>
                      <a:lnTo>
                        <a:pt x="155" y="132"/>
                      </a:lnTo>
                      <a:lnTo>
                        <a:pt x="153" y="136"/>
                      </a:lnTo>
                      <a:lnTo>
                        <a:pt x="152" y="138"/>
                      </a:lnTo>
                      <a:lnTo>
                        <a:pt x="151" y="140"/>
                      </a:lnTo>
                      <a:lnTo>
                        <a:pt x="155" y="148"/>
                      </a:lnTo>
                      <a:lnTo>
                        <a:pt x="157" y="149"/>
                      </a:lnTo>
                      <a:lnTo>
                        <a:pt x="161" y="150"/>
                      </a:lnTo>
                      <a:lnTo>
                        <a:pt x="163" y="152"/>
                      </a:lnTo>
                      <a:lnTo>
                        <a:pt x="164" y="153"/>
                      </a:lnTo>
                      <a:lnTo>
                        <a:pt x="163" y="156"/>
                      </a:lnTo>
                      <a:lnTo>
                        <a:pt x="162" y="160"/>
                      </a:lnTo>
                      <a:lnTo>
                        <a:pt x="161" y="162"/>
                      </a:lnTo>
                      <a:lnTo>
                        <a:pt x="159" y="165"/>
                      </a:lnTo>
                      <a:lnTo>
                        <a:pt x="159" y="167"/>
                      </a:lnTo>
                      <a:lnTo>
                        <a:pt x="158" y="170"/>
                      </a:lnTo>
                      <a:lnTo>
                        <a:pt x="156" y="173"/>
                      </a:lnTo>
                      <a:lnTo>
                        <a:pt x="156" y="177"/>
                      </a:lnTo>
                      <a:lnTo>
                        <a:pt x="155" y="179"/>
                      </a:lnTo>
                      <a:lnTo>
                        <a:pt x="153" y="182"/>
                      </a:lnTo>
                      <a:lnTo>
                        <a:pt x="150" y="183"/>
                      </a:lnTo>
                      <a:lnTo>
                        <a:pt x="149" y="184"/>
                      </a:lnTo>
                      <a:lnTo>
                        <a:pt x="146" y="184"/>
                      </a:lnTo>
                      <a:lnTo>
                        <a:pt x="144" y="188"/>
                      </a:lnTo>
                      <a:lnTo>
                        <a:pt x="141" y="190"/>
                      </a:lnTo>
                      <a:lnTo>
                        <a:pt x="140" y="192"/>
                      </a:lnTo>
                      <a:lnTo>
                        <a:pt x="137" y="192"/>
                      </a:lnTo>
                      <a:lnTo>
                        <a:pt x="134" y="191"/>
                      </a:lnTo>
                      <a:lnTo>
                        <a:pt x="132" y="190"/>
                      </a:lnTo>
                      <a:lnTo>
                        <a:pt x="132" y="188"/>
                      </a:lnTo>
                      <a:lnTo>
                        <a:pt x="131" y="185"/>
                      </a:lnTo>
                      <a:lnTo>
                        <a:pt x="129" y="183"/>
                      </a:lnTo>
                      <a:lnTo>
                        <a:pt x="128" y="182"/>
                      </a:lnTo>
                      <a:lnTo>
                        <a:pt x="126" y="180"/>
                      </a:lnTo>
                      <a:lnTo>
                        <a:pt x="122" y="180"/>
                      </a:lnTo>
                      <a:lnTo>
                        <a:pt x="120" y="182"/>
                      </a:lnTo>
                      <a:lnTo>
                        <a:pt x="117" y="184"/>
                      </a:lnTo>
                      <a:lnTo>
                        <a:pt x="114" y="183"/>
                      </a:lnTo>
                      <a:lnTo>
                        <a:pt x="111" y="182"/>
                      </a:lnTo>
                      <a:lnTo>
                        <a:pt x="107" y="180"/>
                      </a:lnTo>
                      <a:lnTo>
                        <a:pt x="103" y="179"/>
                      </a:lnTo>
                      <a:lnTo>
                        <a:pt x="101" y="177"/>
                      </a:lnTo>
                      <a:lnTo>
                        <a:pt x="99" y="173"/>
                      </a:lnTo>
                      <a:lnTo>
                        <a:pt x="97" y="171"/>
                      </a:lnTo>
                      <a:lnTo>
                        <a:pt x="95" y="168"/>
                      </a:lnTo>
                      <a:lnTo>
                        <a:pt x="93" y="164"/>
                      </a:lnTo>
                      <a:lnTo>
                        <a:pt x="92" y="161"/>
                      </a:lnTo>
                      <a:lnTo>
                        <a:pt x="89" y="162"/>
                      </a:lnTo>
                      <a:lnTo>
                        <a:pt x="86" y="162"/>
                      </a:lnTo>
                      <a:lnTo>
                        <a:pt x="83" y="160"/>
                      </a:lnTo>
                      <a:lnTo>
                        <a:pt x="80" y="159"/>
                      </a:lnTo>
                      <a:lnTo>
                        <a:pt x="77" y="160"/>
                      </a:lnTo>
                      <a:lnTo>
                        <a:pt x="74" y="161"/>
                      </a:lnTo>
                      <a:lnTo>
                        <a:pt x="72" y="162"/>
                      </a:lnTo>
                      <a:lnTo>
                        <a:pt x="69" y="162"/>
                      </a:lnTo>
                      <a:lnTo>
                        <a:pt x="67" y="166"/>
                      </a:lnTo>
                      <a:lnTo>
                        <a:pt x="65" y="167"/>
                      </a:lnTo>
                      <a:lnTo>
                        <a:pt x="62" y="167"/>
                      </a:lnTo>
                      <a:lnTo>
                        <a:pt x="60" y="166"/>
                      </a:lnTo>
                      <a:lnTo>
                        <a:pt x="57" y="166"/>
                      </a:lnTo>
                      <a:lnTo>
                        <a:pt x="56" y="168"/>
                      </a:lnTo>
                      <a:lnTo>
                        <a:pt x="53" y="172"/>
                      </a:lnTo>
                      <a:lnTo>
                        <a:pt x="50" y="174"/>
                      </a:lnTo>
                      <a:lnTo>
                        <a:pt x="48" y="179"/>
                      </a:lnTo>
                      <a:lnTo>
                        <a:pt x="45" y="184"/>
                      </a:lnTo>
                      <a:lnTo>
                        <a:pt x="44" y="186"/>
                      </a:lnTo>
                      <a:lnTo>
                        <a:pt x="43" y="189"/>
                      </a:lnTo>
                      <a:lnTo>
                        <a:pt x="42" y="191"/>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688" name="Freeform 136"/>
                <p:cNvSpPr>
                  <a:spLocks/>
                </p:cNvSpPr>
                <p:nvPr/>
              </p:nvSpPr>
              <p:spPr bwMode="auto">
                <a:xfrm>
                  <a:off x="1061" y="2536"/>
                  <a:ext cx="40" cy="65"/>
                </a:xfrm>
                <a:custGeom>
                  <a:avLst/>
                  <a:gdLst>
                    <a:gd name="T0" fmla="*/ 29 w 79"/>
                    <a:gd name="T1" fmla="*/ 126 h 130"/>
                    <a:gd name="T2" fmla="*/ 21 w 79"/>
                    <a:gd name="T3" fmla="*/ 129 h 130"/>
                    <a:gd name="T4" fmla="*/ 15 w 79"/>
                    <a:gd name="T5" fmla="*/ 126 h 130"/>
                    <a:gd name="T6" fmla="*/ 11 w 79"/>
                    <a:gd name="T7" fmla="*/ 129 h 130"/>
                    <a:gd name="T8" fmla="*/ 6 w 79"/>
                    <a:gd name="T9" fmla="*/ 123 h 130"/>
                    <a:gd name="T10" fmla="*/ 7 w 79"/>
                    <a:gd name="T11" fmla="*/ 118 h 130"/>
                    <a:gd name="T12" fmla="*/ 7 w 79"/>
                    <a:gd name="T13" fmla="*/ 112 h 130"/>
                    <a:gd name="T14" fmla="*/ 5 w 79"/>
                    <a:gd name="T15" fmla="*/ 106 h 130"/>
                    <a:gd name="T16" fmla="*/ 1 w 79"/>
                    <a:gd name="T17" fmla="*/ 99 h 130"/>
                    <a:gd name="T18" fmla="*/ 3 w 79"/>
                    <a:gd name="T19" fmla="*/ 90 h 130"/>
                    <a:gd name="T20" fmla="*/ 7 w 79"/>
                    <a:gd name="T21" fmla="*/ 83 h 130"/>
                    <a:gd name="T22" fmla="*/ 9 w 79"/>
                    <a:gd name="T23" fmla="*/ 77 h 130"/>
                    <a:gd name="T24" fmla="*/ 17 w 79"/>
                    <a:gd name="T25" fmla="*/ 75 h 130"/>
                    <a:gd name="T26" fmla="*/ 15 w 79"/>
                    <a:gd name="T27" fmla="*/ 69 h 130"/>
                    <a:gd name="T28" fmla="*/ 12 w 79"/>
                    <a:gd name="T29" fmla="*/ 62 h 130"/>
                    <a:gd name="T30" fmla="*/ 13 w 79"/>
                    <a:gd name="T31" fmla="*/ 51 h 130"/>
                    <a:gd name="T32" fmla="*/ 14 w 79"/>
                    <a:gd name="T33" fmla="*/ 40 h 130"/>
                    <a:gd name="T34" fmla="*/ 14 w 79"/>
                    <a:gd name="T35" fmla="*/ 32 h 130"/>
                    <a:gd name="T36" fmla="*/ 15 w 79"/>
                    <a:gd name="T37" fmla="*/ 24 h 130"/>
                    <a:gd name="T38" fmla="*/ 13 w 79"/>
                    <a:gd name="T39" fmla="*/ 15 h 130"/>
                    <a:gd name="T40" fmla="*/ 17 w 79"/>
                    <a:gd name="T41" fmla="*/ 5 h 130"/>
                    <a:gd name="T42" fmla="*/ 18 w 79"/>
                    <a:gd name="T43" fmla="*/ 0 h 130"/>
                    <a:gd name="T44" fmla="*/ 29 w 79"/>
                    <a:gd name="T45" fmla="*/ 9 h 130"/>
                    <a:gd name="T46" fmla="*/ 33 w 79"/>
                    <a:gd name="T47" fmla="*/ 9 h 130"/>
                    <a:gd name="T48" fmla="*/ 42 w 79"/>
                    <a:gd name="T49" fmla="*/ 12 h 130"/>
                    <a:gd name="T50" fmla="*/ 50 w 79"/>
                    <a:gd name="T51" fmla="*/ 9 h 130"/>
                    <a:gd name="T52" fmla="*/ 56 w 79"/>
                    <a:gd name="T53" fmla="*/ 10 h 130"/>
                    <a:gd name="T54" fmla="*/ 60 w 79"/>
                    <a:gd name="T55" fmla="*/ 8 h 130"/>
                    <a:gd name="T56" fmla="*/ 61 w 79"/>
                    <a:gd name="T57" fmla="*/ 8 h 130"/>
                    <a:gd name="T58" fmla="*/ 66 w 79"/>
                    <a:gd name="T59" fmla="*/ 10 h 130"/>
                    <a:gd name="T60" fmla="*/ 65 w 79"/>
                    <a:gd name="T61" fmla="*/ 17 h 130"/>
                    <a:gd name="T62" fmla="*/ 62 w 79"/>
                    <a:gd name="T63" fmla="*/ 27 h 130"/>
                    <a:gd name="T64" fmla="*/ 67 w 79"/>
                    <a:gd name="T65" fmla="*/ 33 h 130"/>
                    <a:gd name="T66" fmla="*/ 73 w 79"/>
                    <a:gd name="T67" fmla="*/ 34 h 130"/>
                    <a:gd name="T68" fmla="*/ 79 w 79"/>
                    <a:gd name="T69" fmla="*/ 41 h 130"/>
                    <a:gd name="T70" fmla="*/ 78 w 79"/>
                    <a:gd name="T71" fmla="*/ 50 h 130"/>
                    <a:gd name="T72" fmla="*/ 72 w 79"/>
                    <a:gd name="T73" fmla="*/ 51 h 130"/>
                    <a:gd name="T74" fmla="*/ 65 w 79"/>
                    <a:gd name="T75" fmla="*/ 53 h 130"/>
                    <a:gd name="T76" fmla="*/ 66 w 79"/>
                    <a:gd name="T77" fmla="*/ 62 h 130"/>
                    <a:gd name="T78" fmla="*/ 65 w 79"/>
                    <a:gd name="T79" fmla="*/ 70 h 130"/>
                    <a:gd name="T80" fmla="*/ 65 w 79"/>
                    <a:gd name="T81" fmla="*/ 81 h 130"/>
                    <a:gd name="T82" fmla="*/ 63 w 79"/>
                    <a:gd name="T83" fmla="*/ 92 h 130"/>
                    <a:gd name="T84" fmla="*/ 65 w 79"/>
                    <a:gd name="T85" fmla="*/ 105 h 130"/>
                    <a:gd name="T86" fmla="*/ 61 w 79"/>
                    <a:gd name="T87" fmla="*/ 113 h 130"/>
                    <a:gd name="T88" fmla="*/ 51 w 79"/>
                    <a:gd name="T89" fmla="*/ 116 h 130"/>
                    <a:gd name="T90" fmla="*/ 44 w 79"/>
                    <a:gd name="T91" fmla="*/ 122 h 130"/>
                    <a:gd name="T92" fmla="*/ 42 w 79"/>
                    <a:gd name="T93" fmla="*/ 126 h 130"/>
                    <a:gd name="T94" fmla="*/ 35 w 79"/>
                    <a:gd name="T95" fmla="*/ 129 h 130"/>
                    <a:gd name="T96" fmla="*/ 31 w 79"/>
                    <a:gd name="T97" fmla="*/ 128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9" h="130">
                      <a:moveTo>
                        <a:pt x="31" y="128"/>
                      </a:moveTo>
                      <a:lnTo>
                        <a:pt x="29" y="126"/>
                      </a:lnTo>
                      <a:lnTo>
                        <a:pt x="24" y="128"/>
                      </a:lnTo>
                      <a:lnTo>
                        <a:pt x="21" y="129"/>
                      </a:lnTo>
                      <a:lnTo>
                        <a:pt x="19" y="128"/>
                      </a:lnTo>
                      <a:lnTo>
                        <a:pt x="15" y="126"/>
                      </a:lnTo>
                      <a:lnTo>
                        <a:pt x="13" y="128"/>
                      </a:lnTo>
                      <a:lnTo>
                        <a:pt x="11" y="129"/>
                      </a:lnTo>
                      <a:lnTo>
                        <a:pt x="8" y="130"/>
                      </a:lnTo>
                      <a:lnTo>
                        <a:pt x="6" y="123"/>
                      </a:lnTo>
                      <a:lnTo>
                        <a:pt x="6" y="119"/>
                      </a:lnTo>
                      <a:lnTo>
                        <a:pt x="7" y="118"/>
                      </a:lnTo>
                      <a:lnTo>
                        <a:pt x="8" y="116"/>
                      </a:lnTo>
                      <a:lnTo>
                        <a:pt x="7" y="112"/>
                      </a:lnTo>
                      <a:lnTo>
                        <a:pt x="6" y="110"/>
                      </a:lnTo>
                      <a:lnTo>
                        <a:pt x="5" y="106"/>
                      </a:lnTo>
                      <a:lnTo>
                        <a:pt x="5" y="104"/>
                      </a:lnTo>
                      <a:lnTo>
                        <a:pt x="1" y="99"/>
                      </a:lnTo>
                      <a:lnTo>
                        <a:pt x="0" y="96"/>
                      </a:lnTo>
                      <a:lnTo>
                        <a:pt x="3" y="90"/>
                      </a:lnTo>
                      <a:lnTo>
                        <a:pt x="5" y="87"/>
                      </a:lnTo>
                      <a:lnTo>
                        <a:pt x="7" y="83"/>
                      </a:lnTo>
                      <a:lnTo>
                        <a:pt x="9" y="81"/>
                      </a:lnTo>
                      <a:lnTo>
                        <a:pt x="9" y="77"/>
                      </a:lnTo>
                      <a:lnTo>
                        <a:pt x="14" y="76"/>
                      </a:lnTo>
                      <a:lnTo>
                        <a:pt x="17" y="75"/>
                      </a:lnTo>
                      <a:lnTo>
                        <a:pt x="17" y="71"/>
                      </a:lnTo>
                      <a:lnTo>
                        <a:pt x="15" y="69"/>
                      </a:lnTo>
                      <a:lnTo>
                        <a:pt x="13" y="65"/>
                      </a:lnTo>
                      <a:lnTo>
                        <a:pt x="12" y="62"/>
                      </a:lnTo>
                      <a:lnTo>
                        <a:pt x="13" y="56"/>
                      </a:lnTo>
                      <a:lnTo>
                        <a:pt x="13" y="51"/>
                      </a:lnTo>
                      <a:lnTo>
                        <a:pt x="13" y="44"/>
                      </a:lnTo>
                      <a:lnTo>
                        <a:pt x="14" y="40"/>
                      </a:lnTo>
                      <a:lnTo>
                        <a:pt x="15" y="38"/>
                      </a:lnTo>
                      <a:lnTo>
                        <a:pt x="14" y="32"/>
                      </a:lnTo>
                      <a:lnTo>
                        <a:pt x="14" y="27"/>
                      </a:lnTo>
                      <a:lnTo>
                        <a:pt x="15" y="24"/>
                      </a:lnTo>
                      <a:lnTo>
                        <a:pt x="13" y="20"/>
                      </a:lnTo>
                      <a:lnTo>
                        <a:pt x="13" y="15"/>
                      </a:lnTo>
                      <a:lnTo>
                        <a:pt x="15" y="10"/>
                      </a:lnTo>
                      <a:lnTo>
                        <a:pt x="17" y="5"/>
                      </a:lnTo>
                      <a:lnTo>
                        <a:pt x="17" y="0"/>
                      </a:lnTo>
                      <a:lnTo>
                        <a:pt x="18" y="0"/>
                      </a:lnTo>
                      <a:lnTo>
                        <a:pt x="21" y="2"/>
                      </a:lnTo>
                      <a:lnTo>
                        <a:pt x="29" y="9"/>
                      </a:lnTo>
                      <a:lnTo>
                        <a:pt x="31" y="8"/>
                      </a:lnTo>
                      <a:lnTo>
                        <a:pt x="33" y="9"/>
                      </a:lnTo>
                      <a:lnTo>
                        <a:pt x="39" y="12"/>
                      </a:lnTo>
                      <a:lnTo>
                        <a:pt x="42" y="12"/>
                      </a:lnTo>
                      <a:lnTo>
                        <a:pt x="47" y="10"/>
                      </a:lnTo>
                      <a:lnTo>
                        <a:pt x="50" y="9"/>
                      </a:lnTo>
                      <a:lnTo>
                        <a:pt x="54" y="8"/>
                      </a:lnTo>
                      <a:lnTo>
                        <a:pt x="56" y="10"/>
                      </a:lnTo>
                      <a:lnTo>
                        <a:pt x="59" y="10"/>
                      </a:lnTo>
                      <a:lnTo>
                        <a:pt x="60" y="8"/>
                      </a:lnTo>
                      <a:lnTo>
                        <a:pt x="61" y="5"/>
                      </a:lnTo>
                      <a:lnTo>
                        <a:pt x="61" y="8"/>
                      </a:lnTo>
                      <a:lnTo>
                        <a:pt x="63" y="9"/>
                      </a:lnTo>
                      <a:lnTo>
                        <a:pt x="66" y="10"/>
                      </a:lnTo>
                      <a:lnTo>
                        <a:pt x="66" y="14"/>
                      </a:lnTo>
                      <a:lnTo>
                        <a:pt x="65" y="17"/>
                      </a:lnTo>
                      <a:lnTo>
                        <a:pt x="62" y="22"/>
                      </a:lnTo>
                      <a:lnTo>
                        <a:pt x="62" y="27"/>
                      </a:lnTo>
                      <a:lnTo>
                        <a:pt x="65" y="30"/>
                      </a:lnTo>
                      <a:lnTo>
                        <a:pt x="67" y="33"/>
                      </a:lnTo>
                      <a:lnTo>
                        <a:pt x="71" y="34"/>
                      </a:lnTo>
                      <a:lnTo>
                        <a:pt x="73" y="34"/>
                      </a:lnTo>
                      <a:lnTo>
                        <a:pt x="77" y="38"/>
                      </a:lnTo>
                      <a:lnTo>
                        <a:pt x="79" y="41"/>
                      </a:lnTo>
                      <a:lnTo>
                        <a:pt x="79" y="45"/>
                      </a:lnTo>
                      <a:lnTo>
                        <a:pt x="78" y="50"/>
                      </a:lnTo>
                      <a:lnTo>
                        <a:pt x="75" y="51"/>
                      </a:lnTo>
                      <a:lnTo>
                        <a:pt x="72" y="51"/>
                      </a:lnTo>
                      <a:lnTo>
                        <a:pt x="67" y="48"/>
                      </a:lnTo>
                      <a:lnTo>
                        <a:pt x="65" y="53"/>
                      </a:lnTo>
                      <a:lnTo>
                        <a:pt x="63" y="57"/>
                      </a:lnTo>
                      <a:lnTo>
                        <a:pt x="66" y="62"/>
                      </a:lnTo>
                      <a:lnTo>
                        <a:pt x="67" y="68"/>
                      </a:lnTo>
                      <a:lnTo>
                        <a:pt x="65" y="70"/>
                      </a:lnTo>
                      <a:lnTo>
                        <a:pt x="66" y="76"/>
                      </a:lnTo>
                      <a:lnTo>
                        <a:pt x="65" y="81"/>
                      </a:lnTo>
                      <a:lnTo>
                        <a:pt x="65" y="87"/>
                      </a:lnTo>
                      <a:lnTo>
                        <a:pt x="63" y="92"/>
                      </a:lnTo>
                      <a:lnTo>
                        <a:pt x="63" y="98"/>
                      </a:lnTo>
                      <a:lnTo>
                        <a:pt x="65" y="105"/>
                      </a:lnTo>
                      <a:lnTo>
                        <a:pt x="63" y="111"/>
                      </a:lnTo>
                      <a:lnTo>
                        <a:pt x="61" y="113"/>
                      </a:lnTo>
                      <a:lnTo>
                        <a:pt x="56" y="113"/>
                      </a:lnTo>
                      <a:lnTo>
                        <a:pt x="51" y="116"/>
                      </a:lnTo>
                      <a:lnTo>
                        <a:pt x="49" y="119"/>
                      </a:lnTo>
                      <a:lnTo>
                        <a:pt x="44" y="122"/>
                      </a:lnTo>
                      <a:lnTo>
                        <a:pt x="42" y="124"/>
                      </a:lnTo>
                      <a:lnTo>
                        <a:pt x="42" y="126"/>
                      </a:lnTo>
                      <a:lnTo>
                        <a:pt x="36" y="126"/>
                      </a:lnTo>
                      <a:lnTo>
                        <a:pt x="35" y="129"/>
                      </a:lnTo>
                      <a:lnTo>
                        <a:pt x="32" y="129"/>
                      </a:lnTo>
                      <a:lnTo>
                        <a:pt x="31" y="128"/>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689" name="Freeform 137"/>
                <p:cNvSpPr>
                  <a:spLocks/>
                </p:cNvSpPr>
                <p:nvPr/>
              </p:nvSpPr>
              <p:spPr bwMode="auto">
                <a:xfrm>
                  <a:off x="1130" y="2492"/>
                  <a:ext cx="75" cy="65"/>
                </a:xfrm>
                <a:custGeom>
                  <a:avLst/>
                  <a:gdLst>
                    <a:gd name="T0" fmla="*/ 93 w 149"/>
                    <a:gd name="T1" fmla="*/ 115 h 128"/>
                    <a:gd name="T2" fmla="*/ 43 w 149"/>
                    <a:gd name="T3" fmla="*/ 128 h 128"/>
                    <a:gd name="T4" fmla="*/ 50 w 149"/>
                    <a:gd name="T5" fmla="*/ 113 h 128"/>
                    <a:gd name="T6" fmla="*/ 72 w 149"/>
                    <a:gd name="T7" fmla="*/ 107 h 128"/>
                    <a:gd name="T8" fmla="*/ 83 w 149"/>
                    <a:gd name="T9" fmla="*/ 99 h 128"/>
                    <a:gd name="T10" fmla="*/ 67 w 149"/>
                    <a:gd name="T11" fmla="*/ 92 h 128"/>
                    <a:gd name="T12" fmla="*/ 63 w 149"/>
                    <a:gd name="T13" fmla="*/ 98 h 128"/>
                    <a:gd name="T14" fmla="*/ 42 w 149"/>
                    <a:gd name="T15" fmla="*/ 93 h 128"/>
                    <a:gd name="T16" fmla="*/ 38 w 149"/>
                    <a:gd name="T17" fmla="*/ 79 h 128"/>
                    <a:gd name="T18" fmla="*/ 35 w 149"/>
                    <a:gd name="T19" fmla="*/ 83 h 128"/>
                    <a:gd name="T20" fmla="*/ 37 w 149"/>
                    <a:gd name="T21" fmla="*/ 102 h 128"/>
                    <a:gd name="T22" fmla="*/ 38 w 149"/>
                    <a:gd name="T23" fmla="*/ 108 h 128"/>
                    <a:gd name="T24" fmla="*/ 21 w 149"/>
                    <a:gd name="T25" fmla="*/ 102 h 128"/>
                    <a:gd name="T26" fmla="*/ 21 w 149"/>
                    <a:gd name="T27" fmla="*/ 93 h 128"/>
                    <a:gd name="T28" fmla="*/ 17 w 149"/>
                    <a:gd name="T29" fmla="*/ 78 h 128"/>
                    <a:gd name="T30" fmla="*/ 19 w 149"/>
                    <a:gd name="T31" fmla="*/ 67 h 128"/>
                    <a:gd name="T32" fmla="*/ 24 w 149"/>
                    <a:gd name="T33" fmla="*/ 56 h 128"/>
                    <a:gd name="T34" fmla="*/ 19 w 149"/>
                    <a:gd name="T35" fmla="*/ 55 h 128"/>
                    <a:gd name="T36" fmla="*/ 15 w 149"/>
                    <a:gd name="T37" fmla="*/ 53 h 128"/>
                    <a:gd name="T38" fmla="*/ 12 w 149"/>
                    <a:gd name="T39" fmla="*/ 47 h 128"/>
                    <a:gd name="T40" fmla="*/ 7 w 149"/>
                    <a:gd name="T41" fmla="*/ 43 h 128"/>
                    <a:gd name="T42" fmla="*/ 2 w 149"/>
                    <a:gd name="T43" fmla="*/ 37 h 128"/>
                    <a:gd name="T44" fmla="*/ 1 w 149"/>
                    <a:gd name="T45" fmla="*/ 30 h 128"/>
                    <a:gd name="T46" fmla="*/ 3 w 149"/>
                    <a:gd name="T47" fmla="*/ 25 h 128"/>
                    <a:gd name="T48" fmla="*/ 8 w 149"/>
                    <a:gd name="T49" fmla="*/ 15 h 128"/>
                    <a:gd name="T50" fmla="*/ 14 w 149"/>
                    <a:gd name="T51" fmla="*/ 9 h 128"/>
                    <a:gd name="T52" fmla="*/ 18 w 149"/>
                    <a:gd name="T53" fmla="*/ 7 h 128"/>
                    <a:gd name="T54" fmla="*/ 23 w 149"/>
                    <a:gd name="T55" fmla="*/ 8 h 128"/>
                    <a:gd name="T56" fmla="*/ 27 w 149"/>
                    <a:gd name="T57" fmla="*/ 3 h 128"/>
                    <a:gd name="T58" fmla="*/ 32 w 149"/>
                    <a:gd name="T59" fmla="*/ 2 h 128"/>
                    <a:gd name="T60" fmla="*/ 38 w 149"/>
                    <a:gd name="T61" fmla="*/ 0 h 128"/>
                    <a:gd name="T62" fmla="*/ 44 w 149"/>
                    <a:gd name="T63" fmla="*/ 3 h 128"/>
                    <a:gd name="T64" fmla="*/ 50 w 149"/>
                    <a:gd name="T65" fmla="*/ 2 h 128"/>
                    <a:gd name="T66" fmla="*/ 53 w 149"/>
                    <a:gd name="T67" fmla="*/ 9 h 128"/>
                    <a:gd name="T68" fmla="*/ 57 w 149"/>
                    <a:gd name="T69" fmla="*/ 14 h 128"/>
                    <a:gd name="T70" fmla="*/ 61 w 149"/>
                    <a:gd name="T71" fmla="*/ 20 h 128"/>
                    <a:gd name="T72" fmla="*/ 69 w 149"/>
                    <a:gd name="T73" fmla="*/ 23 h 128"/>
                    <a:gd name="T74" fmla="*/ 75 w 149"/>
                    <a:gd name="T75" fmla="*/ 25 h 128"/>
                    <a:gd name="T76" fmla="*/ 80 w 149"/>
                    <a:gd name="T77" fmla="*/ 21 h 128"/>
                    <a:gd name="T78" fmla="*/ 86 w 149"/>
                    <a:gd name="T79" fmla="*/ 23 h 128"/>
                    <a:gd name="T80" fmla="*/ 89 w 149"/>
                    <a:gd name="T81" fmla="*/ 26 h 128"/>
                    <a:gd name="T82" fmla="*/ 90 w 149"/>
                    <a:gd name="T83" fmla="*/ 31 h 128"/>
                    <a:gd name="T84" fmla="*/ 95 w 149"/>
                    <a:gd name="T85" fmla="*/ 33 h 128"/>
                    <a:gd name="T86" fmla="*/ 99 w 149"/>
                    <a:gd name="T87" fmla="*/ 31 h 128"/>
                    <a:gd name="T88" fmla="*/ 104 w 149"/>
                    <a:gd name="T89" fmla="*/ 25 h 128"/>
                    <a:gd name="T90" fmla="*/ 108 w 149"/>
                    <a:gd name="T91" fmla="*/ 26 h 128"/>
                    <a:gd name="T92" fmla="*/ 111 w 149"/>
                    <a:gd name="T93" fmla="*/ 29 h 128"/>
                    <a:gd name="T94" fmla="*/ 115 w 149"/>
                    <a:gd name="T95" fmla="*/ 33 h 128"/>
                    <a:gd name="T96" fmla="*/ 123 w 149"/>
                    <a:gd name="T97" fmla="*/ 30 h 128"/>
                    <a:gd name="T98" fmla="*/ 133 w 149"/>
                    <a:gd name="T99" fmla="*/ 30 h 128"/>
                    <a:gd name="T100" fmla="*/ 149 w 149"/>
                    <a:gd name="T101" fmla="*/ 31 h 128"/>
                    <a:gd name="T102" fmla="*/ 145 w 149"/>
                    <a:gd name="T103" fmla="*/ 36 h 128"/>
                    <a:gd name="T104" fmla="*/ 144 w 149"/>
                    <a:gd name="T105" fmla="*/ 43 h 128"/>
                    <a:gd name="T106" fmla="*/ 139 w 149"/>
                    <a:gd name="T107" fmla="*/ 48 h 128"/>
                    <a:gd name="T108" fmla="*/ 135 w 149"/>
                    <a:gd name="T109" fmla="*/ 55 h 128"/>
                    <a:gd name="T110" fmla="*/ 128 w 149"/>
                    <a:gd name="T111" fmla="*/ 61 h 128"/>
                    <a:gd name="T112" fmla="*/ 123 w 149"/>
                    <a:gd name="T113" fmla="*/ 74 h 128"/>
                    <a:gd name="T114" fmla="*/ 117 w 149"/>
                    <a:gd name="T115" fmla="*/ 81 h 128"/>
                    <a:gd name="T116" fmla="*/ 113 w 149"/>
                    <a:gd name="T117" fmla="*/ 86 h 128"/>
                    <a:gd name="T118" fmla="*/ 104 w 149"/>
                    <a:gd name="T119" fmla="*/ 92 h 128"/>
                    <a:gd name="T120" fmla="*/ 102 w 149"/>
                    <a:gd name="T121" fmla="*/ 101 h 128"/>
                    <a:gd name="T122" fmla="*/ 101 w 149"/>
                    <a:gd name="T123" fmla="*/ 11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 h="128">
                      <a:moveTo>
                        <a:pt x="101" y="114"/>
                      </a:moveTo>
                      <a:lnTo>
                        <a:pt x="93" y="115"/>
                      </a:lnTo>
                      <a:lnTo>
                        <a:pt x="77" y="119"/>
                      </a:lnTo>
                      <a:lnTo>
                        <a:pt x="43" y="128"/>
                      </a:lnTo>
                      <a:lnTo>
                        <a:pt x="41" y="125"/>
                      </a:lnTo>
                      <a:lnTo>
                        <a:pt x="50" y="113"/>
                      </a:lnTo>
                      <a:lnTo>
                        <a:pt x="57" y="114"/>
                      </a:lnTo>
                      <a:lnTo>
                        <a:pt x="72" y="107"/>
                      </a:lnTo>
                      <a:lnTo>
                        <a:pt x="81" y="102"/>
                      </a:lnTo>
                      <a:lnTo>
                        <a:pt x="83" y="99"/>
                      </a:lnTo>
                      <a:lnTo>
                        <a:pt x="79" y="96"/>
                      </a:lnTo>
                      <a:lnTo>
                        <a:pt x="67" y="92"/>
                      </a:lnTo>
                      <a:lnTo>
                        <a:pt x="65" y="96"/>
                      </a:lnTo>
                      <a:lnTo>
                        <a:pt x="63" y="98"/>
                      </a:lnTo>
                      <a:lnTo>
                        <a:pt x="45" y="96"/>
                      </a:lnTo>
                      <a:lnTo>
                        <a:pt x="42" y="93"/>
                      </a:lnTo>
                      <a:lnTo>
                        <a:pt x="38" y="86"/>
                      </a:lnTo>
                      <a:lnTo>
                        <a:pt x="38" y="79"/>
                      </a:lnTo>
                      <a:lnTo>
                        <a:pt x="37" y="79"/>
                      </a:lnTo>
                      <a:lnTo>
                        <a:pt x="35" y="83"/>
                      </a:lnTo>
                      <a:lnTo>
                        <a:pt x="32" y="96"/>
                      </a:lnTo>
                      <a:lnTo>
                        <a:pt x="37" y="102"/>
                      </a:lnTo>
                      <a:lnTo>
                        <a:pt x="39" y="107"/>
                      </a:lnTo>
                      <a:lnTo>
                        <a:pt x="38" y="108"/>
                      </a:lnTo>
                      <a:lnTo>
                        <a:pt x="24" y="104"/>
                      </a:lnTo>
                      <a:lnTo>
                        <a:pt x="21" y="102"/>
                      </a:lnTo>
                      <a:lnTo>
                        <a:pt x="21" y="98"/>
                      </a:lnTo>
                      <a:lnTo>
                        <a:pt x="21" y="93"/>
                      </a:lnTo>
                      <a:lnTo>
                        <a:pt x="21" y="89"/>
                      </a:lnTo>
                      <a:lnTo>
                        <a:pt x="17" y="78"/>
                      </a:lnTo>
                      <a:lnTo>
                        <a:pt x="17" y="74"/>
                      </a:lnTo>
                      <a:lnTo>
                        <a:pt x="19" y="67"/>
                      </a:lnTo>
                      <a:lnTo>
                        <a:pt x="23" y="60"/>
                      </a:lnTo>
                      <a:lnTo>
                        <a:pt x="24" y="56"/>
                      </a:lnTo>
                      <a:lnTo>
                        <a:pt x="23" y="54"/>
                      </a:lnTo>
                      <a:lnTo>
                        <a:pt x="19" y="55"/>
                      </a:lnTo>
                      <a:lnTo>
                        <a:pt x="15" y="56"/>
                      </a:lnTo>
                      <a:lnTo>
                        <a:pt x="15" y="53"/>
                      </a:lnTo>
                      <a:lnTo>
                        <a:pt x="14" y="49"/>
                      </a:lnTo>
                      <a:lnTo>
                        <a:pt x="12" y="47"/>
                      </a:lnTo>
                      <a:lnTo>
                        <a:pt x="9" y="44"/>
                      </a:lnTo>
                      <a:lnTo>
                        <a:pt x="7" y="43"/>
                      </a:lnTo>
                      <a:lnTo>
                        <a:pt x="5" y="41"/>
                      </a:lnTo>
                      <a:lnTo>
                        <a:pt x="2" y="37"/>
                      </a:lnTo>
                      <a:lnTo>
                        <a:pt x="0" y="32"/>
                      </a:lnTo>
                      <a:lnTo>
                        <a:pt x="1" y="30"/>
                      </a:lnTo>
                      <a:lnTo>
                        <a:pt x="2" y="27"/>
                      </a:lnTo>
                      <a:lnTo>
                        <a:pt x="3" y="25"/>
                      </a:lnTo>
                      <a:lnTo>
                        <a:pt x="6" y="20"/>
                      </a:lnTo>
                      <a:lnTo>
                        <a:pt x="8" y="15"/>
                      </a:lnTo>
                      <a:lnTo>
                        <a:pt x="11" y="13"/>
                      </a:lnTo>
                      <a:lnTo>
                        <a:pt x="14" y="9"/>
                      </a:lnTo>
                      <a:lnTo>
                        <a:pt x="15" y="7"/>
                      </a:lnTo>
                      <a:lnTo>
                        <a:pt x="18" y="7"/>
                      </a:lnTo>
                      <a:lnTo>
                        <a:pt x="20" y="8"/>
                      </a:lnTo>
                      <a:lnTo>
                        <a:pt x="23" y="8"/>
                      </a:lnTo>
                      <a:lnTo>
                        <a:pt x="25" y="7"/>
                      </a:lnTo>
                      <a:lnTo>
                        <a:pt x="27" y="3"/>
                      </a:lnTo>
                      <a:lnTo>
                        <a:pt x="30" y="3"/>
                      </a:lnTo>
                      <a:lnTo>
                        <a:pt x="32" y="2"/>
                      </a:lnTo>
                      <a:lnTo>
                        <a:pt x="35" y="1"/>
                      </a:lnTo>
                      <a:lnTo>
                        <a:pt x="38" y="0"/>
                      </a:lnTo>
                      <a:lnTo>
                        <a:pt x="41" y="1"/>
                      </a:lnTo>
                      <a:lnTo>
                        <a:pt x="44" y="3"/>
                      </a:lnTo>
                      <a:lnTo>
                        <a:pt x="47" y="3"/>
                      </a:lnTo>
                      <a:lnTo>
                        <a:pt x="50" y="2"/>
                      </a:lnTo>
                      <a:lnTo>
                        <a:pt x="51" y="5"/>
                      </a:lnTo>
                      <a:lnTo>
                        <a:pt x="53" y="9"/>
                      </a:lnTo>
                      <a:lnTo>
                        <a:pt x="55" y="12"/>
                      </a:lnTo>
                      <a:lnTo>
                        <a:pt x="57" y="14"/>
                      </a:lnTo>
                      <a:lnTo>
                        <a:pt x="59" y="18"/>
                      </a:lnTo>
                      <a:lnTo>
                        <a:pt x="61" y="20"/>
                      </a:lnTo>
                      <a:lnTo>
                        <a:pt x="65" y="21"/>
                      </a:lnTo>
                      <a:lnTo>
                        <a:pt x="69" y="23"/>
                      </a:lnTo>
                      <a:lnTo>
                        <a:pt x="72" y="24"/>
                      </a:lnTo>
                      <a:lnTo>
                        <a:pt x="75" y="25"/>
                      </a:lnTo>
                      <a:lnTo>
                        <a:pt x="78" y="23"/>
                      </a:lnTo>
                      <a:lnTo>
                        <a:pt x="80" y="21"/>
                      </a:lnTo>
                      <a:lnTo>
                        <a:pt x="84" y="21"/>
                      </a:lnTo>
                      <a:lnTo>
                        <a:pt x="86" y="23"/>
                      </a:lnTo>
                      <a:lnTo>
                        <a:pt x="87" y="24"/>
                      </a:lnTo>
                      <a:lnTo>
                        <a:pt x="89" y="26"/>
                      </a:lnTo>
                      <a:lnTo>
                        <a:pt x="90" y="29"/>
                      </a:lnTo>
                      <a:lnTo>
                        <a:pt x="90" y="31"/>
                      </a:lnTo>
                      <a:lnTo>
                        <a:pt x="92" y="32"/>
                      </a:lnTo>
                      <a:lnTo>
                        <a:pt x="95" y="33"/>
                      </a:lnTo>
                      <a:lnTo>
                        <a:pt x="98" y="33"/>
                      </a:lnTo>
                      <a:lnTo>
                        <a:pt x="99" y="31"/>
                      </a:lnTo>
                      <a:lnTo>
                        <a:pt x="102" y="29"/>
                      </a:lnTo>
                      <a:lnTo>
                        <a:pt x="104" y="25"/>
                      </a:lnTo>
                      <a:lnTo>
                        <a:pt x="107" y="25"/>
                      </a:lnTo>
                      <a:lnTo>
                        <a:pt x="108" y="26"/>
                      </a:lnTo>
                      <a:lnTo>
                        <a:pt x="109" y="26"/>
                      </a:lnTo>
                      <a:lnTo>
                        <a:pt x="111" y="29"/>
                      </a:lnTo>
                      <a:lnTo>
                        <a:pt x="114" y="31"/>
                      </a:lnTo>
                      <a:lnTo>
                        <a:pt x="115" y="33"/>
                      </a:lnTo>
                      <a:lnTo>
                        <a:pt x="117" y="32"/>
                      </a:lnTo>
                      <a:lnTo>
                        <a:pt x="123" y="30"/>
                      </a:lnTo>
                      <a:lnTo>
                        <a:pt x="129" y="29"/>
                      </a:lnTo>
                      <a:lnTo>
                        <a:pt x="133" y="30"/>
                      </a:lnTo>
                      <a:lnTo>
                        <a:pt x="139" y="31"/>
                      </a:lnTo>
                      <a:lnTo>
                        <a:pt x="149" y="31"/>
                      </a:lnTo>
                      <a:lnTo>
                        <a:pt x="146" y="33"/>
                      </a:lnTo>
                      <a:lnTo>
                        <a:pt x="145" y="36"/>
                      </a:lnTo>
                      <a:lnTo>
                        <a:pt x="145" y="41"/>
                      </a:lnTo>
                      <a:lnTo>
                        <a:pt x="144" y="43"/>
                      </a:lnTo>
                      <a:lnTo>
                        <a:pt x="141" y="45"/>
                      </a:lnTo>
                      <a:lnTo>
                        <a:pt x="139" y="48"/>
                      </a:lnTo>
                      <a:lnTo>
                        <a:pt x="137" y="54"/>
                      </a:lnTo>
                      <a:lnTo>
                        <a:pt x="135" y="55"/>
                      </a:lnTo>
                      <a:lnTo>
                        <a:pt x="132" y="57"/>
                      </a:lnTo>
                      <a:lnTo>
                        <a:pt x="128" y="61"/>
                      </a:lnTo>
                      <a:lnTo>
                        <a:pt x="127" y="65"/>
                      </a:lnTo>
                      <a:lnTo>
                        <a:pt x="123" y="74"/>
                      </a:lnTo>
                      <a:lnTo>
                        <a:pt x="121" y="74"/>
                      </a:lnTo>
                      <a:lnTo>
                        <a:pt x="117" y="81"/>
                      </a:lnTo>
                      <a:lnTo>
                        <a:pt x="115" y="85"/>
                      </a:lnTo>
                      <a:lnTo>
                        <a:pt x="113" y="86"/>
                      </a:lnTo>
                      <a:lnTo>
                        <a:pt x="107" y="90"/>
                      </a:lnTo>
                      <a:lnTo>
                        <a:pt x="104" y="92"/>
                      </a:lnTo>
                      <a:lnTo>
                        <a:pt x="103" y="96"/>
                      </a:lnTo>
                      <a:lnTo>
                        <a:pt x="102" y="101"/>
                      </a:lnTo>
                      <a:lnTo>
                        <a:pt x="101" y="108"/>
                      </a:lnTo>
                      <a:lnTo>
                        <a:pt x="101" y="114"/>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690" name="Freeform 138"/>
                <p:cNvSpPr>
                  <a:spLocks/>
                </p:cNvSpPr>
                <p:nvPr/>
              </p:nvSpPr>
              <p:spPr bwMode="auto">
                <a:xfrm>
                  <a:off x="1077" y="2504"/>
                  <a:ext cx="68" cy="111"/>
                </a:xfrm>
                <a:custGeom>
                  <a:avLst/>
                  <a:gdLst>
                    <a:gd name="T0" fmla="*/ 17 w 137"/>
                    <a:gd name="T1" fmla="*/ 221 h 222"/>
                    <a:gd name="T2" fmla="*/ 13 w 137"/>
                    <a:gd name="T3" fmla="*/ 217 h 222"/>
                    <a:gd name="T4" fmla="*/ 10 w 137"/>
                    <a:gd name="T5" fmla="*/ 210 h 222"/>
                    <a:gd name="T6" fmla="*/ 1 w 137"/>
                    <a:gd name="T7" fmla="*/ 199 h 222"/>
                    <a:gd name="T8" fmla="*/ 0 w 137"/>
                    <a:gd name="T9" fmla="*/ 191 h 222"/>
                    <a:gd name="T10" fmla="*/ 4 w 137"/>
                    <a:gd name="T11" fmla="*/ 192 h 222"/>
                    <a:gd name="T12" fmla="*/ 11 w 137"/>
                    <a:gd name="T13" fmla="*/ 189 h 222"/>
                    <a:gd name="T14" fmla="*/ 13 w 137"/>
                    <a:gd name="T15" fmla="*/ 185 h 222"/>
                    <a:gd name="T16" fmla="*/ 20 w 137"/>
                    <a:gd name="T17" fmla="*/ 179 h 222"/>
                    <a:gd name="T18" fmla="*/ 30 w 137"/>
                    <a:gd name="T19" fmla="*/ 176 h 222"/>
                    <a:gd name="T20" fmla="*/ 34 w 137"/>
                    <a:gd name="T21" fmla="*/ 168 h 222"/>
                    <a:gd name="T22" fmla="*/ 32 w 137"/>
                    <a:gd name="T23" fmla="*/ 155 h 222"/>
                    <a:gd name="T24" fmla="*/ 34 w 137"/>
                    <a:gd name="T25" fmla="*/ 144 h 222"/>
                    <a:gd name="T26" fmla="*/ 34 w 137"/>
                    <a:gd name="T27" fmla="*/ 133 h 222"/>
                    <a:gd name="T28" fmla="*/ 35 w 137"/>
                    <a:gd name="T29" fmla="*/ 125 h 222"/>
                    <a:gd name="T30" fmla="*/ 34 w 137"/>
                    <a:gd name="T31" fmla="*/ 116 h 222"/>
                    <a:gd name="T32" fmla="*/ 41 w 137"/>
                    <a:gd name="T33" fmla="*/ 114 h 222"/>
                    <a:gd name="T34" fmla="*/ 47 w 137"/>
                    <a:gd name="T35" fmla="*/ 113 h 222"/>
                    <a:gd name="T36" fmla="*/ 48 w 137"/>
                    <a:gd name="T37" fmla="*/ 104 h 222"/>
                    <a:gd name="T38" fmla="*/ 42 w 137"/>
                    <a:gd name="T39" fmla="*/ 97 h 222"/>
                    <a:gd name="T40" fmla="*/ 36 w 137"/>
                    <a:gd name="T41" fmla="*/ 96 h 222"/>
                    <a:gd name="T42" fmla="*/ 31 w 137"/>
                    <a:gd name="T43" fmla="*/ 90 h 222"/>
                    <a:gd name="T44" fmla="*/ 34 w 137"/>
                    <a:gd name="T45" fmla="*/ 80 h 222"/>
                    <a:gd name="T46" fmla="*/ 35 w 137"/>
                    <a:gd name="T47" fmla="*/ 73 h 222"/>
                    <a:gd name="T48" fmla="*/ 30 w 137"/>
                    <a:gd name="T49" fmla="*/ 71 h 222"/>
                    <a:gd name="T50" fmla="*/ 30 w 137"/>
                    <a:gd name="T51" fmla="*/ 65 h 222"/>
                    <a:gd name="T52" fmla="*/ 37 w 137"/>
                    <a:gd name="T53" fmla="*/ 60 h 222"/>
                    <a:gd name="T54" fmla="*/ 40 w 137"/>
                    <a:gd name="T55" fmla="*/ 53 h 222"/>
                    <a:gd name="T56" fmla="*/ 42 w 137"/>
                    <a:gd name="T57" fmla="*/ 48 h 222"/>
                    <a:gd name="T58" fmla="*/ 47 w 137"/>
                    <a:gd name="T59" fmla="*/ 51 h 222"/>
                    <a:gd name="T60" fmla="*/ 55 w 137"/>
                    <a:gd name="T61" fmla="*/ 53 h 222"/>
                    <a:gd name="T62" fmla="*/ 65 w 137"/>
                    <a:gd name="T63" fmla="*/ 51 h 222"/>
                    <a:gd name="T64" fmla="*/ 68 w 137"/>
                    <a:gd name="T65" fmla="*/ 43 h 222"/>
                    <a:gd name="T66" fmla="*/ 72 w 137"/>
                    <a:gd name="T67" fmla="*/ 36 h 222"/>
                    <a:gd name="T68" fmla="*/ 77 w 137"/>
                    <a:gd name="T69" fmla="*/ 14 h 222"/>
                    <a:gd name="T70" fmla="*/ 76 w 137"/>
                    <a:gd name="T71" fmla="*/ 3 h 222"/>
                    <a:gd name="T72" fmla="*/ 84 w 137"/>
                    <a:gd name="T73" fmla="*/ 3 h 222"/>
                    <a:gd name="T74" fmla="*/ 91 w 137"/>
                    <a:gd name="T75" fmla="*/ 0 h 222"/>
                    <a:gd name="T76" fmla="*/ 94 w 137"/>
                    <a:gd name="T77" fmla="*/ 5 h 222"/>
                    <a:gd name="T78" fmla="*/ 97 w 137"/>
                    <a:gd name="T79" fmla="*/ 12 h 222"/>
                    <a:gd name="T80" fmla="*/ 101 w 137"/>
                    <a:gd name="T81" fmla="*/ 13 h 222"/>
                    <a:gd name="T82" fmla="*/ 107 w 137"/>
                    <a:gd name="T83" fmla="*/ 8 h 222"/>
                    <a:gd name="T84" fmla="*/ 112 w 137"/>
                    <a:gd name="T85" fmla="*/ 17 h 222"/>
                    <a:gd name="T86" fmla="*/ 116 w 137"/>
                    <a:gd name="T87" fmla="*/ 20 h 222"/>
                    <a:gd name="T88" fmla="*/ 121 w 137"/>
                    <a:gd name="T89" fmla="*/ 25 h 222"/>
                    <a:gd name="T90" fmla="*/ 122 w 137"/>
                    <a:gd name="T91" fmla="*/ 32 h 222"/>
                    <a:gd name="T92" fmla="*/ 108 w 137"/>
                    <a:gd name="T93" fmla="*/ 42 h 222"/>
                    <a:gd name="T94" fmla="*/ 106 w 137"/>
                    <a:gd name="T95" fmla="*/ 59 h 222"/>
                    <a:gd name="T96" fmla="*/ 96 w 137"/>
                    <a:gd name="T97" fmla="*/ 67 h 222"/>
                    <a:gd name="T98" fmla="*/ 92 w 137"/>
                    <a:gd name="T99" fmla="*/ 79 h 222"/>
                    <a:gd name="T100" fmla="*/ 96 w 137"/>
                    <a:gd name="T101" fmla="*/ 93 h 222"/>
                    <a:gd name="T102" fmla="*/ 109 w 137"/>
                    <a:gd name="T103" fmla="*/ 103 h 222"/>
                    <a:gd name="T104" fmla="*/ 124 w 137"/>
                    <a:gd name="T105" fmla="*/ 105 h 222"/>
                    <a:gd name="T106" fmla="*/ 134 w 137"/>
                    <a:gd name="T107" fmla="*/ 105 h 222"/>
                    <a:gd name="T108" fmla="*/ 133 w 137"/>
                    <a:gd name="T109" fmla="*/ 147 h 222"/>
                    <a:gd name="T110" fmla="*/ 118 w 137"/>
                    <a:gd name="T111" fmla="*/ 151 h 222"/>
                    <a:gd name="T112" fmla="*/ 98 w 137"/>
                    <a:gd name="T113" fmla="*/ 147 h 222"/>
                    <a:gd name="T114" fmla="*/ 66 w 137"/>
                    <a:gd name="T115" fmla="*/ 153 h 222"/>
                    <a:gd name="T116" fmla="*/ 55 w 137"/>
                    <a:gd name="T117" fmla="*/ 167 h 222"/>
                    <a:gd name="T118" fmla="*/ 52 w 137"/>
                    <a:gd name="T119" fmla="*/ 173 h 222"/>
                    <a:gd name="T120" fmla="*/ 49 w 137"/>
                    <a:gd name="T121" fmla="*/ 187 h 222"/>
                    <a:gd name="T122" fmla="*/ 31 w 137"/>
                    <a:gd name="T123" fmla="*/ 200 h 222"/>
                    <a:gd name="T124" fmla="*/ 22 w 137"/>
                    <a:gd name="T125" fmla="*/ 217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7" h="222">
                      <a:moveTo>
                        <a:pt x="19" y="222"/>
                      </a:moveTo>
                      <a:lnTo>
                        <a:pt x="17" y="221"/>
                      </a:lnTo>
                      <a:lnTo>
                        <a:pt x="14" y="219"/>
                      </a:lnTo>
                      <a:lnTo>
                        <a:pt x="13" y="217"/>
                      </a:lnTo>
                      <a:lnTo>
                        <a:pt x="11" y="213"/>
                      </a:lnTo>
                      <a:lnTo>
                        <a:pt x="10" y="210"/>
                      </a:lnTo>
                      <a:lnTo>
                        <a:pt x="6" y="206"/>
                      </a:lnTo>
                      <a:lnTo>
                        <a:pt x="1" y="199"/>
                      </a:lnTo>
                      <a:lnTo>
                        <a:pt x="1" y="195"/>
                      </a:lnTo>
                      <a:lnTo>
                        <a:pt x="0" y="191"/>
                      </a:lnTo>
                      <a:lnTo>
                        <a:pt x="1" y="192"/>
                      </a:lnTo>
                      <a:lnTo>
                        <a:pt x="4" y="192"/>
                      </a:lnTo>
                      <a:lnTo>
                        <a:pt x="5" y="189"/>
                      </a:lnTo>
                      <a:lnTo>
                        <a:pt x="11" y="189"/>
                      </a:lnTo>
                      <a:lnTo>
                        <a:pt x="11" y="187"/>
                      </a:lnTo>
                      <a:lnTo>
                        <a:pt x="13" y="185"/>
                      </a:lnTo>
                      <a:lnTo>
                        <a:pt x="18" y="182"/>
                      </a:lnTo>
                      <a:lnTo>
                        <a:pt x="20" y="179"/>
                      </a:lnTo>
                      <a:lnTo>
                        <a:pt x="25" y="176"/>
                      </a:lnTo>
                      <a:lnTo>
                        <a:pt x="30" y="176"/>
                      </a:lnTo>
                      <a:lnTo>
                        <a:pt x="32" y="174"/>
                      </a:lnTo>
                      <a:lnTo>
                        <a:pt x="34" y="168"/>
                      </a:lnTo>
                      <a:lnTo>
                        <a:pt x="32" y="161"/>
                      </a:lnTo>
                      <a:lnTo>
                        <a:pt x="32" y="155"/>
                      </a:lnTo>
                      <a:lnTo>
                        <a:pt x="34" y="150"/>
                      </a:lnTo>
                      <a:lnTo>
                        <a:pt x="34" y="144"/>
                      </a:lnTo>
                      <a:lnTo>
                        <a:pt x="35" y="139"/>
                      </a:lnTo>
                      <a:lnTo>
                        <a:pt x="34" y="133"/>
                      </a:lnTo>
                      <a:lnTo>
                        <a:pt x="36" y="131"/>
                      </a:lnTo>
                      <a:lnTo>
                        <a:pt x="35" y="125"/>
                      </a:lnTo>
                      <a:lnTo>
                        <a:pt x="32" y="120"/>
                      </a:lnTo>
                      <a:lnTo>
                        <a:pt x="34" y="116"/>
                      </a:lnTo>
                      <a:lnTo>
                        <a:pt x="36" y="111"/>
                      </a:lnTo>
                      <a:lnTo>
                        <a:pt x="41" y="114"/>
                      </a:lnTo>
                      <a:lnTo>
                        <a:pt x="44" y="114"/>
                      </a:lnTo>
                      <a:lnTo>
                        <a:pt x="47" y="113"/>
                      </a:lnTo>
                      <a:lnTo>
                        <a:pt x="48" y="108"/>
                      </a:lnTo>
                      <a:lnTo>
                        <a:pt x="48" y="104"/>
                      </a:lnTo>
                      <a:lnTo>
                        <a:pt x="46" y="101"/>
                      </a:lnTo>
                      <a:lnTo>
                        <a:pt x="42" y="97"/>
                      </a:lnTo>
                      <a:lnTo>
                        <a:pt x="40" y="97"/>
                      </a:lnTo>
                      <a:lnTo>
                        <a:pt x="36" y="96"/>
                      </a:lnTo>
                      <a:lnTo>
                        <a:pt x="34" y="93"/>
                      </a:lnTo>
                      <a:lnTo>
                        <a:pt x="31" y="90"/>
                      </a:lnTo>
                      <a:lnTo>
                        <a:pt x="31" y="85"/>
                      </a:lnTo>
                      <a:lnTo>
                        <a:pt x="34" y="80"/>
                      </a:lnTo>
                      <a:lnTo>
                        <a:pt x="35" y="77"/>
                      </a:lnTo>
                      <a:lnTo>
                        <a:pt x="35" y="73"/>
                      </a:lnTo>
                      <a:lnTo>
                        <a:pt x="32" y="72"/>
                      </a:lnTo>
                      <a:lnTo>
                        <a:pt x="30" y="71"/>
                      </a:lnTo>
                      <a:lnTo>
                        <a:pt x="30" y="68"/>
                      </a:lnTo>
                      <a:lnTo>
                        <a:pt x="30" y="65"/>
                      </a:lnTo>
                      <a:lnTo>
                        <a:pt x="35" y="61"/>
                      </a:lnTo>
                      <a:lnTo>
                        <a:pt x="37" y="60"/>
                      </a:lnTo>
                      <a:lnTo>
                        <a:pt x="40" y="56"/>
                      </a:lnTo>
                      <a:lnTo>
                        <a:pt x="40" y="53"/>
                      </a:lnTo>
                      <a:lnTo>
                        <a:pt x="40" y="49"/>
                      </a:lnTo>
                      <a:lnTo>
                        <a:pt x="42" y="48"/>
                      </a:lnTo>
                      <a:lnTo>
                        <a:pt x="44" y="49"/>
                      </a:lnTo>
                      <a:lnTo>
                        <a:pt x="47" y="51"/>
                      </a:lnTo>
                      <a:lnTo>
                        <a:pt x="50" y="51"/>
                      </a:lnTo>
                      <a:lnTo>
                        <a:pt x="55" y="53"/>
                      </a:lnTo>
                      <a:lnTo>
                        <a:pt x="60" y="54"/>
                      </a:lnTo>
                      <a:lnTo>
                        <a:pt x="65" y="51"/>
                      </a:lnTo>
                      <a:lnTo>
                        <a:pt x="66" y="48"/>
                      </a:lnTo>
                      <a:lnTo>
                        <a:pt x="68" y="43"/>
                      </a:lnTo>
                      <a:lnTo>
                        <a:pt x="71" y="41"/>
                      </a:lnTo>
                      <a:lnTo>
                        <a:pt x="72" y="36"/>
                      </a:lnTo>
                      <a:lnTo>
                        <a:pt x="76" y="24"/>
                      </a:lnTo>
                      <a:lnTo>
                        <a:pt x="77" y="14"/>
                      </a:lnTo>
                      <a:lnTo>
                        <a:pt x="77" y="9"/>
                      </a:lnTo>
                      <a:lnTo>
                        <a:pt x="76" y="3"/>
                      </a:lnTo>
                      <a:lnTo>
                        <a:pt x="79" y="3"/>
                      </a:lnTo>
                      <a:lnTo>
                        <a:pt x="84" y="3"/>
                      </a:lnTo>
                      <a:lnTo>
                        <a:pt x="88" y="2"/>
                      </a:lnTo>
                      <a:lnTo>
                        <a:pt x="91" y="0"/>
                      </a:lnTo>
                      <a:lnTo>
                        <a:pt x="92" y="0"/>
                      </a:lnTo>
                      <a:lnTo>
                        <a:pt x="94" y="5"/>
                      </a:lnTo>
                      <a:lnTo>
                        <a:pt x="96" y="8"/>
                      </a:lnTo>
                      <a:lnTo>
                        <a:pt x="97" y="12"/>
                      </a:lnTo>
                      <a:lnTo>
                        <a:pt x="100" y="13"/>
                      </a:lnTo>
                      <a:lnTo>
                        <a:pt x="101" y="13"/>
                      </a:lnTo>
                      <a:lnTo>
                        <a:pt x="106" y="9"/>
                      </a:lnTo>
                      <a:lnTo>
                        <a:pt x="107" y="8"/>
                      </a:lnTo>
                      <a:lnTo>
                        <a:pt x="109" y="13"/>
                      </a:lnTo>
                      <a:lnTo>
                        <a:pt x="112" y="17"/>
                      </a:lnTo>
                      <a:lnTo>
                        <a:pt x="114" y="19"/>
                      </a:lnTo>
                      <a:lnTo>
                        <a:pt x="116" y="20"/>
                      </a:lnTo>
                      <a:lnTo>
                        <a:pt x="119" y="23"/>
                      </a:lnTo>
                      <a:lnTo>
                        <a:pt x="121" y="25"/>
                      </a:lnTo>
                      <a:lnTo>
                        <a:pt x="122" y="29"/>
                      </a:lnTo>
                      <a:lnTo>
                        <a:pt x="122" y="32"/>
                      </a:lnTo>
                      <a:lnTo>
                        <a:pt x="114" y="36"/>
                      </a:lnTo>
                      <a:lnTo>
                        <a:pt x="108" y="42"/>
                      </a:lnTo>
                      <a:lnTo>
                        <a:pt x="106" y="49"/>
                      </a:lnTo>
                      <a:lnTo>
                        <a:pt x="106" y="59"/>
                      </a:lnTo>
                      <a:lnTo>
                        <a:pt x="103" y="62"/>
                      </a:lnTo>
                      <a:lnTo>
                        <a:pt x="96" y="67"/>
                      </a:lnTo>
                      <a:lnTo>
                        <a:pt x="94" y="72"/>
                      </a:lnTo>
                      <a:lnTo>
                        <a:pt x="92" y="79"/>
                      </a:lnTo>
                      <a:lnTo>
                        <a:pt x="92" y="87"/>
                      </a:lnTo>
                      <a:lnTo>
                        <a:pt x="96" y="93"/>
                      </a:lnTo>
                      <a:lnTo>
                        <a:pt x="101" y="98"/>
                      </a:lnTo>
                      <a:lnTo>
                        <a:pt x="109" y="103"/>
                      </a:lnTo>
                      <a:lnTo>
                        <a:pt x="116" y="105"/>
                      </a:lnTo>
                      <a:lnTo>
                        <a:pt x="124" y="105"/>
                      </a:lnTo>
                      <a:lnTo>
                        <a:pt x="131" y="107"/>
                      </a:lnTo>
                      <a:lnTo>
                        <a:pt x="134" y="105"/>
                      </a:lnTo>
                      <a:lnTo>
                        <a:pt x="137" y="123"/>
                      </a:lnTo>
                      <a:lnTo>
                        <a:pt x="133" y="147"/>
                      </a:lnTo>
                      <a:lnTo>
                        <a:pt x="130" y="150"/>
                      </a:lnTo>
                      <a:lnTo>
                        <a:pt x="118" y="151"/>
                      </a:lnTo>
                      <a:lnTo>
                        <a:pt x="102" y="150"/>
                      </a:lnTo>
                      <a:lnTo>
                        <a:pt x="98" y="147"/>
                      </a:lnTo>
                      <a:lnTo>
                        <a:pt x="80" y="149"/>
                      </a:lnTo>
                      <a:lnTo>
                        <a:pt x="66" y="153"/>
                      </a:lnTo>
                      <a:lnTo>
                        <a:pt x="61" y="159"/>
                      </a:lnTo>
                      <a:lnTo>
                        <a:pt x="55" y="167"/>
                      </a:lnTo>
                      <a:lnTo>
                        <a:pt x="53" y="170"/>
                      </a:lnTo>
                      <a:lnTo>
                        <a:pt x="52" y="173"/>
                      </a:lnTo>
                      <a:lnTo>
                        <a:pt x="50" y="185"/>
                      </a:lnTo>
                      <a:lnTo>
                        <a:pt x="49" y="187"/>
                      </a:lnTo>
                      <a:lnTo>
                        <a:pt x="36" y="197"/>
                      </a:lnTo>
                      <a:lnTo>
                        <a:pt x="31" y="200"/>
                      </a:lnTo>
                      <a:lnTo>
                        <a:pt x="26" y="210"/>
                      </a:lnTo>
                      <a:lnTo>
                        <a:pt x="22" y="217"/>
                      </a:lnTo>
                      <a:lnTo>
                        <a:pt x="19" y="222"/>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691" name="Freeform 139"/>
                <p:cNvSpPr>
                  <a:spLocks/>
                </p:cNvSpPr>
                <p:nvPr/>
              </p:nvSpPr>
              <p:spPr bwMode="auto">
                <a:xfrm>
                  <a:off x="1078" y="2468"/>
                  <a:ext cx="39" cy="71"/>
                </a:xfrm>
                <a:custGeom>
                  <a:avLst/>
                  <a:gdLst>
                    <a:gd name="T0" fmla="*/ 28 w 79"/>
                    <a:gd name="T1" fmla="*/ 138 h 140"/>
                    <a:gd name="T2" fmla="*/ 24 w 79"/>
                    <a:gd name="T3" fmla="*/ 129 h 140"/>
                    <a:gd name="T4" fmla="*/ 18 w 79"/>
                    <a:gd name="T5" fmla="*/ 122 h 140"/>
                    <a:gd name="T6" fmla="*/ 16 w 79"/>
                    <a:gd name="T7" fmla="*/ 119 h 140"/>
                    <a:gd name="T8" fmla="*/ 10 w 79"/>
                    <a:gd name="T9" fmla="*/ 119 h 140"/>
                    <a:gd name="T10" fmla="*/ 9 w 79"/>
                    <a:gd name="T11" fmla="*/ 109 h 140"/>
                    <a:gd name="T12" fmla="*/ 6 w 79"/>
                    <a:gd name="T13" fmla="*/ 101 h 140"/>
                    <a:gd name="T14" fmla="*/ 6 w 79"/>
                    <a:gd name="T15" fmla="*/ 87 h 140"/>
                    <a:gd name="T16" fmla="*/ 9 w 79"/>
                    <a:gd name="T17" fmla="*/ 77 h 140"/>
                    <a:gd name="T18" fmla="*/ 7 w 79"/>
                    <a:gd name="T19" fmla="*/ 66 h 140"/>
                    <a:gd name="T20" fmla="*/ 7 w 79"/>
                    <a:gd name="T21" fmla="*/ 56 h 140"/>
                    <a:gd name="T22" fmla="*/ 1 w 79"/>
                    <a:gd name="T23" fmla="*/ 51 h 140"/>
                    <a:gd name="T24" fmla="*/ 0 w 79"/>
                    <a:gd name="T25" fmla="*/ 45 h 140"/>
                    <a:gd name="T26" fmla="*/ 4 w 79"/>
                    <a:gd name="T27" fmla="*/ 43 h 140"/>
                    <a:gd name="T28" fmla="*/ 15 w 79"/>
                    <a:gd name="T29" fmla="*/ 43 h 140"/>
                    <a:gd name="T30" fmla="*/ 19 w 79"/>
                    <a:gd name="T31" fmla="*/ 41 h 140"/>
                    <a:gd name="T32" fmla="*/ 23 w 79"/>
                    <a:gd name="T33" fmla="*/ 33 h 140"/>
                    <a:gd name="T34" fmla="*/ 27 w 79"/>
                    <a:gd name="T35" fmla="*/ 27 h 140"/>
                    <a:gd name="T36" fmla="*/ 30 w 79"/>
                    <a:gd name="T37" fmla="*/ 30 h 140"/>
                    <a:gd name="T38" fmla="*/ 34 w 79"/>
                    <a:gd name="T39" fmla="*/ 27 h 140"/>
                    <a:gd name="T40" fmla="*/ 41 w 79"/>
                    <a:gd name="T41" fmla="*/ 25 h 140"/>
                    <a:gd name="T42" fmla="*/ 43 w 79"/>
                    <a:gd name="T43" fmla="*/ 20 h 140"/>
                    <a:gd name="T44" fmla="*/ 51 w 79"/>
                    <a:gd name="T45" fmla="*/ 20 h 140"/>
                    <a:gd name="T46" fmla="*/ 51 w 79"/>
                    <a:gd name="T47" fmla="*/ 12 h 140"/>
                    <a:gd name="T48" fmla="*/ 49 w 79"/>
                    <a:gd name="T49" fmla="*/ 1 h 140"/>
                    <a:gd name="T50" fmla="*/ 55 w 79"/>
                    <a:gd name="T51" fmla="*/ 2 h 140"/>
                    <a:gd name="T52" fmla="*/ 64 w 79"/>
                    <a:gd name="T53" fmla="*/ 8 h 140"/>
                    <a:gd name="T54" fmla="*/ 66 w 79"/>
                    <a:gd name="T55" fmla="*/ 12 h 140"/>
                    <a:gd name="T56" fmla="*/ 70 w 79"/>
                    <a:gd name="T57" fmla="*/ 13 h 140"/>
                    <a:gd name="T58" fmla="*/ 70 w 79"/>
                    <a:gd name="T59" fmla="*/ 19 h 140"/>
                    <a:gd name="T60" fmla="*/ 72 w 79"/>
                    <a:gd name="T61" fmla="*/ 25 h 140"/>
                    <a:gd name="T62" fmla="*/ 75 w 79"/>
                    <a:gd name="T63" fmla="*/ 31 h 140"/>
                    <a:gd name="T64" fmla="*/ 76 w 79"/>
                    <a:gd name="T65" fmla="*/ 36 h 140"/>
                    <a:gd name="T66" fmla="*/ 78 w 79"/>
                    <a:gd name="T67" fmla="*/ 44 h 140"/>
                    <a:gd name="T68" fmla="*/ 79 w 79"/>
                    <a:gd name="T69" fmla="*/ 51 h 140"/>
                    <a:gd name="T70" fmla="*/ 76 w 79"/>
                    <a:gd name="T71" fmla="*/ 59 h 140"/>
                    <a:gd name="T72" fmla="*/ 72 w 79"/>
                    <a:gd name="T73" fmla="*/ 72 h 140"/>
                    <a:gd name="T74" fmla="*/ 75 w 79"/>
                    <a:gd name="T75" fmla="*/ 75 h 140"/>
                    <a:gd name="T76" fmla="*/ 76 w 79"/>
                    <a:gd name="T77" fmla="*/ 86 h 140"/>
                    <a:gd name="T78" fmla="*/ 71 w 79"/>
                    <a:gd name="T79" fmla="*/ 108 h 140"/>
                    <a:gd name="T80" fmla="*/ 67 w 79"/>
                    <a:gd name="T81" fmla="*/ 115 h 140"/>
                    <a:gd name="T82" fmla="*/ 64 w 79"/>
                    <a:gd name="T83" fmla="*/ 123 h 140"/>
                    <a:gd name="T84" fmla="*/ 54 w 79"/>
                    <a:gd name="T85" fmla="*/ 125 h 140"/>
                    <a:gd name="T86" fmla="*/ 46 w 79"/>
                    <a:gd name="T87" fmla="*/ 123 h 140"/>
                    <a:gd name="T88" fmla="*/ 41 w 79"/>
                    <a:gd name="T89" fmla="*/ 120 h 140"/>
                    <a:gd name="T90" fmla="*/ 39 w 79"/>
                    <a:gd name="T91" fmla="*/ 125 h 140"/>
                    <a:gd name="T92" fmla="*/ 36 w 79"/>
                    <a:gd name="T93" fmla="*/ 132 h 140"/>
                    <a:gd name="T94" fmla="*/ 29 w 79"/>
                    <a:gd name="T95" fmla="*/ 13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 h="140">
                      <a:moveTo>
                        <a:pt x="29" y="140"/>
                      </a:moveTo>
                      <a:lnTo>
                        <a:pt x="28" y="138"/>
                      </a:lnTo>
                      <a:lnTo>
                        <a:pt x="27" y="134"/>
                      </a:lnTo>
                      <a:lnTo>
                        <a:pt x="24" y="129"/>
                      </a:lnTo>
                      <a:lnTo>
                        <a:pt x="19" y="125"/>
                      </a:lnTo>
                      <a:lnTo>
                        <a:pt x="18" y="122"/>
                      </a:lnTo>
                      <a:lnTo>
                        <a:pt x="18" y="120"/>
                      </a:lnTo>
                      <a:lnTo>
                        <a:pt x="16" y="119"/>
                      </a:lnTo>
                      <a:lnTo>
                        <a:pt x="12" y="120"/>
                      </a:lnTo>
                      <a:lnTo>
                        <a:pt x="10" y="119"/>
                      </a:lnTo>
                      <a:lnTo>
                        <a:pt x="10" y="115"/>
                      </a:lnTo>
                      <a:lnTo>
                        <a:pt x="9" y="109"/>
                      </a:lnTo>
                      <a:lnTo>
                        <a:pt x="7" y="105"/>
                      </a:lnTo>
                      <a:lnTo>
                        <a:pt x="6" y="101"/>
                      </a:lnTo>
                      <a:lnTo>
                        <a:pt x="6" y="95"/>
                      </a:lnTo>
                      <a:lnTo>
                        <a:pt x="6" y="87"/>
                      </a:lnTo>
                      <a:lnTo>
                        <a:pt x="7" y="80"/>
                      </a:lnTo>
                      <a:lnTo>
                        <a:pt x="9" y="77"/>
                      </a:lnTo>
                      <a:lnTo>
                        <a:pt x="7" y="72"/>
                      </a:lnTo>
                      <a:lnTo>
                        <a:pt x="7" y="66"/>
                      </a:lnTo>
                      <a:lnTo>
                        <a:pt x="9" y="60"/>
                      </a:lnTo>
                      <a:lnTo>
                        <a:pt x="7" y="56"/>
                      </a:lnTo>
                      <a:lnTo>
                        <a:pt x="5" y="54"/>
                      </a:lnTo>
                      <a:lnTo>
                        <a:pt x="1" y="51"/>
                      </a:lnTo>
                      <a:lnTo>
                        <a:pt x="0" y="47"/>
                      </a:lnTo>
                      <a:lnTo>
                        <a:pt x="0" y="45"/>
                      </a:lnTo>
                      <a:lnTo>
                        <a:pt x="1" y="44"/>
                      </a:lnTo>
                      <a:lnTo>
                        <a:pt x="4" y="43"/>
                      </a:lnTo>
                      <a:lnTo>
                        <a:pt x="9" y="42"/>
                      </a:lnTo>
                      <a:lnTo>
                        <a:pt x="15" y="43"/>
                      </a:lnTo>
                      <a:lnTo>
                        <a:pt x="18" y="43"/>
                      </a:lnTo>
                      <a:lnTo>
                        <a:pt x="19" y="41"/>
                      </a:lnTo>
                      <a:lnTo>
                        <a:pt x="21" y="37"/>
                      </a:lnTo>
                      <a:lnTo>
                        <a:pt x="23" y="33"/>
                      </a:lnTo>
                      <a:lnTo>
                        <a:pt x="24" y="31"/>
                      </a:lnTo>
                      <a:lnTo>
                        <a:pt x="27" y="27"/>
                      </a:lnTo>
                      <a:lnTo>
                        <a:pt x="28" y="29"/>
                      </a:lnTo>
                      <a:lnTo>
                        <a:pt x="30" y="30"/>
                      </a:lnTo>
                      <a:lnTo>
                        <a:pt x="31" y="27"/>
                      </a:lnTo>
                      <a:lnTo>
                        <a:pt x="34" y="27"/>
                      </a:lnTo>
                      <a:lnTo>
                        <a:pt x="37" y="26"/>
                      </a:lnTo>
                      <a:lnTo>
                        <a:pt x="41" y="25"/>
                      </a:lnTo>
                      <a:lnTo>
                        <a:pt x="43" y="21"/>
                      </a:lnTo>
                      <a:lnTo>
                        <a:pt x="43" y="20"/>
                      </a:lnTo>
                      <a:lnTo>
                        <a:pt x="46" y="20"/>
                      </a:lnTo>
                      <a:lnTo>
                        <a:pt x="51" y="20"/>
                      </a:lnTo>
                      <a:lnTo>
                        <a:pt x="51" y="18"/>
                      </a:lnTo>
                      <a:lnTo>
                        <a:pt x="51" y="12"/>
                      </a:lnTo>
                      <a:lnTo>
                        <a:pt x="48" y="6"/>
                      </a:lnTo>
                      <a:lnTo>
                        <a:pt x="49" y="1"/>
                      </a:lnTo>
                      <a:lnTo>
                        <a:pt x="52" y="0"/>
                      </a:lnTo>
                      <a:lnTo>
                        <a:pt x="55" y="2"/>
                      </a:lnTo>
                      <a:lnTo>
                        <a:pt x="60" y="6"/>
                      </a:lnTo>
                      <a:lnTo>
                        <a:pt x="64" y="8"/>
                      </a:lnTo>
                      <a:lnTo>
                        <a:pt x="65" y="9"/>
                      </a:lnTo>
                      <a:lnTo>
                        <a:pt x="66" y="12"/>
                      </a:lnTo>
                      <a:lnTo>
                        <a:pt x="67" y="13"/>
                      </a:lnTo>
                      <a:lnTo>
                        <a:pt x="70" y="13"/>
                      </a:lnTo>
                      <a:lnTo>
                        <a:pt x="70" y="14"/>
                      </a:lnTo>
                      <a:lnTo>
                        <a:pt x="70" y="19"/>
                      </a:lnTo>
                      <a:lnTo>
                        <a:pt x="70" y="24"/>
                      </a:lnTo>
                      <a:lnTo>
                        <a:pt x="72" y="25"/>
                      </a:lnTo>
                      <a:lnTo>
                        <a:pt x="76" y="26"/>
                      </a:lnTo>
                      <a:lnTo>
                        <a:pt x="75" y="31"/>
                      </a:lnTo>
                      <a:lnTo>
                        <a:pt x="75" y="32"/>
                      </a:lnTo>
                      <a:lnTo>
                        <a:pt x="76" y="36"/>
                      </a:lnTo>
                      <a:lnTo>
                        <a:pt x="77" y="38"/>
                      </a:lnTo>
                      <a:lnTo>
                        <a:pt x="78" y="44"/>
                      </a:lnTo>
                      <a:lnTo>
                        <a:pt x="79" y="49"/>
                      </a:lnTo>
                      <a:lnTo>
                        <a:pt x="79" y="51"/>
                      </a:lnTo>
                      <a:lnTo>
                        <a:pt x="78" y="55"/>
                      </a:lnTo>
                      <a:lnTo>
                        <a:pt x="76" y="59"/>
                      </a:lnTo>
                      <a:lnTo>
                        <a:pt x="73" y="65"/>
                      </a:lnTo>
                      <a:lnTo>
                        <a:pt x="72" y="72"/>
                      </a:lnTo>
                      <a:lnTo>
                        <a:pt x="75" y="74"/>
                      </a:lnTo>
                      <a:lnTo>
                        <a:pt x="75" y="75"/>
                      </a:lnTo>
                      <a:lnTo>
                        <a:pt x="76" y="81"/>
                      </a:lnTo>
                      <a:lnTo>
                        <a:pt x="76" y="86"/>
                      </a:lnTo>
                      <a:lnTo>
                        <a:pt x="75" y="96"/>
                      </a:lnTo>
                      <a:lnTo>
                        <a:pt x="71" y="108"/>
                      </a:lnTo>
                      <a:lnTo>
                        <a:pt x="70" y="113"/>
                      </a:lnTo>
                      <a:lnTo>
                        <a:pt x="67" y="115"/>
                      </a:lnTo>
                      <a:lnTo>
                        <a:pt x="65" y="120"/>
                      </a:lnTo>
                      <a:lnTo>
                        <a:pt x="64" y="123"/>
                      </a:lnTo>
                      <a:lnTo>
                        <a:pt x="59" y="126"/>
                      </a:lnTo>
                      <a:lnTo>
                        <a:pt x="54" y="125"/>
                      </a:lnTo>
                      <a:lnTo>
                        <a:pt x="49" y="123"/>
                      </a:lnTo>
                      <a:lnTo>
                        <a:pt x="46" y="123"/>
                      </a:lnTo>
                      <a:lnTo>
                        <a:pt x="43" y="121"/>
                      </a:lnTo>
                      <a:lnTo>
                        <a:pt x="41" y="120"/>
                      </a:lnTo>
                      <a:lnTo>
                        <a:pt x="39" y="121"/>
                      </a:lnTo>
                      <a:lnTo>
                        <a:pt x="39" y="125"/>
                      </a:lnTo>
                      <a:lnTo>
                        <a:pt x="39" y="128"/>
                      </a:lnTo>
                      <a:lnTo>
                        <a:pt x="36" y="132"/>
                      </a:lnTo>
                      <a:lnTo>
                        <a:pt x="34" y="133"/>
                      </a:lnTo>
                      <a:lnTo>
                        <a:pt x="29" y="137"/>
                      </a:lnTo>
                      <a:lnTo>
                        <a:pt x="29" y="140"/>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692" name="Freeform 140"/>
                <p:cNvSpPr>
                  <a:spLocks/>
                </p:cNvSpPr>
                <p:nvPr/>
              </p:nvSpPr>
              <p:spPr bwMode="auto">
                <a:xfrm>
                  <a:off x="1024" y="2460"/>
                  <a:ext cx="68" cy="82"/>
                </a:xfrm>
                <a:custGeom>
                  <a:avLst/>
                  <a:gdLst>
                    <a:gd name="T0" fmla="*/ 134 w 136"/>
                    <a:gd name="T1" fmla="*/ 162 h 164"/>
                    <a:gd name="T2" fmla="*/ 125 w 136"/>
                    <a:gd name="T3" fmla="*/ 161 h 164"/>
                    <a:gd name="T4" fmla="*/ 114 w 136"/>
                    <a:gd name="T5" fmla="*/ 164 h 164"/>
                    <a:gd name="T6" fmla="*/ 104 w 136"/>
                    <a:gd name="T7" fmla="*/ 161 h 164"/>
                    <a:gd name="T8" fmla="*/ 98 w 136"/>
                    <a:gd name="T9" fmla="*/ 146 h 164"/>
                    <a:gd name="T10" fmla="*/ 94 w 136"/>
                    <a:gd name="T11" fmla="*/ 137 h 164"/>
                    <a:gd name="T12" fmla="*/ 88 w 136"/>
                    <a:gd name="T13" fmla="*/ 128 h 164"/>
                    <a:gd name="T14" fmla="*/ 82 w 136"/>
                    <a:gd name="T15" fmla="*/ 120 h 164"/>
                    <a:gd name="T16" fmla="*/ 80 w 136"/>
                    <a:gd name="T17" fmla="*/ 124 h 164"/>
                    <a:gd name="T18" fmla="*/ 72 w 136"/>
                    <a:gd name="T19" fmla="*/ 124 h 164"/>
                    <a:gd name="T20" fmla="*/ 68 w 136"/>
                    <a:gd name="T21" fmla="*/ 113 h 164"/>
                    <a:gd name="T22" fmla="*/ 54 w 136"/>
                    <a:gd name="T23" fmla="*/ 103 h 164"/>
                    <a:gd name="T24" fmla="*/ 46 w 136"/>
                    <a:gd name="T25" fmla="*/ 96 h 164"/>
                    <a:gd name="T26" fmla="*/ 41 w 136"/>
                    <a:gd name="T27" fmla="*/ 90 h 164"/>
                    <a:gd name="T28" fmla="*/ 34 w 136"/>
                    <a:gd name="T29" fmla="*/ 88 h 164"/>
                    <a:gd name="T30" fmla="*/ 30 w 136"/>
                    <a:gd name="T31" fmla="*/ 77 h 164"/>
                    <a:gd name="T32" fmla="*/ 22 w 136"/>
                    <a:gd name="T33" fmla="*/ 79 h 164"/>
                    <a:gd name="T34" fmla="*/ 17 w 136"/>
                    <a:gd name="T35" fmla="*/ 72 h 164"/>
                    <a:gd name="T36" fmla="*/ 9 w 136"/>
                    <a:gd name="T37" fmla="*/ 68 h 164"/>
                    <a:gd name="T38" fmla="*/ 9 w 136"/>
                    <a:gd name="T39" fmla="*/ 55 h 164"/>
                    <a:gd name="T40" fmla="*/ 12 w 136"/>
                    <a:gd name="T41" fmla="*/ 53 h 164"/>
                    <a:gd name="T42" fmla="*/ 18 w 136"/>
                    <a:gd name="T43" fmla="*/ 54 h 164"/>
                    <a:gd name="T44" fmla="*/ 21 w 136"/>
                    <a:gd name="T45" fmla="*/ 40 h 164"/>
                    <a:gd name="T46" fmla="*/ 17 w 136"/>
                    <a:gd name="T47" fmla="*/ 34 h 164"/>
                    <a:gd name="T48" fmla="*/ 8 w 136"/>
                    <a:gd name="T49" fmla="*/ 34 h 164"/>
                    <a:gd name="T50" fmla="*/ 0 w 136"/>
                    <a:gd name="T51" fmla="*/ 26 h 164"/>
                    <a:gd name="T52" fmla="*/ 3 w 136"/>
                    <a:gd name="T53" fmla="*/ 14 h 164"/>
                    <a:gd name="T54" fmla="*/ 10 w 136"/>
                    <a:gd name="T55" fmla="*/ 12 h 164"/>
                    <a:gd name="T56" fmla="*/ 24 w 136"/>
                    <a:gd name="T57" fmla="*/ 1 h 164"/>
                    <a:gd name="T58" fmla="*/ 45 w 136"/>
                    <a:gd name="T59" fmla="*/ 1 h 164"/>
                    <a:gd name="T60" fmla="*/ 56 w 136"/>
                    <a:gd name="T61" fmla="*/ 17 h 164"/>
                    <a:gd name="T62" fmla="*/ 46 w 136"/>
                    <a:gd name="T63" fmla="*/ 32 h 164"/>
                    <a:gd name="T64" fmla="*/ 65 w 136"/>
                    <a:gd name="T65" fmla="*/ 28 h 164"/>
                    <a:gd name="T66" fmla="*/ 74 w 136"/>
                    <a:gd name="T67" fmla="*/ 29 h 164"/>
                    <a:gd name="T68" fmla="*/ 75 w 136"/>
                    <a:gd name="T69" fmla="*/ 49 h 164"/>
                    <a:gd name="T70" fmla="*/ 84 w 136"/>
                    <a:gd name="T71" fmla="*/ 64 h 164"/>
                    <a:gd name="T72" fmla="*/ 96 w 136"/>
                    <a:gd name="T73" fmla="*/ 67 h 164"/>
                    <a:gd name="T74" fmla="*/ 107 w 136"/>
                    <a:gd name="T75" fmla="*/ 64 h 164"/>
                    <a:gd name="T76" fmla="*/ 114 w 136"/>
                    <a:gd name="T77" fmla="*/ 73 h 164"/>
                    <a:gd name="T78" fmla="*/ 114 w 136"/>
                    <a:gd name="T79" fmla="*/ 89 h 164"/>
                    <a:gd name="T80" fmla="*/ 113 w 136"/>
                    <a:gd name="T81" fmla="*/ 104 h 164"/>
                    <a:gd name="T82" fmla="*/ 114 w 136"/>
                    <a:gd name="T83" fmla="*/ 122 h 164"/>
                    <a:gd name="T84" fmla="*/ 117 w 136"/>
                    <a:gd name="T85" fmla="*/ 136 h 164"/>
                    <a:gd name="T86" fmla="*/ 125 w 136"/>
                    <a:gd name="T87" fmla="*/ 137 h 164"/>
                    <a:gd name="T88" fmla="*/ 131 w 136"/>
                    <a:gd name="T89" fmla="*/ 146 h 164"/>
                    <a:gd name="T90" fmla="*/ 136 w 136"/>
                    <a:gd name="T91" fmla="*/ 15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6" h="164">
                      <a:moveTo>
                        <a:pt x="136" y="157"/>
                      </a:moveTo>
                      <a:lnTo>
                        <a:pt x="135" y="160"/>
                      </a:lnTo>
                      <a:lnTo>
                        <a:pt x="134" y="162"/>
                      </a:lnTo>
                      <a:lnTo>
                        <a:pt x="131" y="162"/>
                      </a:lnTo>
                      <a:lnTo>
                        <a:pt x="129" y="160"/>
                      </a:lnTo>
                      <a:lnTo>
                        <a:pt x="125" y="161"/>
                      </a:lnTo>
                      <a:lnTo>
                        <a:pt x="122" y="162"/>
                      </a:lnTo>
                      <a:lnTo>
                        <a:pt x="117" y="164"/>
                      </a:lnTo>
                      <a:lnTo>
                        <a:pt x="114" y="164"/>
                      </a:lnTo>
                      <a:lnTo>
                        <a:pt x="108" y="161"/>
                      </a:lnTo>
                      <a:lnTo>
                        <a:pt x="106" y="160"/>
                      </a:lnTo>
                      <a:lnTo>
                        <a:pt x="104" y="161"/>
                      </a:lnTo>
                      <a:lnTo>
                        <a:pt x="96" y="154"/>
                      </a:lnTo>
                      <a:lnTo>
                        <a:pt x="98" y="150"/>
                      </a:lnTo>
                      <a:lnTo>
                        <a:pt x="98" y="146"/>
                      </a:lnTo>
                      <a:lnTo>
                        <a:pt x="96" y="144"/>
                      </a:lnTo>
                      <a:lnTo>
                        <a:pt x="95" y="139"/>
                      </a:lnTo>
                      <a:lnTo>
                        <a:pt x="94" y="137"/>
                      </a:lnTo>
                      <a:lnTo>
                        <a:pt x="93" y="134"/>
                      </a:lnTo>
                      <a:lnTo>
                        <a:pt x="90" y="131"/>
                      </a:lnTo>
                      <a:lnTo>
                        <a:pt x="88" y="128"/>
                      </a:lnTo>
                      <a:lnTo>
                        <a:pt x="87" y="126"/>
                      </a:lnTo>
                      <a:lnTo>
                        <a:pt x="86" y="120"/>
                      </a:lnTo>
                      <a:lnTo>
                        <a:pt x="82" y="120"/>
                      </a:lnTo>
                      <a:lnTo>
                        <a:pt x="81" y="120"/>
                      </a:lnTo>
                      <a:lnTo>
                        <a:pt x="78" y="121"/>
                      </a:lnTo>
                      <a:lnTo>
                        <a:pt x="80" y="124"/>
                      </a:lnTo>
                      <a:lnTo>
                        <a:pt x="77" y="125"/>
                      </a:lnTo>
                      <a:lnTo>
                        <a:pt x="75" y="125"/>
                      </a:lnTo>
                      <a:lnTo>
                        <a:pt x="72" y="124"/>
                      </a:lnTo>
                      <a:lnTo>
                        <a:pt x="70" y="120"/>
                      </a:lnTo>
                      <a:lnTo>
                        <a:pt x="70" y="116"/>
                      </a:lnTo>
                      <a:lnTo>
                        <a:pt x="68" y="113"/>
                      </a:lnTo>
                      <a:lnTo>
                        <a:pt x="65" y="110"/>
                      </a:lnTo>
                      <a:lnTo>
                        <a:pt x="54" y="104"/>
                      </a:lnTo>
                      <a:lnTo>
                        <a:pt x="54" y="103"/>
                      </a:lnTo>
                      <a:lnTo>
                        <a:pt x="52" y="98"/>
                      </a:lnTo>
                      <a:lnTo>
                        <a:pt x="51" y="97"/>
                      </a:lnTo>
                      <a:lnTo>
                        <a:pt x="46" y="96"/>
                      </a:lnTo>
                      <a:lnTo>
                        <a:pt x="44" y="95"/>
                      </a:lnTo>
                      <a:lnTo>
                        <a:pt x="44" y="91"/>
                      </a:lnTo>
                      <a:lnTo>
                        <a:pt x="41" y="90"/>
                      </a:lnTo>
                      <a:lnTo>
                        <a:pt x="39" y="91"/>
                      </a:lnTo>
                      <a:lnTo>
                        <a:pt x="36" y="90"/>
                      </a:lnTo>
                      <a:lnTo>
                        <a:pt x="34" y="88"/>
                      </a:lnTo>
                      <a:lnTo>
                        <a:pt x="34" y="84"/>
                      </a:lnTo>
                      <a:lnTo>
                        <a:pt x="33" y="79"/>
                      </a:lnTo>
                      <a:lnTo>
                        <a:pt x="30" y="77"/>
                      </a:lnTo>
                      <a:lnTo>
                        <a:pt x="28" y="76"/>
                      </a:lnTo>
                      <a:lnTo>
                        <a:pt x="24" y="78"/>
                      </a:lnTo>
                      <a:lnTo>
                        <a:pt x="22" y="79"/>
                      </a:lnTo>
                      <a:lnTo>
                        <a:pt x="18" y="78"/>
                      </a:lnTo>
                      <a:lnTo>
                        <a:pt x="17" y="74"/>
                      </a:lnTo>
                      <a:lnTo>
                        <a:pt x="17" y="72"/>
                      </a:lnTo>
                      <a:lnTo>
                        <a:pt x="15" y="71"/>
                      </a:lnTo>
                      <a:lnTo>
                        <a:pt x="11" y="70"/>
                      </a:lnTo>
                      <a:lnTo>
                        <a:pt x="9" y="68"/>
                      </a:lnTo>
                      <a:lnTo>
                        <a:pt x="8" y="65"/>
                      </a:lnTo>
                      <a:lnTo>
                        <a:pt x="8" y="59"/>
                      </a:lnTo>
                      <a:lnTo>
                        <a:pt x="9" y="55"/>
                      </a:lnTo>
                      <a:lnTo>
                        <a:pt x="10" y="52"/>
                      </a:lnTo>
                      <a:lnTo>
                        <a:pt x="11" y="52"/>
                      </a:lnTo>
                      <a:lnTo>
                        <a:pt x="12" y="53"/>
                      </a:lnTo>
                      <a:lnTo>
                        <a:pt x="15" y="54"/>
                      </a:lnTo>
                      <a:lnTo>
                        <a:pt x="16" y="54"/>
                      </a:lnTo>
                      <a:lnTo>
                        <a:pt x="18" y="54"/>
                      </a:lnTo>
                      <a:lnTo>
                        <a:pt x="20" y="53"/>
                      </a:lnTo>
                      <a:lnTo>
                        <a:pt x="21" y="49"/>
                      </a:lnTo>
                      <a:lnTo>
                        <a:pt x="21" y="40"/>
                      </a:lnTo>
                      <a:lnTo>
                        <a:pt x="21" y="35"/>
                      </a:lnTo>
                      <a:lnTo>
                        <a:pt x="20" y="32"/>
                      </a:lnTo>
                      <a:lnTo>
                        <a:pt x="17" y="34"/>
                      </a:lnTo>
                      <a:lnTo>
                        <a:pt x="11" y="36"/>
                      </a:lnTo>
                      <a:lnTo>
                        <a:pt x="9" y="36"/>
                      </a:lnTo>
                      <a:lnTo>
                        <a:pt x="8" y="34"/>
                      </a:lnTo>
                      <a:lnTo>
                        <a:pt x="6" y="31"/>
                      </a:lnTo>
                      <a:lnTo>
                        <a:pt x="2" y="30"/>
                      </a:lnTo>
                      <a:lnTo>
                        <a:pt x="0" y="26"/>
                      </a:lnTo>
                      <a:lnTo>
                        <a:pt x="0" y="22"/>
                      </a:lnTo>
                      <a:lnTo>
                        <a:pt x="0" y="19"/>
                      </a:lnTo>
                      <a:lnTo>
                        <a:pt x="3" y="14"/>
                      </a:lnTo>
                      <a:lnTo>
                        <a:pt x="6" y="16"/>
                      </a:lnTo>
                      <a:lnTo>
                        <a:pt x="10" y="14"/>
                      </a:lnTo>
                      <a:lnTo>
                        <a:pt x="10" y="12"/>
                      </a:lnTo>
                      <a:lnTo>
                        <a:pt x="9" y="7"/>
                      </a:lnTo>
                      <a:lnTo>
                        <a:pt x="12" y="5"/>
                      </a:lnTo>
                      <a:lnTo>
                        <a:pt x="24" y="1"/>
                      </a:lnTo>
                      <a:lnTo>
                        <a:pt x="28" y="0"/>
                      </a:lnTo>
                      <a:lnTo>
                        <a:pt x="40" y="0"/>
                      </a:lnTo>
                      <a:lnTo>
                        <a:pt x="45" y="1"/>
                      </a:lnTo>
                      <a:lnTo>
                        <a:pt x="54" y="8"/>
                      </a:lnTo>
                      <a:lnTo>
                        <a:pt x="57" y="13"/>
                      </a:lnTo>
                      <a:lnTo>
                        <a:pt x="56" y="17"/>
                      </a:lnTo>
                      <a:lnTo>
                        <a:pt x="53" y="22"/>
                      </a:lnTo>
                      <a:lnTo>
                        <a:pt x="45" y="26"/>
                      </a:lnTo>
                      <a:lnTo>
                        <a:pt x="46" y="32"/>
                      </a:lnTo>
                      <a:lnTo>
                        <a:pt x="51" y="37"/>
                      </a:lnTo>
                      <a:lnTo>
                        <a:pt x="59" y="32"/>
                      </a:lnTo>
                      <a:lnTo>
                        <a:pt x="65" y="28"/>
                      </a:lnTo>
                      <a:lnTo>
                        <a:pt x="66" y="23"/>
                      </a:lnTo>
                      <a:lnTo>
                        <a:pt x="71" y="28"/>
                      </a:lnTo>
                      <a:lnTo>
                        <a:pt x="74" y="29"/>
                      </a:lnTo>
                      <a:lnTo>
                        <a:pt x="72" y="36"/>
                      </a:lnTo>
                      <a:lnTo>
                        <a:pt x="74" y="44"/>
                      </a:lnTo>
                      <a:lnTo>
                        <a:pt x="75" y="49"/>
                      </a:lnTo>
                      <a:lnTo>
                        <a:pt x="78" y="56"/>
                      </a:lnTo>
                      <a:lnTo>
                        <a:pt x="81" y="61"/>
                      </a:lnTo>
                      <a:lnTo>
                        <a:pt x="84" y="64"/>
                      </a:lnTo>
                      <a:lnTo>
                        <a:pt x="89" y="65"/>
                      </a:lnTo>
                      <a:lnTo>
                        <a:pt x="93" y="65"/>
                      </a:lnTo>
                      <a:lnTo>
                        <a:pt x="96" y="67"/>
                      </a:lnTo>
                      <a:lnTo>
                        <a:pt x="100" y="67"/>
                      </a:lnTo>
                      <a:lnTo>
                        <a:pt x="104" y="66"/>
                      </a:lnTo>
                      <a:lnTo>
                        <a:pt x="107" y="64"/>
                      </a:lnTo>
                      <a:lnTo>
                        <a:pt x="108" y="68"/>
                      </a:lnTo>
                      <a:lnTo>
                        <a:pt x="112" y="71"/>
                      </a:lnTo>
                      <a:lnTo>
                        <a:pt x="114" y="73"/>
                      </a:lnTo>
                      <a:lnTo>
                        <a:pt x="116" y="77"/>
                      </a:lnTo>
                      <a:lnTo>
                        <a:pt x="114" y="83"/>
                      </a:lnTo>
                      <a:lnTo>
                        <a:pt x="114" y="89"/>
                      </a:lnTo>
                      <a:lnTo>
                        <a:pt x="116" y="94"/>
                      </a:lnTo>
                      <a:lnTo>
                        <a:pt x="114" y="97"/>
                      </a:lnTo>
                      <a:lnTo>
                        <a:pt x="113" y="104"/>
                      </a:lnTo>
                      <a:lnTo>
                        <a:pt x="113" y="112"/>
                      </a:lnTo>
                      <a:lnTo>
                        <a:pt x="113" y="118"/>
                      </a:lnTo>
                      <a:lnTo>
                        <a:pt x="114" y="122"/>
                      </a:lnTo>
                      <a:lnTo>
                        <a:pt x="116" y="126"/>
                      </a:lnTo>
                      <a:lnTo>
                        <a:pt x="117" y="132"/>
                      </a:lnTo>
                      <a:lnTo>
                        <a:pt x="117" y="136"/>
                      </a:lnTo>
                      <a:lnTo>
                        <a:pt x="119" y="137"/>
                      </a:lnTo>
                      <a:lnTo>
                        <a:pt x="123" y="136"/>
                      </a:lnTo>
                      <a:lnTo>
                        <a:pt x="125" y="137"/>
                      </a:lnTo>
                      <a:lnTo>
                        <a:pt x="125" y="139"/>
                      </a:lnTo>
                      <a:lnTo>
                        <a:pt x="126" y="142"/>
                      </a:lnTo>
                      <a:lnTo>
                        <a:pt x="131" y="146"/>
                      </a:lnTo>
                      <a:lnTo>
                        <a:pt x="134" y="151"/>
                      </a:lnTo>
                      <a:lnTo>
                        <a:pt x="135" y="155"/>
                      </a:lnTo>
                      <a:lnTo>
                        <a:pt x="136" y="157"/>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693" name="Freeform 141"/>
                <p:cNvSpPr>
                  <a:spLocks/>
                </p:cNvSpPr>
                <p:nvPr/>
              </p:nvSpPr>
              <p:spPr bwMode="auto">
                <a:xfrm>
                  <a:off x="1030" y="2512"/>
                  <a:ext cx="43" cy="59"/>
                </a:xfrm>
                <a:custGeom>
                  <a:avLst/>
                  <a:gdLst>
                    <a:gd name="T0" fmla="*/ 0 w 86"/>
                    <a:gd name="T1" fmla="*/ 113 h 118"/>
                    <a:gd name="T2" fmla="*/ 8 w 86"/>
                    <a:gd name="T3" fmla="*/ 107 h 118"/>
                    <a:gd name="T4" fmla="*/ 20 w 86"/>
                    <a:gd name="T5" fmla="*/ 104 h 118"/>
                    <a:gd name="T6" fmla="*/ 35 w 86"/>
                    <a:gd name="T7" fmla="*/ 90 h 118"/>
                    <a:gd name="T8" fmla="*/ 48 w 86"/>
                    <a:gd name="T9" fmla="*/ 72 h 118"/>
                    <a:gd name="T10" fmla="*/ 47 w 86"/>
                    <a:gd name="T11" fmla="*/ 64 h 118"/>
                    <a:gd name="T12" fmla="*/ 50 w 86"/>
                    <a:gd name="T13" fmla="*/ 56 h 118"/>
                    <a:gd name="T14" fmla="*/ 50 w 86"/>
                    <a:gd name="T15" fmla="*/ 48 h 118"/>
                    <a:gd name="T16" fmla="*/ 48 w 86"/>
                    <a:gd name="T17" fmla="*/ 41 h 118"/>
                    <a:gd name="T18" fmla="*/ 51 w 86"/>
                    <a:gd name="T19" fmla="*/ 34 h 118"/>
                    <a:gd name="T20" fmla="*/ 51 w 86"/>
                    <a:gd name="T21" fmla="*/ 27 h 118"/>
                    <a:gd name="T22" fmla="*/ 40 w 86"/>
                    <a:gd name="T23" fmla="*/ 20 h 118"/>
                    <a:gd name="T24" fmla="*/ 41 w 86"/>
                    <a:gd name="T25" fmla="*/ 16 h 118"/>
                    <a:gd name="T26" fmla="*/ 40 w 86"/>
                    <a:gd name="T27" fmla="*/ 6 h 118"/>
                    <a:gd name="T28" fmla="*/ 42 w 86"/>
                    <a:gd name="T29" fmla="*/ 0 h 118"/>
                    <a:gd name="T30" fmla="*/ 56 w 86"/>
                    <a:gd name="T31" fmla="*/ 9 h 118"/>
                    <a:gd name="T32" fmla="*/ 58 w 86"/>
                    <a:gd name="T33" fmla="*/ 16 h 118"/>
                    <a:gd name="T34" fmla="*/ 63 w 86"/>
                    <a:gd name="T35" fmla="*/ 21 h 118"/>
                    <a:gd name="T36" fmla="*/ 68 w 86"/>
                    <a:gd name="T37" fmla="*/ 20 h 118"/>
                    <a:gd name="T38" fmla="*/ 69 w 86"/>
                    <a:gd name="T39" fmla="*/ 16 h 118"/>
                    <a:gd name="T40" fmla="*/ 74 w 86"/>
                    <a:gd name="T41" fmla="*/ 16 h 118"/>
                    <a:gd name="T42" fmla="*/ 76 w 86"/>
                    <a:gd name="T43" fmla="*/ 24 h 118"/>
                    <a:gd name="T44" fmla="*/ 81 w 86"/>
                    <a:gd name="T45" fmla="*/ 30 h 118"/>
                    <a:gd name="T46" fmla="*/ 83 w 86"/>
                    <a:gd name="T47" fmla="*/ 35 h 118"/>
                    <a:gd name="T48" fmla="*/ 86 w 86"/>
                    <a:gd name="T49" fmla="*/ 42 h 118"/>
                    <a:gd name="T50" fmla="*/ 84 w 86"/>
                    <a:gd name="T51" fmla="*/ 50 h 118"/>
                    <a:gd name="T52" fmla="*/ 80 w 86"/>
                    <a:gd name="T53" fmla="*/ 48 h 118"/>
                    <a:gd name="T54" fmla="*/ 78 w 86"/>
                    <a:gd name="T55" fmla="*/ 58 h 118"/>
                    <a:gd name="T56" fmla="*/ 76 w 86"/>
                    <a:gd name="T57" fmla="*/ 68 h 118"/>
                    <a:gd name="T58" fmla="*/ 77 w 86"/>
                    <a:gd name="T59" fmla="*/ 75 h 118"/>
                    <a:gd name="T60" fmla="*/ 78 w 86"/>
                    <a:gd name="T61" fmla="*/ 86 h 118"/>
                    <a:gd name="T62" fmla="*/ 76 w 86"/>
                    <a:gd name="T63" fmla="*/ 92 h 118"/>
                    <a:gd name="T64" fmla="*/ 76 w 86"/>
                    <a:gd name="T65" fmla="*/ 104 h 118"/>
                    <a:gd name="T66" fmla="*/ 64 w 86"/>
                    <a:gd name="T67" fmla="*/ 102 h 118"/>
                    <a:gd name="T68" fmla="*/ 57 w 86"/>
                    <a:gd name="T69" fmla="*/ 108 h 118"/>
                    <a:gd name="T70" fmla="*/ 48 w 86"/>
                    <a:gd name="T71" fmla="*/ 108 h 118"/>
                    <a:gd name="T72" fmla="*/ 42 w 86"/>
                    <a:gd name="T73" fmla="*/ 108 h 118"/>
                    <a:gd name="T74" fmla="*/ 36 w 86"/>
                    <a:gd name="T75" fmla="*/ 112 h 118"/>
                    <a:gd name="T76" fmla="*/ 29 w 86"/>
                    <a:gd name="T77" fmla="*/ 112 h 118"/>
                    <a:gd name="T78" fmla="*/ 21 w 86"/>
                    <a:gd name="T79" fmla="*/ 116 h 118"/>
                    <a:gd name="T80" fmla="*/ 14 w 86"/>
                    <a:gd name="T81" fmla="*/ 118 h 118"/>
                    <a:gd name="T82" fmla="*/ 5 w 86"/>
                    <a:gd name="T83" fmla="*/ 11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 h="118">
                      <a:moveTo>
                        <a:pt x="0" y="114"/>
                      </a:moveTo>
                      <a:lnTo>
                        <a:pt x="0" y="113"/>
                      </a:lnTo>
                      <a:lnTo>
                        <a:pt x="5" y="111"/>
                      </a:lnTo>
                      <a:lnTo>
                        <a:pt x="8" y="107"/>
                      </a:lnTo>
                      <a:lnTo>
                        <a:pt x="12" y="106"/>
                      </a:lnTo>
                      <a:lnTo>
                        <a:pt x="20" y="104"/>
                      </a:lnTo>
                      <a:lnTo>
                        <a:pt x="28" y="98"/>
                      </a:lnTo>
                      <a:lnTo>
                        <a:pt x="35" y="90"/>
                      </a:lnTo>
                      <a:lnTo>
                        <a:pt x="41" y="82"/>
                      </a:lnTo>
                      <a:lnTo>
                        <a:pt x="48" y="72"/>
                      </a:lnTo>
                      <a:lnTo>
                        <a:pt x="48" y="68"/>
                      </a:lnTo>
                      <a:lnTo>
                        <a:pt x="47" y="64"/>
                      </a:lnTo>
                      <a:lnTo>
                        <a:pt x="50" y="59"/>
                      </a:lnTo>
                      <a:lnTo>
                        <a:pt x="50" y="56"/>
                      </a:lnTo>
                      <a:lnTo>
                        <a:pt x="51" y="53"/>
                      </a:lnTo>
                      <a:lnTo>
                        <a:pt x="50" y="48"/>
                      </a:lnTo>
                      <a:lnTo>
                        <a:pt x="50" y="45"/>
                      </a:lnTo>
                      <a:lnTo>
                        <a:pt x="48" y="41"/>
                      </a:lnTo>
                      <a:lnTo>
                        <a:pt x="48" y="38"/>
                      </a:lnTo>
                      <a:lnTo>
                        <a:pt x="51" y="34"/>
                      </a:lnTo>
                      <a:lnTo>
                        <a:pt x="51" y="32"/>
                      </a:lnTo>
                      <a:lnTo>
                        <a:pt x="51" y="27"/>
                      </a:lnTo>
                      <a:lnTo>
                        <a:pt x="47" y="24"/>
                      </a:lnTo>
                      <a:lnTo>
                        <a:pt x="40" y="20"/>
                      </a:lnTo>
                      <a:lnTo>
                        <a:pt x="40" y="17"/>
                      </a:lnTo>
                      <a:lnTo>
                        <a:pt x="41" y="16"/>
                      </a:lnTo>
                      <a:lnTo>
                        <a:pt x="39" y="9"/>
                      </a:lnTo>
                      <a:lnTo>
                        <a:pt x="40" y="6"/>
                      </a:lnTo>
                      <a:lnTo>
                        <a:pt x="42" y="5"/>
                      </a:lnTo>
                      <a:lnTo>
                        <a:pt x="42" y="0"/>
                      </a:lnTo>
                      <a:lnTo>
                        <a:pt x="53" y="6"/>
                      </a:lnTo>
                      <a:lnTo>
                        <a:pt x="56" y="9"/>
                      </a:lnTo>
                      <a:lnTo>
                        <a:pt x="58" y="12"/>
                      </a:lnTo>
                      <a:lnTo>
                        <a:pt x="58" y="16"/>
                      </a:lnTo>
                      <a:lnTo>
                        <a:pt x="60" y="20"/>
                      </a:lnTo>
                      <a:lnTo>
                        <a:pt x="63" y="21"/>
                      </a:lnTo>
                      <a:lnTo>
                        <a:pt x="65" y="21"/>
                      </a:lnTo>
                      <a:lnTo>
                        <a:pt x="68" y="20"/>
                      </a:lnTo>
                      <a:lnTo>
                        <a:pt x="66" y="17"/>
                      </a:lnTo>
                      <a:lnTo>
                        <a:pt x="69" y="16"/>
                      </a:lnTo>
                      <a:lnTo>
                        <a:pt x="70" y="16"/>
                      </a:lnTo>
                      <a:lnTo>
                        <a:pt x="74" y="16"/>
                      </a:lnTo>
                      <a:lnTo>
                        <a:pt x="75" y="22"/>
                      </a:lnTo>
                      <a:lnTo>
                        <a:pt x="76" y="24"/>
                      </a:lnTo>
                      <a:lnTo>
                        <a:pt x="78" y="27"/>
                      </a:lnTo>
                      <a:lnTo>
                        <a:pt x="81" y="30"/>
                      </a:lnTo>
                      <a:lnTo>
                        <a:pt x="82" y="33"/>
                      </a:lnTo>
                      <a:lnTo>
                        <a:pt x="83" y="35"/>
                      </a:lnTo>
                      <a:lnTo>
                        <a:pt x="84" y="40"/>
                      </a:lnTo>
                      <a:lnTo>
                        <a:pt x="86" y="42"/>
                      </a:lnTo>
                      <a:lnTo>
                        <a:pt x="86" y="46"/>
                      </a:lnTo>
                      <a:lnTo>
                        <a:pt x="84" y="50"/>
                      </a:lnTo>
                      <a:lnTo>
                        <a:pt x="81" y="48"/>
                      </a:lnTo>
                      <a:lnTo>
                        <a:pt x="80" y="48"/>
                      </a:lnTo>
                      <a:lnTo>
                        <a:pt x="80" y="53"/>
                      </a:lnTo>
                      <a:lnTo>
                        <a:pt x="78" y="58"/>
                      </a:lnTo>
                      <a:lnTo>
                        <a:pt x="76" y="63"/>
                      </a:lnTo>
                      <a:lnTo>
                        <a:pt x="76" y="68"/>
                      </a:lnTo>
                      <a:lnTo>
                        <a:pt x="78" y="72"/>
                      </a:lnTo>
                      <a:lnTo>
                        <a:pt x="77" y="75"/>
                      </a:lnTo>
                      <a:lnTo>
                        <a:pt x="77" y="80"/>
                      </a:lnTo>
                      <a:lnTo>
                        <a:pt x="78" y="86"/>
                      </a:lnTo>
                      <a:lnTo>
                        <a:pt x="77" y="88"/>
                      </a:lnTo>
                      <a:lnTo>
                        <a:pt x="76" y="92"/>
                      </a:lnTo>
                      <a:lnTo>
                        <a:pt x="76" y="99"/>
                      </a:lnTo>
                      <a:lnTo>
                        <a:pt x="76" y="104"/>
                      </a:lnTo>
                      <a:lnTo>
                        <a:pt x="68" y="104"/>
                      </a:lnTo>
                      <a:lnTo>
                        <a:pt x="64" y="102"/>
                      </a:lnTo>
                      <a:lnTo>
                        <a:pt x="60" y="105"/>
                      </a:lnTo>
                      <a:lnTo>
                        <a:pt x="57" y="108"/>
                      </a:lnTo>
                      <a:lnTo>
                        <a:pt x="53" y="110"/>
                      </a:lnTo>
                      <a:lnTo>
                        <a:pt x="48" y="108"/>
                      </a:lnTo>
                      <a:lnTo>
                        <a:pt x="46" y="110"/>
                      </a:lnTo>
                      <a:lnTo>
                        <a:pt x="42" y="108"/>
                      </a:lnTo>
                      <a:lnTo>
                        <a:pt x="40" y="110"/>
                      </a:lnTo>
                      <a:lnTo>
                        <a:pt x="36" y="112"/>
                      </a:lnTo>
                      <a:lnTo>
                        <a:pt x="35" y="114"/>
                      </a:lnTo>
                      <a:lnTo>
                        <a:pt x="29" y="112"/>
                      </a:lnTo>
                      <a:lnTo>
                        <a:pt x="24" y="113"/>
                      </a:lnTo>
                      <a:lnTo>
                        <a:pt x="21" y="116"/>
                      </a:lnTo>
                      <a:lnTo>
                        <a:pt x="18" y="117"/>
                      </a:lnTo>
                      <a:lnTo>
                        <a:pt x="14" y="118"/>
                      </a:lnTo>
                      <a:lnTo>
                        <a:pt x="10" y="116"/>
                      </a:lnTo>
                      <a:lnTo>
                        <a:pt x="5" y="116"/>
                      </a:lnTo>
                      <a:lnTo>
                        <a:pt x="0" y="114"/>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694" name="Freeform 142"/>
                <p:cNvSpPr>
                  <a:spLocks/>
                </p:cNvSpPr>
                <p:nvPr/>
              </p:nvSpPr>
              <p:spPr bwMode="auto">
                <a:xfrm>
                  <a:off x="984" y="2464"/>
                  <a:ext cx="71" cy="81"/>
                </a:xfrm>
                <a:custGeom>
                  <a:avLst/>
                  <a:gdLst>
                    <a:gd name="T0" fmla="*/ 142 w 143"/>
                    <a:gd name="T1" fmla="*/ 153 h 163"/>
                    <a:gd name="T2" fmla="*/ 142 w 143"/>
                    <a:gd name="T3" fmla="*/ 142 h 163"/>
                    <a:gd name="T4" fmla="*/ 143 w 143"/>
                    <a:gd name="T5" fmla="*/ 131 h 163"/>
                    <a:gd name="T6" fmla="*/ 139 w 143"/>
                    <a:gd name="T7" fmla="*/ 121 h 163"/>
                    <a:gd name="T8" fmla="*/ 133 w 143"/>
                    <a:gd name="T9" fmla="*/ 113 h 163"/>
                    <a:gd name="T10" fmla="*/ 134 w 143"/>
                    <a:gd name="T11" fmla="*/ 102 h 163"/>
                    <a:gd name="T12" fmla="*/ 132 w 143"/>
                    <a:gd name="T13" fmla="*/ 91 h 163"/>
                    <a:gd name="T14" fmla="*/ 124 w 143"/>
                    <a:gd name="T15" fmla="*/ 88 h 163"/>
                    <a:gd name="T16" fmla="*/ 119 w 143"/>
                    <a:gd name="T17" fmla="*/ 84 h 163"/>
                    <a:gd name="T18" fmla="*/ 114 w 143"/>
                    <a:gd name="T19" fmla="*/ 77 h 163"/>
                    <a:gd name="T20" fmla="*/ 108 w 143"/>
                    <a:gd name="T21" fmla="*/ 69 h 163"/>
                    <a:gd name="T22" fmla="*/ 98 w 143"/>
                    <a:gd name="T23" fmla="*/ 71 h 163"/>
                    <a:gd name="T24" fmla="*/ 95 w 143"/>
                    <a:gd name="T25" fmla="*/ 64 h 163"/>
                    <a:gd name="T26" fmla="*/ 88 w 143"/>
                    <a:gd name="T27" fmla="*/ 58 h 163"/>
                    <a:gd name="T28" fmla="*/ 90 w 143"/>
                    <a:gd name="T29" fmla="*/ 45 h 163"/>
                    <a:gd name="T30" fmla="*/ 95 w 143"/>
                    <a:gd name="T31" fmla="*/ 47 h 163"/>
                    <a:gd name="T32" fmla="*/ 100 w 143"/>
                    <a:gd name="T33" fmla="*/ 46 h 163"/>
                    <a:gd name="T34" fmla="*/ 101 w 143"/>
                    <a:gd name="T35" fmla="*/ 28 h 163"/>
                    <a:gd name="T36" fmla="*/ 91 w 143"/>
                    <a:gd name="T37" fmla="*/ 29 h 163"/>
                    <a:gd name="T38" fmla="*/ 86 w 143"/>
                    <a:gd name="T39" fmla="*/ 24 h 163"/>
                    <a:gd name="T40" fmla="*/ 80 w 143"/>
                    <a:gd name="T41" fmla="*/ 15 h 163"/>
                    <a:gd name="T42" fmla="*/ 78 w 143"/>
                    <a:gd name="T43" fmla="*/ 5 h 163"/>
                    <a:gd name="T44" fmla="*/ 61 w 143"/>
                    <a:gd name="T45" fmla="*/ 4 h 163"/>
                    <a:gd name="T46" fmla="*/ 42 w 143"/>
                    <a:gd name="T47" fmla="*/ 4 h 163"/>
                    <a:gd name="T48" fmla="*/ 23 w 143"/>
                    <a:gd name="T49" fmla="*/ 9 h 163"/>
                    <a:gd name="T50" fmla="*/ 23 w 143"/>
                    <a:gd name="T51" fmla="*/ 17 h 163"/>
                    <a:gd name="T52" fmla="*/ 26 w 143"/>
                    <a:gd name="T53" fmla="*/ 33 h 163"/>
                    <a:gd name="T54" fmla="*/ 29 w 143"/>
                    <a:gd name="T55" fmla="*/ 48 h 163"/>
                    <a:gd name="T56" fmla="*/ 29 w 143"/>
                    <a:gd name="T57" fmla="*/ 61 h 163"/>
                    <a:gd name="T58" fmla="*/ 19 w 143"/>
                    <a:gd name="T59" fmla="*/ 69 h 163"/>
                    <a:gd name="T60" fmla="*/ 20 w 143"/>
                    <a:gd name="T61" fmla="*/ 79 h 163"/>
                    <a:gd name="T62" fmla="*/ 14 w 143"/>
                    <a:gd name="T63" fmla="*/ 87 h 163"/>
                    <a:gd name="T64" fmla="*/ 8 w 143"/>
                    <a:gd name="T65" fmla="*/ 94 h 163"/>
                    <a:gd name="T66" fmla="*/ 2 w 143"/>
                    <a:gd name="T67" fmla="*/ 101 h 163"/>
                    <a:gd name="T68" fmla="*/ 0 w 143"/>
                    <a:gd name="T69" fmla="*/ 107 h 163"/>
                    <a:gd name="T70" fmla="*/ 1 w 143"/>
                    <a:gd name="T71" fmla="*/ 117 h 163"/>
                    <a:gd name="T72" fmla="*/ 1 w 143"/>
                    <a:gd name="T73" fmla="*/ 127 h 163"/>
                    <a:gd name="T74" fmla="*/ 5 w 143"/>
                    <a:gd name="T75" fmla="*/ 136 h 163"/>
                    <a:gd name="T76" fmla="*/ 8 w 143"/>
                    <a:gd name="T77" fmla="*/ 142 h 163"/>
                    <a:gd name="T78" fmla="*/ 56 w 143"/>
                    <a:gd name="T79" fmla="*/ 138 h 163"/>
                    <a:gd name="T80" fmla="*/ 77 w 143"/>
                    <a:gd name="T81" fmla="*/ 157 h 163"/>
                    <a:gd name="T82" fmla="*/ 91 w 143"/>
                    <a:gd name="T83" fmla="*/ 163 h 163"/>
                    <a:gd name="T84" fmla="*/ 107 w 143"/>
                    <a:gd name="T85" fmla="*/ 161 h 163"/>
                    <a:gd name="T86" fmla="*/ 138 w 143"/>
                    <a:gd name="T87" fmla="*/ 16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3" h="163">
                      <a:moveTo>
                        <a:pt x="139" y="161"/>
                      </a:moveTo>
                      <a:lnTo>
                        <a:pt x="142" y="156"/>
                      </a:lnTo>
                      <a:lnTo>
                        <a:pt x="142" y="153"/>
                      </a:lnTo>
                      <a:lnTo>
                        <a:pt x="143" y="150"/>
                      </a:lnTo>
                      <a:lnTo>
                        <a:pt x="142" y="145"/>
                      </a:lnTo>
                      <a:lnTo>
                        <a:pt x="142" y="142"/>
                      </a:lnTo>
                      <a:lnTo>
                        <a:pt x="140" y="138"/>
                      </a:lnTo>
                      <a:lnTo>
                        <a:pt x="140" y="135"/>
                      </a:lnTo>
                      <a:lnTo>
                        <a:pt x="143" y="131"/>
                      </a:lnTo>
                      <a:lnTo>
                        <a:pt x="143" y="129"/>
                      </a:lnTo>
                      <a:lnTo>
                        <a:pt x="143" y="124"/>
                      </a:lnTo>
                      <a:lnTo>
                        <a:pt x="139" y="121"/>
                      </a:lnTo>
                      <a:lnTo>
                        <a:pt x="132" y="117"/>
                      </a:lnTo>
                      <a:lnTo>
                        <a:pt x="132" y="114"/>
                      </a:lnTo>
                      <a:lnTo>
                        <a:pt x="133" y="113"/>
                      </a:lnTo>
                      <a:lnTo>
                        <a:pt x="131" y="106"/>
                      </a:lnTo>
                      <a:lnTo>
                        <a:pt x="132" y="103"/>
                      </a:lnTo>
                      <a:lnTo>
                        <a:pt x="134" y="102"/>
                      </a:lnTo>
                      <a:lnTo>
                        <a:pt x="134" y="97"/>
                      </a:lnTo>
                      <a:lnTo>
                        <a:pt x="134" y="96"/>
                      </a:lnTo>
                      <a:lnTo>
                        <a:pt x="132" y="91"/>
                      </a:lnTo>
                      <a:lnTo>
                        <a:pt x="131" y="90"/>
                      </a:lnTo>
                      <a:lnTo>
                        <a:pt x="126" y="89"/>
                      </a:lnTo>
                      <a:lnTo>
                        <a:pt x="124" y="88"/>
                      </a:lnTo>
                      <a:lnTo>
                        <a:pt x="124" y="84"/>
                      </a:lnTo>
                      <a:lnTo>
                        <a:pt x="121" y="83"/>
                      </a:lnTo>
                      <a:lnTo>
                        <a:pt x="119" y="84"/>
                      </a:lnTo>
                      <a:lnTo>
                        <a:pt x="116" y="83"/>
                      </a:lnTo>
                      <a:lnTo>
                        <a:pt x="114" y="81"/>
                      </a:lnTo>
                      <a:lnTo>
                        <a:pt x="114" y="77"/>
                      </a:lnTo>
                      <a:lnTo>
                        <a:pt x="113" y="72"/>
                      </a:lnTo>
                      <a:lnTo>
                        <a:pt x="110" y="70"/>
                      </a:lnTo>
                      <a:lnTo>
                        <a:pt x="108" y="69"/>
                      </a:lnTo>
                      <a:lnTo>
                        <a:pt x="104" y="71"/>
                      </a:lnTo>
                      <a:lnTo>
                        <a:pt x="102" y="72"/>
                      </a:lnTo>
                      <a:lnTo>
                        <a:pt x="98" y="71"/>
                      </a:lnTo>
                      <a:lnTo>
                        <a:pt x="97" y="67"/>
                      </a:lnTo>
                      <a:lnTo>
                        <a:pt x="97" y="65"/>
                      </a:lnTo>
                      <a:lnTo>
                        <a:pt x="95" y="64"/>
                      </a:lnTo>
                      <a:lnTo>
                        <a:pt x="91" y="63"/>
                      </a:lnTo>
                      <a:lnTo>
                        <a:pt x="89" y="61"/>
                      </a:lnTo>
                      <a:lnTo>
                        <a:pt x="88" y="58"/>
                      </a:lnTo>
                      <a:lnTo>
                        <a:pt x="88" y="52"/>
                      </a:lnTo>
                      <a:lnTo>
                        <a:pt x="89" y="48"/>
                      </a:lnTo>
                      <a:lnTo>
                        <a:pt x="90" y="45"/>
                      </a:lnTo>
                      <a:lnTo>
                        <a:pt x="91" y="45"/>
                      </a:lnTo>
                      <a:lnTo>
                        <a:pt x="92" y="46"/>
                      </a:lnTo>
                      <a:lnTo>
                        <a:pt x="95" y="47"/>
                      </a:lnTo>
                      <a:lnTo>
                        <a:pt x="96" y="47"/>
                      </a:lnTo>
                      <a:lnTo>
                        <a:pt x="98" y="47"/>
                      </a:lnTo>
                      <a:lnTo>
                        <a:pt x="100" y="46"/>
                      </a:lnTo>
                      <a:lnTo>
                        <a:pt x="101" y="42"/>
                      </a:lnTo>
                      <a:lnTo>
                        <a:pt x="101" y="33"/>
                      </a:lnTo>
                      <a:lnTo>
                        <a:pt x="101" y="28"/>
                      </a:lnTo>
                      <a:lnTo>
                        <a:pt x="100" y="25"/>
                      </a:lnTo>
                      <a:lnTo>
                        <a:pt x="97" y="27"/>
                      </a:lnTo>
                      <a:lnTo>
                        <a:pt x="91" y="29"/>
                      </a:lnTo>
                      <a:lnTo>
                        <a:pt x="89" y="29"/>
                      </a:lnTo>
                      <a:lnTo>
                        <a:pt x="88" y="27"/>
                      </a:lnTo>
                      <a:lnTo>
                        <a:pt x="86" y="24"/>
                      </a:lnTo>
                      <a:lnTo>
                        <a:pt x="82" y="23"/>
                      </a:lnTo>
                      <a:lnTo>
                        <a:pt x="80" y="19"/>
                      </a:lnTo>
                      <a:lnTo>
                        <a:pt x="80" y="15"/>
                      </a:lnTo>
                      <a:lnTo>
                        <a:pt x="80" y="12"/>
                      </a:lnTo>
                      <a:lnTo>
                        <a:pt x="83" y="7"/>
                      </a:lnTo>
                      <a:lnTo>
                        <a:pt x="78" y="5"/>
                      </a:lnTo>
                      <a:lnTo>
                        <a:pt x="71" y="4"/>
                      </a:lnTo>
                      <a:lnTo>
                        <a:pt x="64" y="4"/>
                      </a:lnTo>
                      <a:lnTo>
                        <a:pt x="61" y="4"/>
                      </a:lnTo>
                      <a:lnTo>
                        <a:pt x="53" y="0"/>
                      </a:lnTo>
                      <a:lnTo>
                        <a:pt x="46" y="3"/>
                      </a:lnTo>
                      <a:lnTo>
                        <a:pt x="42" y="4"/>
                      </a:lnTo>
                      <a:lnTo>
                        <a:pt x="31" y="0"/>
                      </a:lnTo>
                      <a:lnTo>
                        <a:pt x="22" y="5"/>
                      </a:lnTo>
                      <a:lnTo>
                        <a:pt x="23" y="9"/>
                      </a:lnTo>
                      <a:lnTo>
                        <a:pt x="24" y="11"/>
                      </a:lnTo>
                      <a:lnTo>
                        <a:pt x="23" y="13"/>
                      </a:lnTo>
                      <a:lnTo>
                        <a:pt x="23" y="17"/>
                      </a:lnTo>
                      <a:lnTo>
                        <a:pt x="23" y="22"/>
                      </a:lnTo>
                      <a:lnTo>
                        <a:pt x="24" y="25"/>
                      </a:lnTo>
                      <a:lnTo>
                        <a:pt x="26" y="33"/>
                      </a:lnTo>
                      <a:lnTo>
                        <a:pt x="29" y="39"/>
                      </a:lnTo>
                      <a:lnTo>
                        <a:pt x="30" y="43"/>
                      </a:lnTo>
                      <a:lnTo>
                        <a:pt x="29" y="48"/>
                      </a:lnTo>
                      <a:lnTo>
                        <a:pt x="29" y="52"/>
                      </a:lnTo>
                      <a:lnTo>
                        <a:pt x="29" y="58"/>
                      </a:lnTo>
                      <a:lnTo>
                        <a:pt x="29" y="61"/>
                      </a:lnTo>
                      <a:lnTo>
                        <a:pt x="28" y="66"/>
                      </a:lnTo>
                      <a:lnTo>
                        <a:pt x="24" y="67"/>
                      </a:lnTo>
                      <a:lnTo>
                        <a:pt x="19" y="69"/>
                      </a:lnTo>
                      <a:lnTo>
                        <a:pt x="19" y="73"/>
                      </a:lnTo>
                      <a:lnTo>
                        <a:pt x="19" y="77"/>
                      </a:lnTo>
                      <a:lnTo>
                        <a:pt x="20" y="79"/>
                      </a:lnTo>
                      <a:lnTo>
                        <a:pt x="19" y="82"/>
                      </a:lnTo>
                      <a:lnTo>
                        <a:pt x="17" y="84"/>
                      </a:lnTo>
                      <a:lnTo>
                        <a:pt x="14" y="87"/>
                      </a:lnTo>
                      <a:lnTo>
                        <a:pt x="12" y="88"/>
                      </a:lnTo>
                      <a:lnTo>
                        <a:pt x="11" y="91"/>
                      </a:lnTo>
                      <a:lnTo>
                        <a:pt x="8" y="94"/>
                      </a:lnTo>
                      <a:lnTo>
                        <a:pt x="5" y="97"/>
                      </a:lnTo>
                      <a:lnTo>
                        <a:pt x="4" y="99"/>
                      </a:lnTo>
                      <a:lnTo>
                        <a:pt x="2" y="101"/>
                      </a:lnTo>
                      <a:lnTo>
                        <a:pt x="2" y="102"/>
                      </a:lnTo>
                      <a:lnTo>
                        <a:pt x="1" y="106"/>
                      </a:lnTo>
                      <a:lnTo>
                        <a:pt x="0" y="107"/>
                      </a:lnTo>
                      <a:lnTo>
                        <a:pt x="0" y="109"/>
                      </a:lnTo>
                      <a:lnTo>
                        <a:pt x="1" y="113"/>
                      </a:lnTo>
                      <a:lnTo>
                        <a:pt x="1" y="117"/>
                      </a:lnTo>
                      <a:lnTo>
                        <a:pt x="0" y="120"/>
                      </a:lnTo>
                      <a:lnTo>
                        <a:pt x="0" y="123"/>
                      </a:lnTo>
                      <a:lnTo>
                        <a:pt x="1" y="127"/>
                      </a:lnTo>
                      <a:lnTo>
                        <a:pt x="1" y="131"/>
                      </a:lnTo>
                      <a:lnTo>
                        <a:pt x="2" y="132"/>
                      </a:lnTo>
                      <a:lnTo>
                        <a:pt x="5" y="136"/>
                      </a:lnTo>
                      <a:lnTo>
                        <a:pt x="5" y="138"/>
                      </a:lnTo>
                      <a:lnTo>
                        <a:pt x="6" y="143"/>
                      </a:lnTo>
                      <a:lnTo>
                        <a:pt x="8" y="142"/>
                      </a:lnTo>
                      <a:lnTo>
                        <a:pt x="18" y="138"/>
                      </a:lnTo>
                      <a:lnTo>
                        <a:pt x="26" y="136"/>
                      </a:lnTo>
                      <a:lnTo>
                        <a:pt x="56" y="138"/>
                      </a:lnTo>
                      <a:lnTo>
                        <a:pt x="62" y="142"/>
                      </a:lnTo>
                      <a:lnTo>
                        <a:pt x="70" y="150"/>
                      </a:lnTo>
                      <a:lnTo>
                        <a:pt x="77" y="157"/>
                      </a:lnTo>
                      <a:lnTo>
                        <a:pt x="79" y="159"/>
                      </a:lnTo>
                      <a:lnTo>
                        <a:pt x="85" y="162"/>
                      </a:lnTo>
                      <a:lnTo>
                        <a:pt x="91" y="163"/>
                      </a:lnTo>
                      <a:lnTo>
                        <a:pt x="96" y="163"/>
                      </a:lnTo>
                      <a:lnTo>
                        <a:pt x="103" y="162"/>
                      </a:lnTo>
                      <a:lnTo>
                        <a:pt x="107" y="161"/>
                      </a:lnTo>
                      <a:lnTo>
                        <a:pt x="119" y="155"/>
                      </a:lnTo>
                      <a:lnTo>
                        <a:pt x="131" y="156"/>
                      </a:lnTo>
                      <a:lnTo>
                        <a:pt x="138" y="160"/>
                      </a:lnTo>
                      <a:lnTo>
                        <a:pt x="139" y="161"/>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695" name="Freeform 143"/>
                <p:cNvSpPr>
                  <a:spLocks/>
                </p:cNvSpPr>
                <p:nvPr/>
              </p:nvSpPr>
              <p:spPr bwMode="auto">
                <a:xfrm>
                  <a:off x="1006" y="2546"/>
                  <a:ext cx="24" cy="30"/>
                </a:xfrm>
                <a:custGeom>
                  <a:avLst/>
                  <a:gdLst>
                    <a:gd name="T0" fmla="*/ 48 w 49"/>
                    <a:gd name="T1" fmla="*/ 1 h 61"/>
                    <a:gd name="T2" fmla="*/ 49 w 49"/>
                    <a:gd name="T3" fmla="*/ 4 h 61"/>
                    <a:gd name="T4" fmla="*/ 46 w 49"/>
                    <a:gd name="T5" fmla="*/ 10 h 61"/>
                    <a:gd name="T6" fmla="*/ 45 w 49"/>
                    <a:gd name="T7" fmla="*/ 14 h 61"/>
                    <a:gd name="T8" fmla="*/ 41 w 49"/>
                    <a:gd name="T9" fmla="*/ 18 h 61"/>
                    <a:gd name="T10" fmla="*/ 36 w 49"/>
                    <a:gd name="T11" fmla="*/ 24 h 61"/>
                    <a:gd name="T12" fmla="*/ 33 w 49"/>
                    <a:gd name="T13" fmla="*/ 30 h 61"/>
                    <a:gd name="T14" fmla="*/ 34 w 49"/>
                    <a:gd name="T15" fmla="*/ 32 h 61"/>
                    <a:gd name="T16" fmla="*/ 37 w 49"/>
                    <a:gd name="T17" fmla="*/ 37 h 61"/>
                    <a:gd name="T18" fmla="*/ 40 w 49"/>
                    <a:gd name="T19" fmla="*/ 42 h 61"/>
                    <a:gd name="T20" fmla="*/ 39 w 49"/>
                    <a:gd name="T21" fmla="*/ 46 h 61"/>
                    <a:gd name="T22" fmla="*/ 36 w 49"/>
                    <a:gd name="T23" fmla="*/ 49 h 61"/>
                    <a:gd name="T24" fmla="*/ 29 w 49"/>
                    <a:gd name="T25" fmla="*/ 54 h 61"/>
                    <a:gd name="T26" fmla="*/ 24 w 49"/>
                    <a:gd name="T27" fmla="*/ 57 h 61"/>
                    <a:gd name="T28" fmla="*/ 15 w 49"/>
                    <a:gd name="T29" fmla="*/ 61 h 61"/>
                    <a:gd name="T30" fmla="*/ 10 w 49"/>
                    <a:gd name="T31" fmla="*/ 58 h 61"/>
                    <a:gd name="T32" fmla="*/ 6 w 49"/>
                    <a:gd name="T33" fmla="*/ 55 h 61"/>
                    <a:gd name="T34" fmla="*/ 3 w 49"/>
                    <a:gd name="T35" fmla="*/ 51 h 61"/>
                    <a:gd name="T36" fmla="*/ 0 w 49"/>
                    <a:gd name="T37" fmla="*/ 48 h 61"/>
                    <a:gd name="T38" fmla="*/ 0 w 49"/>
                    <a:gd name="T39" fmla="*/ 42 h 61"/>
                    <a:gd name="T40" fmla="*/ 3 w 49"/>
                    <a:gd name="T41" fmla="*/ 39 h 61"/>
                    <a:gd name="T42" fmla="*/ 6 w 49"/>
                    <a:gd name="T43" fmla="*/ 37 h 61"/>
                    <a:gd name="T44" fmla="*/ 9 w 49"/>
                    <a:gd name="T45" fmla="*/ 34 h 61"/>
                    <a:gd name="T46" fmla="*/ 12 w 49"/>
                    <a:gd name="T47" fmla="*/ 28 h 61"/>
                    <a:gd name="T48" fmla="*/ 17 w 49"/>
                    <a:gd name="T49" fmla="*/ 21 h 61"/>
                    <a:gd name="T50" fmla="*/ 23 w 49"/>
                    <a:gd name="T51" fmla="*/ 15 h 61"/>
                    <a:gd name="T52" fmla="*/ 28 w 49"/>
                    <a:gd name="T53" fmla="*/ 10 h 61"/>
                    <a:gd name="T54" fmla="*/ 33 w 49"/>
                    <a:gd name="T55" fmla="*/ 6 h 61"/>
                    <a:gd name="T56" fmla="*/ 37 w 49"/>
                    <a:gd name="T57" fmla="*/ 2 h 61"/>
                    <a:gd name="T58" fmla="*/ 40 w 49"/>
                    <a:gd name="T59" fmla="*/ 1 h 61"/>
                    <a:gd name="T60" fmla="*/ 43 w 49"/>
                    <a:gd name="T61" fmla="*/ 0 h 61"/>
                    <a:gd name="T62" fmla="*/ 48 w 49"/>
                    <a:gd name="T6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 h="61">
                      <a:moveTo>
                        <a:pt x="48" y="0"/>
                      </a:moveTo>
                      <a:lnTo>
                        <a:pt x="48" y="1"/>
                      </a:lnTo>
                      <a:lnTo>
                        <a:pt x="49" y="3"/>
                      </a:lnTo>
                      <a:lnTo>
                        <a:pt x="49" y="4"/>
                      </a:lnTo>
                      <a:lnTo>
                        <a:pt x="48" y="7"/>
                      </a:lnTo>
                      <a:lnTo>
                        <a:pt x="46" y="10"/>
                      </a:lnTo>
                      <a:lnTo>
                        <a:pt x="46" y="13"/>
                      </a:lnTo>
                      <a:lnTo>
                        <a:pt x="45" y="14"/>
                      </a:lnTo>
                      <a:lnTo>
                        <a:pt x="43" y="15"/>
                      </a:lnTo>
                      <a:lnTo>
                        <a:pt x="41" y="18"/>
                      </a:lnTo>
                      <a:lnTo>
                        <a:pt x="40" y="20"/>
                      </a:lnTo>
                      <a:lnTo>
                        <a:pt x="36" y="24"/>
                      </a:lnTo>
                      <a:lnTo>
                        <a:pt x="35" y="27"/>
                      </a:lnTo>
                      <a:lnTo>
                        <a:pt x="33" y="30"/>
                      </a:lnTo>
                      <a:lnTo>
                        <a:pt x="33" y="31"/>
                      </a:lnTo>
                      <a:lnTo>
                        <a:pt x="34" y="32"/>
                      </a:lnTo>
                      <a:lnTo>
                        <a:pt x="35" y="34"/>
                      </a:lnTo>
                      <a:lnTo>
                        <a:pt x="37" y="37"/>
                      </a:lnTo>
                      <a:lnTo>
                        <a:pt x="39" y="39"/>
                      </a:lnTo>
                      <a:lnTo>
                        <a:pt x="40" y="42"/>
                      </a:lnTo>
                      <a:lnTo>
                        <a:pt x="40" y="44"/>
                      </a:lnTo>
                      <a:lnTo>
                        <a:pt x="39" y="46"/>
                      </a:lnTo>
                      <a:lnTo>
                        <a:pt x="37" y="48"/>
                      </a:lnTo>
                      <a:lnTo>
                        <a:pt x="36" y="49"/>
                      </a:lnTo>
                      <a:lnTo>
                        <a:pt x="34" y="51"/>
                      </a:lnTo>
                      <a:lnTo>
                        <a:pt x="29" y="54"/>
                      </a:lnTo>
                      <a:lnTo>
                        <a:pt x="27" y="56"/>
                      </a:lnTo>
                      <a:lnTo>
                        <a:pt x="24" y="57"/>
                      </a:lnTo>
                      <a:lnTo>
                        <a:pt x="21" y="58"/>
                      </a:lnTo>
                      <a:lnTo>
                        <a:pt x="15" y="61"/>
                      </a:lnTo>
                      <a:lnTo>
                        <a:pt x="12" y="60"/>
                      </a:lnTo>
                      <a:lnTo>
                        <a:pt x="10" y="58"/>
                      </a:lnTo>
                      <a:lnTo>
                        <a:pt x="7" y="56"/>
                      </a:lnTo>
                      <a:lnTo>
                        <a:pt x="6" y="55"/>
                      </a:lnTo>
                      <a:lnTo>
                        <a:pt x="5" y="54"/>
                      </a:lnTo>
                      <a:lnTo>
                        <a:pt x="3" y="51"/>
                      </a:lnTo>
                      <a:lnTo>
                        <a:pt x="1" y="50"/>
                      </a:lnTo>
                      <a:lnTo>
                        <a:pt x="0" y="48"/>
                      </a:lnTo>
                      <a:lnTo>
                        <a:pt x="0" y="45"/>
                      </a:lnTo>
                      <a:lnTo>
                        <a:pt x="0" y="42"/>
                      </a:lnTo>
                      <a:lnTo>
                        <a:pt x="1" y="40"/>
                      </a:lnTo>
                      <a:lnTo>
                        <a:pt x="3" y="39"/>
                      </a:lnTo>
                      <a:lnTo>
                        <a:pt x="4" y="38"/>
                      </a:lnTo>
                      <a:lnTo>
                        <a:pt x="6" y="37"/>
                      </a:lnTo>
                      <a:lnTo>
                        <a:pt x="7" y="36"/>
                      </a:lnTo>
                      <a:lnTo>
                        <a:pt x="9" y="34"/>
                      </a:lnTo>
                      <a:lnTo>
                        <a:pt x="10" y="32"/>
                      </a:lnTo>
                      <a:lnTo>
                        <a:pt x="12" y="28"/>
                      </a:lnTo>
                      <a:lnTo>
                        <a:pt x="15" y="25"/>
                      </a:lnTo>
                      <a:lnTo>
                        <a:pt x="17" y="21"/>
                      </a:lnTo>
                      <a:lnTo>
                        <a:pt x="22" y="18"/>
                      </a:lnTo>
                      <a:lnTo>
                        <a:pt x="23" y="15"/>
                      </a:lnTo>
                      <a:lnTo>
                        <a:pt x="27" y="12"/>
                      </a:lnTo>
                      <a:lnTo>
                        <a:pt x="28" y="10"/>
                      </a:lnTo>
                      <a:lnTo>
                        <a:pt x="30" y="7"/>
                      </a:lnTo>
                      <a:lnTo>
                        <a:pt x="33" y="6"/>
                      </a:lnTo>
                      <a:lnTo>
                        <a:pt x="35" y="3"/>
                      </a:lnTo>
                      <a:lnTo>
                        <a:pt x="37" y="2"/>
                      </a:lnTo>
                      <a:lnTo>
                        <a:pt x="39" y="1"/>
                      </a:lnTo>
                      <a:lnTo>
                        <a:pt x="40" y="1"/>
                      </a:lnTo>
                      <a:lnTo>
                        <a:pt x="42" y="0"/>
                      </a:lnTo>
                      <a:lnTo>
                        <a:pt x="43" y="0"/>
                      </a:lnTo>
                      <a:lnTo>
                        <a:pt x="46" y="0"/>
                      </a:lnTo>
                      <a:lnTo>
                        <a:pt x="48" y="0"/>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696" name="Freeform 144"/>
                <p:cNvSpPr>
                  <a:spLocks/>
                </p:cNvSpPr>
                <p:nvPr/>
              </p:nvSpPr>
              <p:spPr bwMode="auto">
                <a:xfrm>
                  <a:off x="1027" y="2563"/>
                  <a:ext cx="60" cy="72"/>
                </a:xfrm>
                <a:custGeom>
                  <a:avLst/>
                  <a:gdLst>
                    <a:gd name="T0" fmla="*/ 117 w 120"/>
                    <a:gd name="T1" fmla="*/ 110 h 144"/>
                    <a:gd name="T2" fmla="*/ 113 w 120"/>
                    <a:gd name="T3" fmla="*/ 124 h 144"/>
                    <a:gd name="T4" fmla="*/ 99 w 120"/>
                    <a:gd name="T5" fmla="*/ 134 h 144"/>
                    <a:gd name="T6" fmla="*/ 95 w 120"/>
                    <a:gd name="T7" fmla="*/ 140 h 144"/>
                    <a:gd name="T8" fmla="*/ 83 w 120"/>
                    <a:gd name="T9" fmla="*/ 142 h 144"/>
                    <a:gd name="T10" fmla="*/ 83 w 120"/>
                    <a:gd name="T11" fmla="*/ 137 h 144"/>
                    <a:gd name="T12" fmla="*/ 48 w 120"/>
                    <a:gd name="T13" fmla="*/ 129 h 144"/>
                    <a:gd name="T14" fmla="*/ 40 w 120"/>
                    <a:gd name="T15" fmla="*/ 117 h 144"/>
                    <a:gd name="T16" fmla="*/ 31 w 120"/>
                    <a:gd name="T17" fmla="*/ 106 h 144"/>
                    <a:gd name="T18" fmla="*/ 37 w 120"/>
                    <a:gd name="T19" fmla="*/ 100 h 144"/>
                    <a:gd name="T20" fmla="*/ 29 w 120"/>
                    <a:gd name="T21" fmla="*/ 94 h 144"/>
                    <a:gd name="T22" fmla="*/ 21 w 120"/>
                    <a:gd name="T23" fmla="*/ 89 h 144"/>
                    <a:gd name="T24" fmla="*/ 13 w 120"/>
                    <a:gd name="T25" fmla="*/ 78 h 144"/>
                    <a:gd name="T26" fmla="*/ 6 w 120"/>
                    <a:gd name="T27" fmla="*/ 74 h 144"/>
                    <a:gd name="T28" fmla="*/ 3 w 120"/>
                    <a:gd name="T29" fmla="*/ 59 h 144"/>
                    <a:gd name="T30" fmla="*/ 10 w 120"/>
                    <a:gd name="T31" fmla="*/ 54 h 144"/>
                    <a:gd name="T32" fmla="*/ 10 w 120"/>
                    <a:gd name="T33" fmla="*/ 47 h 144"/>
                    <a:gd name="T34" fmla="*/ 6 w 120"/>
                    <a:gd name="T35" fmla="*/ 40 h 144"/>
                    <a:gd name="T36" fmla="*/ 16 w 120"/>
                    <a:gd name="T37" fmla="*/ 33 h 144"/>
                    <a:gd name="T38" fmla="*/ 12 w 120"/>
                    <a:gd name="T39" fmla="*/ 24 h 144"/>
                    <a:gd name="T40" fmla="*/ 7 w 120"/>
                    <a:gd name="T41" fmla="*/ 12 h 144"/>
                    <a:gd name="T42" fmla="*/ 17 w 120"/>
                    <a:gd name="T43" fmla="*/ 14 h 144"/>
                    <a:gd name="T44" fmla="*/ 25 w 120"/>
                    <a:gd name="T45" fmla="*/ 15 h 144"/>
                    <a:gd name="T46" fmla="*/ 31 w 120"/>
                    <a:gd name="T47" fmla="*/ 11 h 144"/>
                    <a:gd name="T48" fmla="*/ 42 w 120"/>
                    <a:gd name="T49" fmla="*/ 12 h 144"/>
                    <a:gd name="T50" fmla="*/ 47 w 120"/>
                    <a:gd name="T51" fmla="*/ 8 h 144"/>
                    <a:gd name="T52" fmla="*/ 53 w 120"/>
                    <a:gd name="T53" fmla="*/ 8 h 144"/>
                    <a:gd name="T54" fmla="*/ 60 w 120"/>
                    <a:gd name="T55" fmla="*/ 8 h 144"/>
                    <a:gd name="T56" fmla="*/ 67 w 120"/>
                    <a:gd name="T57" fmla="*/ 3 h 144"/>
                    <a:gd name="T58" fmla="*/ 75 w 120"/>
                    <a:gd name="T59" fmla="*/ 2 h 144"/>
                    <a:gd name="T60" fmla="*/ 82 w 120"/>
                    <a:gd name="T61" fmla="*/ 8 h 144"/>
                    <a:gd name="T62" fmla="*/ 85 w 120"/>
                    <a:gd name="T63" fmla="*/ 15 h 144"/>
                    <a:gd name="T64" fmla="*/ 87 w 120"/>
                    <a:gd name="T65" fmla="*/ 21 h 144"/>
                    <a:gd name="T66" fmla="*/ 79 w 120"/>
                    <a:gd name="T67" fmla="*/ 23 h 144"/>
                    <a:gd name="T68" fmla="*/ 77 w 120"/>
                    <a:gd name="T69" fmla="*/ 29 h 144"/>
                    <a:gd name="T70" fmla="*/ 73 w 120"/>
                    <a:gd name="T71" fmla="*/ 36 h 144"/>
                    <a:gd name="T72" fmla="*/ 71 w 120"/>
                    <a:gd name="T73" fmla="*/ 45 h 144"/>
                    <a:gd name="T74" fmla="*/ 75 w 120"/>
                    <a:gd name="T75" fmla="*/ 52 h 144"/>
                    <a:gd name="T76" fmla="*/ 77 w 120"/>
                    <a:gd name="T77" fmla="*/ 58 h 144"/>
                    <a:gd name="T78" fmla="*/ 77 w 120"/>
                    <a:gd name="T79" fmla="*/ 64 h 144"/>
                    <a:gd name="T80" fmla="*/ 76 w 120"/>
                    <a:gd name="T81" fmla="*/ 69 h 144"/>
                    <a:gd name="T82" fmla="*/ 81 w 120"/>
                    <a:gd name="T83" fmla="*/ 75 h 144"/>
                    <a:gd name="T84" fmla="*/ 85 w 120"/>
                    <a:gd name="T85" fmla="*/ 72 h 144"/>
                    <a:gd name="T86" fmla="*/ 91 w 120"/>
                    <a:gd name="T87" fmla="*/ 75 h 144"/>
                    <a:gd name="T88" fmla="*/ 99 w 120"/>
                    <a:gd name="T89" fmla="*/ 72 h 144"/>
                    <a:gd name="T90" fmla="*/ 102 w 120"/>
                    <a:gd name="T91" fmla="*/ 78 h 144"/>
                    <a:gd name="T92" fmla="*/ 107 w 120"/>
                    <a:gd name="T93" fmla="*/ 89 h 144"/>
                    <a:gd name="T94" fmla="*/ 112 w 120"/>
                    <a:gd name="T95" fmla="*/ 96 h 144"/>
                    <a:gd name="T96" fmla="*/ 115 w 120"/>
                    <a:gd name="T97" fmla="*/ 102 h 144"/>
                    <a:gd name="T98" fmla="*/ 120 w 120"/>
                    <a:gd name="T99" fmla="*/ 105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0" h="144">
                      <a:moveTo>
                        <a:pt x="120" y="105"/>
                      </a:moveTo>
                      <a:lnTo>
                        <a:pt x="117" y="110"/>
                      </a:lnTo>
                      <a:lnTo>
                        <a:pt x="115" y="113"/>
                      </a:lnTo>
                      <a:lnTo>
                        <a:pt x="113" y="124"/>
                      </a:lnTo>
                      <a:lnTo>
                        <a:pt x="111" y="126"/>
                      </a:lnTo>
                      <a:lnTo>
                        <a:pt x="99" y="134"/>
                      </a:lnTo>
                      <a:lnTo>
                        <a:pt x="97" y="135"/>
                      </a:lnTo>
                      <a:lnTo>
                        <a:pt x="95" y="140"/>
                      </a:lnTo>
                      <a:lnTo>
                        <a:pt x="84" y="144"/>
                      </a:lnTo>
                      <a:lnTo>
                        <a:pt x="83" y="142"/>
                      </a:lnTo>
                      <a:lnTo>
                        <a:pt x="85" y="137"/>
                      </a:lnTo>
                      <a:lnTo>
                        <a:pt x="83" y="137"/>
                      </a:lnTo>
                      <a:lnTo>
                        <a:pt x="55" y="130"/>
                      </a:lnTo>
                      <a:lnTo>
                        <a:pt x="48" y="129"/>
                      </a:lnTo>
                      <a:lnTo>
                        <a:pt x="41" y="120"/>
                      </a:lnTo>
                      <a:lnTo>
                        <a:pt x="40" y="117"/>
                      </a:lnTo>
                      <a:lnTo>
                        <a:pt x="33" y="112"/>
                      </a:lnTo>
                      <a:lnTo>
                        <a:pt x="31" y="106"/>
                      </a:lnTo>
                      <a:lnTo>
                        <a:pt x="35" y="102"/>
                      </a:lnTo>
                      <a:lnTo>
                        <a:pt x="37" y="100"/>
                      </a:lnTo>
                      <a:lnTo>
                        <a:pt x="35" y="98"/>
                      </a:lnTo>
                      <a:lnTo>
                        <a:pt x="29" y="94"/>
                      </a:lnTo>
                      <a:lnTo>
                        <a:pt x="23" y="90"/>
                      </a:lnTo>
                      <a:lnTo>
                        <a:pt x="21" y="89"/>
                      </a:lnTo>
                      <a:lnTo>
                        <a:pt x="18" y="88"/>
                      </a:lnTo>
                      <a:lnTo>
                        <a:pt x="13" y="78"/>
                      </a:lnTo>
                      <a:lnTo>
                        <a:pt x="9" y="75"/>
                      </a:lnTo>
                      <a:lnTo>
                        <a:pt x="6" y="74"/>
                      </a:lnTo>
                      <a:lnTo>
                        <a:pt x="0" y="74"/>
                      </a:lnTo>
                      <a:lnTo>
                        <a:pt x="3" y="59"/>
                      </a:lnTo>
                      <a:lnTo>
                        <a:pt x="4" y="57"/>
                      </a:lnTo>
                      <a:lnTo>
                        <a:pt x="10" y="54"/>
                      </a:lnTo>
                      <a:lnTo>
                        <a:pt x="11" y="51"/>
                      </a:lnTo>
                      <a:lnTo>
                        <a:pt x="10" y="47"/>
                      </a:lnTo>
                      <a:lnTo>
                        <a:pt x="6" y="42"/>
                      </a:lnTo>
                      <a:lnTo>
                        <a:pt x="6" y="40"/>
                      </a:lnTo>
                      <a:lnTo>
                        <a:pt x="6" y="38"/>
                      </a:lnTo>
                      <a:lnTo>
                        <a:pt x="16" y="33"/>
                      </a:lnTo>
                      <a:lnTo>
                        <a:pt x="15" y="29"/>
                      </a:lnTo>
                      <a:lnTo>
                        <a:pt x="12" y="24"/>
                      </a:lnTo>
                      <a:lnTo>
                        <a:pt x="7" y="17"/>
                      </a:lnTo>
                      <a:lnTo>
                        <a:pt x="7" y="12"/>
                      </a:lnTo>
                      <a:lnTo>
                        <a:pt x="12" y="14"/>
                      </a:lnTo>
                      <a:lnTo>
                        <a:pt x="17" y="14"/>
                      </a:lnTo>
                      <a:lnTo>
                        <a:pt x="21" y="16"/>
                      </a:lnTo>
                      <a:lnTo>
                        <a:pt x="25" y="15"/>
                      </a:lnTo>
                      <a:lnTo>
                        <a:pt x="28" y="14"/>
                      </a:lnTo>
                      <a:lnTo>
                        <a:pt x="31" y="11"/>
                      </a:lnTo>
                      <a:lnTo>
                        <a:pt x="36" y="10"/>
                      </a:lnTo>
                      <a:lnTo>
                        <a:pt x="42" y="12"/>
                      </a:lnTo>
                      <a:lnTo>
                        <a:pt x="43" y="10"/>
                      </a:lnTo>
                      <a:lnTo>
                        <a:pt x="47" y="8"/>
                      </a:lnTo>
                      <a:lnTo>
                        <a:pt x="49" y="6"/>
                      </a:lnTo>
                      <a:lnTo>
                        <a:pt x="53" y="8"/>
                      </a:lnTo>
                      <a:lnTo>
                        <a:pt x="55" y="6"/>
                      </a:lnTo>
                      <a:lnTo>
                        <a:pt x="60" y="8"/>
                      </a:lnTo>
                      <a:lnTo>
                        <a:pt x="64" y="6"/>
                      </a:lnTo>
                      <a:lnTo>
                        <a:pt x="67" y="3"/>
                      </a:lnTo>
                      <a:lnTo>
                        <a:pt x="71" y="0"/>
                      </a:lnTo>
                      <a:lnTo>
                        <a:pt x="75" y="2"/>
                      </a:lnTo>
                      <a:lnTo>
                        <a:pt x="83" y="2"/>
                      </a:lnTo>
                      <a:lnTo>
                        <a:pt x="82" y="8"/>
                      </a:lnTo>
                      <a:lnTo>
                        <a:pt x="83" y="11"/>
                      </a:lnTo>
                      <a:lnTo>
                        <a:pt x="85" y="15"/>
                      </a:lnTo>
                      <a:lnTo>
                        <a:pt x="87" y="17"/>
                      </a:lnTo>
                      <a:lnTo>
                        <a:pt x="87" y="21"/>
                      </a:lnTo>
                      <a:lnTo>
                        <a:pt x="84" y="22"/>
                      </a:lnTo>
                      <a:lnTo>
                        <a:pt x="79" y="23"/>
                      </a:lnTo>
                      <a:lnTo>
                        <a:pt x="79" y="27"/>
                      </a:lnTo>
                      <a:lnTo>
                        <a:pt x="77" y="29"/>
                      </a:lnTo>
                      <a:lnTo>
                        <a:pt x="75" y="33"/>
                      </a:lnTo>
                      <a:lnTo>
                        <a:pt x="73" y="36"/>
                      </a:lnTo>
                      <a:lnTo>
                        <a:pt x="70" y="42"/>
                      </a:lnTo>
                      <a:lnTo>
                        <a:pt x="71" y="45"/>
                      </a:lnTo>
                      <a:lnTo>
                        <a:pt x="75" y="50"/>
                      </a:lnTo>
                      <a:lnTo>
                        <a:pt x="75" y="52"/>
                      </a:lnTo>
                      <a:lnTo>
                        <a:pt x="76" y="56"/>
                      </a:lnTo>
                      <a:lnTo>
                        <a:pt x="77" y="58"/>
                      </a:lnTo>
                      <a:lnTo>
                        <a:pt x="78" y="62"/>
                      </a:lnTo>
                      <a:lnTo>
                        <a:pt x="77" y="64"/>
                      </a:lnTo>
                      <a:lnTo>
                        <a:pt x="76" y="65"/>
                      </a:lnTo>
                      <a:lnTo>
                        <a:pt x="76" y="69"/>
                      </a:lnTo>
                      <a:lnTo>
                        <a:pt x="78" y="76"/>
                      </a:lnTo>
                      <a:lnTo>
                        <a:pt x="81" y="75"/>
                      </a:lnTo>
                      <a:lnTo>
                        <a:pt x="83" y="74"/>
                      </a:lnTo>
                      <a:lnTo>
                        <a:pt x="85" y="72"/>
                      </a:lnTo>
                      <a:lnTo>
                        <a:pt x="89" y="74"/>
                      </a:lnTo>
                      <a:lnTo>
                        <a:pt x="91" y="75"/>
                      </a:lnTo>
                      <a:lnTo>
                        <a:pt x="94" y="74"/>
                      </a:lnTo>
                      <a:lnTo>
                        <a:pt x="99" y="72"/>
                      </a:lnTo>
                      <a:lnTo>
                        <a:pt x="101" y="74"/>
                      </a:lnTo>
                      <a:lnTo>
                        <a:pt x="102" y="78"/>
                      </a:lnTo>
                      <a:lnTo>
                        <a:pt x="102" y="82"/>
                      </a:lnTo>
                      <a:lnTo>
                        <a:pt x="107" y="89"/>
                      </a:lnTo>
                      <a:lnTo>
                        <a:pt x="111" y="93"/>
                      </a:lnTo>
                      <a:lnTo>
                        <a:pt x="112" y="96"/>
                      </a:lnTo>
                      <a:lnTo>
                        <a:pt x="114" y="100"/>
                      </a:lnTo>
                      <a:lnTo>
                        <a:pt x="115" y="102"/>
                      </a:lnTo>
                      <a:lnTo>
                        <a:pt x="118" y="104"/>
                      </a:lnTo>
                      <a:lnTo>
                        <a:pt x="120" y="105"/>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697" name="Freeform 145"/>
                <p:cNvSpPr>
                  <a:spLocks/>
                </p:cNvSpPr>
                <p:nvPr/>
              </p:nvSpPr>
              <p:spPr bwMode="auto">
                <a:xfrm>
                  <a:off x="945" y="2572"/>
                  <a:ext cx="64" cy="51"/>
                </a:xfrm>
                <a:custGeom>
                  <a:avLst/>
                  <a:gdLst>
                    <a:gd name="T0" fmla="*/ 68 w 127"/>
                    <a:gd name="T1" fmla="*/ 101 h 103"/>
                    <a:gd name="T2" fmla="*/ 62 w 127"/>
                    <a:gd name="T3" fmla="*/ 99 h 103"/>
                    <a:gd name="T4" fmla="*/ 58 w 127"/>
                    <a:gd name="T5" fmla="*/ 96 h 103"/>
                    <a:gd name="T6" fmla="*/ 55 w 127"/>
                    <a:gd name="T7" fmla="*/ 91 h 103"/>
                    <a:gd name="T8" fmla="*/ 58 w 127"/>
                    <a:gd name="T9" fmla="*/ 87 h 103"/>
                    <a:gd name="T10" fmla="*/ 54 w 127"/>
                    <a:gd name="T11" fmla="*/ 82 h 103"/>
                    <a:gd name="T12" fmla="*/ 48 w 127"/>
                    <a:gd name="T13" fmla="*/ 81 h 103"/>
                    <a:gd name="T14" fmla="*/ 46 w 127"/>
                    <a:gd name="T15" fmla="*/ 73 h 103"/>
                    <a:gd name="T16" fmla="*/ 47 w 127"/>
                    <a:gd name="T17" fmla="*/ 67 h 103"/>
                    <a:gd name="T18" fmla="*/ 44 w 127"/>
                    <a:gd name="T19" fmla="*/ 60 h 103"/>
                    <a:gd name="T20" fmla="*/ 38 w 127"/>
                    <a:gd name="T21" fmla="*/ 58 h 103"/>
                    <a:gd name="T22" fmla="*/ 30 w 127"/>
                    <a:gd name="T23" fmla="*/ 61 h 103"/>
                    <a:gd name="T24" fmla="*/ 26 w 127"/>
                    <a:gd name="T25" fmla="*/ 58 h 103"/>
                    <a:gd name="T26" fmla="*/ 22 w 127"/>
                    <a:gd name="T27" fmla="*/ 55 h 103"/>
                    <a:gd name="T28" fmla="*/ 16 w 127"/>
                    <a:gd name="T29" fmla="*/ 57 h 103"/>
                    <a:gd name="T30" fmla="*/ 6 w 127"/>
                    <a:gd name="T31" fmla="*/ 46 h 103"/>
                    <a:gd name="T32" fmla="*/ 2 w 127"/>
                    <a:gd name="T33" fmla="*/ 46 h 103"/>
                    <a:gd name="T34" fmla="*/ 1 w 127"/>
                    <a:gd name="T35" fmla="*/ 37 h 103"/>
                    <a:gd name="T36" fmla="*/ 1 w 127"/>
                    <a:gd name="T37" fmla="*/ 31 h 103"/>
                    <a:gd name="T38" fmla="*/ 0 w 127"/>
                    <a:gd name="T39" fmla="*/ 28 h 103"/>
                    <a:gd name="T40" fmla="*/ 4 w 127"/>
                    <a:gd name="T41" fmla="*/ 24 h 103"/>
                    <a:gd name="T42" fmla="*/ 7 w 127"/>
                    <a:gd name="T43" fmla="*/ 23 h 103"/>
                    <a:gd name="T44" fmla="*/ 13 w 127"/>
                    <a:gd name="T45" fmla="*/ 17 h 103"/>
                    <a:gd name="T46" fmla="*/ 22 w 127"/>
                    <a:gd name="T47" fmla="*/ 13 h 103"/>
                    <a:gd name="T48" fmla="*/ 26 w 127"/>
                    <a:gd name="T49" fmla="*/ 10 h 103"/>
                    <a:gd name="T50" fmla="*/ 32 w 127"/>
                    <a:gd name="T51" fmla="*/ 10 h 103"/>
                    <a:gd name="T52" fmla="*/ 38 w 127"/>
                    <a:gd name="T53" fmla="*/ 12 h 103"/>
                    <a:gd name="T54" fmla="*/ 46 w 127"/>
                    <a:gd name="T55" fmla="*/ 11 h 103"/>
                    <a:gd name="T56" fmla="*/ 50 w 127"/>
                    <a:gd name="T57" fmla="*/ 9 h 103"/>
                    <a:gd name="T58" fmla="*/ 53 w 127"/>
                    <a:gd name="T59" fmla="*/ 5 h 103"/>
                    <a:gd name="T60" fmla="*/ 58 w 127"/>
                    <a:gd name="T61" fmla="*/ 6 h 103"/>
                    <a:gd name="T62" fmla="*/ 61 w 127"/>
                    <a:gd name="T63" fmla="*/ 3 h 103"/>
                    <a:gd name="T64" fmla="*/ 66 w 127"/>
                    <a:gd name="T65" fmla="*/ 0 h 103"/>
                    <a:gd name="T66" fmla="*/ 74 w 127"/>
                    <a:gd name="T67" fmla="*/ 0 h 103"/>
                    <a:gd name="T68" fmla="*/ 80 w 127"/>
                    <a:gd name="T69" fmla="*/ 1 h 103"/>
                    <a:gd name="T70" fmla="*/ 89 w 127"/>
                    <a:gd name="T71" fmla="*/ 6 h 103"/>
                    <a:gd name="T72" fmla="*/ 95 w 127"/>
                    <a:gd name="T73" fmla="*/ 5 h 103"/>
                    <a:gd name="T74" fmla="*/ 96 w 127"/>
                    <a:gd name="T75" fmla="*/ 4 h 103"/>
                    <a:gd name="T76" fmla="*/ 114 w 127"/>
                    <a:gd name="T77" fmla="*/ 0 h 103"/>
                    <a:gd name="T78" fmla="*/ 118 w 127"/>
                    <a:gd name="T79" fmla="*/ 10 h 103"/>
                    <a:gd name="T80" fmla="*/ 114 w 127"/>
                    <a:gd name="T81" fmla="*/ 27 h 103"/>
                    <a:gd name="T82" fmla="*/ 116 w 127"/>
                    <a:gd name="T83" fmla="*/ 36 h 103"/>
                    <a:gd name="T84" fmla="*/ 122 w 127"/>
                    <a:gd name="T85" fmla="*/ 48 h 103"/>
                    <a:gd name="T86" fmla="*/ 119 w 127"/>
                    <a:gd name="T87" fmla="*/ 54 h 103"/>
                    <a:gd name="T88" fmla="*/ 125 w 127"/>
                    <a:gd name="T89" fmla="*/ 60 h 103"/>
                    <a:gd name="T90" fmla="*/ 116 w 127"/>
                    <a:gd name="T91" fmla="*/ 70 h 103"/>
                    <a:gd name="T92" fmla="*/ 80 w 127"/>
                    <a:gd name="T93" fmla="*/ 9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7" h="103">
                      <a:moveTo>
                        <a:pt x="72" y="103"/>
                      </a:moveTo>
                      <a:lnTo>
                        <a:pt x="68" y="101"/>
                      </a:lnTo>
                      <a:lnTo>
                        <a:pt x="65" y="99"/>
                      </a:lnTo>
                      <a:lnTo>
                        <a:pt x="62" y="99"/>
                      </a:lnTo>
                      <a:lnTo>
                        <a:pt x="60" y="97"/>
                      </a:lnTo>
                      <a:lnTo>
                        <a:pt x="58" y="96"/>
                      </a:lnTo>
                      <a:lnTo>
                        <a:pt x="55" y="94"/>
                      </a:lnTo>
                      <a:lnTo>
                        <a:pt x="55" y="91"/>
                      </a:lnTo>
                      <a:lnTo>
                        <a:pt x="56" y="89"/>
                      </a:lnTo>
                      <a:lnTo>
                        <a:pt x="58" y="87"/>
                      </a:lnTo>
                      <a:lnTo>
                        <a:pt x="55" y="83"/>
                      </a:lnTo>
                      <a:lnTo>
                        <a:pt x="54" y="82"/>
                      </a:lnTo>
                      <a:lnTo>
                        <a:pt x="50" y="82"/>
                      </a:lnTo>
                      <a:lnTo>
                        <a:pt x="48" y="81"/>
                      </a:lnTo>
                      <a:lnTo>
                        <a:pt x="47" y="78"/>
                      </a:lnTo>
                      <a:lnTo>
                        <a:pt x="46" y="73"/>
                      </a:lnTo>
                      <a:lnTo>
                        <a:pt x="47" y="71"/>
                      </a:lnTo>
                      <a:lnTo>
                        <a:pt x="47" y="67"/>
                      </a:lnTo>
                      <a:lnTo>
                        <a:pt x="48" y="64"/>
                      </a:lnTo>
                      <a:lnTo>
                        <a:pt x="44" y="60"/>
                      </a:lnTo>
                      <a:lnTo>
                        <a:pt x="41" y="58"/>
                      </a:lnTo>
                      <a:lnTo>
                        <a:pt x="38" y="58"/>
                      </a:lnTo>
                      <a:lnTo>
                        <a:pt x="36" y="60"/>
                      </a:lnTo>
                      <a:lnTo>
                        <a:pt x="30" y="61"/>
                      </a:lnTo>
                      <a:lnTo>
                        <a:pt x="28" y="60"/>
                      </a:lnTo>
                      <a:lnTo>
                        <a:pt x="26" y="58"/>
                      </a:lnTo>
                      <a:lnTo>
                        <a:pt x="24" y="55"/>
                      </a:lnTo>
                      <a:lnTo>
                        <a:pt x="22" y="55"/>
                      </a:lnTo>
                      <a:lnTo>
                        <a:pt x="17" y="57"/>
                      </a:lnTo>
                      <a:lnTo>
                        <a:pt x="16" y="57"/>
                      </a:lnTo>
                      <a:lnTo>
                        <a:pt x="8" y="51"/>
                      </a:lnTo>
                      <a:lnTo>
                        <a:pt x="6" y="46"/>
                      </a:lnTo>
                      <a:lnTo>
                        <a:pt x="4" y="46"/>
                      </a:lnTo>
                      <a:lnTo>
                        <a:pt x="2" y="46"/>
                      </a:lnTo>
                      <a:lnTo>
                        <a:pt x="1" y="46"/>
                      </a:lnTo>
                      <a:lnTo>
                        <a:pt x="1" y="37"/>
                      </a:lnTo>
                      <a:lnTo>
                        <a:pt x="0" y="37"/>
                      </a:lnTo>
                      <a:lnTo>
                        <a:pt x="1" y="31"/>
                      </a:lnTo>
                      <a:lnTo>
                        <a:pt x="0" y="29"/>
                      </a:lnTo>
                      <a:lnTo>
                        <a:pt x="0" y="28"/>
                      </a:lnTo>
                      <a:lnTo>
                        <a:pt x="2" y="25"/>
                      </a:lnTo>
                      <a:lnTo>
                        <a:pt x="4" y="24"/>
                      </a:lnTo>
                      <a:lnTo>
                        <a:pt x="6" y="24"/>
                      </a:lnTo>
                      <a:lnTo>
                        <a:pt x="7" y="23"/>
                      </a:lnTo>
                      <a:lnTo>
                        <a:pt x="10" y="22"/>
                      </a:lnTo>
                      <a:lnTo>
                        <a:pt x="13" y="17"/>
                      </a:lnTo>
                      <a:lnTo>
                        <a:pt x="14" y="17"/>
                      </a:lnTo>
                      <a:lnTo>
                        <a:pt x="22" y="13"/>
                      </a:lnTo>
                      <a:lnTo>
                        <a:pt x="24" y="12"/>
                      </a:lnTo>
                      <a:lnTo>
                        <a:pt x="26" y="10"/>
                      </a:lnTo>
                      <a:lnTo>
                        <a:pt x="30" y="10"/>
                      </a:lnTo>
                      <a:lnTo>
                        <a:pt x="32" y="10"/>
                      </a:lnTo>
                      <a:lnTo>
                        <a:pt x="37" y="10"/>
                      </a:lnTo>
                      <a:lnTo>
                        <a:pt x="38" y="12"/>
                      </a:lnTo>
                      <a:lnTo>
                        <a:pt x="41" y="12"/>
                      </a:lnTo>
                      <a:lnTo>
                        <a:pt x="46" y="11"/>
                      </a:lnTo>
                      <a:lnTo>
                        <a:pt x="48" y="10"/>
                      </a:lnTo>
                      <a:lnTo>
                        <a:pt x="50" y="9"/>
                      </a:lnTo>
                      <a:lnTo>
                        <a:pt x="52" y="7"/>
                      </a:lnTo>
                      <a:lnTo>
                        <a:pt x="53" y="5"/>
                      </a:lnTo>
                      <a:lnTo>
                        <a:pt x="55" y="6"/>
                      </a:lnTo>
                      <a:lnTo>
                        <a:pt x="58" y="6"/>
                      </a:lnTo>
                      <a:lnTo>
                        <a:pt x="59" y="6"/>
                      </a:lnTo>
                      <a:lnTo>
                        <a:pt x="61" y="3"/>
                      </a:lnTo>
                      <a:lnTo>
                        <a:pt x="64" y="1"/>
                      </a:lnTo>
                      <a:lnTo>
                        <a:pt x="66" y="0"/>
                      </a:lnTo>
                      <a:lnTo>
                        <a:pt x="70" y="0"/>
                      </a:lnTo>
                      <a:lnTo>
                        <a:pt x="74" y="0"/>
                      </a:lnTo>
                      <a:lnTo>
                        <a:pt x="77" y="0"/>
                      </a:lnTo>
                      <a:lnTo>
                        <a:pt x="80" y="1"/>
                      </a:lnTo>
                      <a:lnTo>
                        <a:pt x="85" y="4"/>
                      </a:lnTo>
                      <a:lnTo>
                        <a:pt x="89" y="6"/>
                      </a:lnTo>
                      <a:lnTo>
                        <a:pt x="91" y="7"/>
                      </a:lnTo>
                      <a:lnTo>
                        <a:pt x="95" y="5"/>
                      </a:lnTo>
                      <a:lnTo>
                        <a:pt x="95" y="3"/>
                      </a:lnTo>
                      <a:lnTo>
                        <a:pt x="96" y="4"/>
                      </a:lnTo>
                      <a:lnTo>
                        <a:pt x="100" y="4"/>
                      </a:lnTo>
                      <a:lnTo>
                        <a:pt x="114" y="0"/>
                      </a:lnTo>
                      <a:lnTo>
                        <a:pt x="116" y="4"/>
                      </a:lnTo>
                      <a:lnTo>
                        <a:pt x="118" y="10"/>
                      </a:lnTo>
                      <a:lnTo>
                        <a:pt x="115" y="19"/>
                      </a:lnTo>
                      <a:lnTo>
                        <a:pt x="114" y="27"/>
                      </a:lnTo>
                      <a:lnTo>
                        <a:pt x="114" y="31"/>
                      </a:lnTo>
                      <a:lnTo>
                        <a:pt x="116" y="36"/>
                      </a:lnTo>
                      <a:lnTo>
                        <a:pt x="121" y="41"/>
                      </a:lnTo>
                      <a:lnTo>
                        <a:pt x="122" y="48"/>
                      </a:lnTo>
                      <a:lnTo>
                        <a:pt x="121" y="51"/>
                      </a:lnTo>
                      <a:lnTo>
                        <a:pt x="119" y="54"/>
                      </a:lnTo>
                      <a:lnTo>
                        <a:pt x="120" y="58"/>
                      </a:lnTo>
                      <a:lnTo>
                        <a:pt x="125" y="60"/>
                      </a:lnTo>
                      <a:lnTo>
                        <a:pt x="127" y="63"/>
                      </a:lnTo>
                      <a:lnTo>
                        <a:pt x="116" y="70"/>
                      </a:lnTo>
                      <a:lnTo>
                        <a:pt x="98" y="82"/>
                      </a:lnTo>
                      <a:lnTo>
                        <a:pt x="80" y="93"/>
                      </a:lnTo>
                      <a:lnTo>
                        <a:pt x="72" y="103"/>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698" name="Freeform 146"/>
                <p:cNvSpPr>
                  <a:spLocks/>
                </p:cNvSpPr>
                <p:nvPr/>
              </p:nvSpPr>
              <p:spPr bwMode="auto">
                <a:xfrm>
                  <a:off x="772" y="2524"/>
                  <a:ext cx="86" cy="68"/>
                </a:xfrm>
                <a:custGeom>
                  <a:avLst/>
                  <a:gdLst>
                    <a:gd name="T0" fmla="*/ 170 w 172"/>
                    <a:gd name="T1" fmla="*/ 76 h 136"/>
                    <a:gd name="T2" fmla="*/ 162 w 172"/>
                    <a:gd name="T3" fmla="*/ 72 h 136"/>
                    <a:gd name="T4" fmla="*/ 162 w 172"/>
                    <a:gd name="T5" fmla="*/ 64 h 136"/>
                    <a:gd name="T6" fmla="*/ 161 w 172"/>
                    <a:gd name="T7" fmla="*/ 58 h 136"/>
                    <a:gd name="T8" fmla="*/ 156 w 172"/>
                    <a:gd name="T9" fmla="*/ 51 h 136"/>
                    <a:gd name="T10" fmla="*/ 155 w 172"/>
                    <a:gd name="T11" fmla="*/ 34 h 136"/>
                    <a:gd name="T12" fmla="*/ 149 w 172"/>
                    <a:gd name="T13" fmla="*/ 40 h 136"/>
                    <a:gd name="T14" fmla="*/ 148 w 172"/>
                    <a:gd name="T15" fmla="*/ 48 h 136"/>
                    <a:gd name="T16" fmla="*/ 146 w 172"/>
                    <a:gd name="T17" fmla="*/ 54 h 136"/>
                    <a:gd name="T18" fmla="*/ 142 w 172"/>
                    <a:gd name="T19" fmla="*/ 60 h 136"/>
                    <a:gd name="T20" fmla="*/ 138 w 172"/>
                    <a:gd name="T21" fmla="*/ 59 h 136"/>
                    <a:gd name="T22" fmla="*/ 132 w 172"/>
                    <a:gd name="T23" fmla="*/ 60 h 136"/>
                    <a:gd name="T24" fmla="*/ 128 w 172"/>
                    <a:gd name="T25" fmla="*/ 60 h 136"/>
                    <a:gd name="T26" fmla="*/ 122 w 172"/>
                    <a:gd name="T27" fmla="*/ 52 h 136"/>
                    <a:gd name="T28" fmla="*/ 124 w 172"/>
                    <a:gd name="T29" fmla="*/ 44 h 136"/>
                    <a:gd name="T30" fmla="*/ 114 w 172"/>
                    <a:gd name="T31" fmla="*/ 41 h 136"/>
                    <a:gd name="T32" fmla="*/ 112 w 172"/>
                    <a:gd name="T33" fmla="*/ 39 h 136"/>
                    <a:gd name="T34" fmla="*/ 111 w 172"/>
                    <a:gd name="T35" fmla="*/ 35 h 136"/>
                    <a:gd name="T36" fmla="*/ 112 w 172"/>
                    <a:gd name="T37" fmla="*/ 28 h 136"/>
                    <a:gd name="T38" fmla="*/ 113 w 172"/>
                    <a:gd name="T39" fmla="*/ 23 h 136"/>
                    <a:gd name="T40" fmla="*/ 118 w 172"/>
                    <a:gd name="T41" fmla="*/ 15 h 136"/>
                    <a:gd name="T42" fmla="*/ 116 w 172"/>
                    <a:gd name="T43" fmla="*/ 5 h 136"/>
                    <a:gd name="T44" fmla="*/ 102 w 172"/>
                    <a:gd name="T45" fmla="*/ 2 h 136"/>
                    <a:gd name="T46" fmla="*/ 84 w 172"/>
                    <a:gd name="T47" fmla="*/ 16 h 136"/>
                    <a:gd name="T48" fmla="*/ 69 w 172"/>
                    <a:gd name="T49" fmla="*/ 32 h 136"/>
                    <a:gd name="T50" fmla="*/ 45 w 172"/>
                    <a:gd name="T51" fmla="*/ 38 h 136"/>
                    <a:gd name="T52" fmla="*/ 36 w 172"/>
                    <a:gd name="T53" fmla="*/ 34 h 136"/>
                    <a:gd name="T54" fmla="*/ 15 w 172"/>
                    <a:gd name="T55" fmla="*/ 30 h 136"/>
                    <a:gd name="T56" fmla="*/ 22 w 172"/>
                    <a:gd name="T57" fmla="*/ 34 h 136"/>
                    <a:gd name="T58" fmla="*/ 15 w 172"/>
                    <a:gd name="T59" fmla="*/ 38 h 136"/>
                    <a:gd name="T60" fmla="*/ 4 w 172"/>
                    <a:gd name="T61" fmla="*/ 42 h 136"/>
                    <a:gd name="T62" fmla="*/ 5 w 172"/>
                    <a:gd name="T63" fmla="*/ 52 h 136"/>
                    <a:gd name="T64" fmla="*/ 4 w 172"/>
                    <a:gd name="T65" fmla="*/ 65 h 136"/>
                    <a:gd name="T66" fmla="*/ 0 w 172"/>
                    <a:gd name="T67" fmla="*/ 71 h 136"/>
                    <a:gd name="T68" fmla="*/ 5 w 172"/>
                    <a:gd name="T69" fmla="*/ 93 h 136"/>
                    <a:gd name="T70" fmla="*/ 3 w 172"/>
                    <a:gd name="T71" fmla="*/ 101 h 136"/>
                    <a:gd name="T72" fmla="*/ 6 w 172"/>
                    <a:gd name="T73" fmla="*/ 102 h 136"/>
                    <a:gd name="T74" fmla="*/ 9 w 172"/>
                    <a:gd name="T75" fmla="*/ 100 h 136"/>
                    <a:gd name="T76" fmla="*/ 12 w 172"/>
                    <a:gd name="T77" fmla="*/ 96 h 136"/>
                    <a:gd name="T78" fmla="*/ 21 w 172"/>
                    <a:gd name="T79" fmla="*/ 87 h 136"/>
                    <a:gd name="T80" fmla="*/ 29 w 172"/>
                    <a:gd name="T81" fmla="*/ 90 h 136"/>
                    <a:gd name="T82" fmla="*/ 44 w 172"/>
                    <a:gd name="T83" fmla="*/ 107 h 136"/>
                    <a:gd name="T84" fmla="*/ 58 w 172"/>
                    <a:gd name="T85" fmla="*/ 105 h 136"/>
                    <a:gd name="T86" fmla="*/ 70 w 172"/>
                    <a:gd name="T87" fmla="*/ 100 h 136"/>
                    <a:gd name="T88" fmla="*/ 95 w 172"/>
                    <a:gd name="T89" fmla="*/ 98 h 136"/>
                    <a:gd name="T90" fmla="*/ 113 w 172"/>
                    <a:gd name="T91" fmla="*/ 100 h 136"/>
                    <a:gd name="T92" fmla="*/ 148 w 172"/>
                    <a:gd name="T93" fmla="*/ 135 h 136"/>
                    <a:gd name="T94" fmla="*/ 155 w 172"/>
                    <a:gd name="T95" fmla="*/ 135 h 136"/>
                    <a:gd name="T96" fmla="*/ 154 w 172"/>
                    <a:gd name="T97" fmla="*/ 128 h 136"/>
                    <a:gd name="T98" fmla="*/ 153 w 172"/>
                    <a:gd name="T99" fmla="*/ 122 h 136"/>
                    <a:gd name="T100" fmla="*/ 155 w 172"/>
                    <a:gd name="T101" fmla="*/ 119 h 136"/>
                    <a:gd name="T102" fmla="*/ 158 w 172"/>
                    <a:gd name="T103" fmla="*/ 120 h 136"/>
                    <a:gd name="T104" fmla="*/ 161 w 172"/>
                    <a:gd name="T105" fmla="*/ 120 h 136"/>
                    <a:gd name="T106" fmla="*/ 165 w 172"/>
                    <a:gd name="T107" fmla="*/ 116 h 136"/>
                    <a:gd name="T108" fmla="*/ 165 w 172"/>
                    <a:gd name="T109" fmla="*/ 108 h 136"/>
                    <a:gd name="T110" fmla="*/ 166 w 172"/>
                    <a:gd name="T111" fmla="*/ 96 h 136"/>
                    <a:gd name="T112" fmla="*/ 172 w 172"/>
                    <a:gd name="T113" fmla="*/ 7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2" h="136">
                      <a:moveTo>
                        <a:pt x="172" y="77"/>
                      </a:moveTo>
                      <a:lnTo>
                        <a:pt x="170" y="76"/>
                      </a:lnTo>
                      <a:lnTo>
                        <a:pt x="165" y="75"/>
                      </a:lnTo>
                      <a:lnTo>
                        <a:pt x="162" y="72"/>
                      </a:lnTo>
                      <a:lnTo>
                        <a:pt x="162" y="70"/>
                      </a:lnTo>
                      <a:lnTo>
                        <a:pt x="162" y="64"/>
                      </a:lnTo>
                      <a:lnTo>
                        <a:pt x="162" y="62"/>
                      </a:lnTo>
                      <a:lnTo>
                        <a:pt x="161" y="58"/>
                      </a:lnTo>
                      <a:lnTo>
                        <a:pt x="158" y="53"/>
                      </a:lnTo>
                      <a:lnTo>
                        <a:pt x="156" y="51"/>
                      </a:lnTo>
                      <a:lnTo>
                        <a:pt x="156" y="45"/>
                      </a:lnTo>
                      <a:lnTo>
                        <a:pt x="155" y="34"/>
                      </a:lnTo>
                      <a:lnTo>
                        <a:pt x="152" y="38"/>
                      </a:lnTo>
                      <a:lnTo>
                        <a:pt x="149" y="40"/>
                      </a:lnTo>
                      <a:lnTo>
                        <a:pt x="147" y="44"/>
                      </a:lnTo>
                      <a:lnTo>
                        <a:pt x="148" y="48"/>
                      </a:lnTo>
                      <a:lnTo>
                        <a:pt x="148" y="52"/>
                      </a:lnTo>
                      <a:lnTo>
                        <a:pt x="146" y="54"/>
                      </a:lnTo>
                      <a:lnTo>
                        <a:pt x="143" y="58"/>
                      </a:lnTo>
                      <a:lnTo>
                        <a:pt x="142" y="60"/>
                      </a:lnTo>
                      <a:lnTo>
                        <a:pt x="140" y="59"/>
                      </a:lnTo>
                      <a:lnTo>
                        <a:pt x="138" y="59"/>
                      </a:lnTo>
                      <a:lnTo>
                        <a:pt x="135" y="59"/>
                      </a:lnTo>
                      <a:lnTo>
                        <a:pt x="132" y="60"/>
                      </a:lnTo>
                      <a:lnTo>
                        <a:pt x="130" y="62"/>
                      </a:lnTo>
                      <a:lnTo>
                        <a:pt x="128" y="60"/>
                      </a:lnTo>
                      <a:lnTo>
                        <a:pt x="122" y="57"/>
                      </a:lnTo>
                      <a:lnTo>
                        <a:pt x="122" y="52"/>
                      </a:lnTo>
                      <a:lnTo>
                        <a:pt x="124" y="48"/>
                      </a:lnTo>
                      <a:lnTo>
                        <a:pt x="124" y="44"/>
                      </a:lnTo>
                      <a:lnTo>
                        <a:pt x="119" y="42"/>
                      </a:lnTo>
                      <a:lnTo>
                        <a:pt x="114" y="41"/>
                      </a:lnTo>
                      <a:lnTo>
                        <a:pt x="112" y="41"/>
                      </a:lnTo>
                      <a:lnTo>
                        <a:pt x="112" y="39"/>
                      </a:lnTo>
                      <a:lnTo>
                        <a:pt x="113" y="36"/>
                      </a:lnTo>
                      <a:lnTo>
                        <a:pt x="111" y="35"/>
                      </a:lnTo>
                      <a:lnTo>
                        <a:pt x="111" y="32"/>
                      </a:lnTo>
                      <a:lnTo>
                        <a:pt x="112" y="28"/>
                      </a:lnTo>
                      <a:lnTo>
                        <a:pt x="112" y="27"/>
                      </a:lnTo>
                      <a:lnTo>
                        <a:pt x="113" y="23"/>
                      </a:lnTo>
                      <a:lnTo>
                        <a:pt x="116" y="20"/>
                      </a:lnTo>
                      <a:lnTo>
                        <a:pt x="118" y="15"/>
                      </a:lnTo>
                      <a:lnTo>
                        <a:pt x="117" y="11"/>
                      </a:lnTo>
                      <a:lnTo>
                        <a:pt x="116" y="5"/>
                      </a:lnTo>
                      <a:lnTo>
                        <a:pt x="116" y="0"/>
                      </a:lnTo>
                      <a:lnTo>
                        <a:pt x="102" y="2"/>
                      </a:lnTo>
                      <a:lnTo>
                        <a:pt x="96" y="4"/>
                      </a:lnTo>
                      <a:lnTo>
                        <a:pt x="84" y="16"/>
                      </a:lnTo>
                      <a:lnTo>
                        <a:pt x="80" y="20"/>
                      </a:lnTo>
                      <a:lnTo>
                        <a:pt x="69" y="32"/>
                      </a:lnTo>
                      <a:lnTo>
                        <a:pt x="53" y="36"/>
                      </a:lnTo>
                      <a:lnTo>
                        <a:pt x="45" y="38"/>
                      </a:lnTo>
                      <a:lnTo>
                        <a:pt x="41" y="38"/>
                      </a:lnTo>
                      <a:lnTo>
                        <a:pt x="36" y="34"/>
                      </a:lnTo>
                      <a:lnTo>
                        <a:pt x="27" y="29"/>
                      </a:lnTo>
                      <a:lnTo>
                        <a:pt x="15" y="30"/>
                      </a:lnTo>
                      <a:lnTo>
                        <a:pt x="14" y="32"/>
                      </a:lnTo>
                      <a:lnTo>
                        <a:pt x="22" y="34"/>
                      </a:lnTo>
                      <a:lnTo>
                        <a:pt x="22" y="36"/>
                      </a:lnTo>
                      <a:lnTo>
                        <a:pt x="15" y="38"/>
                      </a:lnTo>
                      <a:lnTo>
                        <a:pt x="8" y="40"/>
                      </a:lnTo>
                      <a:lnTo>
                        <a:pt x="4" y="42"/>
                      </a:lnTo>
                      <a:lnTo>
                        <a:pt x="3" y="46"/>
                      </a:lnTo>
                      <a:lnTo>
                        <a:pt x="5" y="52"/>
                      </a:lnTo>
                      <a:lnTo>
                        <a:pt x="8" y="63"/>
                      </a:lnTo>
                      <a:lnTo>
                        <a:pt x="4" y="65"/>
                      </a:lnTo>
                      <a:lnTo>
                        <a:pt x="2" y="66"/>
                      </a:lnTo>
                      <a:lnTo>
                        <a:pt x="0" y="71"/>
                      </a:lnTo>
                      <a:lnTo>
                        <a:pt x="6" y="86"/>
                      </a:lnTo>
                      <a:lnTo>
                        <a:pt x="5" y="93"/>
                      </a:lnTo>
                      <a:lnTo>
                        <a:pt x="4" y="98"/>
                      </a:lnTo>
                      <a:lnTo>
                        <a:pt x="3" y="101"/>
                      </a:lnTo>
                      <a:lnTo>
                        <a:pt x="4" y="102"/>
                      </a:lnTo>
                      <a:lnTo>
                        <a:pt x="6" y="102"/>
                      </a:lnTo>
                      <a:lnTo>
                        <a:pt x="6" y="101"/>
                      </a:lnTo>
                      <a:lnTo>
                        <a:pt x="9" y="100"/>
                      </a:lnTo>
                      <a:lnTo>
                        <a:pt x="9" y="99"/>
                      </a:lnTo>
                      <a:lnTo>
                        <a:pt x="12" y="96"/>
                      </a:lnTo>
                      <a:lnTo>
                        <a:pt x="15" y="93"/>
                      </a:lnTo>
                      <a:lnTo>
                        <a:pt x="21" y="87"/>
                      </a:lnTo>
                      <a:lnTo>
                        <a:pt x="23" y="87"/>
                      </a:lnTo>
                      <a:lnTo>
                        <a:pt x="29" y="90"/>
                      </a:lnTo>
                      <a:lnTo>
                        <a:pt x="39" y="104"/>
                      </a:lnTo>
                      <a:lnTo>
                        <a:pt x="44" y="107"/>
                      </a:lnTo>
                      <a:lnTo>
                        <a:pt x="51" y="110"/>
                      </a:lnTo>
                      <a:lnTo>
                        <a:pt x="58" y="105"/>
                      </a:lnTo>
                      <a:lnTo>
                        <a:pt x="63" y="102"/>
                      </a:lnTo>
                      <a:lnTo>
                        <a:pt x="70" y="100"/>
                      </a:lnTo>
                      <a:lnTo>
                        <a:pt x="88" y="100"/>
                      </a:lnTo>
                      <a:lnTo>
                        <a:pt x="95" y="98"/>
                      </a:lnTo>
                      <a:lnTo>
                        <a:pt x="107" y="96"/>
                      </a:lnTo>
                      <a:lnTo>
                        <a:pt x="113" y="100"/>
                      </a:lnTo>
                      <a:lnTo>
                        <a:pt x="124" y="114"/>
                      </a:lnTo>
                      <a:lnTo>
                        <a:pt x="148" y="135"/>
                      </a:lnTo>
                      <a:lnTo>
                        <a:pt x="153" y="136"/>
                      </a:lnTo>
                      <a:lnTo>
                        <a:pt x="155" y="135"/>
                      </a:lnTo>
                      <a:lnTo>
                        <a:pt x="155" y="131"/>
                      </a:lnTo>
                      <a:lnTo>
                        <a:pt x="154" y="128"/>
                      </a:lnTo>
                      <a:lnTo>
                        <a:pt x="153" y="124"/>
                      </a:lnTo>
                      <a:lnTo>
                        <a:pt x="153" y="122"/>
                      </a:lnTo>
                      <a:lnTo>
                        <a:pt x="154" y="120"/>
                      </a:lnTo>
                      <a:lnTo>
                        <a:pt x="155" y="119"/>
                      </a:lnTo>
                      <a:lnTo>
                        <a:pt x="156" y="119"/>
                      </a:lnTo>
                      <a:lnTo>
                        <a:pt x="158" y="120"/>
                      </a:lnTo>
                      <a:lnTo>
                        <a:pt x="160" y="120"/>
                      </a:lnTo>
                      <a:lnTo>
                        <a:pt x="161" y="120"/>
                      </a:lnTo>
                      <a:lnTo>
                        <a:pt x="162" y="119"/>
                      </a:lnTo>
                      <a:lnTo>
                        <a:pt x="165" y="116"/>
                      </a:lnTo>
                      <a:lnTo>
                        <a:pt x="165" y="114"/>
                      </a:lnTo>
                      <a:lnTo>
                        <a:pt x="165" y="108"/>
                      </a:lnTo>
                      <a:lnTo>
                        <a:pt x="166" y="102"/>
                      </a:lnTo>
                      <a:lnTo>
                        <a:pt x="166" y="96"/>
                      </a:lnTo>
                      <a:lnTo>
                        <a:pt x="170" y="87"/>
                      </a:lnTo>
                      <a:lnTo>
                        <a:pt x="172" y="78"/>
                      </a:lnTo>
                      <a:lnTo>
                        <a:pt x="172" y="77"/>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699" name="Freeform 147"/>
                <p:cNvSpPr>
                  <a:spLocks/>
                </p:cNvSpPr>
                <p:nvPr/>
              </p:nvSpPr>
              <p:spPr bwMode="auto">
                <a:xfrm>
                  <a:off x="853" y="2580"/>
                  <a:ext cx="15" cy="9"/>
                </a:xfrm>
                <a:custGeom>
                  <a:avLst/>
                  <a:gdLst>
                    <a:gd name="T0" fmla="*/ 5 w 30"/>
                    <a:gd name="T1" fmla="*/ 5 h 18"/>
                    <a:gd name="T2" fmla="*/ 5 w 30"/>
                    <a:gd name="T3" fmla="*/ 4 h 18"/>
                    <a:gd name="T4" fmla="*/ 5 w 30"/>
                    <a:gd name="T5" fmla="*/ 2 h 18"/>
                    <a:gd name="T6" fmla="*/ 5 w 30"/>
                    <a:gd name="T7" fmla="*/ 1 h 18"/>
                    <a:gd name="T8" fmla="*/ 6 w 30"/>
                    <a:gd name="T9" fmla="*/ 0 h 18"/>
                    <a:gd name="T10" fmla="*/ 7 w 30"/>
                    <a:gd name="T11" fmla="*/ 0 h 18"/>
                    <a:gd name="T12" fmla="*/ 10 w 30"/>
                    <a:gd name="T13" fmla="*/ 1 h 18"/>
                    <a:gd name="T14" fmla="*/ 10 w 30"/>
                    <a:gd name="T15" fmla="*/ 2 h 18"/>
                    <a:gd name="T16" fmla="*/ 12 w 30"/>
                    <a:gd name="T17" fmla="*/ 4 h 18"/>
                    <a:gd name="T18" fmla="*/ 15 w 30"/>
                    <a:gd name="T19" fmla="*/ 4 h 18"/>
                    <a:gd name="T20" fmla="*/ 17 w 30"/>
                    <a:gd name="T21" fmla="*/ 5 h 18"/>
                    <a:gd name="T22" fmla="*/ 19 w 30"/>
                    <a:gd name="T23" fmla="*/ 6 h 18"/>
                    <a:gd name="T24" fmla="*/ 22 w 30"/>
                    <a:gd name="T25" fmla="*/ 5 h 18"/>
                    <a:gd name="T26" fmla="*/ 23 w 30"/>
                    <a:gd name="T27" fmla="*/ 5 h 18"/>
                    <a:gd name="T28" fmla="*/ 24 w 30"/>
                    <a:gd name="T29" fmla="*/ 5 h 18"/>
                    <a:gd name="T30" fmla="*/ 25 w 30"/>
                    <a:gd name="T31" fmla="*/ 5 h 18"/>
                    <a:gd name="T32" fmla="*/ 28 w 30"/>
                    <a:gd name="T33" fmla="*/ 4 h 18"/>
                    <a:gd name="T34" fmla="*/ 29 w 30"/>
                    <a:gd name="T35" fmla="*/ 4 h 18"/>
                    <a:gd name="T36" fmla="*/ 29 w 30"/>
                    <a:gd name="T37" fmla="*/ 5 h 18"/>
                    <a:gd name="T38" fmla="*/ 30 w 30"/>
                    <a:gd name="T39" fmla="*/ 6 h 18"/>
                    <a:gd name="T40" fmla="*/ 29 w 30"/>
                    <a:gd name="T41" fmla="*/ 7 h 18"/>
                    <a:gd name="T42" fmla="*/ 29 w 30"/>
                    <a:gd name="T43" fmla="*/ 10 h 18"/>
                    <a:gd name="T44" fmla="*/ 28 w 30"/>
                    <a:gd name="T45" fmla="*/ 11 h 18"/>
                    <a:gd name="T46" fmla="*/ 25 w 30"/>
                    <a:gd name="T47" fmla="*/ 13 h 18"/>
                    <a:gd name="T48" fmla="*/ 22 w 30"/>
                    <a:gd name="T49" fmla="*/ 14 h 18"/>
                    <a:gd name="T50" fmla="*/ 19 w 30"/>
                    <a:gd name="T51" fmla="*/ 17 h 18"/>
                    <a:gd name="T52" fmla="*/ 17 w 30"/>
                    <a:gd name="T53" fmla="*/ 17 h 18"/>
                    <a:gd name="T54" fmla="*/ 15 w 30"/>
                    <a:gd name="T55" fmla="*/ 18 h 18"/>
                    <a:gd name="T56" fmla="*/ 13 w 30"/>
                    <a:gd name="T57" fmla="*/ 18 h 18"/>
                    <a:gd name="T58" fmla="*/ 11 w 30"/>
                    <a:gd name="T59" fmla="*/ 18 h 18"/>
                    <a:gd name="T60" fmla="*/ 9 w 30"/>
                    <a:gd name="T61" fmla="*/ 17 h 18"/>
                    <a:gd name="T62" fmla="*/ 5 w 30"/>
                    <a:gd name="T63" fmla="*/ 17 h 18"/>
                    <a:gd name="T64" fmla="*/ 3 w 30"/>
                    <a:gd name="T65" fmla="*/ 17 h 18"/>
                    <a:gd name="T66" fmla="*/ 1 w 30"/>
                    <a:gd name="T67" fmla="*/ 17 h 18"/>
                    <a:gd name="T68" fmla="*/ 0 w 30"/>
                    <a:gd name="T69" fmla="*/ 16 h 18"/>
                    <a:gd name="T70" fmla="*/ 0 w 30"/>
                    <a:gd name="T71" fmla="*/ 14 h 18"/>
                    <a:gd name="T72" fmla="*/ 1 w 30"/>
                    <a:gd name="T73" fmla="*/ 13 h 18"/>
                    <a:gd name="T74" fmla="*/ 1 w 30"/>
                    <a:gd name="T75" fmla="*/ 12 h 18"/>
                    <a:gd name="T76" fmla="*/ 3 w 30"/>
                    <a:gd name="T77" fmla="*/ 11 h 18"/>
                    <a:gd name="T78" fmla="*/ 4 w 30"/>
                    <a:gd name="T79" fmla="*/ 10 h 18"/>
                    <a:gd name="T80" fmla="*/ 4 w 30"/>
                    <a:gd name="T81" fmla="*/ 8 h 18"/>
                    <a:gd name="T82" fmla="*/ 5 w 30"/>
                    <a:gd name="T83" fmla="*/ 7 h 18"/>
                    <a:gd name="T84" fmla="*/ 5 w 30"/>
                    <a:gd name="T85"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 h="18">
                      <a:moveTo>
                        <a:pt x="5" y="5"/>
                      </a:moveTo>
                      <a:lnTo>
                        <a:pt x="5" y="4"/>
                      </a:lnTo>
                      <a:lnTo>
                        <a:pt x="5" y="2"/>
                      </a:lnTo>
                      <a:lnTo>
                        <a:pt x="5" y="1"/>
                      </a:lnTo>
                      <a:lnTo>
                        <a:pt x="6" y="0"/>
                      </a:lnTo>
                      <a:lnTo>
                        <a:pt x="7" y="0"/>
                      </a:lnTo>
                      <a:lnTo>
                        <a:pt x="10" y="1"/>
                      </a:lnTo>
                      <a:lnTo>
                        <a:pt x="10" y="2"/>
                      </a:lnTo>
                      <a:lnTo>
                        <a:pt x="12" y="4"/>
                      </a:lnTo>
                      <a:lnTo>
                        <a:pt x="15" y="4"/>
                      </a:lnTo>
                      <a:lnTo>
                        <a:pt x="17" y="5"/>
                      </a:lnTo>
                      <a:lnTo>
                        <a:pt x="19" y="6"/>
                      </a:lnTo>
                      <a:lnTo>
                        <a:pt x="22" y="5"/>
                      </a:lnTo>
                      <a:lnTo>
                        <a:pt x="23" y="5"/>
                      </a:lnTo>
                      <a:lnTo>
                        <a:pt x="24" y="5"/>
                      </a:lnTo>
                      <a:lnTo>
                        <a:pt x="25" y="5"/>
                      </a:lnTo>
                      <a:lnTo>
                        <a:pt x="28" y="4"/>
                      </a:lnTo>
                      <a:lnTo>
                        <a:pt x="29" y="4"/>
                      </a:lnTo>
                      <a:lnTo>
                        <a:pt x="29" y="5"/>
                      </a:lnTo>
                      <a:lnTo>
                        <a:pt x="30" y="6"/>
                      </a:lnTo>
                      <a:lnTo>
                        <a:pt x="29" y="7"/>
                      </a:lnTo>
                      <a:lnTo>
                        <a:pt x="29" y="10"/>
                      </a:lnTo>
                      <a:lnTo>
                        <a:pt x="28" y="11"/>
                      </a:lnTo>
                      <a:lnTo>
                        <a:pt x="25" y="13"/>
                      </a:lnTo>
                      <a:lnTo>
                        <a:pt x="22" y="14"/>
                      </a:lnTo>
                      <a:lnTo>
                        <a:pt x="19" y="17"/>
                      </a:lnTo>
                      <a:lnTo>
                        <a:pt x="17" y="17"/>
                      </a:lnTo>
                      <a:lnTo>
                        <a:pt x="15" y="18"/>
                      </a:lnTo>
                      <a:lnTo>
                        <a:pt x="13" y="18"/>
                      </a:lnTo>
                      <a:lnTo>
                        <a:pt x="11" y="18"/>
                      </a:lnTo>
                      <a:lnTo>
                        <a:pt x="9" y="17"/>
                      </a:lnTo>
                      <a:lnTo>
                        <a:pt x="5" y="17"/>
                      </a:lnTo>
                      <a:lnTo>
                        <a:pt x="3" y="17"/>
                      </a:lnTo>
                      <a:lnTo>
                        <a:pt x="1" y="17"/>
                      </a:lnTo>
                      <a:lnTo>
                        <a:pt x="0" y="16"/>
                      </a:lnTo>
                      <a:lnTo>
                        <a:pt x="0" y="14"/>
                      </a:lnTo>
                      <a:lnTo>
                        <a:pt x="1" y="13"/>
                      </a:lnTo>
                      <a:lnTo>
                        <a:pt x="1" y="12"/>
                      </a:lnTo>
                      <a:lnTo>
                        <a:pt x="3" y="11"/>
                      </a:lnTo>
                      <a:lnTo>
                        <a:pt x="4" y="10"/>
                      </a:lnTo>
                      <a:lnTo>
                        <a:pt x="4" y="8"/>
                      </a:lnTo>
                      <a:lnTo>
                        <a:pt x="5" y="7"/>
                      </a:lnTo>
                      <a:lnTo>
                        <a:pt x="5" y="5"/>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700" name="Freeform 148"/>
                <p:cNvSpPr>
                  <a:spLocks/>
                </p:cNvSpPr>
                <p:nvPr/>
              </p:nvSpPr>
              <p:spPr bwMode="auto">
                <a:xfrm>
                  <a:off x="916" y="2466"/>
                  <a:ext cx="83" cy="39"/>
                </a:xfrm>
                <a:custGeom>
                  <a:avLst/>
                  <a:gdLst>
                    <a:gd name="T0" fmla="*/ 21 w 167"/>
                    <a:gd name="T1" fmla="*/ 74 h 78"/>
                    <a:gd name="T2" fmla="*/ 13 w 167"/>
                    <a:gd name="T3" fmla="*/ 71 h 78"/>
                    <a:gd name="T4" fmla="*/ 0 w 167"/>
                    <a:gd name="T5" fmla="*/ 72 h 78"/>
                    <a:gd name="T6" fmla="*/ 6 w 167"/>
                    <a:gd name="T7" fmla="*/ 61 h 78"/>
                    <a:gd name="T8" fmla="*/ 10 w 167"/>
                    <a:gd name="T9" fmla="*/ 56 h 78"/>
                    <a:gd name="T10" fmla="*/ 10 w 167"/>
                    <a:gd name="T11" fmla="*/ 49 h 78"/>
                    <a:gd name="T12" fmla="*/ 16 w 167"/>
                    <a:gd name="T13" fmla="*/ 48 h 78"/>
                    <a:gd name="T14" fmla="*/ 21 w 167"/>
                    <a:gd name="T15" fmla="*/ 48 h 78"/>
                    <a:gd name="T16" fmla="*/ 24 w 167"/>
                    <a:gd name="T17" fmla="*/ 40 h 78"/>
                    <a:gd name="T18" fmla="*/ 25 w 167"/>
                    <a:gd name="T19" fmla="*/ 31 h 78"/>
                    <a:gd name="T20" fmla="*/ 27 w 167"/>
                    <a:gd name="T21" fmla="*/ 25 h 78"/>
                    <a:gd name="T22" fmla="*/ 25 w 167"/>
                    <a:gd name="T23" fmla="*/ 20 h 78"/>
                    <a:gd name="T24" fmla="*/ 24 w 167"/>
                    <a:gd name="T25" fmla="*/ 18 h 78"/>
                    <a:gd name="T26" fmla="*/ 31 w 167"/>
                    <a:gd name="T27" fmla="*/ 14 h 78"/>
                    <a:gd name="T28" fmla="*/ 42 w 167"/>
                    <a:gd name="T29" fmla="*/ 12 h 78"/>
                    <a:gd name="T30" fmla="*/ 61 w 167"/>
                    <a:gd name="T31" fmla="*/ 6 h 78"/>
                    <a:gd name="T32" fmla="*/ 88 w 167"/>
                    <a:gd name="T33" fmla="*/ 13 h 78"/>
                    <a:gd name="T34" fmla="*/ 106 w 167"/>
                    <a:gd name="T35" fmla="*/ 12 h 78"/>
                    <a:gd name="T36" fmla="*/ 139 w 167"/>
                    <a:gd name="T37" fmla="*/ 11 h 78"/>
                    <a:gd name="T38" fmla="*/ 159 w 167"/>
                    <a:gd name="T39" fmla="*/ 0 h 78"/>
                    <a:gd name="T40" fmla="*/ 161 w 167"/>
                    <a:gd name="T41" fmla="*/ 6 h 78"/>
                    <a:gd name="T42" fmla="*/ 160 w 167"/>
                    <a:gd name="T43" fmla="*/ 12 h 78"/>
                    <a:gd name="T44" fmla="*/ 161 w 167"/>
                    <a:gd name="T45" fmla="*/ 20 h 78"/>
                    <a:gd name="T46" fmla="*/ 166 w 167"/>
                    <a:gd name="T47" fmla="*/ 34 h 78"/>
                    <a:gd name="T48" fmla="*/ 166 w 167"/>
                    <a:gd name="T49" fmla="*/ 43 h 78"/>
                    <a:gd name="T50" fmla="*/ 166 w 167"/>
                    <a:gd name="T51" fmla="*/ 53 h 78"/>
                    <a:gd name="T52" fmla="*/ 165 w 167"/>
                    <a:gd name="T53" fmla="*/ 61 h 78"/>
                    <a:gd name="T54" fmla="*/ 156 w 167"/>
                    <a:gd name="T55" fmla="*/ 64 h 78"/>
                    <a:gd name="T56" fmla="*/ 149 w 167"/>
                    <a:gd name="T57" fmla="*/ 64 h 78"/>
                    <a:gd name="T58" fmla="*/ 138 w 167"/>
                    <a:gd name="T59" fmla="*/ 70 h 78"/>
                    <a:gd name="T60" fmla="*/ 132 w 167"/>
                    <a:gd name="T61" fmla="*/ 70 h 78"/>
                    <a:gd name="T62" fmla="*/ 126 w 167"/>
                    <a:gd name="T63" fmla="*/ 70 h 78"/>
                    <a:gd name="T64" fmla="*/ 125 w 167"/>
                    <a:gd name="T65" fmla="*/ 67 h 78"/>
                    <a:gd name="T66" fmla="*/ 127 w 167"/>
                    <a:gd name="T67" fmla="*/ 58 h 78"/>
                    <a:gd name="T68" fmla="*/ 121 w 167"/>
                    <a:gd name="T69" fmla="*/ 52 h 78"/>
                    <a:gd name="T70" fmla="*/ 112 w 167"/>
                    <a:gd name="T71" fmla="*/ 46 h 78"/>
                    <a:gd name="T72" fmla="*/ 109 w 167"/>
                    <a:gd name="T73" fmla="*/ 43 h 78"/>
                    <a:gd name="T74" fmla="*/ 97 w 167"/>
                    <a:gd name="T75" fmla="*/ 49 h 78"/>
                    <a:gd name="T76" fmla="*/ 90 w 167"/>
                    <a:gd name="T77" fmla="*/ 52 h 78"/>
                    <a:gd name="T78" fmla="*/ 88 w 167"/>
                    <a:gd name="T79" fmla="*/ 48 h 78"/>
                    <a:gd name="T80" fmla="*/ 82 w 167"/>
                    <a:gd name="T81" fmla="*/ 42 h 78"/>
                    <a:gd name="T82" fmla="*/ 77 w 167"/>
                    <a:gd name="T83" fmla="*/ 40 h 78"/>
                    <a:gd name="T84" fmla="*/ 71 w 167"/>
                    <a:gd name="T85" fmla="*/ 40 h 78"/>
                    <a:gd name="T86" fmla="*/ 66 w 167"/>
                    <a:gd name="T87" fmla="*/ 40 h 78"/>
                    <a:gd name="T88" fmla="*/ 59 w 167"/>
                    <a:gd name="T89" fmla="*/ 52 h 78"/>
                    <a:gd name="T90" fmla="*/ 55 w 167"/>
                    <a:gd name="T91" fmla="*/ 55 h 78"/>
                    <a:gd name="T92" fmla="*/ 52 w 167"/>
                    <a:gd name="T93" fmla="*/ 59 h 78"/>
                    <a:gd name="T94" fmla="*/ 45 w 167"/>
                    <a:gd name="T95" fmla="*/ 60 h 78"/>
                    <a:gd name="T96" fmla="*/ 43 w 167"/>
                    <a:gd name="T97" fmla="*/ 62 h 78"/>
                    <a:gd name="T98" fmla="*/ 43 w 167"/>
                    <a:gd name="T99" fmla="*/ 68 h 78"/>
                    <a:gd name="T100" fmla="*/ 39 w 167"/>
                    <a:gd name="T101" fmla="*/ 70 h 78"/>
                    <a:gd name="T102" fmla="*/ 33 w 167"/>
                    <a:gd name="T103" fmla="*/ 71 h 78"/>
                    <a:gd name="T104" fmla="*/ 27 w 167"/>
                    <a:gd name="T105" fmla="*/ 7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7" h="78">
                      <a:moveTo>
                        <a:pt x="24" y="78"/>
                      </a:moveTo>
                      <a:lnTo>
                        <a:pt x="21" y="74"/>
                      </a:lnTo>
                      <a:lnTo>
                        <a:pt x="17" y="73"/>
                      </a:lnTo>
                      <a:lnTo>
                        <a:pt x="13" y="71"/>
                      </a:lnTo>
                      <a:lnTo>
                        <a:pt x="7" y="68"/>
                      </a:lnTo>
                      <a:lnTo>
                        <a:pt x="0" y="72"/>
                      </a:lnTo>
                      <a:lnTo>
                        <a:pt x="4" y="66"/>
                      </a:lnTo>
                      <a:lnTo>
                        <a:pt x="6" y="61"/>
                      </a:lnTo>
                      <a:lnTo>
                        <a:pt x="9" y="58"/>
                      </a:lnTo>
                      <a:lnTo>
                        <a:pt x="10" y="56"/>
                      </a:lnTo>
                      <a:lnTo>
                        <a:pt x="10" y="50"/>
                      </a:lnTo>
                      <a:lnTo>
                        <a:pt x="10" y="49"/>
                      </a:lnTo>
                      <a:lnTo>
                        <a:pt x="12" y="49"/>
                      </a:lnTo>
                      <a:lnTo>
                        <a:pt x="16" y="48"/>
                      </a:lnTo>
                      <a:lnTo>
                        <a:pt x="18" y="48"/>
                      </a:lnTo>
                      <a:lnTo>
                        <a:pt x="21" y="48"/>
                      </a:lnTo>
                      <a:lnTo>
                        <a:pt x="23" y="44"/>
                      </a:lnTo>
                      <a:lnTo>
                        <a:pt x="24" y="40"/>
                      </a:lnTo>
                      <a:lnTo>
                        <a:pt x="25" y="36"/>
                      </a:lnTo>
                      <a:lnTo>
                        <a:pt x="25" y="31"/>
                      </a:lnTo>
                      <a:lnTo>
                        <a:pt x="25" y="28"/>
                      </a:lnTo>
                      <a:lnTo>
                        <a:pt x="27" y="25"/>
                      </a:lnTo>
                      <a:lnTo>
                        <a:pt x="27" y="23"/>
                      </a:lnTo>
                      <a:lnTo>
                        <a:pt x="25" y="20"/>
                      </a:lnTo>
                      <a:lnTo>
                        <a:pt x="24" y="19"/>
                      </a:lnTo>
                      <a:lnTo>
                        <a:pt x="24" y="18"/>
                      </a:lnTo>
                      <a:lnTo>
                        <a:pt x="29" y="17"/>
                      </a:lnTo>
                      <a:lnTo>
                        <a:pt x="31" y="14"/>
                      </a:lnTo>
                      <a:lnTo>
                        <a:pt x="37" y="14"/>
                      </a:lnTo>
                      <a:lnTo>
                        <a:pt x="42" y="12"/>
                      </a:lnTo>
                      <a:lnTo>
                        <a:pt x="57" y="6"/>
                      </a:lnTo>
                      <a:lnTo>
                        <a:pt x="61" y="6"/>
                      </a:lnTo>
                      <a:lnTo>
                        <a:pt x="75" y="11"/>
                      </a:lnTo>
                      <a:lnTo>
                        <a:pt x="88" y="13"/>
                      </a:lnTo>
                      <a:lnTo>
                        <a:pt x="95" y="13"/>
                      </a:lnTo>
                      <a:lnTo>
                        <a:pt x="106" y="12"/>
                      </a:lnTo>
                      <a:lnTo>
                        <a:pt x="118" y="12"/>
                      </a:lnTo>
                      <a:lnTo>
                        <a:pt x="139" y="11"/>
                      </a:lnTo>
                      <a:lnTo>
                        <a:pt x="145" y="6"/>
                      </a:lnTo>
                      <a:lnTo>
                        <a:pt x="159" y="0"/>
                      </a:lnTo>
                      <a:lnTo>
                        <a:pt x="160" y="4"/>
                      </a:lnTo>
                      <a:lnTo>
                        <a:pt x="161" y="6"/>
                      </a:lnTo>
                      <a:lnTo>
                        <a:pt x="160" y="8"/>
                      </a:lnTo>
                      <a:lnTo>
                        <a:pt x="160" y="12"/>
                      </a:lnTo>
                      <a:lnTo>
                        <a:pt x="160" y="17"/>
                      </a:lnTo>
                      <a:lnTo>
                        <a:pt x="161" y="20"/>
                      </a:lnTo>
                      <a:lnTo>
                        <a:pt x="163" y="28"/>
                      </a:lnTo>
                      <a:lnTo>
                        <a:pt x="166" y="34"/>
                      </a:lnTo>
                      <a:lnTo>
                        <a:pt x="167" y="38"/>
                      </a:lnTo>
                      <a:lnTo>
                        <a:pt x="166" y="43"/>
                      </a:lnTo>
                      <a:lnTo>
                        <a:pt x="166" y="47"/>
                      </a:lnTo>
                      <a:lnTo>
                        <a:pt x="166" y="53"/>
                      </a:lnTo>
                      <a:lnTo>
                        <a:pt x="166" y="56"/>
                      </a:lnTo>
                      <a:lnTo>
                        <a:pt x="165" y="61"/>
                      </a:lnTo>
                      <a:lnTo>
                        <a:pt x="161" y="62"/>
                      </a:lnTo>
                      <a:lnTo>
                        <a:pt x="156" y="64"/>
                      </a:lnTo>
                      <a:lnTo>
                        <a:pt x="153" y="64"/>
                      </a:lnTo>
                      <a:lnTo>
                        <a:pt x="149" y="64"/>
                      </a:lnTo>
                      <a:lnTo>
                        <a:pt x="145" y="66"/>
                      </a:lnTo>
                      <a:lnTo>
                        <a:pt x="138" y="70"/>
                      </a:lnTo>
                      <a:lnTo>
                        <a:pt x="136" y="70"/>
                      </a:lnTo>
                      <a:lnTo>
                        <a:pt x="132" y="70"/>
                      </a:lnTo>
                      <a:lnTo>
                        <a:pt x="130" y="70"/>
                      </a:lnTo>
                      <a:lnTo>
                        <a:pt x="126" y="70"/>
                      </a:lnTo>
                      <a:lnTo>
                        <a:pt x="126" y="68"/>
                      </a:lnTo>
                      <a:lnTo>
                        <a:pt x="125" y="67"/>
                      </a:lnTo>
                      <a:lnTo>
                        <a:pt x="127" y="59"/>
                      </a:lnTo>
                      <a:lnTo>
                        <a:pt x="127" y="58"/>
                      </a:lnTo>
                      <a:lnTo>
                        <a:pt x="124" y="54"/>
                      </a:lnTo>
                      <a:lnTo>
                        <a:pt x="121" y="52"/>
                      </a:lnTo>
                      <a:lnTo>
                        <a:pt x="118" y="50"/>
                      </a:lnTo>
                      <a:lnTo>
                        <a:pt x="112" y="46"/>
                      </a:lnTo>
                      <a:lnTo>
                        <a:pt x="112" y="43"/>
                      </a:lnTo>
                      <a:lnTo>
                        <a:pt x="109" y="43"/>
                      </a:lnTo>
                      <a:lnTo>
                        <a:pt x="100" y="47"/>
                      </a:lnTo>
                      <a:lnTo>
                        <a:pt x="97" y="49"/>
                      </a:lnTo>
                      <a:lnTo>
                        <a:pt x="93" y="52"/>
                      </a:lnTo>
                      <a:lnTo>
                        <a:pt x="90" y="52"/>
                      </a:lnTo>
                      <a:lnTo>
                        <a:pt x="89" y="50"/>
                      </a:lnTo>
                      <a:lnTo>
                        <a:pt x="88" y="48"/>
                      </a:lnTo>
                      <a:lnTo>
                        <a:pt x="85" y="43"/>
                      </a:lnTo>
                      <a:lnTo>
                        <a:pt x="82" y="42"/>
                      </a:lnTo>
                      <a:lnTo>
                        <a:pt x="79" y="41"/>
                      </a:lnTo>
                      <a:lnTo>
                        <a:pt x="77" y="40"/>
                      </a:lnTo>
                      <a:lnTo>
                        <a:pt x="73" y="40"/>
                      </a:lnTo>
                      <a:lnTo>
                        <a:pt x="71" y="40"/>
                      </a:lnTo>
                      <a:lnTo>
                        <a:pt x="69" y="38"/>
                      </a:lnTo>
                      <a:lnTo>
                        <a:pt x="66" y="40"/>
                      </a:lnTo>
                      <a:lnTo>
                        <a:pt x="61" y="50"/>
                      </a:lnTo>
                      <a:lnTo>
                        <a:pt x="59" y="52"/>
                      </a:lnTo>
                      <a:lnTo>
                        <a:pt x="58" y="52"/>
                      </a:lnTo>
                      <a:lnTo>
                        <a:pt x="55" y="55"/>
                      </a:lnTo>
                      <a:lnTo>
                        <a:pt x="53" y="58"/>
                      </a:lnTo>
                      <a:lnTo>
                        <a:pt x="52" y="59"/>
                      </a:lnTo>
                      <a:lnTo>
                        <a:pt x="47" y="60"/>
                      </a:lnTo>
                      <a:lnTo>
                        <a:pt x="45" y="60"/>
                      </a:lnTo>
                      <a:lnTo>
                        <a:pt x="43" y="61"/>
                      </a:lnTo>
                      <a:lnTo>
                        <a:pt x="43" y="62"/>
                      </a:lnTo>
                      <a:lnTo>
                        <a:pt x="45" y="66"/>
                      </a:lnTo>
                      <a:lnTo>
                        <a:pt x="43" y="68"/>
                      </a:lnTo>
                      <a:lnTo>
                        <a:pt x="41" y="68"/>
                      </a:lnTo>
                      <a:lnTo>
                        <a:pt x="39" y="70"/>
                      </a:lnTo>
                      <a:lnTo>
                        <a:pt x="36" y="71"/>
                      </a:lnTo>
                      <a:lnTo>
                        <a:pt x="33" y="71"/>
                      </a:lnTo>
                      <a:lnTo>
                        <a:pt x="29" y="73"/>
                      </a:lnTo>
                      <a:lnTo>
                        <a:pt x="27" y="74"/>
                      </a:lnTo>
                      <a:lnTo>
                        <a:pt x="24" y="78"/>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701" name="Freeform 149"/>
                <p:cNvSpPr>
                  <a:spLocks/>
                </p:cNvSpPr>
                <p:nvPr/>
              </p:nvSpPr>
              <p:spPr bwMode="auto">
                <a:xfrm>
                  <a:off x="827" y="2464"/>
                  <a:ext cx="102" cy="91"/>
                </a:xfrm>
                <a:custGeom>
                  <a:avLst/>
                  <a:gdLst>
                    <a:gd name="T0" fmla="*/ 49 w 204"/>
                    <a:gd name="T1" fmla="*/ 146 h 182"/>
                    <a:gd name="T2" fmla="*/ 57 w 204"/>
                    <a:gd name="T3" fmla="*/ 140 h 182"/>
                    <a:gd name="T4" fmla="*/ 60 w 204"/>
                    <a:gd name="T5" fmla="*/ 126 h 182"/>
                    <a:gd name="T6" fmla="*/ 62 w 204"/>
                    <a:gd name="T7" fmla="*/ 119 h 182"/>
                    <a:gd name="T8" fmla="*/ 72 w 204"/>
                    <a:gd name="T9" fmla="*/ 111 h 182"/>
                    <a:gd name="T10" fmla="*/ 77 w 204"/>
                    <a:gd name="T11" fmla="*/ 105 h 182"/>
                    <a:gd name="T12" fmla="*/ 85 w 204"/>
                    <a:gd name="T13" fmla="*/ 108 h 182"/>
                    <a:gd name="T14" fmla="*/ 91 w 204"/>
                    <a:gd name="T15" fmla="*/ 110 h 182"/>
                    <a:gd name="T16" fmla="*/ 108 w 204"/>
                    <a:gd name="T17" fmla="*/ 111 h 182"/>
                    <a:gd name="T18" fmla="*/ 119 w 204"/>
                    <a:gd name="T19" fmla="*/ 108 h 182"/>
                    <a:gd name="T20" fmla="*/ 123 w 204"/>
                    <a:gd name="T21" fmla="*/ 101 h 182"/>
                    <a:gd name="T22" fmla="*/ 122 w 204"/>
                    <a:gd name="T23" fmla="*/ 95 h 182"/>
                    <a:gd name="T24" fmla="*/ 144 w 204"/>
                    <a:gd name="T25" fmla="*/ 77 h 182"/>
                    <a:gd name="T26" fmla="*/ 151 w 204"/>
                    <a:gd name="T27" fmla="*/ 69 h 182"/>
                    <a:gd name="T28" fmla="*/ 159 w 204"/>
                    <a:gd name="T29" fmla="*/ 72 h 182"/>
                    <a:gd name="T30" fmla="*/ 169 w 204"/>
                    <a:gd name="T31" fmla="*/ 76 h 182"/>
                    <a:gd name="T32" fmla="*/ 180 w 204"/>
                    <a:gd name="T33" fmla="*/ 70 h 182"/>
                    <a:gd name="T34" fmla="*/ 186 w 204"/>
                    <a:gd name="T35" fmla="*/ 60 h 182"/>
                    <a:gd name="T36" fmla="*/ 188 w 204"/>
                    <a:gd name="T37" fmla="*/ 53 h 182"/>
                    <a:gd name="T38" fmla="*/ 197 w 204"/>
                    <a:gd name="T39" fmla="*/ 52 h 182"/>
                    <a:gd name="T40" fmla="*/ 201 w 204"/>
                    <a:gd name="T41" fmla="*/ 40 h 182"/>
                    <a:gd name="T42" fmla="*/ 203 w 204"/>
                    <a:gd name="T43" fmla="*/ 29 h 182"/>
                    <a:gd name="T44" fmla="*/ 200 w 204"/>
                    <a:gd name="T45" fmla="*/ 23 h 182"/>
                    <a:gd name="T46" fmla="*/ 195 w 204"/>
                    <a:gd name="T47" fmla="*/ 12 h 182"/>
                    <a:gd name="T48" fmla="*/ 204 w 204"/>
                    <a:gd name="T49" fmla="*/ 6 h 182"/>
                    <a:gd name="T50" fmla="*/ 181 w 204"/>
                    <a:gd name="T51" fmla="*/ 2 h 182"/>
                    <a:gd name="T52" fmla="*/ 155 w 204"/>
                    <a:gd name="T53" fmla="*/ 10 h 182"/>
                    <a:gd name="T54" fmla="*/ 117 w 204"/>
                    <a:gd name="T55" fmla="*/ 21 h 182"/>
                    <a:gd name="T56" fmla="*/ 120 w 204"/>
                    <a:gd name="T57" fmla="*/ 35 h 182"/>
                    <a:gd name="T58" fmla="*/ 95 w 204"/>
                    <a:gd name="T59" fmla="*/ 47 h 182"/>
                    <a:gd name="T60" fmla="*/ 66 w 204"/>
                    <a:gd name="T61" fmla="*/ 74 h 182"/>
                    <a:gd name="T62" fmla="*/ 55 w 204"/>
                    <a:gd name="T63" fmla="*/ 84 h 182"/>
                    <a:gd name="T64" fmla="*/ 9 w 204"/>
                    <a:gd name="T65" fmla="*/ 120 h 182"/>
                    <a:gd name="T66" fmla="*/ 6 w 204"/>
                    <a:gd name="T67" fmla="*/ 131 h 182"/>
                    <a:gd name="T68" fmla="*/ 2 w 204"/>
                    <a:gd name="T69" fmla="*/ 143 h 182"/>
                    <a:gd name="T70" fmla="*/ 0 w 204"/>
                    <a:gd name="T71" fmla="*/ 152 h 182"/>
                    <a:gd name="T72" fmla="*/ 1 w 204"/>
                    <a:gd name="T73" fmla="*/ 159 h 182"/>
                    <a:gd name="T74" fmla="*/ 8 w 204"/>
                    <a:gd name="T75" fmla="*/ 162 h 182"/>
                    <a:gd name="T76" fmla="*/ 11 w 204"/>
                    <a:gd name="T77" fmla="*/ 172 h 182"/>
                    <a:gd name="T78" fmla="*/ 19 w 204"/>
                    <a:gd name="T79" fmla="*/ 182 h 182"/>
                    <a:gd name="T80" fmla="*/ 27 w 204"/>
                    <a:gd name="T81" fmla="*/ 179 h 182"/>
                    <a:gd name="T82" fmla="*/ 32 w 204"/>
                    <a:gd name="T83" fmla="*/ 178 h 182"/>
                    <a:gd name="T84" fmla="*/ 37 w 204"/>
                    <a:gd name="T85" fmla="*/ 168 h 182"/>
                    <a:gd name="T86" fmla="*/ 41 w 204"/>
                    <a:gd name="T87" fmla="*/ 158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4" h="182">
                      <a:moveTo>
                        <a:pt x="44" y="154"/>
                      </a:moveTo>
                      <a:lnTo>
                        <a:pt x="47" y="149"/>
                      </a:lnTo>
                      <a:lnTo>
                        <a:pt x="49" y="146"/>
                      </a:lnTo>
                      <a:lnTo>
                        <a:pt x="51" y="144"/>
                      </a:lnTo>
                      <a:lnTo>
                        <a:pt x="55" y="143"/>
                      </a:lnTo>
                      <a:lnTo>
                        <a:pt x="57" y="140"/>
                      </a:lnTo>
                      <a:lnTo>
                        <a:pt x="59" y="134"/>
                      </a:lnTo>
                      <a:lnTo>
                        <a:pt x="59" y="130"/>
                      </a:lnTo>
                      <a:lnTo>
                        <a:pt x="60" y="126"/>
                      </a:lnTo>
                      <a:lnTo>
                        <a:pt x="62" y="123"/>
                      </a:lnTo>
                      <a:lnTo>
                        <a:pt x="63" y="122"/>
                      </a:lnTo>
                      <a:lnTo>
                        <a:pt x="62" y="119"/>
                      </a:lnTo>
                      <a:lnTo>
                        <a:pt x="62" y="118"/>
                      </a:lnTo>
                      <a:lnTo>
                        <a:pt x="67" y="114"/>
                      </a:lnTo>
                      <a:lnTo>
                        <a:pt x="72" y="111"/>
                      </a:lnTo>
                      <a:lnTo>
                        <a:pt x="73" y="110"/>
                      </a:lnTo>
                      <a:lnTo>
                        <a:pt x="75" y="105"/>
                      </a:lnTo>
                      <a:lnTo>
                        <a:pt x="77" y="105"/>
                      </a:lnTo>
                      <a:lnTo>
                        <a:pt x="79" y="108"/>
                      </a:lnTo>
                      <a:lnTo>
                        <a:pt x="81" y="110"/>
                      </a:lnTo>
                      <a:lnTo>
                        <a:pt x="85" y="108"/>
                      </a:lnTo>
                      <a:lnTo>
                        <a:pt x="86" y="108"/>
                      </a:lnTo>
                      <a:lnTo>
                        <a:pt x="90" y="110"/>
                      </a:lnTo>
                      <a:lnTo>
                        <a:pt x="91" y="110"/>
                      </a:lnTo>
                      <a:lnTo>
                        <a:pt x="95" y="110"/>
                      </a:lnTo>
                      <a:lnTo>
                        <a:pt x="103" y="110"/>
                      </a:lnTo>
                      <a:lnTo>
                        <a:pt x="108" y="111"/>
                      </a:lnTo>
                      <a:lnTo>
                        <a:pt x="109" y="111"/>
                      </a:lnTo>
                      <a:lnTo>
                        <a:pt x="116" y="108"/>
                      </a:lnTo>
                      <a:lnTo>
                        <a:pt x="119" y="108"/>
                      </a:lnTo>
                      <a:lnTo>
                        <a:pt x="120" y="108"/>
                      </a:lnTo>
                      <a:lnTo>
                        <a:pt x="123" y="102"/>
                      </a:lnTo>
                      <a:lnTo>
                        <a:pt x="123" y="101"/>
                      </a:lnTo>
                      <a:lnTo>
                        <a:pt x="120" y="99"/>
                      </a:lnTo>
                      <a:lnTo>
                        <a:pt x="120" y="96"/>
                      </a:lnTo>
                      <a:lnTo>
                        <a:pt x="122" y="95"/>
                      </a:lnTo>
                      <a:lnTo>
                        <a:pt x="135" y="87"/>
                      </a:lnTo>
                      <a:lnTo>
                        <a:pt x="138" y="84"/>
                      </a:lnTo>
                      <a:lnTo>
                        <a:pt x="144" y="77"/>
                      </a:lnTo>
                      <a:lnTo>
                        <a:pt x="145" y="75"/>
                      </a:lnTo>
                      <a:lnTo>
                        <a:pt x="149" y="70"/>
                      </a:lnTo>
                      <a:lnTo>
                        <a:pt x="151" y="69"/>
                      </a:lnTo>
                      <a:lnTo>
                        <a:pt x="155" y="70"/>
                      </a:lnTo>
                      <a:lnTo>
                        <a:pt x="158" y="72"/>
                      </a:lnTo>
                      <a:lnTo>
                        <a:pt x="159" y="72"/>
                      </a:lnTo>
                      <a:lnTo>
                        <a:pt x="162" y="71"/>
                      </a:lnTo>
                      <a:lnTo>
                        <a:pt x="164" y="72"/>
                      </a:lnTo>
                      <a:lnTo>
                        <a:pt x="169" y="76"/>
                      </a:lnTo>
                      <a:lnTo>
                        <a:pt x="170" y="75"/>
                      </a:lnTo>
                      <a:lnTo>
                        <a:pt x="176" y="76"/>
                      </a:lnTo>
                      <a:lnTo>
                        <a:pt x="180" y="70"/>
                      </a:lnTo>
                      <a:lnTo>
                        <a:pt x="182" y="65"/>
                      </a:lnTo>
                      <a:lnTo>
                        <a:pt x="185" y="62"/>
                      </a:lnTo>
                      <a:lnTo>
                        <a:pt x="186" y="60"/>
                      </a:lnTo>
                      <a:lnTo>
                        <a:pt x="186" y="54"/>
                      </a:lnTo>
                      <a:lnTo>
                        <a:pt x="186" y="53"/>
                      </a:lnTo>
                      <a:lnTo>
                        <a:pt x="188" y="53"/>
                      </a:lnTo>
                      <a:lnTo>
                        <a:pt x="192" y="52"/>
                      </a:lnTo>
                      <a:lnTo>
                        <a:pt x="194" y="52"/>
                      </a:lnTo>
                      <a:lnTo>
                        <a:pt x="197" y="52"/>
                      </a:lnTo>
                      <a:lnTo>
                        <a:pt x="199" y="48"/>
                      </a:lnTo>
                      <a:lnTo>
                        <a:pt x="200" y="44"/>
                      </a:lnTo>
                      <a:lnTo>
                        <a:pt x="201" y="40"/>
                      </a:lnTo>
                      <a:lnTo>
                        <a:pt x="201" y="35"/>
                      </a:lnTo>
                      <a:lnTo>
                        <a:pt x="201" y="32"/>
                      </a:lnTo>
                      <a:lnTo>
                        <a:pt x="203" y="29"/>
                      </a:lnTo>
                      <a:lnTo>
                        <a:pt x="203" y="27"/>
                      </a:lnTo>
                      <a:lnTo>
                        <a:pt x="201" y="24"/>
                      </a:lnTo>
                      <a:lnTo>
                        <a:pt x="200" y="23"/>
                      </a:lnTo>
                      <a:lnTo>
                        <a:pt x="200" y="22"/>
                      </a:lnTo>
                      <a:lnTo>
                        <a:pt x="197" y="16"/>
                      </a:lnTo>
                      <a:lnTo>
                        <a:pt x="195" y="12"/>
                      </a:lnTo>
                      <a:lnTo>
                        <a:pt x="195" y="10"/>
                      </a:lnTo>
                      <a:lnTo>
                        <a:pt x="197" y="9"/>
                      </a:lnTo>
                      <a:lnTo>
                        <a:pt x="204" y="6"/>
                      </a:lnTo>
                      <a:lnTo>
                        <a:pt x="198" y="4"/>
                      </a:lnTo>
                      <a:lnTo>
                        <a:pt x="189" y="0"/>
                      </a:lnTo>
                      <a:lnTo>
                        <a:pt x="181" y="2"/>
                      </a:lnTo>
                      <a:lnTo>
                        <a:pt x="173" y="0"/>
                      </a:lnTo>
                      <a:lnTo>
                        <a:pt x="157" y="9"/>
                      </a:lnTo>
                      <a:lnTo>
                        <a:pt x="155" y="10"/>
                      </a:lnTo>
                      <a:lnTo>
                        <a:pt x="135" y="14"/>
                      </a:lnTo>
                      <a:lnTo>
                        <a:pt x="133" y="16"/>
                      </a:lnTo>
                      <a:lnTo>
                        <a:pt x="117" y="21"/>
                      </a:lnTo>
                      <a:lnTo>
                        <a:pt x="121" y="27"/>
                      </a:lnTo>
                      <a:lnTo>
                        <a:pt x="122" y="30"/>
                      </a:lnTo>
                      <a:lnTo>
                        <a:pt x="120" y="35"/>
                      </a:lnTo>
                      <a:lnTo>
                        <a:pt x="111" y="41"/>
                      </a:lnTo>
                      <a:lnTo>
                        <a:pt x="99" y="46"/>
                      </a:lnTo>
                      <a:lnTo>
                        <a:pt x="95" y="47"/>
                      </a:lnTo>
                      <a:lnTo>
                        <a:pt x="80" y="63"/>
                      </a:lnTo>
                      <a:lnTo>
                        <a:pt x="75" y="69"/>
                      </a:lnTo>
                      <a:lnTo>
                        <a:pt x="66" y="74"/>
                      </a:lnTo>
                      <a:lnTo>
                        <a:pt x="62" y="76"/>
                      </a:lnTo>
                      <a:lnTo>
                        <a:pt x="59" y="81"/>
                      </a:lnTo>
                      <a:lnTo>
                        <a:pt x="55" y="84"/>
                      </a:lnTo>
                      <a:lnTo>
                        <a:pt x="47" y="89"/>
                      </a:lnTo>
                      <a:lnTo>
                        <a:pt x="14" y="117"/>
                      </a:lnTo>
                      <a:lnTo>
                        <a:pt x="9" y="120"/>
                      </a:lnTo>
                      <a:lnTo>
                        <a:pt x="5" y="120"/>
                      </a:lnTo>
                      <a:lnTo>
                        <a:pt x="5" y="125"/>
                      </a:lnTo>
                      <a:lnTo>
                        <a:pt x="6" y="131"/>
                      </a:lnTo>
                      <a:lnTo>
                        <a:pt x="7" y="135"/>
                      </a:lnTo>
                      <a:lnTo>
                        <a:pt x="5" y="140"/>
                      </a:lnTo>
                      <a:lnTo>
                        <a:pt x="2" y="143"/>
                      </a:lnTo>
                      <a:lnTo>
                        <a:pt x="1" y="147"/>
                      </a:lnTo>
                      <a:lnTo>
                        <a:pt x="1" y="148"/>
                      </a:lnTo>
                      <a:lnTo>
                        <a:pt x="0" y="152"/>
                      </a:lnTo>
                      <a:lnTo>
                        <a:pt x="0" y="155"/>
                      </a:lnTo>
                      <a:lnTo>
                        <a:pt x="2" y="156"/>
                      </a:lnTo>
                      <a:lnTo>
                        <a:pt x="1" y="159"/>
                      </a:lnTo>
                      <a:lnTo>
                        <a:pt x="1" y="161"/>
                      </a:lnTo>
                      <a:lnTo>
                        <a:pt x="3" y="161"/>
                      </a:lnTo>
                      <a:lnTo>
                        <a:pt x="8" y="162"/>
                      </a:lnTo>
                      <a:lnTo>
                        <a:pt x="13" y="164"/>
                      </a:lnTo>
                      <a:lnTo>
                        <a:pt x="13" y="168"/>
                      </a:lnTo>
                      <a:lnTo>
                        <a:pt x="11" y="172"/>
                      </a:lnTo>
                      <a:lnTo>
                        <a:pt x="11" y="177"/>
                      </a:lnTo>
                      <a:lnTo>
                        <a:pt x="17" y="180"/>
                      </a:lnTo>
                      <a:lnTo>
                        <a:pt x="19" y="182"/>
                      </a:lnTo>
                      <a:lnTo>
                        <a:pt x="21" y="180"/>
                      </a:lnTo>
                      <a:lnTo>
                        <a:pt x="24" y="179"/>
                      </a:lnTo>
                      <a:lnTo>
                        <a:pt x="27" y="179"/>
                      </a:lnTo>
                      <a:lnTo>
                        <a:pt x="29" y="179"/>
                      </a:lnTo>
                      <a:lnTo>
                        <a:pt x="31" y="180"/>
                      </a:lnTo>
                      <a:lnTo>
                        <a:pt x="32" y="178"/>
                      </a:lnTo>
                      <a:lnTo>
                        <a:pt x="35" y="174"/>
                      </a:lnTo>
                      <a:lnTo>
                        <a:pt x="37" y="172"/>
                      </a:lnTo>
                      <a:lnTo>
                        <a:pt x="37" y="168"/>
                      </a:lnTo>
                      <a:lnTo>
                        <a:pt x="36" y="164"/>
                      </a:lnTo>
                      <a:lnTo>
                        <a:pt x="38" y="160"/>
                      </a:lnTo>
                      <a:lnTo>
                        <a:pt x="41" y="158"/>
                      </a:lnTo>
                      <a:lnTo>
                        <a:pt x="44" y="154"/>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702" name="Freeform 150"/>
                <p:cNvSpPr>
                  <a:spLocks/>
                </p:cNvSpPr>
                <p:nvPr/>
              </p:nvSpPr>
              <p:spPr bwMode="auto">
                <a:xfrm>
                  <a:off x="924" y="2409"/>
                  <a:ext cx="15" cy="13"/>
                </a:xfrm>
                <a:custGeom>
                  <a:avLst/>
                  <a:gdLst>
                    <a:gd name="T0" fmla="*/ 30 w 30"/>
                    <a:gd name="T1" fmla="*/ 8 h 26"/>
                    <a:gd name="T2" fmla="*/ 29 w 30"/>
                    <a:gd name="T3" fmla="*/ 10 h 26"/>
                    <a:gd name="T4" fmla="*/ 29 w 30"/>
                    <a:gd name="T5" fmla="*/ 13 h 26"/>
                    <a:gd name="T6" fmla="*/ 28 w 30"/>
                    <a:gd name="T7" fmla="*/ 18 h 26"/>
                    <a:gd name="T8" fmla="*/ 26 w 30"/>
                    <a:gd name="T9" fmla="*/ 20 h 26"/>
                    <a:gd name="T10" fmla="*/ 23 w 30"/>
                    <a:gd name="T11" fmla="*/ 25 h 26"/>
                    <a:gd name="T12" fmla="*/ 20 w 30"/>
                    <a:gd name="T13" fmla="*/ 26 h 26"/>
                    <a:gd name="T14" fmla="*/ 18 w 30"/>
                    <a:gd name="T15" fmla="*/ 26 h 26"/>
                    <a:gd name="T16" fmla="*/ 14 w 30"/>
                    <a:gd name="T17" fmla="*/ 26 h 26"/>
                    <a:gd name="T18" fmla="*/ 7 w 30"/>
                    <a:gd name="T19" fmla="*/ 26 h 26"/>
                    <a:gd name="T20" fmla="*/ 5 w 30"/>
                    <a:gd name="T21" fmla="*/ 25 h 26"/>
                    <a:gd name="T22" fmla="*/ 4 w 30"/>
                    <a:gd name="T23" fmla="*/ 23 h 26"/>
                    <a:gd name="T24" fmla="*/ 1 w 30"/>
                    <a:gd name="T25" fmla="*/ 20 h 26"/>
                    <a:gd name="T26" fmla="*/ 0 w 30"/>
                    <a:gd name="T27" fmla="*/ 16 h 26"/>
                    <a:gd name="T28" fmla="*/ 1 w 30"/>
                    <a:gd name="T29" fmla="*/ 13 h 26"/>
                    <a:gd name="T30" fmla="*/ 1 w 30"/>
                    <a:gd name="T31" fmla="*/ 10 h 26"/>
                    <a:gd name="T32" fmla="*/ 2 w 30"/>
                    <a:gd name="T33" fmla="*/ 8 h 26"/>
                    <a:gd name="T34" fmla="*/ 4 w 30"/>
                    <a:gd name="T35" fmla="*/ 5 h 26"/>
                    <a:gd name="T36" fmla="*/ 6 w 30"/>
                    <a:gd name="T37" fmla="*/ 4 h 26"/>
                    <a:gd name="T38" fmla="*/ 8 w 30"/>
                    <a:gd name="T39" fmla="*/ 1 h 26"/>
                    <a:gd name="T40" fmla="*/ 13 w 30"/>
                    <a:gd name="T41" fmla="*/ 1 h 26"/>
                    <a:gd name="T42" fmla="*/ 19 w 30"/>
                    <a:gd name="T43" fmla="*/ 0 h 26"/>
                    <a:gd name="T44" fmla="*/ 23 w 30"/>
                    <a:gd name="T45" fmla="*/ 1 h 26"/>
                    <a:gd name="T46" fmla="*/ 28 w 30"/>
                    <a:gd name="T47" fmla="*/ 2 h 26"/>
                    <a:gd name="T48" fmla="*/ 30 w 30"/>
                    <a:gd name="T4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0" h="26">
                      <a:moveTo>
                        <a:pt x="30" y="8"/>
                      </a:moveTo>
                      <a:lnTo>
                        <a:pt x="29" y="10"/>
                      </a:lnTo>
                      <a:lnTo>
                        <a:pt x="29" y="13"/>
                      </a:lnTo>
                      <a:lnTo>
                        <a:pt x="28" y="18"/>
                      </a:lnTo>
                      <a:lnTo>
                        <a:pt x="26" y="20"/>
                      </a:lnTo>
                      <a:lnTo>
                        <a:pt x="23" y="25"/>
                      </a:lnTo>
                      <a:lnTo>
                        <a:pt x="20" y="26"/>
                      </a:lnTo>
                      <a:lnTo>
                        <a:pt x="18" y="26"/>
                      </a:lnTo>
                      <a:lnTo>
                        <a:pt x="14" y="26"/>
                      </a:lnTo>
                      <a:lnTo>
                        <a:pt x="7" y="26"/>
                      </a:lnTo>
                      <a:lnTo>
                        <a:pt x="5" y="25"/>
                      </a:lnTo>
                      <a:lnTo>
                        <a:pt x="4" y="23"/>
                      </a:lnTo>
                      <a:lnTo>
                        <a:pt x="1" y="20"/>
                      </a:lnTo>
                      <a:lnTo>
                        <a:pt x="0" y="16"/>
                      </a:lnTo>
                      <a:lnTo>
                        <a:pt x="1" y="13"/>
                      </a:lnTo>
                      <a:lnTo>
                        <a:pt x="1" y="10"/>
                      </a:lnTo>
                      <a:lnTo>
                        <a:pt x="2" y="8"/>
                      </a:lnTo>
                      <a:lnTo>
                        <a:pt x="4" y="5"/>
                      </a:lnTo>
                      <a:lnTo>
                        <a:pt x="6" y="4"/>
                      </a:lnTo>
                      <a:lnTo>
                        <a:pt x="8" y="1"/>
                      </a:lnTo>
                      <a:lnTo>
                        <a:pt x="13" y="1"/>
                      </a:lnTo>
                      <a:lnTo>
                        <a:pt x="19" y="0"/>
                      </a:lnTo>
                      <a:lnTo>
                        <a:pt x="23" y="1"/>
                      </a:lnTo>
                      <a:lnTo>
                        <a:pt x="28" y="2"/>
                      </a:lnTo>
                      <a:lnTo>
                        <a:pt x="30" y="8"/>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703" name="Freeform 151"/>
                <p:cNvSpPr>
                  <a:spLocks/>
                </p:cNvSpPr>
                <p:nvPr/>
              </p:nvSpPr>
              <p:spPr bwMode="auto">
                <a:xfrm>
                  <a:off x="926" y="2485"/>
                  <a:ext cx="68" cy="69"/>
                </a:xfrm>
                <a:custGeom>
                  <a:avLst/>
                  <a:gdLst>
                    <a:gd name="T0" fmla="*/ 8 w 135"/>
                    <a:gd name="T1" fmla="*/ 128 h 137"/>
                    <a:gd name="T2" fmla="*/ 9 w 135"/>
                    <a:gd name="T3" fmla="*/ 120 h 137"/>
                    <a:gd name="T4" fmla="*/ 7 w 135"/>
                    <a:gd name="T5" fmla="*/ 113 h 137"/>
                    <a:gd name="T6" fmla="*/ 6 w 135"/>
                    <a:gd name="T7" fmla="*/ 105 h 137"/>
                    <a:gd name="T8" fmla="*/ 6 w 135"/>
                    <a:gd name="T9" fmla="*/ 92 h 137"/>
                    <a:gd name="T10" fmla="*/ 6 w 135"/>
                    <a:gd name="T11" fmla="*/ 86 h 137"/>
                    <a:gd name="T12" fmla="*/ 7 w 135"/>
                    <a:gd name="T13" fmla="*/ 75 h 137"/>
                    <a:gd name="T14" fmla="*/ 3 w 135"/>
                    <a:gd name="T15" fmla="*/ 68 h 137"/>
                    <a:gd name="T16" fmla="*/ 0 w 135"/>
                    <a:gd name="T17" fmla="*/ 58 h 137"/>
                    <a:gd name="T18" fmla="*/ 3 w 135"/>
                    <a:gd name="T19" fmla="*/ 48 h 137"/>
                    <a:gd name="T20" fmla="*/ 2 w 135"/>
                    <a:gd name="T21" fmla="*/ 40 h 137"/>
                    <a:gd name="T22" fmla="*/ 7 w 135"/>
                    <a:gd name="T23" fmla="*/ 35 h 137"/>
                    <a:gd name="T24" fmla="*/ 14 w 135"/>
                    <a:gd name="T25" fmla="*/ 33 h 137"/>
                    <a:gd name="T26" fmla="*/ 19 w 135"/>
                    <a:gd name="T27" fmla="*/ 30 h 137"/>
                    <a:gd name="T28" fmla="*/ 23 w 135"/>
                    <a:gd name="T29" fmla="*/ 28 h 137"/>
                    <a:gd name="T30" fmla="*/ 21 w 135"/>
                    <a:gd name="T31" fmla="*/ 23 h 137"/>
                    <a:gd name="T32" fmla="*/ 25 w 135"/>
                    <a:gd name="T33" fmla="*/ 22 h 137"/>
                    <a:gd name="T34" fmla="*/ 31 w 135"/>
                    <a:gd name="T35" fmla="*/ 20 h 137"/>
                    <a:gd name="T36" fmla="*/ 36 w 135"/>
                    <a:gd name="T37" fmla="*/ 14 h 137"/>
                    <a:gd name="T38" fmla="*/ 39 w 135"/>
                    <a:gd name="T39" fmla="*/ 12 h 137"/>
                    <a:gd name="T40" fmla="*/ 47 w 135"/>
                    <a:gd name="T41" fmla="*/ 0 h 137"/>
                    <a:gd name="T42" fmla="*/ 51 w 135"/>
                    <a:gd name="T43" fmla="*/ 2 h 137"/>
                    <a:gd name="T44" fmla="*/ 57 w 135"/>
                    <a:gd name="T45" fmla="*/ 3 h 137"/>
                    <a:gd name="T46" fmla="*/ 63 w 135"/>
                    <a:gd name="T47" fmla="*/ 5 h 137"/>
                    <a:gd name="T48" fmla="*/ 67 w 135"/>
                    <a:gd name="T49" fmla="*/ 12 h 137"/>
                    <a:gd name="T50" fmla="*/ 71 w 135"/>
                    <a:gd name="T51" fmla="*/ 14 h 137"/>
                    <a:gd name="T52" fmla="*/ 78 w 135"/>
                    <a:gd name="T53" fmla="*/ 9 h 137"/>
                    <a:gd name="T54" fmla="*/ 90 w 135"/>
                    <a:gd name="T55" fmla="*/ 5 h 137"/>
                    <a:gd name="T56" fmla="*/ 96 w 135"/>
                    <a:gd name="T57" fmla="*/ 12 h 137"/>
                    <a:gd name="T58" fmla="*/ 102 w 135"/>
                    <a:gd name="T59" fmla="*/ 16 h 137"/>
                    <a:gd name="T60" fmla="*/ 105 w 135"/>
                    <a:gd name="T61" fmla="*/ 21 h 137"/>
                    <a:gd name="T62" fmla="*/ 104 w 135"/>
                    <a:gd name="T63" fmla="*/ 30 h 137"/>
                    <a:gd name="T64" fmla="*/ 108 w 135"/>
                    <a:gd name="T65" fmla="*/ 32 h 137"/>
                    <a:gd name="T66" fmla="*/ 114 w 135"/>
                    <a:gd name="T67" fmla="*/ 32 h 137"/>
                    <a:gd name="T68" fmla="*/ 123 w 135"/>
                    <a:gd name="T69" fmla="*/ 28 h 137"/>
                    <a:gd name="T70" fmla="*/ 131 w 135"/>
                    <a:gd name="T71" fmla="*/ 26 h 137"/>
                    <a:gd name="T72" fmla="*/ 134 w 135"/>
                    <a:gd name="T73" fmla="*/ 30 h 137"/>
                    <a:gd name="T74" fmla="*/ 135 w 135"/>
                    <a:gd name="T75" fmla="*/ 36 h 137"/>
                    <a:gd name="T76" fmla="*/ 132 w 135"/>
                    <a:gd name="T77" fmla="*/ 41 h 137"/>
                    <a:gd name="T78" fmla="*/ 127 w 135"/>
                    <a:gd name="T79" fmla="*/ 45 h 137"/>
                    <a:gd name="T80" fmla="*/ 123 w 135"/>
                    <a:gd name="T81" fmla="*/ 51 h 137"/>
                    <a:gd name="T82" fmla="*/ 119 w 135"/>
                    <a:gd name="T83" fmla="*/ 56 h 137"/>
                    <a:gd name="T84" fmla="*/ 117 w 135"/>
                    <a:gd name="T85" fmla="*/ 59 h 137"/>
                    <a:gd name="T86" fmla="*/ 115 w 135"/>
                    <a:gd name="T87" fmla="*/ 64 h 137"/>
                    <a:gd name="T88" fmla="*/ 116 w 135"/>
                    <a:gd name="T89" fmla="*/ 70 h 137"/>
                    <a:gd name="T90" fmla="*/ 115 w 135"/>
                    <a:gd name="T91" fmla="*/ 77 h 137"/>
                    <a:gd name="T92" fmla="*/ 116 w 135"/>
                    <a:gd name="T93" fmla="*/ 84 h 137"/>
                    <a:gd name="T94" fmla="*/ 117 w 135"/>
                    <a:gd name="T95" fmla="*/ 89 h 137"/>
                    <a:gd name="T96" fmla="*/ 120 w 135"/>
                    <a:gd name="T97" fmla="*/ 95 h 137"/>
                    <a:gd name="T98" fmla="*/ 113 w 135"/>
                    <a:gd name="T99" fmla="*/ 102 h 137"/>
                    <a:gd name="T100" fmla="*/ 99 w 135"/>
                    <a:gd name="T101" fmla="*/ 114 h 137"/>
                    <a:gd name="T102" fmla="*/ 80 w 135"/>
                    <a:gd name="T103" fmla="*/ 118 h 137"/>
                    <a:gd name="T104" fmla="*/ 75 w 135"/>
                    <a:gd name="T105" fmla="*/ 125 h 137"/>
                    <a:gd name="T106" fmla="*/ 74 w 135"/>
                    <a:gd name="T107" fmla="*/ 132 h 137"/>
                    <a:gd name="T108" fmla="*/ 68 w 135"/>
                    <a:gd name="T109" fmla="*/ 136 h 137"/>
                    <a:gd name="T110" fmla="*/ 55 w 135"/>
                    <a:gd name="T111" fmla="*/ 135 h 137"/>
                    <a:gd name="T112" fmla="*/ 51 w 135"/>
                    <a:gd name="T113" fmla="*/ 137 h 137"/>
                    <a:gd name="T114" fmla="*/ 36 w 135"/>
                    <a:gd name="T115" fmla="*/ 129 h 137"/>
                    <a:gd name="T116" fmla="*/ 25 w 135"/>
                    <a:gd name="T117" fmla="*/ 13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5" h="137">
                      <a:moveTo>
                        <a:pt x="9" y="132"/>
                      </a:moveTo>
                      <a:lnTo>
                        <a:pt x="8" y="128"/>
                      </a:lnTo>
                      <a:lnTo>
                        <a:pt x="9" y="124"/>
                      </a:lnTo>
                      <a:lnTo>
                        <a:pt x="9" y="120"/>
                      </a:lnTo>
                      <a:lnTo>
                        <a:pt x="8" y="117"/>
                      </a:lnTo>
                      <a:lnTo>
                        <a:pt x="7" y="113"/>
                      </a:lnTo>
                      <a:lnTo>
                        <a:pt x="6" y="110"/>
                      </a:lnTo>
                      <a:lnTo>
                        <a:pt x="6" y="105"/>
                      </a:lnTo>
                      <a:lnTo>
                        <a:pt x="6" y="101"/>
                      </a:lnTo>
                      <a:lnTo>
                        <a:pt x="6" y="92"/>
                      </a:lnTo>
                      <a:lnTo>
                        <a:pt x="6" y="88"/>
                      </a:lnTo>
                      <a:lnTo>
                        <a:pt x="6" y="86"/>
                      </a:lnTo>
                      <a:lnTo>
                        <a:pt x="7" y="81"/>
                      </a:lnTo>
                      <a:lnTo>
                        <a:pt x="7" y="75"/>
                      </a:lnTo>
                      <a:lnTo>
                        <a:pt x="5" y="71"/>
                      </a:lnTo>
                      <a:lnTo>
                        <a:pt x="3" y="68"/>
                      </a:lnTo>
                      <a:lnTo>
                        <a:pt x="1" y="63"/>
                      </a:lnTo>
                      <a:lnTo>
                        <a:pt x="0" y="58"/>
                      </a:lnTo>
                      <a:lnTo>
                        <a:pt x="1" y="54"/>
                      </a:lnTo>
                      <a:lnTo>
                        <a:pt x="3" y="48"/>
                      </a:lnTo>
                      <a:lnTo>
                        <a:pt x="3" y="46"/>
                      </a:lnTo>
                      <a:lnTo>
                        <a:pt x="2" y="40"/>
                      </a:lnTo>
                      <a:lnTo>
                        <a:pt x="5" y="36"/>
                      </a:lnTo>
                      <a:lnTo>
                        <a:pt x="7" y="35"/>
                      </a:lnTo>
                      <a:lnTo>
                        <a:pt x="11" y="33"/>
                      </a:lnTo>
                      <a:lnTo>
                        <a:pt x="14" y="33"/>
                      </a:lnTo>
                      <a:lnTo>
                        <a:pt x="17" y="32"/>
                      </a:lnTo>
                      <a:lnTo>
                        <a:pt x="19" y="30"/>
                      </a:lnTo>
                      <a:lnTo>
                        <a:pt x="21" y="30"/>
                      </a:lnTo>
                      <a:lnTo>
                        <a:pt x="23" y="28"/>
                      </a:lnTo>
                      <a:lnTo>
                        <a:pt x="21" y="24"/>
                      </a:lnTo>
                      <a:lnTo>
                        <a:pt x="21" y="23"/>
                      </a:lnTo>
                      <a:lnTo>
                        <a:pt x="23" y="22"/>
                      </a:lnTo>
                      <a:lnTo>
                        <a:pt x="25" y="22"/>
                      </a:lnTo>
                      <a:lnTo>
                        <a:pt x="30" y="21"/>
                      </a:lnTo>
                      <a:lnTo>
                        <a:pt x="31" y="20"/>
                      </a:lnTo>
                      <a:lnTo>
                        <a:pt x="33" y="17"/>
                      </a:lnTo>
                      <a:lnTo>
                        <a:pt x="36" y="14"/>
                      </a:lnTo>
                      <a:lnTo>
                        <a:pt x="37" y="14"/>
                      </a:lnTo>
                      <a:lnTo>
                        <a:pt x="39" y="12"/>
                      </a:lnTo>
                      <a:lnTo>
                        <a:pt x="44" y="2"/>
                      </a:lnTo>
                      <a:lnTo>
                        <a:pt x="47" y="0"/>
                      </a:lnTo>
                      <a:lnTo>
                        <a:pt x="49" y="2"/>
                      </a:lnTo>
                      <a:lnTo>
                        <a:pt x="51" y="2"/>
                      </a:lnTo>
                      <a:lnTo>
                        <a:pt x="55" y="2"/>
                      </a:lnTo>
                      <a:lnTo>
                        <a:pt x="57" y="3"/>
                      </a:lnTo>
                      <a:lnTo>
                        <a:pt x="60" y="4"/>
                      </a:lnTo>
                      <a:lnTo>
                        <a:pt x="63" y="5"/>
                      </a:lnTo>
                      <a:lnTo>
                        <a:pt x="66" y="10"/>
                      </a:lnTo>
                      <a:lnTo>
                        <a:pt x="67" y="12"/>
                      </a:lnTo>
                      <a:lnTo>
                        <a:pt x="68" y="14"/>
                      </a:lnTo>
                      <a:lnTo>
                        <a:pt x="71" y="14"/>
                      </a:lnTo>
                      <a:lnTo>
                        <a:pt x="75" y="11"/>
                      </a:lnTo>
                      <a:lnTo>
                        <a:pt x="78" y="9"/>
                      </a:lnTo>
                      <a:lnTo>
                        <a:pt x="87" y="5"/>
                      </a:lnTo>
                      <a:lnTo>
                        <a:pt x="90" y="5"/>
                      </a:lnTo>
                      <a:lnTo>
                        <a:pt x="90" y="8"/>
                      </a:lnTo>
                      <a:lnTo>
                        <a:pt x="96" y="12"/>
                      </a:lnTo>
                      <a:lnTo>
                        <a:pt x="99" y="14"/>
                      </a:lnTo>
                      <a:lnTo>
                        <a:pt x="102" y="16"/>
                      </a:lnTo>
                      <a:lnTo>
                        <a:pt x="105" y="20"/>
                      </a:lnTo>
                      <a:lnTo>
                        <a:pt x="105" y="21"/>
                      </a:lnTo>
                      <a:lnTo>
                        <a:pt x="103" y="29"/>
                      </a:lnTo>
                      <a:lnTo>
                        <a:pt x="104" y="30"/>
                      </a:lnTo>
                      <a:lnTo>
                        <a:pt x="104" y="32"/>
                      </a:lnTo>
                      <a:lnTo>
                        <a:pt x="108" y="32"/>
                      </a:lnTo>
                      <a:lnTo>
                        <a:pt x="110" y="32"/>
                      </a:lnTo>
                      <a:lnTo>
                        <a:pt x="114" y="32"/>
                      </a:lnTo>
                      <a:lnTo>
                        <a:pt x="116" y="32"/>
                      </a:lnTo>
                      <a:lnTo>
                        <a:pt x="123" y="28"/>
                      </a:lnTo>
                      <a:lnTo>
                        <a:pt x="127" y="26"/>
                      </a:lnTo>
                      <a:lnTo>
                        <a:pt x="131" y="26"/>
                      </a:lnTo>
                      <a:lnTo>
                        <a:pt x="134" y="26"/>
                      </a:lnTo>
                      <a:lnTo>
                        <a:pt x="134" y="30"/>
                      </a:lnTo>
                      <a:lnTo>
                        <a:pt x="134" y="34"/>
                      </a:lnTo>
                      <a:lnTo>
                        <a:pt x="135" y="36"/>
                      </a:lnTo>
                      <a:lnTo>
                        <a:pt x="134" y="39"/>
                      </a:lnTo>
                      <a:lnTo>
                        <a:pt x="132" y="41"/>
                      </a:lnTo>
                      <a:lnTo>
                        <a:pt x="129" y="44"/>
                      </a:lnTo>
                      <a:lnTo>
                        <a:pt x="127" y="45"/>
                      </a:lnTo>
                      <a:lnTo>
                        <a:pt x="126" y="48"/>
                      </a:lnTo>
                      <a:lnTo>
                        <a:pt x="123" y="51"/>
                      </a:lnTo>
                      <a:lnTo>
                        <a:pt x="120" y="54"/>
                      </a:lnTo>
                      <a:lnTo>
                        <a:pt x="119" y="56"/>
                      </a:lnTo>
                      <a:lnTo>
                        <a:pt x="117" y="58"/>
                      </a:lnTo>
                      <a:lnTo>
                        <a:pt x="117" y="59"/>
                      </a:lnTo>
                      <a:lnTo>
                        <a:pt x="116" y="63"/>
                      </a:lnTo>
                      <a:lnTo>
                        <a:pt x="115" y="64"/>
                      </a:lnTo>
                      <a:lnTo>
                        <a:pt x="115" y="66"/>
                      </a:lnTo>
                      <a:lnTo>
                        <a:pt x="116" y="70"/>
                      </a:lnTo>
                      <a:lnTo>
                        <a:pt x="116" y="74"/>
                      </a:lnTo>
                      <a:lnTo>
                        <a:pt x="115" y="77"/>
                      </a:lnTo>
                      <a:lnTo>
                        <a:pt x="115" y="80"/>
                      </a:lnTo>
                      <a:lnTo>
                        <a:pt x="116" y="84"/>
                      </a:lnTo>
                      <a:lnTo>
                        <a:pt x="116" y="88"/>
                      </a:lnTo>
                      <a:lnTo>
                        <a:pt x="117" y="89"/>
                      </a:lnTo>
                      <a:lnTo>
                        <a:pt x="120" y="93"/>
                      </a:lnTo>
                      <a:lnTo>
                        <a:pt x="120" y="95"/>
                      </a:lnTo>
                      <a:lnTo>
                        <a:pt x="121" y="100"/>
                      </a:lnTo>
                      <a:lnTo>
                        <a:pt x="113" y="102"/>
                      </a:lnTo>
                      <a:lnTo>
                        <a:pt x="109" y="105"/>
                      </a:lnTo>
                      <a:lnTo>
                        <a:pt x="99" y="114"/>
                      </a:lnTo>
                      <a:lnTo>
                        <a:pt x="96" y="117"/>
                      </a:lnTo>
                      <a:lnTo>
                        <a:pt x="80" y="118"/>
                      </a:lnTo>
                      <a:lnTo>
                        <a:pt x="78" y="122"/>
                      </a:lnTo>
                      <a:lnTo>
                        <a:pt x="75" y="125"/>
                      </a:lnTo>
                      <a:lnTo>
                        <a:pt x="74" y="130"/>
                      </a:lnTo>
                      <a:lnTo>
                        <a:pt x="74" y="132"/>
                      </a:lnTo>
                      <a:lnTo>
                        <a:pt x="72" y="135"/>
                      </a:lnTo>
                      <a:lnTo>
                        <a:pt x="68" y="136"/>
                      </a:lnTo>
                      <a:lnTo>
                        <a:pt x="57" y="134"/>
                      </a:lnTo>
                      <a:lnTo>
                        <a:pt x="55" y="135"/>
                      </a:lnTo>
                      <a:lnTo>
                        <a:pt x="54" y="137"/>
                      </a:lnTo>
                      <a:lnTo>
                        <a:pt x="51" y="137"/>
                      </a:lnTo>
                      <a:lnTo>
                        <a:pt x="39" y="129"/>
                      </a:lnTo>
                      <a:lnTo>
                        <a:pt x="36" y="129"/>
                      </a:lnTo>
                      <a:lnTo>
                        <a:pt x="29" y="131"/>
                      </a:lnTo>
                      <a:lnTo>
                        <a:pt x="25" y="131"/>
                      </a:lnTo>
                      <a:lnTo>
                        <a:pt x="9" y="132"/>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704" name="Freeform 152"/>
                <p:cNvSpPr>
                  <a:spLocks/>
                </p:cNvSpPr>
                <p:nvPr/>
              </p:nvSpPr>
              <p:spPr bwMode="auto">
                <a:xfrm>
                  <a:off x="850" y="2498"/>
                  <a:ext cx="81" cy="71"/>
                </a:xfrm>
                <a:custGeom>
                  <a:avLst/>
                  <a:gdLst>
                    <a:gd name="T0" fmla="*/ 18 w 163"/>
                    <a:gd name="T1" fmla="*/ 126 h 140"/>
                    <a:gd name="T2" fmla="*/ 31 w 163"/>
                    <a:gd name="T3" fmla="*/ 117 h 140"/>
                    <a:gd name="T4" fmla="*/ 40 w 163"/>
                    <a:gd name="T5" fmla="*/ 119 h 140"/>
                    <a:gd name="T6" fmla="*/ 42 w 163"/>
                    <a:gd name="T7" fmla="*/ 126 h 140"/>
                    <a:gd name="T8" fmla="*/ 45 w 163"/>
                    <a:gd name="T9" fmla="*/ 132 h 140"/>
                    <a:gd name="T10" fmla="*/ 49 w 163"/>
                    <a:gd name="T11" fmla="*/ 140 h 140"/>
                    <a:gd name="T12" fmla="*/ 54 w 163"/>
                    <a:gd name="T13" fmla="*/ 134 h 140"/>
                    <a:gd name="T14" fmla="*/ 69 w 163"/>
                    <a:gd name="T15" fmla="*/ 132 h 140"/>
                    <a:gd name="T16" fmla="*/ 75 w 163"/>
                    <a:gd name="T17" fmla="*/ 132 h 140"/>
                    <a:gd name="T18" fmla="*/ 82 w 163"/>
                    <a:gd name="T19" fmla="*/ 123 h 140"/>
                    <a:gd name="T20" fmla="*/ 88 w 163"/>
                    <a:gd name="T21" fmla="*/ 122 h 140"/>
                    <a:gd name="T22" fmla="*/ 94 w 163"/>
                    <a:gd name="T23" fmla="*/ 120 h 140"/>
                    <a:gd name="T24" fmla="*/ 115 w 163"/>
                    <a:gd name="T25" fmla="*/ 116 h 140"/>
                    <a:gd name="T26" fmla="*/ 142 w 163"/>
                    <a:gd name="T27" fmla="*/ 110 h 140"/>
                    <a:gd name="T28" fmla="*/ 148 w 163"/>
                    <a:gd name="T29" fmla="*/ 114 h 140"/>
                    <a:gd name="T30" fmla="*/ 153 w 163"/>
                    <a:gd name="T31" fmla="*/ 114 h 140"/>
                    <a:gd name="T32" fmla="*/ 163 w 163"/>
                    <a:gd name="T33" fmla="*/ 105 h 140"/>
                    <a:gd name="T34" fmla="*/ 163 w 163"/>
                    <a:gd name="T35" fmla="*/ 97 h 140"/>
                    <a:gd name="T36" fmla="*/ 162 w 163"/>
                    <a:gd name="T37" fmla="*/ 90 h 140"/>
                    <a:gd name="T38" fmla="*/ 160 w 163"/>
                    <a:gd name="T39" fmla="*/ 83 h 140"/>
                    <a:gd name="T40" fmla="*/ 160 w 163"/>
                    <a:gd name="T41" fmla="*/ 74 h 140"/>
                    <a:gd name="T42" fmla="*/ 160 w 163"/>
                    <a:gd name="T43" fmla="*/ 61 h 140"/>
                    <a:gd name="T44" fmla="*/ 161 w 163"/>
                    <a:gd name="T45" fmla="*/ 54 h 140"/>
                    <a:gd name="T46" fmla="*/ 159 w 163"/>
                    <a:gd name="T47" fmla="*/ 44 h 140"/>
                    <a:gd name="T48" fmla="*/ 155 w 163"/>
                    <a:gd name="T49" fmla="*/ 36 h 140"/>
                    <a:gd name="T50" fmla="*/ 155 w 163"/>
                    <a:gd name="T51" fmla="*/ 27 h 140"/>
                    <a:gd name="T52" fmla="*/ 157 w 163"/>
                    <a:gd name="T53" fmla="*/ 19 h 140"/>
                    <a:gd name="T54" fmla="*/ 153 w 163"/>
                    <a:gd name="T55" fmla="*/ 9 h 140"/>
                    <a:gd name="T56" fmla="*/ 145 w 163"/>
                    <a:gd name="T57" fmla="*/ 6 h 140"/>
                    <a:gd name="T58" fmla="*/ 132 w 163"/>
                    <a:gd name="T59" fmla="*/ 7 h 140"/>
                    <a:gd name="T60" fmla="*/ 125 w 163"/>
                    <a:gd name="T61" fmla="*/ 7 h 140"/>
                    <a:gd name="T62" fmla="*/ 118 w 163"/>
                    <a:gd name="T63" fmla="*/ 2 h 140"/>
                    <a:gd name="T64" fmla="*/ 114 w 163"/>
                    <a:gd name="T65" fmla="*/ 3 h 140"/>
                    <a:gd name="T66" fmla="*/ 107 w 163"/>
                    <a:gd name="T67" fmla="*/ 0 h 140"/>
                    <a:gd name="T68" fmla="*/ 101 w 163"/>
                    <a:gd name="T69" fmla="*/ 6 h 140"/>
                    <a:gd name="T70" fmla="*/ 94 w 163"/>
                    <a:gd name="T71" fmla="*/ 15 h 140"/>
                    <a:gd name="T72" fmla="*/ 78 w 163"/>
                    <a:gd name="T73" fmla="*/ 26 h 140"/>
                    <a:gd name="T74" fmla="*/ 76 w 163"/>
                    <a:gd name="T75" fmla="*/ 30 h 140"/>
                    <a:gd name="T76" fmla="*/ 79 w 163"/>
                    <a:gd name="T77" fmla="*/ 33 h 140"/>
                    <a:gd name="T78" fmla="*/ 75 w 163"/>
                    <a:gd name="T79" fmla="*/ 39 h 140"/>
                    <a:gd name="T80" fmla="*/ 65 w 163"/>
                    <a:gd name="T81" fmla="*/ 42 h 140"/>
                    <a:gd name="T82" fmla="*/ 59 w 163"/>
                    <a:gd name="T83" fmla="*/ 41 h 140"/>
                    <a:gd name="T84" fmla="*/ 47 w 163"/>
                    <a:gd name="T85" fmla="*/ 41 h 140"/>
                    <a:gd name="T86" fmla="*/ 42 w 163"/>
                    <a:gd name="T87" fmla="*/ 39 h 140"/>
                    <a:gd name="T88" fmla="*/ 37 w 163"/>
                    <a:gd name="T89" fmla="*/ 41 h 140"/>
                    <a:gd name="T90" fmla="*/ 33 w 163"/>
                    <a:gd name="T91" fmla="*/ 36 h 140"/>
                    <a:gd name="T92" fmla="*/ 29 w 163"/>
                    <a:gd name="T93" fmla="*/ 41 h 140"/>
                    <a:gd name="T94" fmla="*/ 23 w 163"/>
                    <a:gd name="T95" fmla="*/ 45 h 140"/>
                    <a:gd name="T96" fmla="*/ 18 w 163"/>
                    <a:gd name="T97" fmla="*/ 50 h 140"/>
                    <a:gd name="T98" fmla="*/ 18 w 163"/>
                    <a:gd name="T99" fmla="*/ 54 h 140"/>
                    <a:gd name="T100" fmla="*/ 15 w 163"/>
                    <a:gd name="T101" fmla="*/ 61 h 140"/>
                    <a:gd name="T102" fmla="*/ 13 w 163"/>
                    <a:gd name="T103" fmla="*/ 71 h 140"/>
                    <a:gd name="T104" fmla="*/ 7 w 163"/>
                    <a:gd name="T105" fmla="*/ 75 h 140"/>
                    <a:gd name="T106" fmla="*/ 3 w 163"/>
                    <a:gd name="T107" fmla="*/ 80 h 140"/>
                    <a:gd name="T108" fmla="*/ 1 w 163"/>
                    <a:gd name="T109" fmla="*/ 96 h 140"/>
                    <a:gd name="T110" fmla="*/ 3 w 163"/>
                    <a:gd name="T111" fmla="*/ 104 h 140"/>
                    <a:gd name="T112" fmla="*/ 7 w 163"/>
                    <a:gd name="T113" fmla="*/ 113 h 140"/>
                    <a:gd name="T114" fmla="*/ 7 w 163"/>
                    <a:gd name="T115" fmla="*/ 121 h 140"/>
                    <a:gd name="T116" fmla="*/ 10 w 163"/>
                    <a:gd name="T117" fmla="*/ 126 h 140"/>
                    <a:gd name="T118" fmla="*/ 17 w 163"/>
                    <a:gd name="T119" fmla="*/ 12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3" h="140">
                      <a:moveTo>
                        <a:pt x="17" y="128"/>
                      </a:moveTo>
                      <a:lnTo>
                        <a:pt x="18" y="126"/>
                      </a:lnTo>
                      <a:lnTo>
                        <a:pt x="25" y="122"/>
                      </a:lnTo>
                      <a:lnTo>
                        <a:pt x="31" y="117"/>
                      </a:lnTo>
                      <a:lnTo>
                        <a:pt x="35" y="116"/>
                      </a:lnTo>
                      <a:lnTo>
                        <a:pt x="40" y="119"/>
                      </a:lnTo>
                      <a:lnTo>
                        <a:pt x="41" y="121"/>
                      </a:lnTo>
                      <a:lnTo>
                        <a:pt x="42" y="126"/>
                      </a:lnTo>
                      <a:lnTo>
                        <a:pt x="43" y="127"/>
                      </a:lnTo>
                      <a:lnTo>
                        <a:pt x="45" y="132"/>
                      </a:lnTo>
                      <a:lnTo>
                        <a:pt x="46" y="135"/>
                      </a:lnTo>
                      <a:lnTo>
                        <a:pt x="49" y="140"/>
                      </a:lnTo>
                      <a:lnTo>
                        <a:pt x="51" y="139"/>
                      </a:lnTo>
                      <a:lnTo>
                        <a:pt x="54" y="134"/>
                      </a:lnTo>
                      <a:lnTo>
                        <a:pt x="57" y="133"/>
                      </a:lnTo>
                      <a:lnTo>
                        <a:pt x="69" y="132"/>
                      </a:lnTo>
                      <a:lnTo>
                        <a:pt x="71" y="132"/>
                      </a:lnTo>
                      <a:lnTo>
                        <a:pt x="75" y="132"/>
                      </a:lnTo>
                      <a:lnTo>
                        <a:pt x="77" y="129"/>
                      </a:lnTo>
                      <a:lnTo>
                        <a:pt x="82" y="123"/>
                      </a:lnTo>
                      <a:lnTo>
                        <a:pt x="84" y="122"/>
                      </a:lnTo>
                      <a:lnTo>
                        <a:pt x="88" y="122"/>
                      </a:lnTo>
                      <a:lnTo>
                        <a:pt x="90" y="122"/>
                      </a:lnTo>
                      <a:lnTo>
                        <a:pt x="94" y="120"/>
                      </a:lnTo>
                      <a:lnTo>
                        <a:pt x="112" y="117"/>
                      </a:lnTo>
                      <a:lnTo>
                        <a:pt x="115" y="116"/>
                      </a:lnTo>
                      <a:lnTo>
                        <a:pt x="130" y="114"/>
                      </a:lnTo>
                      <a:lnTo>
                        <a:pt x="142" y="110"/>
                      </a:lnTo>
                      <a:lnTo>
                        <a:pt x="145" y="113"/>
                      </a:lnTo>
                      <a:lnTo>
                        <a:pt x="148" y="114"/>
                      </a:lnTo>
                      <a:lnTo>
                        <a:pt x="151" y="115"/>
                      </a:lnTo>
                      <a:lnTo>
                        <a:pt x="153" y="114"/>
                      </a:lnTo>
                      <a:lnTo>
                        <a:pt x="159" y="105"/>
                      </a:lnTo>
                      <a:lnTo>
                        <a:pt x="163" y="105"/>
                      </a:lnTo>
                      <a:lnTo>
                        <a:pt x="162" y="101"/>
                      </a:lnTo>
                      <a:lnTo>
                        <a:pt x="163" y="97"/>
                      </a:lnTo>
                      <a:lnTo>
                        <a:pt x="163" y="93"/>
                      </a:lnTo>
                      <a:lnTo>
                        <a:pt x="162" y="90"/>
                      </a:lnTo>
                      <a:lnTo>
                        <a:pt x="161" y="86"/>
                      </a:lnTo>
                      <a:lnTo>
                        <a:pt x="160" y="83"/>
                      </a:lnTo>
                      <a:lnTo>
                        <a:pt x="160" y="78"/>
                      </a:lnTo>
                      <a:lnTo>
                        <a:pt x="160" y="74"/>
                      </a:lnTo>
                      <a:lnTo>
                        <a:pt x="160" y="65"/>
                      </a:lnTo>
                      <a:lnTo>
                        <a:pt x="160" y="61"/>
                      </a:lnTo>
                      <a:lnTo>
                        <a:pt x="160" y="59"/>
                      </a:lnTo>
                      <a:lnTo>
                        <a:pt x="161" y="54"/>
                      </a:lnTo>
                      <a:lnTo>
                        <a:pt x="161" y="48"/>
                      </a:lnTo>
                      <a:lnTo>
                        <a:pt x="159" y="44"/>
                      </a:lnTo>
                      <a:lnTo>
                        <a:pt x="157" y="41"/>
                      </a:lnTo>
                      <a:lnTo>
                        <a:pt x="155" y="36"/>
                      </a:lnTo>
                      <a:lnTo>
                        <a:pt x="154" y="31"/>
                      </a:lnTo>
                      <a:lnTo>
                        <a:pt x="155" y="27"/>
                      </a:lnTo>
                      <a:lnTo>
                        <a:pt x="157" y="21"/>
                      </a:lnTo>
                      <a:lnTo>
                        <a:pt x="157" y="19"/>
                      </a:lnTo>
                      <a:lnTo>
                        <a:pt x="156" y="13"/>
                      </a:lnTo>
                      <a:lnTo>
                        <a:pt x="153" y="9"/>
                      </a:lnTo>
                      <a:lnTo>
                        <a:pt x="149" y="8"/>
                      </a:lnTo>
                      <a:lnTo>
                        <a:pt x="145" y="6"/>
                      </a:lnTo>
                      <a:lnTo>
                        <a:pt x="139" y="3"/>
                      </a:lnTo>
                      <a:lnTo>
                        <a:pt x="132" y="7"/>
                      </a:lnTo>
                      <a:lnTo>
                        <a:pt x="126" y="6"/>
                      </a:lnTo>
                      <a:lnTo>
                        <a:pt x="125" y="7"/>
                      </a:lnTo>
                      <a:lnTo>
                        <a:pt x="120" y="3"/>
                      </a:lnTo>
                      <a:lnTo>
                        <a:pt x="118" y="2"/>
                      </a:lnTo>
                      <a:lnTo>
                        <a:pt x="115" y="3"/>
                      </a:lnTo>
                      <a:lnTo>
                        <a:pt x="114" y="3"/>
                      </a:lnTo>
                      <a:lnTo>
                        <a:pt x="111" y="1"/>
                      </a:lnTo>
                      <a:lnTo>
                        <a:pt x="107" y="0"/>
                      </a:lnTo>
                      <a:lnTo>
                        <a:pt x="105" y="1"/>
                      </a:lnTo>
                      <a:lnTo>
                        <a:pt x="101" y="6"/>
                      </a:lnTo>
                      <a:lnTo>
                        <a:pt x="100" y="8"/>
                      </a:lnTo>
                      <a:lnTo>
                        <a:pt x="94" y="15"/>
                      </a:lnTo>
                      <a:lnTo>
                        <a:pt x="91" y="18"/>
                      </a:lnTo>
                      <a:lnTo>
                        <a:pt x="78" y="26"/>
                      </a:lnTo>
                      <a:lnTo>
                        <a:pt x="76" y="27"/>
                      </a:lnTo>
                      <a:lnTo>
                        <a:pt x="76" y="30"/>
                      </a:lnTo>
                      <a:lnTo>
                        <a:pt x="79" y="32"/>
                      </a:lnTo>
                      <a:lnTo>
                        <a:pt x="79" y="33"/>
                      </a:lnTo>
                      <a:lnTo>
                        <a:pt x="76" y="39"/>
                      </a:lnTo>
                      <a:lnTo>
                        <a:pt x="75" y="39"/>
                      </a:lnTo>
                      <a:lnTo>
                        <a:pt x="72" y="39"/>
                      </a:lnTo>
                      <a:lnTo>
                        <a:pt x="65" y="42"/>
                      </a:lnTo>
                      <a:lnTo>
                        <a:pt x="64" y="42"/>
                      </a:lnTo>
                      <a:lnTo>
                        <a:pt x="59" y="41"/>
                      </a:lnTo>
                      <a:lnTo>
                        <a:pt x="51" y="41"/>
                      </a:lnTo>
                      <a:lnTo>
                        <a:pt x="47" y="41"/>
                      </a:lnTo>
                      <a:lnTo>
                        <a:pt x="46" y="41"/>
                      </a:lnTo>
                      <a:lnTo>
                        <a:pt x="42" y="39"/>
                      </a:lnTo>
                      <a:lnTo>
                        <a:pt x="41" y="39"/>
                      </a:lnTo>
                      <a:lnTo>
                        <a:pt x="37" y="41"/>
                      </a:lnTo>
                      <a:lnTo>
                        <a:pt x="35" y="39"/>
                      </a:lnTo>
                      <a:lnTo>
                        <a:pt x="33" y="36"/>
                      </a:lnTo>
                      <a:lnTo>
                        <a:pt x="31" y="36"/>
                      </a:lnTo>
                      <a:lnTo>
                        <a:pt x="29" y="41"/>
                      </a:lnTo>
                      <a:lnTo>
                        <a:pt x="28" y="42"/>
                      </a:lnTo>
                      <a:lnTo>
                        <a:pt x="23" y="45"/>
                      </a:lnTo>
                      <a:lnTo>
                        <a:pt x="18" y="49"/>
                      </a:lnTo>
                      <a:lnTo>
                        <a:pt x="18" y="50"/>
                      </a:lnTo>
                      <a:lnTo>
                        <a:pt x="19" y="53"/>
                      </a:lnTo>
                      <a:lnTo>
                        <a:pt x="18" y="54"/>
                      </a:lnTo>
                      <a:lnTo>
                        <a:pt x="16" y="57"/>
                      </a:lnTo>
                      <a:lnTo>
                        <a:pt x="15" y="61"/>
                      </a:lnTo>
                      <a:lnTo>
                        <a:pt x="15" y="65"/>
                      </a:lnTo>
                      <a:lnTo>
                        <a:pt x="13" y="71"/>
                      </a:lnTo>
                      <a:lnTo>
                        <a:pt x="11" y="74"/>
                      </a:lnTo>
                      <a:lnTo>
                        <a:pt x="7" y="75"/>
                      </a:lnTo>
                      <a:lnTo>
                        <a:pt x="5" y="77"/>
                      </a:lnTo>
                      <a:lnTo>
                        <a:pt x="3" y="80"/>
                      </a:lnTo>
                      <a:lnTo>
                        <a:pt x="0" y="85"/>
                      </a:lnTo>
                      <a:lnTo>
                        <a:pt x="1" y="96"/>
                      </a:lnTo>
                      <a:lnTo>
                        <a:pt x="1" y="102"/>
                      </a:lnTo>
                      <a:lnTo>
                        <a:pt x="3" y="104"/>
                      </a:lnTo>
                      <a:lnTo>
                        <a:pt x="6" y="109"/>
                      </a:lnTo>
                      <a:lnTo>
                        <a:pt x="7" y="113"/>
                      </a:lnTo>
                      <a:lnTo>
                        <a:pt x="7" y="115"/>
                      </a:lnTo>
                      <a:lnTo>
                        <a:pt x="7" y="121"/>
                      </a:lnTo>
                      <a:lnTo>
                        <a:pt x="7" y="123"/>
                      </a:lnTo>
                      <a:lnTo>
                        <a:pt x="10" y="126"/>
                      </a:lnTo>
                      <a:lnTo>
                        <a:pt x="15" y="127"/>
                      </a:lnTo>
                      <a:lnTo>
                        <a:pt x="17" y="128"/>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705" name="Freeform 153"/>
                <p:cNvSpPr>
                  <a:spLocks/>
                </p:cNvSpPr>
                <p:nvPr/>
              </p:nvSpPr>
              <p:spPr bwMode="auto">
                <a:xfrm>
                  <a:off x="865" y="2561"/>
                  <a:ext cx="9" cy="14"/>
                </a:xfrm>
                <a:custGeom>
                  <a:avLst/>
                  <a:gdLst>
                    <a:gd name="T0" fmla="*/ 12 w 18"/>
                    <a:gd name="T1" fmla="*/ 6 h 27"/>
                    <a:gd name="T2" fmla="*/ 12 w 18"/>
                    <a:gd name="T3" fmla="*/ 7 h 27"/>
                    <a:gd name="T4" fmla="*/ 14 w 18"/>
                    <a:gd name="T5" fmla="*/ 9 h 27"/>
                    <a:gd name="T6" fmla="*/ 15 w 18"/>
                    <a:gd name="T7" fmla="*/ 12 h 27"/>
                    <a:gd name="T8" fmla="*/ 16 w 18"/>
                    <a:gd name="T9" fmla="*/ 14 h 27"/>
                    <a:gd name="T10" fmla="*/ 16 w 18"/>
                    <a:gd name="T11" fmla="*/ 15 h 27"/>
                    <a:gd name="T12" fmla="*/ 17 w 18"/>
                    <a:gd name="T13" fmla="*/ 17 h 27"/>
                    <a:gd name="T14" fmla="*/ 18 w 18"/>
                    <a:gd name="T15" fmla="*/ 18 h 27"/>
                    <a:gd name="T16" fmla="*/ 17 w 18"/>
                    <a:gd name="T17" fmla="*/ 19 h 27"/>
                    <a:gd name="T18" fmla="*/ 17 w 18"/>
                    <a:gd name="T19" fmla="*/ 21 h 27"/>
                    <a:gd name="T20" fmla="*/ 17 w 18"/>
                    <a:gd name="T21" fmla="*/ 25 h 27"/>
                    <a:gd name="T22" fmla="*/ 16 w 18"/>
                    <a:gd name="T23" fmla="*/ 25 h 27"/>
                    <a:gd name="T24" fmla="*/ 14 w 18"/>
                    <a:gd name="T25" fmla="*/ 26 h 27"/>
                    <a:gd name="T26" fmla="*/ 14 w 18"/>
                    <a:gd name="T27" fmla="*/ 27 h 27"/>
                    <a:gd name="T28" fmla="*/ 12 w 18"/>
                    <a:gd name="T29" fmla="*/ 26 h 27"/>
                    <a:gd name="T30" fmla="*/ 10 w 18"/>
                    <a:gd name="T31" fmla="*/ 25 h 27"/>
                    <a:gd name="T32" fmla="*/ 8 w 18"/>
                    <a:gd name="T33" fmla="*/ 21 h 27"/>
                    <a:gd name="T34" fmla="*/ 4 w 18"/>
                    <a:gd name="T35" fmla="*/ 18 h 27"/>
                    <a:gd name="T36" fmla="*/ 3 w 18"/>
                    <a:gd name="T37" fmla="*/ 17 h 27"/>
                    <a:gd name="T38" fmla="*/ 2 w 18"/>
                    <a:gd name="T39" fmla="*/ 13 h 27"/>
                    <a:gd name="T40" fmla="*/ 0 w 18"/>
                    <a:gd name="T41" fmla="*/ 11 h 27"/>
                    <a:gd name="T42" fmla="*/ 0 w 18"/>
                    <a:gd name="T43" fmla="*/ 7 h 27"/>
                    <a:gd name="T44" fmla="*/ 0 w 18"/>
                    <a:gd name="T45" fmla="*/ 5 h 27"/>
                    <a:gd name="T46" fmla="*/ 2 w 18"/>
                    <a:gd name="T47" fmla="*/ 3 h 27"/>
                    <a:gd name="T48" fmla="*/ 2 w 18"/>
                    <a:gd name="T49" fmla="*/ 2 h 27"/>
                    <a:gd name="T50" fmla="*/ 5 w 18"/>
                    <a:gd name="T51" fmla="*/ 0 h 27"/>
                    <a:gd name="T52" fmla="*/ 6 w 18"/>
                    <a:gd name="T53" fmla="*/ 0 h 27"/>
                    <a:gd name="T54" fmla="*/ 9 w 18"/>
                    <a:gd name="T55" fmla="*/ 0 h 27"/>
                    <a:gd name="T56" fmla="*/ 10 w 18"/>
                    <a:gd name="T57" fmla="*/ 1 h 27"/>
                    <a:gd name="T58" fmla="*/ 10 w 18"/>
                    <a:gd name="T59" fmla="*/ 2 h 27"/>
                    <a:gd name="T60" fmla="*/ 12 w 18"/>
                    <a:gd name="T61"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 h="27">
                      <a:moveTo>
                        <a:pt x="12" y="6"/>
                      </a:moveTo>
                      <a:lnTo>
                        <a:pt x="12" y="7"/>
                      </a:lnTo>
                      <a:lnTo>
                        <a:pt x="14" y="9"/>
                      </a:lnTo>
                      <a:lnTo>
                        <a:pt x="15" y="12"/>
                      </a:lnTo>
                      <a:lnTo>
                        <a:pt x="16" y="14"/>
                      </a:lnTo>
                      <a:lnTo>
                        <a:pt x="16" y="15"/>
                      </a:lnTo>
                      <a:lnTo>
                        <a:pt x="17" y="17"/>
                      </a:lnTo>
                      <a:lnTo>
                        <a:pt x="18" y="18"/>
                      </a:lnTo>
                      <a:lnTo>
                        <a:pt x="17" y="19"/>
                      </a:lnTo>
                      <a:lnTo>
                        <a:pt x="17" y="21"/>
                      </a:lnTo>
                      <a:lnTo>
                        <a:pt x="17" y="25"/>
                      </a:lnTo>
                      <a:lnTo>
                        <a:pt x="16" y="25"/>
                      </a:lnTo>
                      <a:lnTo>
                        <a:pt x="14" y="26"/>
                      </a:lnTo>
                      <a:lnTo>
                        <a:pt x="14" y="27"/>
                      </a:lnTo>
                      <a:lnTo>
                        <a:pt x="12" y="26"/>
                      </a:lnTo>
                      <a:lnTo>
                        <a:pt x="10" y="25"/>
                      </a:lnTo>
                      <a:lnTo>
                        <a:pt x="8" y="21"/>
                      </a:lnTo>
                      <a:lnTo>
                        <a:pt x="4" y="18"/>
                      </a:lnTo>
                      <a:lnTo>
                        <a:pt x="3" y="17"/>
                      </a:lnTo>
                      <a:lnTo>
                        <a:pt x="2" y="13"/>
                      </a:lnTo>
                      <a:lnTo>
                        <a:pt x="0" y="11"/>
                      </a:lnTo>
                      <a:lnTo>
                        <a:pt x="0" y="7"/>
                      </a:lnTo>
                      <a:lnTo>
                        <a:pt x="0" y="5"/>
                      </a:lnTo>
                      <a:lnTo>
                        <a:pt x="2" y="3"/>
                      </a:lnTo>
                      <a:lnTo>
                        <a:pt x="2" y="2"/>
                      </a:lnTo>
                      <a:lnTo>
                        <a:pt x="5" y="0"/>
                      </a:lnTo>
                      <a:lnTo>
                        <a:pt x="6" y="0"/>
                      </a:lnTo>
                      <a:lnTo>
                        <a:pt x="9" y="0"/>
                      </a:lnTo>
                      <a:lnTo>
                        <a:pt x="10" y="1"/>
                      </a:lnTo>
                      <a:lnTo>
                        <a:pt x="10" y="2"/>
                      </a:lnTo>
                      <a:lnTo>
                        <a:pt x="12" y="6"/>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706" name="Freeform 154"/>
                <p:cNvSpPr>
                  <a:spLocks/>
                </p:cNvSpPr>
                <p:nvPr/>
              </p:nvSpPr>
              <p:spPr bwMode="auto">
                <a:xfrm>
                  <a:off x="938" y="2556"/>
                  <a:ext cx="54" cy="29"/>
                </a:xfrm>
                <a:custGeom>
                  <a:avLst/>
                  <a:gdLst>
                    <a:gd name="T0" fmla="*/ 12 w 108"/>
                    <a:gd name="T1" fmla="*/ 59 h 59"/>
                    <a:gd name="T2" fmla="*/ 7 w 108"/>
                    <a:gd name="T3" fmla="*/ 54 h 59"/>
                    <a:gd name="T4" fmla="*/ 0 w 108"/>
                    <a:gd name="T5" fmla="*/ 48 h 59"/>
                    <a:gd name="T6" fmla="*/ 6 w 108"/>
                    <a:gd name="T7" fmla="*/ 40 h 59"/>
                    <a:gd name="T8" fmla="*/ 2 w 108"/>
                    <a:gd name="T9" fmla="*/ 31 h 59"/>
                    <a:gd name="T10" fmla="*/ 0 w 108"/>
                    <a:gd name="T11" fmla="*/ 20 h 59"/>
                    <a:gd name="T12" fmla="*/ 17 w 108"/>
                    <a:gd name="T13" fmla="*/ 20 h 59"/>
                    <a:gd name="T14" fmla="*/ 36 w 108"/>
                    <a:gd name="T15" fmla="*/ 7 h 59"/>
                    <a:gd name="T16" fmla="*/ 44 w 108"/>
                    <a:gd name="T17" fmla="*/ 7 h 59"/>
                    <a:gd name="T18" fmla="*/ 77 w 108"/>
                    <a:gd name="T19" fmla="*/ 6 h 59"/>
                    <a:gd name="T20" fmla="*/ 85 w 108"/>
                    <a:gd name="T21" fmla="*/ 16 h 59"/>
                    <a:gd name="T22" fmla="*/ 91 w 108"/>
                    <a:gd name="T23" fmla="*/ 23 h 59"/>
                    <a:gd name="T24" fmla="*/ 101 w 108"/>
                    <a:gd name="T25" fmla="*/ 23 h 59"/>
                    <a:gd name="T26" fmla="*/ 104 w 108"/>
                    <a:gd name="T27" fmla="*/ 30 h 59"/>
                    <a:gd name="T28" fmla="*/ 108 w 108"/>
                    <a:gd name="T29" fmla="*/ 36 h 59"/>
                    <a:gd name="T30" fmla="*/ 102 w 108"/>
                    <a:gd name="T31" fmla="*/ 37 h 59"/>
                    <a:gd name="T32" fmla="*/ 93 w 108"/>
                    <a:gd name="T33" fmla="*/ 32 h 59"/>
                    <a:gd name="T34" fmla="*/ 87 w 108"/>
                    <a:gd name="T35" fmla="*/ 31 h 59"/>
                    <a:gd name="T36" fmla="*/ 79 w 108"/>
                    <a:gd name="T37" fmla="*/ 31 h 59"/>
                    <a:gd name="T38" fmla="*/ 74 w 108"/>
                    <a:gd name="T39" fmla="*/ 34 h 59"/>
                    <a:gd name="T40" fmla="*/ 71 w 108"/>
                    <a:gd name="T41" fmla="*/ 37 h 59"/>
                    <a:gd name="T42" fmla="*/ 66 w 108"/>
                    <a:gd name="T43" fmla="*/ 36 h 59"/>
                    <a:gd name="T44" fmla="*/ 63 w 108"/>
                    <a:gd name="T45" fmla="*/ 40 h 59"/>
                    <a:gd name="T46" fmla="*/ 59 w 108"/>
                    <a:gd name="T47" fmla="*/ 42 h 59"/>
                    <a:gd name="T48" fmla="*/ 51 w 108"/>
                    <a:gd name="T49" fmla="*/ 43 h 59"/>
                    <a:gd name="T50" fmla="*/ 45 w 108"/>
                    <a:gd name="T51" fmla="*/ 41 h 59"/>
                    <a:gd name="T52" fmla="*/ 39 w 108"/>
                    <a:gd name="T53" fmla="*/ 41 h 59"/>
                    <a:gd name="T54" fmla="*/ 35 w 108"/>
                    <a:gd name="T55" fmla="*/ 44 h 59"/>
                    <a:gd name="T56" fmla="*/ 26 w 108"/>
                    <a:gd name="T57" fmla="*/ 48 h 59"/>
                    <a:gd name="T58" fmla="*/ 20 w 108"/>
                    <a:gd name="T59" fmla="*/ 54 h 59"/>
                    <a:gd name="T60" fmla="*/ 17 w 108"/>
                    <a:gd name="T61" fmla="*/ 55 h 59"/>
                    <a:gd name="T62" fmla="*/ 13 w 108"/>
                    <a:gd name="T63"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8" h="59">
                      <a:moveTo>
                        <a:pt x="13" y="59"/>
                      </a:moveTo>
                      <a:lnTo>
                        <a:pt x="12" y="59"/>
                      </a:lnTo>
                      <a:lnTo>
                        <a:pt x="11" y="56"/>
                      </a:lnTo>
                      <a:lnTo>
                        <a:pt x="7" y="54"/>
                      </a:lnTo>
                      <a:lnTo>
                        <a:pt x="5" y="52"/>
                      </a:lnTo>
                      <a:lnTo>
                        <a:pt x="0" y="48"/>
                      </a:lnTo>
                      <a:lnTo>
                        <a:pt x="3" y="44"/>
                      </a:lnTo>
                      <a:lnTo>
                        <a:pt x="6" y="40"/>
                      </a:lnTo>
                      <a:lnTo>
                        <a:pt x="5" y="36"/>
                      </a:lnTo>
                      <a:lnTo>
                        <a:pt x="2" y="31"/>
                      </a:lnTo>
                      <a:lnTo>
                        <a:pt x="0" y="24"/>
                      </a:lnTo>
                      <a:lnTo>
                        <a:pt x="0" y="20"/>
                      </a:lnTo>
                      <a:lnTo>
                        <a:pt x="1" y="18"/>
                      </a:lnTo>
                      <a:lnTo>
                        <a:pt x="17" y="20"/>
                      </a:lnTo>
                      <a:lnTo>
                        <a:pt x="24" y="13"/>
                      </a:lnTo>
                      <a:lnTo>
                        <a:pt x="36" y="7"/>
                      </a:lnTo>
                      <a:lnTo>
                        <a:pt x="39" y="6"/>
                      </a:lnTo>
                      <a:lnTo>
                        <a:pt x="44" y="7"/>
                      </a:lnTo>
                      <a:lnTo>
                        <a:pt x="68" y="0"/>
                      </a:lnTo>
                      <a:lnTo>
                        <a:pt x="77" y="6"/>
                      </a:lnTo>
                      <a:lnTo>
                        <a:pt x="83" y="11"/>
                      </a:lnTo>
                      <a:lnTo>
                        <a:pt x="85" y="16"/>
                      </a:lnTo>
                      <a:lnTo>
                        <a:pt x="87" y="20"/>
                      </a:lnTo>
                      <a:lnTo>
                        <a:pt x="91" y="23"/>
                      </a:lnTo>
                      <a:lnTo>
                        <a:pt x="96" y="23"/>
                      </a:lnTo>
                      <a:lnTo>
                        <a:pt x="101" y="23"/>
                      </a:lnTo>
                      <a:lnTo>
                        <a:pt x="103" y="24"/>
                      </a:lnTo>
                      <a:lnTo>
                        <a:pt x="104" y="30"/>
                      </a:lnTo>
                      <a:lnTo>
                        <a:pt x="108" y="34"/>
                      </a:lnTo>
                      <a:lnTo>
                        <a:pt x="108" y="36"/>
                      </a:lnTo>
                      <a:lnTo>
                        <a:pt x="104" y="38"/>
                      </a:lnTo>
                      <a:lnTo>
                        <a:pt x="102" y="37"/>
                      </a:lnTo>
                      <a:lnTo>
                        <a:pt x="98" y="35"/>
                      </a:lnTo>
                      <a:lnTo>
                        <a:pt x="93" y="32"/>
                      </a:lnTo>
                      <a:lnTo>
                        <a:pt x="90" y="31"/>
                      </a:lnTo>
                      <a:lnTo>
                        <a:pt x="87" y="31"/>
                      </a:lnTo>
                      <a:lnTo>
                        <a:pt x="83" y="31"/>
                      </a:lnTo>
                      <a:lnTo>
                        <a:pt x="79" y="31"/>
                      </a:lnTo>
                      <a:lnTo>
                        <a:pt x="77" y="32"/>
                      </a:lnTo>
                      <a:lnTo>
                        <a:pt x="74" y="34"/>
                      </a:lnTo>
                      <a:lnTo>
                        <a:pt x="72" y="37"/>
                      </a:lnTo>
                      <a:lnTo>
                        <a:pt x="71" y="37"/>
                      </a:lnTo>
                      <a:lnTo>
                        <a:pt x="68" y="37"/>
                      </a:lnTo>
                      <a:lnTo>
                        <a:pt x="66" y="36"/>
                      </a:lnTo>
                      <a:lnTo>
                        <a:pt x="65" y="38"/>
                      </a:lnTo>
                      <a:lnTo>
                        <a:pt x="63" y="40"/>
                      </a:lnTo>
                      <a:lnTo>
                        <a:pt x="61" y="41"/>
                      </a:lnTo>
                      <a:lnTo>
                        <a:pt x="59" y="42"/>
                      </a:lnTo>
                      <a:lnTo>
                        <a:pt x="54" y="43"/>
                      </a:lnTo>
                      <a:lnTo>
                        <a:pt x="51" y="43"/>
                      </a:lnTo>
                      <a:lnTo>
                        <a:pt x="50" y="41"/>
                      </a:lnTo>
                      <a:lnTo>
                        <a:pt x="45" y="41"/>
                      </a:lnTo>
                      <a:lnTo>
                        <a:pt x="43" y="41"/>
                      </a:lnTo>
                      <a:lnTo>
                        <a:pt x="39" y="41"/>
                      </a:lnTo>
                      <a:lnTo>
                        <a:pt x="37" y="43"/>
                      </a:lnTo>
                      <a:lnTo>
                        <a:pt x="35" y="44"/>
                      </a:lnTo>
                      <a:lnTo>
                        <a:pt x="27" y="48"/>
                      </a:lnTo>
                      <a:lnTo>
                        <a:pt x="26" y="48"/>
                      </a:lnTo>
                      <a:lnTo>
                        <a:pt x="23" y="53"/>
                      </a:lnTo>
                      <a:lnTo>
                        <a:pt x="20" y="54"/>
                      </a:lnTo>
                      <a:lnTo>
                        <a:pt x="19" y="55"/>
                      </a:lnTo>
                      <a:lnTo>
                        <a:pt x="17" y="55"/>
                      </a:lnTo>
                      <a:lnTo>
                        <a:pt x="15" y="56"/>
                      </a:lnTo>
                      <a:lnTo>
                        <a:pt x="13" y="59"/>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707" name="Freeform 155"/>
                <p:cNvSpPr>
                  <a:spLocks/>
                </p:cNvSpPr>
                <p:nvPr/>
              </p:nvSpPr>
              <p:spPr bwMode="auto">
                <a:xfrm>
                  <a:off x="837" y="2572"/>
                  <a:ext cx="109" cy="89"/>
                </a:xfrm>
                <a:custGeom>
                  <a:avLst/>
                  <a:gdLst>
                    <a:gd name="T0" fmla="*/ 58 w 217"/>
                    <a:gd name="T1" fmla="*/ 178 h 179"/>
                    <a:gd name="T2" fmla="*/ 48 w 217"/>
                    <a:gd name="T3" fmla="*/ 168 h 179"/>
                    <a:gd name="T4" fmla="*/ 50 w 217"/>
                    <a:gd name="T5" fmla="*/ 160 h 179"/>
                    <a:gd name="T6" fmla="*/ 40 w 217"/>
                    <a:gd name="T7" fmla="*/ 159 h 179"/>
                    <a:gd name="T8" fmla="*/ 46 w 217"/>
                    <a:gd name="T9" fmla="*/ 153 h 179"/>
                    <a:gd name="T10" fmla="*/ 47 w 217"/>
                    <a:gd name="T11" fmla="*/ 132 h 179"/>
                    <a:gd name="T12" fmla="*/ 53 w 217"/>
                    <a:gd name="T13" fmla="*/ 123 h 179"/>
                    <a:gd name="T14" fmla="*/ 50 w 217"/>
                    <a:gd name="T15" fmla="*/ 118 h 179"/>
                    <a:gd name="T16" fmla="*/ 42 w 217"/>
                    <a:gd name="T17" fmla="*/ 108 h 179"/>
                    <a:gd name="T18" fmla="*/ 43 w 217"/>
                    <a:gd name="T19" fmla="*/ 94 h 179"/>
                    <a:gd name="T20" fmla="*/ 5 w 217"/>
                    <a:gd name="T21" fmla="*/ 103 h 179"/>
                    <a:gd name="T22" fmla="*/ 8 w 217"/>
                    <a:gd name="T23" fmla="*/ 99 h 179"/>
                    <a:gd name="T24" fmla="*/ 32 w 217"/>
                    <a:gd name="T25" fmla="*/ 90 h 179"/>
                    <a:gd name="T26" fmla="*/ 56 w 217"/>
                    <a:gd name="T27" fmla="*/ 72 h 179"/>
                    <a:gd name="T28" fmla="*/ 72 w 217"/>
                    <a:gd name="T29" fmla="*/ 66 h 179"/>
                    <a:gd name="T30" fmla="*/ 86 w 217"/>
                    <a:gd name="T31" fmla="*/ 48 h 179"/>
                    <a:gd name="T32" fmla="*/ 94 w 217"/>
                    <a:gd name="T33" fmla="*/ 30 h 179"/>
                    <a:gd name="T34" fmla="*/ 100 w 217"/>
                    <a:gd name="T35" fmla="*/ 18 h 179"/>
                    <a:gd name="T36" fmla="*/ 124 w 217"/>
                    <a:gd name="T37" fmla="*/ 0 h 179"/>
                    <a:gd name="T38" fmla="*/ 133 w 217"/>
                    <a:gd name="T39" fmla="*/ 12 h 179"/>
                    <a:gd name="T40" fmla="*/ 152 w 217"/>
                    <a:gd name="T41" fmla="*/ 30 h 179"/>
                    <a:gd name="T42" fmla="*/ 170 w 217"/>
                    <a:gd name="T43" fmla="*/ 25 h 179"/>
                    <a:gd name="T44" fmla="*/ 199 w 217"/>
                    <a:gd name="T45" fmla="*/ 21 h 179"/>
                    <a:gd name="T46" fmla="*/ 210 w 217"/>
                    <a:gd name="T47" fmla="*/ 23 h 179"/>
                    <a:gd name="T48" fmla="*/ 216 w 217"/>
                    <a:gd name="T49" fmla="*/ 28 h 179"/>
                    <a:gd name="T50" fmla="*/ 216 w 217"/>
                    <a:gd name="T51" fmla="*/ 37 h 179"/>
                    <a:gd name="T52" fmla="*/ 215 w 217"/>
                    <a:gd name="T53" fmla="*/ 47 h 179"/>
                    <a:gd name="T54" fmla="*/ 203 w 217"/>
                    <a:gd name="T55" fmla="*/ 52 h 179"/>
                    <a:gd name="T56" fmla="*/ 191 w 217"/>
                    <a:gd name="T57" fmla="*/ 54 h 179"/>
                    <a:gd name="T58" fmla="*/ 174 w 217"/>
                    <a:gd name="T59" fmla="*/ 54 h 179"/>
                    <a:gd name="T60" fmla="*/ 161 w 217"/>
                    <a:gd name="T61" fmla="*/ 53 h 179"/>
                    <a:gd name="T62" fmla="*/ 148 w 217"/>
                    <a:gd name="T63" fmla="*/ 63 h 179"/>
                    <a:gd name="T64" fmla="*/ 139 w 217"/>
                    <a:gd name="T65" fmla="*/ 73 h 179"/>
                    <a:gd name="T66" fmla="*/ 136 w 217"/>
                    <a:gd name="T67" fmla="*/ 83 h 179"/>
                    <a:gd name="T68" fmla="*/ 130 w 217"/>
                    <a:gd name="T69" fmla="*/ 95 h 179"/>
                    <a:gd name="T70" fmla="*/ 118 w 217"/>
                    <a:gd name="T71" fmla="*/ 99 h 179"/>
                    <a:gd name="T72" fmla="*/ 107 w 217"/>
                    <a:gd name="T73" fmla="*/ 100 h 179"/>
                    <a:gd name="T74" fmla="*/ 110 w 217"/>
                    <a:gd name="T75" fmla="*/ 112 h 179"/>
                    <a:gd name="T76" fmla="*/ 109 w 217"/>
                    <a:gd name="T77" fmla="*/ 121 h 179"/>
                    <a:gd name="T78" fmla="*/ 96 w 217"/>
                    <a:gd name="T79" fmla="*/ 135 h 179"/>
                    <a:gd name="T80" fmla="*/ 89 w 217"/>
                    <a:gd name="T81" fmla="*/ 145 h 179"/>
                    <a:gd name="T82" fmla="*/ 79 w 217"/>
                    <a:gd name="T83" fmla="*/ 141 h 179"/>
                    <a:gd name="T84" fmla="*/ 82 w 217"/>
                    <a:gd name="T85" fmla="*/ 154 h 179"/>
                    <a:gd name="T86" fmla="*/ 82 w 217"/>
                    <a:gd name="T87" fmla="*/ 16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7" h="179">
                      <a:moveTo>
                        <a:pt x="78" y="179"/>
                      </a:moveTo>
                      <a:lnTo>
                        <a:pt x="77" y="178"/>
                      </a:lnTo>
                      <a:lnTo>
                        <a:pt x="58" y="178"/>
                      </a:lnTo>
                      <a:lnTo>
                        <a:pt x="52" y="178"/>
                      </a:lnTo>
                      <a:lnTo>
                        <a:pt x="48" y="174"/>
                      </a:lnTo>
                      <a:lnTo>
                        <a:pt x="48" y="168"/>
                      </a:lnTo>
                      <a:lnTo>
                        <a:pt x="50" y="165"/>
                      </a:lnTo>
                      <a:lnTo>
                        <a:pt x="52" y="161"/>
                      </a:lnTo>
                      <a:lnTo>
                        <a:pt x="50" y="160"/>
                      </a:lnTo>
                      <a:lnTo>
                        <a:pt x="44" y="160"/>
                      </a:lnTo>
                      <a:lnTo>
                        <a:pt x="41" y="160"/>
                      </a:lnTo>
                      <a:lnTo>
                        <a:pt x="40" y="159"/>
                      </a:lnTo>
                      <a:lnTo>
                        <a:pt x="40" y="155"/>
                      </a:lnTo>
                      <a:lnTo>
                        <a:pt x="42" y="153"/>
                      </a:lnTo>
                      <a:lnTo>
                        <a:pt x="46" y="153"/>
                      </a:lnTo>
                      <a:lnTo>
                        <a:pt x="48" y="151"/>
                      </a:lnTo>
                      <a:lnTo>
                        <a:pt x="48" y="149"/>
                      </a:lnTo>
                      <a:lnTo>
                        <a:pt x="47" y="132"/>
                      </a:lnTo>
                      <a:lnTo>
                        <a:pt x="53" y="130"/>
                      </a:lnTo>
                      <a:lnTo>
                        <a:pt x="53" y="127"/>
                      </a:lnTo>
                      <a:lnTo>
                        <a:pt x="53" y="123"/>
                      </a:lnTo>
                      <a:lnTo>
                        <a:pt x="53" y="121"/>
                      </a:lnTo>
                      <a:lnTo>
                        <a:pt x="53" y="119"/>
                      </a:lnTo>
                      <a:lnTo>
                        <a:pt x="50" y="118"/>
                      </a:lnTo>
                      <a:lnTo>
                        <a:pt x="44" y="117"/>
                      </a:lnTo>
                      <a:lnTo>
                        <a:pt x="42" y="115"/>
                      </a:lnTo>
                      <a:lnTo>
                        <a:pt x="42" y="108"/>
                      </a:lnTo>
                      <a:lnTo>
                        <a:pt x="42" y="102"/>
                      </a:lnTo>
                      <a:lnTo>
                        <a:pt x="43" y="100"/>
                      </a:lnTo>
                      <a:lnTo>
                        <a:pt x="43" y="94"/>
                      </a:lnTo>
                      <a:lnTo>
                        <a:pt x="34" y="97"/>
                      </a:lnTo>
                      <a:lnTo>
                        <a:pt x="14" y="107"/>
                      </a:lnTo>
                      <a:lnTo>
                        <a:pt x="5" y="103"/>
                      </a:lnTo>
                      <a:lnTo>
                        <a:pt x="0" y="105"/>
                      </a:lnTo>
                      <a:lnTo>
                        <a:pt x="0" y="103"/>
                      </a:lnTo>
                      <a:lnTo>
                        <a:pt x="8" y="99"/>
                      </a:lnTo>
                      <a:lnTo>
                        <a:pt x="14" y="95"/>
                      </a:lnTo>
                      <a:lnTo>
                        <a:pt x="24" y="93"/>
                      </a:lnTo>
                      <a:lnTo>
                        <a:pt x="32" y="90"/>
                      </a:lnTo>
                      <a:lnTo>
                        <a:pt x="46" y="83"/>
                      </a:lnTo>
                      <a:lnTo>
                        <a:pt x="52" y="78"/>
                      </a:lnTo>
                      <a:lnTo>
                        <a:pt x="56" y="72"/>
                      </a:lnTo>
                      <a:lnTo>
                        <a:pt x="59" y="71"/>
                      </a:lnTo>
                      <a:lnTo>
                        <a:pt x="65" y="69"/>
                      </a:lnTo>
                      <a:lnTo>
                        <a:pt x="72" y="66"/>
                      </a:lnTo>
                      <a:lnTo>
                        <a:pt x="80" y="58"/>
                      </a:lnTo>
                      <a:lnTo>
                        <a:pt x="85" y="52"/>
                      </a:lnTo>
                      <a:lnTo>
                        <a:pt x="86" y="48"/>
                      </a:lnTo>
                      <a:lnTo>
                        <a:pt x="88" y="43"/>
                      </a:lnTo>
                      <a:lnTo>
                        <a:pt x="89" y="40"/>
                      </a:lnTo>
                      <a:lnTo>
                        <a:pt x="94" y="30"/>
                      </a:lnTo>
                      <a:lnTo>
                        <a:pt x="96" y="25"/>
                      </a:lnTo>
                      <a:lnTo>
                        <a:pt x="97" y="21"/>
                      </a:lnTo>
                      <a:lnTo>
                        <a:pt x="100" y="18"/>
                      </a:lnTo>
                      <a:lnTo>
                        <a:pt x="112" y="11"/>
                      </a:lnTo>
                      <a:lnTo>
                        <a:pt x="120" y="4"/>
                      </a:lnTo>
                      <a:lnTo>
                        <a:pt x="124" y="0"/>
                      </a:lnTo>
                      <a:lnTo>
                        <a:pt x="126" y="1"/>
                      </a:lnTo>
                      <a:lnTo>
                        <a:pt x="133" y="9"/>
                      </a:lnTo>
                      <a:lnTo>
                        <a:pt x="133" y="12"/>
                      </a:lnTo>
                      <a:lnTo>
                        <a:pt x="140" y="27"/>
                      </a:lnTo>
                      <a:lnTo>
                        <a:pt x="145" y="30"/>
                      </a:lnTo>
                      <a:lnTo>
                        <a:pt x="152" y="30"/>
                      </a:lnTo>
                      <a:lnTo>
                        <a:pt x="161" y="27"/>
                      </a:lnTo>
                      <a:lnTo>
                        <a:pt x="166" y="25"/>
                      </a:lnTo>
                      <a:lnTo>
                        <a:pt x="170" y="25"/>
                      </a:lnTo>
                      <a:lnTo>
                        <a:pt x="187" y="27"/>
                      </a:lnTo>
                      <a:lnTo>
                        <a:pt x="190" y="28"/>
                      </a:lnTo>
                      <a:lnTo>
                        <a:pt x="199" y="21"/>
                      </a:lnTo>
                      <a:lnTo>
                        <a:pt x="203" y="17"/>
                      </a:lnTo>
                      <a:lnTo>
                        <a:pt x="208" y="21"/>
                      </a:lnTo>
                      <a:lnTo>
                        <a:pt x="210" y="23"/>
                      </a:lnTo>
                      <a:lnTo>
                        <a:pt x="214" y="25"/>
                      </a:lnTo>
                      <a:lnTo>
                        <a:pt x="215" y="28"/>
                      </a:lnTo>
                      <a:lnTo>
                        <a:pt x="216" y="28"/>
                      </a:lnTo>
                      <a:lnTo>
                        <a:pt x="216" y="29"/>
                      </a:lnTo>
                      <a:lnTo>
                        <a:pt x="217" y="31"/>
                      </a:lnTo>
                      <a:lnTo>
                        <a:pt x="216" y="37"/>
                      </a:lnTo>
                      <a:lnTo>
                        <a:pt x="217" y="37"/>
                      </a:lnTo>
                      <a:lnTo>
                        <a:pt x="217" y="46"/>
                      </a:lnTo>
                      <a:lnTo>
                        <a:pt x="215" y="47"/>
                      </a:lnTo>
                      <a:lnTo>
                        <a:pt x="210" y="48"/>
                      </a:lnTo>
                      <a:lnTo>
                        <a:pt x="205" y="52"/>
                      </a:lnTo>
                      <a:lnTo>
                        <a:pt x="203" y="52"/>
                      </a:lnTo>
                      <a:lnTo>
                        <a:pt x="198" y="53"/>
                      </a:lnTo>
                      <a:lnTo>
                        <a:pt x="193" y="54"/>
                      </a:lnTo>
                      <a:lnTo>
                        <a:pt x="191" y="54"/>
                      </a:lnTo>
                      <a:lnTo>
                        <a:pt x="185" y="53"/>
                      </a:lnTo>
                      <a:lnTo>
                        <a:pt x="181" y="53"/>
                      </a:lnTo>
                      <a:lnTo>
                        <a:pt x="174" y="54"/>
                      </a:lnTo>
                      <a:lnTo>
                        <a:pt x="168" y="55"/>
                      </a:lnTo>
                      <a:lnTo>
                        <a:pt x="164" y="55"/>
                      </a:lnTo>
                      <a:lnTo>
                        <a:pt x="161" y="53"/>
                      </a:lnTo>
                      <a:lnTo>
                        <a:pt x="156" y="54"/>
                      </a:lnTo>
                      <a:lnTo>
                        <a:pt x="152" y="58"/>
                      </a:lnTo>
                      <a:lnTo>
                        <a:pt x="148" y="63"/>
                      </a:lnTo>
                      <a:lnTo>
                        <a:pt x="145" y="67"/>
                      </a:lnTo>
                      <a:lnTo>
                        <a:pt x="142" y="70"/>
                      </a:lnTo>
                      <a:lnTo>
                        <a:pt x="139" y="73"/>
                      </a:lnTo>
                      <a:lnTo>
                        <a:pt x="137" y="76"/>
                      </a:lnTo>
                      <a:lnTo>
                        <a:pt x="137" y="81"/>
                      </a:lnTo>
                      <a:lnTo>
                        <a:pt x="136" y="83"/>
                      </a:lnTo>
                      <a:lnTo>
                        <a:pt x="132" y="88"/>
                      </a:lnTo>
                      <a:lnTo>
                        <a:pt x="131" y="93"/>
                      </a:lnTo>
                      <a:lnTo>
                        <a:pt x="130" y="95"/>
                      </a:lnTo>
                      <a:lnTo>
                        <a:pt x="126" y="97"/>
                      </a:lnTo>
                      <a:lnTo>
                        <a:pt x="121" y="100"/>
                      </a:lnTo>
                      <a:lnTo>
                        <a:pt x="118" y="99"/>
                      </a:lnTo>
                      <a:lnTo>
                        <a:pt x="113" y="99"/>
                      </a:lnTo>
                      <a:lnTo>
                        <a:pt x="110" y="97"/>
                      </a:lnTo>
                      <a:lnTo>
                        <a:pt x="107" y="100"/>
                      </a:lnTo>
                      <a:lnTo>
                        <a:pt x="106" y="103"/>
                      </a:lnTo>
                      <a:lnTo>
                        <a:pt x="107" y="106"/>
                      </a:lnTo>
                      <a:lnTo>
                        <a:pt x="110" y="112"/>
                      </a:lnTo>
                      <a:lnTo>
                        <a:pt x="112" y="118"/>
                      </a:lnTo>
                      <a:lnTo>
                        <a:pt x="112" y="119"/>
                      </a:lnTo>
                      <a:lnTo>
                        <a:pt x="109" y="121"/>
                      </a:lnTo>
                      <a:lnTo>
                        <a:pt x="100" y="129"/>
                      </a:lnTo>
                      <a:lnTo>
                        <a:pt x="98" y="131"/>
                      </a:lnTo>
                      <a:lnTo>
                        <a:pt x="96" y="135"/>
                      </a:lnTo>
                      <a:lnTo>
                        <a:pt x="92" y="137"/>
                      </a:lnTo>
                      <a:lnTo>
                        <a:pt x="91" y="141"/>
                      </a:lnTo>
                      <a:lnTo>
                        <a:pt x="89" y="145"/>
                      </a:lnTo>
                      <a:lnTo>
                        <a:pt x="85" y="143"/>
                      </a:lnTo>
                      <a:lnTo>
                        <a:pt x="80" y="141"/>
                      </a:lnTo>
                      <a:lnTo>
                        <a:pt x="79" y="141"/>
                      </a:lnTo>
                      <a:lnTo>
                        <a:pt x="79" y="143"/>
                      </a:lnTo>
                      <a:lnTo>
                        <a:pt x="80" y="148"/>
                      </a:lnTo>
                      <a:lnTo>
                        <a:pt x="82" y="154"/>
                      </a:lnTo>
                      <a:lnTo>
                        <a:pt x="80" y="159"/>
                      </a:lnTo>
                      <a:lnTo>
                        <a:pt x="80" y="163"/>
                      </a:lnTo>
                      <a:lnTo>
                        <a:pt x="82" y="168"/>
                      </a:lnTo>
                      <a:lnTo>
                        <a:pt x="80" y="174"/>
                      </a:lnTo>
                      <a:lnTo>
                        <a:pt x="78" y="179"/>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708" name="Freeform 156"/>
                <p:cNvSpPr>
                  <a:spLocks/>
                </p:cNvSpPr>
                <p:nvPr/>
              </p:nvSpPr>
              <p:spPr bwMode="auto">
                <a:xfrm>
                  <a:off x="871" y="2594"/>
                  <a:ext cx="110" cy="82"/>
                </a:xfrm>
                <a:custGeom>
                  <a:avLst/>
                  <a:gdLst>
                    <a:gd name="T0" fmla="*/ 14 w 220"/>
                    <a:gd name="T1" fmla="*/ 122 h 163"/>
                    <a:gd name="T2" fmla="*/ 14 w 220"/>
                    <a:gd name="T3" fmla="*/ 108 h 163"/>
                    <a:gd name="T4" fmla="*/ 11 w 220"/>
                    <a:gd name="T5" fmla="*/ 95 h 163"/>
                    <a:gd name="T6" fmla="*/ 21 w 220"/>
                    <a:gd name="T7" fmla="*/ 99 h 163"/>
                    <a:gd name="T8" fmla="*/ 28 w 220"/>
                    <a:gd name="T9" fmla="*/ 89 h 163"/>
                    <a:gd name="T10" fmla="*/ 41 w 220"/>
                    <a:gd name="T11" fmla="*/ 75 h 163"/>
                    <a:gd name="T12" fmla="*/ 42 w 220"/>
                    <a:gd name="T13" fmla="*/ 66 h 163"/>
                    <a:gd name="T14" fmla="*/ 39 w 220"/>
                    <a:gd name="T15" fmla="*/ 54 h 163"/>
                    <a:gd name="T16" fmla="*/ 50 w 220"/>
                    <a:gd name="T17" fmla="*/ 53 h 163"/>
                    <a:gd name="T18" fmla="*/ 62 w 220"/>
                    <a:gd name="T19" fmla="*/ 49 h 163"/>
                    <a:gd name="T20" fmla="*/ 68 w 220"/>
                    <a:gd name="T21" fmla="*/ 37 h 163"/>
                    <a:gd name="T22" fmla="*/ 71 w 220"/>
                    <a:gd name="T23" fmla="*/ 27 h 163"/>
                    <a:gd name="T24" fmla="*/ 80 w 220"/>
                    <a:gd name="T25" fmla="*/ 17 h 163"/>
                    <a:gd name="T26" fmla="*/ 93 w 220"/>
                    <a:gd name="T27" fmla="*/ 7 h 163"/>
                    <a:gd name="T28" fmla="*/ 106 w 220"/>
                    <a:gd name="T29" fmla="*/ 8 h 163"/>
                    <a:gd name="T30" fmla="*/ 123 w 220"/>
                    <a:gd name="T31" fmla="*/ 8 h 163"/>
                    <a:gd name="T32" fmla="*/ 135 w 220"/>
                    <a:gd name="T33" fmla="*/ 6 h 163"/>
                    <a:gd name="T34" fmla="*/ 147 w 220"/>
                    <a:gd name="T35" fmla="*/ 1 h 163"/>
                    <a:gd name="T36" fmla="*/ 152 w 220"/>
                    <a:gd name="T37" fmla="*/ 0 h 163"/>
                    <a:gd name="T38" fmla="*/ 164 w 220"/>
                    <a:gd name="T39" fmla="*/ 11 h 163"/>
                    <a:gd name="T40" fmla="*/ 172 w 220"/>
                    <a:gd name="T41" fmla="*/ 9 h 163"/>
                    <a:gd name="T42" fmla="*/ 178 w 220"/>
                    <a:gd name="T43" fmla="*/ 15 h 163"/>
                    <a:gd name="T44" fmla="*/ 189 w 220"/>
                    <a:gd name="T45" fmla="*/ 12 h 163"/>
                    <a:gd name="T46" fmla="*/ 195 w 220"/>
                    <a:gd name="T47" fmla="*/ 21 h 163"/>
                    <a:gd name="T48" fmla="*/ 195 w 220"/>
                    <a:gd name="T49" fmla="*/ 32 h 163"/>
                    <a:gd name="T50" fmla="*/ 202 w 220"/>
                    <a:gd name="T51" fmla="*/ 36 h 163"/>
                    <a:gd name="T52" fmla="*/ 204 w 220"/>
                    <a:gd name="T53" fmla="*/ 43 h 163"/>
                    <a:gd name="T54" fmla="*/ 206 w 220"/>
                    <a:gd name="T55" fmla="*/ 50 h 163"/>
                    <a:gd name="T56" fmla="*/ 213 w 220"/>
                    <a:gd name="T57" fmla="*/ 53 h 163"/>
                    <a:gd name="T58" fmla="*/ 219 w 220"/>
                    <a:gd name="T59" fmla="*/ 57 h 163"/>
                    <a:gd name="T60" fmla="*/ 202 w 220"/>
                    <a:gd name="T61" fmla="*/ 92 h 163"/>
                    <a:gd name="T62" fmla="*/ 164 w 220"/>
                    <a:gd name="T63" fmla="*/ 60 h 163"/>
                    <a:gd name="T64" fmla="*/ 123 w 220"/>
                    <a:gd name="T65" fmla="*/ 57 h 163"/>
                    <a:gd name="T66" fmla="*/ 89 w 220"/>
                    <a:gd name="T67" fmla="*/ 74 h 163"/>
                    <a:gd name="T68" fmla="*/ 77 w 220"/>
                    <a:gd name="T69" fmla="*/ 102 h 163"/>
                    <a:gd name="T70" fmla="*/ 63 w 220"/>
                    <a:gd name="T71" fmla="*/ 119 h 163"/>
                    <a:gd name="T72" fmla="*/ 45 w 220"/>
                    <a:gd name="T73" fmla="*/ 129 h 163"/>
                    <a:gd name="T74" fmla="*/ 44 w 220"/>
                    <a:gd name="T75" fmla="*/ 141 h 163"/>
                    <a:gd name="T76" fmla="*/ 48 w 220"/>
                    <a:gd name="T77" fmla="*/ 152 h 163"/>
                    <a:gd name="T78" fmla="*/ 42 w 220"/>
                    <a:gd name="T79" fmla="*/ 161 h 163"/>
                    <a:gd name="T80" fmla="*/ 18 w 220"/>
                    <a:gd name="T81" fmla="*/ 156 h 163"/>
                    <a:gd name="T82" fmla="*/ 0 w 220"/>
                    <a:gd name="T83" fmla="*/ 150 h 163"/>
                    <a:gd name="T84" fmla="*/ 10 w 220"/>
                    <a:gd name="T85" fmla="*/ 13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0" h="163">
                      <a:moveTo>
                        <a:pt x="10" y="133"/>
                      </a:moveTo>
                      <a:lnTo>
                        <a:pt x="12" y="128"/>
                      </a:lnTo>
                      <a:lnTo>
                        <a:pt x="14" y="122"/>
                      </a:lnTo>
                      <a:lnTo>
                        <a:pt x="12" y="117"/>
                      </a:lnTo>
                      <a:lnTo>
                        <a:pt x="12" y="113"/>
                      </a:lnTo>
                      <a:lnTo>
                        <a:pt x="14" y="108"/>
                      </a:lnTo>
                      <a:lnTo>
                        <a:pt x="12" y="102"/>
                      </a:lnTo>
                      <a:lnTo>
                        <a:pt x="11" y="97"/>
                      </a:lnTo>
                      <a:lnTo>
                        <a:pt x="11" y="95"/>
                      </a:lnTo>
                      <a:lnTo>
                        <a:pt x="12" y="95"/>
                      </a:lnTo>
                      <a:lnTo>
                        <a:pt x="17" y="97"/>
                      </a:lnTo>
                      <a:lnTo>
                        <a:pt x="21" y="99"/>
                      </a:lnTo>
                      <a:lnTo>
                        <a:pt x="23" y="95"/>
                      </a:lnTo>
                      <a:lnTo>
                        <a:pt x="24" y="91"/>
                      </a:lnTo>
                      <a:lnTo>
                        <a:pt x="28" y="89"/>
                      </a:lnTo>
                      <a:lnTo>
                        <a:pt x="30" y="85"/>
                      </a:lnTo>
                      <a:lnTo>
                        <a:pt x="32" y="83"/>
                      </a:lnTo>
                      <a:lnTo>
                        <a:pt x="41" y="75"/>
                      </a:lnTo>
                      <a:lnTo>
                        <a:pt x="44" y="73"/>
                      </a:lnTo>
                      <a:lnTo>
                        <a:pt x="44" y="72"/>
                      </a:lnTo>
                      <a:lnTo>
                        <a:pt x="42" y="66"/>
                      </a:lnTo>
                      <a:lnTo>
                        <a:pt x="39" y="60"/>
                      </a:lnTo>
                      <a:lnTo>
                        <a:pt x="38" y="57"/>
                      </a:lnTo>
                      <a:lnTo>
                        <a:pt x="39" y="54"/>
                      </a:lnTo>
                      <a:lnTo>
                        <a:pt x="42" y="51"/>
                      </a:lnTo>
                      <a:lnTo>
                        <a:pt x="45" y="53"/>
                      </a:lnTo>
                      <a:lnTo>
                        <a:pt x="50" y="53"/>
                      </a:lnTo>
                      <a:lnTo>
                        <a:pt x="53" y="54"/>
                      </a:lnTo>
                      <a:lnTo>
                        <a:pt x="58" y="51"/>
                      </a:lnTo>
                      <a:lnTo>
                        <a:pt x="62" y="49"/>
                      </a:lnTo>
                      <a:lnTo>
                        <a:pt x="63" y="47"/>
                      </a:lnTo>
                      <a:lnTo>
                        <a:pt x="64" y="42"/>
                      </a:lnTo>
                      <a:lnTo>
                        <a:pt x="68" y="37"/>
                      </a:lnTo>
                      <a:lnTo>
                        <a:pt x="69" y="35"/>
                      </a:lnTo>
                      <a:lnTo>
                        <a:pt x="69" y="30"/>
                      </a:lnTo>
                      <a:lnTo>
                        <a:pt x="71" y="27"/>
                      </a:lnTo>
                      <a:lnTo>
                        <a:pt x="74" y="24"/>
                      </a:lnTo>
                      <a:lnTo>
                        <a:pt x="77" y="21"/>
                      </a:lnTo>
                      <a:lnTo>
                        <a:pt x="80" y="17"/>
                      </a:lnTo>
                      <a:lnTo>
                        <a:pt x="84" y="12"/>
                      </a:lnTo>
                      <a:lnTo>
                        <a:pt x="88" y="8"/>
                      </a:lnTo>
                      <a:lnTo>
                        <a:pt x="93" y="7"/>
                      </a:lnTo>
                      <a:lnTo>
                        <a:pt x="96" y="9"/>
                      </a:lnTo>
                      <a:lnTo>
                        <a:pt x="100" y="9"/>
                      </a:lnTo>
                      <a:lnTo>
                        <a:pt x="106" y="8"/>
                      </a:lnTo>
                      <a:lnTo>
                        <a:pt x="113" y="7"/>
                      </a:lnTo>
                      <a:lnTo>
                        <a:pt x="117" y="7"/>
                      </a:lnTo>
                      <a:lnTo>
                        <a:pt x="123" y="8"/>
                      </a:lnTo>
                      <a:lnTo>
                        <a:pt x="125" y="8"/>
                      </a:lnTo>
                      <a:lnTo>
                        <a:pt x="130" y="7"/>
                      </a:lnTo>
                      <a:lnTo>
                        <a:pt x="135" y="6"/>
                      </a:lnTo>
                      <a:lnTo>
                        <a:pt x="137" y="6"/>
                      </a:lnTo>
                      <a:lnTo>
                        <a:pt x="142" y="2"/>
                      </a:lnTo>
                      <a:lnTo>
                        <a:pt x="147" y="1"/>
                      </a:lnTo>
                      <a:lnTo>
                        <a:pt x="149" y="0"/>
                      </a:lnTo>
                      <a:lnTo>
                        <a:pt x="150" y="0"/>
                      </a:lnTo>
                      <a:lnTo>
                        <a:pt x="152" y="0"/>
                      </a:lnTo>
                      <a:lnTo>
                        <a:pt x="154" y="0"/>
                      </a:lnTo>
                      <a:lnTo>
                        <a:pt x="156" y="5"/>
                      </a:lnTo>
                      <a:lnTo>
                        <a:pt x="164" y="11"/>
                      </a:lnTo>
                      <a:lnTo>
                        <a:pt x="165" y="11"/>
                      </a:lnTo>
                      <a:lnTo>
                        <a:pt x="170" y="9"/>
                      </a:lnTo>
                      <a:lnTo>
                        <a:pt x="172" y="9"/>
                      </a:lnTo>
                      <a:lnTo>
                        <a:pt x="174" y="12"/>
                      </a:lnTo>
                      <a:lnTo>
                        <a:pt x="176" y="14"/>
                      </a:lnTo>
                      <a:lnTo>
                        <a:pt x="178" y="15"/>
                      </a:lnTo>
                      <a:lnTo>
                        <a:pt x="184" y="14"/>
                      </a:lnTo>
                      <a:lnTo>
                        <a:pt x="186" y="12"/>
                      </a:lnTo>
                      <a:lnTo>
                        <a:pt x="189" y="12"/>
                      </a:lnTo>
                      <a:lnTo>
                        <a:pt x="192" y="14"/>
                      </a:lnTo>
                      <a:lnTo>
                        <a:pt x="196" y="18"/>
                      </a:lnTo>
                      <a:lnTo>
                        <a:pt x="195" y="21"/>
                      </a:lnTo>
                      <a:lnTo>
                        <a:pt x="195" y="25"/>
                      </a:lnTo>
                      <a:lnTo>
                        <a:pt x="194" y="27"/>
                      </a:lnTo>
                      <a:lnTo>
                        <a:pt x="195" y="32"/>
                      </a:lnTo>
                      <a:lnTo>
                        <a:pt x="196" y="35"/>
                      </a:lnTo>
                      <a:lnTo>
                        <a:pt x="198" y="36"/>
                      </a:lnTo>
                      <a:lnTo>
                        <a:pt x="202" y="36"/>
                      </a:lnTo>
                      <a:lnTo>
                        <a:pt x="203" y="37"/>
                      </a:lnTo>
                      <a:lnTo>
                        <a:pt x="206" y="41"/>
                      </a:lnTo>
                      <a:lnTo>
                        <a:pt x="204" y="43"/>
                      </a:lnTo>
                      <a:lnTo>
                        <a:pt x="203" y="45"/>
                      </a:lnTo>
                      <a:lnTo>
                        <a:pt x="203" y="48"/>
                      </a:lnTo>
                      <a:lnTo>
                        <a:pt x="206" y="50"/>
                      </a:lnTo>
                      <a:lnTo>
                        <a:pt x="208" y="51"/>
                      </a:lnTo>
                      <a:lnTo>
                        <a:pt x="210" y="53"/>
                      </a:lnTo>
                      <a:lnTo>
                        <a:pt x="213" y="53"/>
                      </a:lnTo>
                      <a:lnTo>
                        <a:pt x="216" y="55"/>
                      </a:lnTo>
                      <a:lnTo>
                        <a:pt x="220" y="57"/>
                      </a:lnTo>
                      <a:lnTo>
                        <a:pt x="219" y="57"/>
                      </a:lnTo>
                      <a:lnTo>
                        <a:pt x="209" y="71"/>
                      </a:lnTo>
                      <a:lnTo>
                        <a:pt x="206" y="79"/>
                      </a:lnTo>
                      <a:lnTo>
                        <a:pt x="202" y="92"/>
                      </a:lnTo>
                      <a:lnTo>
                        <a:pt x="200" y="101"/>
                      </a:lnTo>
                      <a:lnTo>
                        <a:pt x="180" y="77"/>
                      </a:lnTo>
                      <a:lnTo>
                        <a:pt x="164" y="60"/>
                      </a:lnTo>
                      <a:lnTo>
                        <a:pt x="146" y="54"/>
                      </a:lnTo>
                      <a:lnTo>
                        <a:pt x="135" y="54"/>
                      </a:lnTo>
                      <a:lnTo>
                        <a:pt x="123" y="57"/>
                      </a:lnTo>
                      <a:lnTo>
                        <a:pt x="102" y="67"/>
                      </a:lnTo>
                      <a:lnTo>
                        <a:pt x="99" y="69"/>
                      </a:lnTo>
                      <a:lnTo>
                        <a:pt x="89" y="74"/>
                      </a:lnTo>
                      <a:lnTo>
                        <a:pt x="87" y="79"/>
                      </a:lnTo>
                      <a:lnTo>
                        <a:pt x="82" y="92"/>
                      </a:lnTo>
                      <a:lnTo>
                        <a:pt x="77" y="102"/>
                      </a:lnTo>
                      <a:lnTo>
                        <a:pt x="71" y="108"/>
                      </a:lnTo>
                      <a:lnTo>
                        <a:pt x="68" y="113"/>
                      </a:lnTo>
                      <a:lnTo>
                        <a:pt x="63" y="119"/>
                      </a:lnTo>
                      <a:lnTo>
                        <a:pt x="60" y="123"/>
                      </a:lnTo>
                      <a:lnTo>
                        <a:pt x="45" y="127"/>
                      </a:lnTo>
                      <a:lnTo>
                        <a:pt x="45" y="129"/>
                      </a:lnTo>
                      <a:lnTo>
                        <a:pt x="47" y="138"/>
                      </a:lnTo>
                      <a:lnTo>
                        <a:pt x="47" y="140"/>
                      </a:lnTo>
                      <a:lnTo>
                        <a:pt x="44" y="141"/>
                      </a:lnTo>
                      <a:lnTo>
                        <a:pt x="42" y="145"/>
                      </a:lnTo>
                      <a:lnTo>
                        <a:pt x="45" y="149"/>
                      </a:lnTo>
                      <a:lnTo>
                        <a:pt x="48" y="152"/>
                      </a:lnTo>
                      <a:lnTo>
                        <a:pt x="51" y="161"/>
                      </a:lnTo>
                      <a:lnTo>
                        <a:pt x="48" y="163"/>
                      </a:lnTo>
                      <a:lnTo>
                        <a:pt x="42" y="161"/>
                      </a:lnTo>
                      <a:lnTo>
                        <a:pt x="35" y="156"/>
                      </a:lnTo>
                      <a:lnTo>
                        <a:pt x="30" y="155"/>
                      </a:lnTo>
                      <a:lnTo>
                        <a:pt x="18" y="156"/>
                      </a:lnTo>
                      <a:lnTo>
                        <a:pt x="11" y="153"/>
                      </a:lnTo>
                      <a:lnTo>
                        <a:pt x="2" y="152"/>
                      </a:lnTo>
                      <a:lnTo>
                        <a:pt x="0" y="150"/>
                      </a:lnTo>
                      <a:lnTo>
                        <a:pt x="2" y="145"/>
                      </a:lnTo>
                      <a:lnTo>
                        <a:pt x="9" y="135"/>
                      </a:lnTo>
                      <a:lnTo>
                        <a:pt x="10" y="133"/>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709" name="Freeform 157"/>
                <p:cNvSpPr>
                  <a:spLocks/>
                </p:cNvSpPr>
                <p:nvPr/>
              </p:nvSpPr>
              <p:spPr bwMode="auto">
                <a:xfrm>
                  <a:off x="766" y="2597"/>
                  <a:ext cx="70" cy="75"/>
                </a:xfrm>
                <a:custGeom>
                  <a:avLst/>
                  <a:gdLst>
                    <a:gd name="T0" fmla="*/ 117 w 141"/>
                    <a:gd name="T1" fmla="*/ 146 h 150"/>
                    <a:gd name="T2" fmla="*/ 115 w 141"/>
                    <a:gd name="T3" fmla="*/ 136 h 150"/>
                    <a:gd name="T4" fmla="*/ 106 w 141"/>
                    <a:gd name="T5" fmla="*/ 132 h 150"/>
                    <a:gd name="T6" fmla="*/ 99 w 141"/>
                    <a:gd name="T7" fmla="*/ 135 h 150"/>
                    <a:gd name="T8" fmla="*/ 91 w 141"/>
                    <a:gd name="T9" fmla="*/ 140 h 150"/>
                    <a:gd name="T10" fmla="*/ 83 w 141"/>
                    <a:gd name="T11" fmla="*/ 142 h 150"/>
                    <a:gd name="T12" fmla="*/ 76 w 141"/>
                    <a:gd name="T13" fmla="*/ 140 h 150"/>
                    <a:gd name="T14" fmla="*/ 72 w 141"/>
                    <a:gd name="T15" fmla="*/ 129 h 150"/>
                    <a:gd name="T16" fmla="*/ 65 w 141"/>
                    <a:gd name="T17" fmla="*/ 130 h 150"/>
                    <a:gd name="T18" fmla="*/ 57 w 141"/>
                    <a:gd name="T19" fmla="*/ 128 h 150"/>
                    <a:gd name="T20" fmla="*/ 51 w 141"/>
                    <a:gd name="T21" fmla="*/ 120 h 150"/>
                    <a:gd name="T22" fmla="*/ 45 w 141"/>
                    <a:gd name="T23" fmla="*/ 109 h 150"/>
                    <a:gd name="T24" fmla="*/ 45 w 141"/>
                    <a:gd name="T25" fmla="*/ 98 h 150"/>
                    <a:gd name="T26" fmla="*/ 41 w 141"/>
                    <a:gd name="T27" fmla="*/ 84 h 150"/>
                    <a:gd name="T28" fmla="*/ 34 w 141"/>
                    <a:gd name="T29" fmla="*/ 69 h 150"/>
                    <a:gd name="T30" fmla="*/ 21 w 141"/>
                    <a:gd name="T31" fmla="*/ 67 h 150"/>
                    <a:gd name="T32" fmla="*/ 19 w 141"/>
                    <a:gd name="T33" fmla="*/ 80 h 150"/>
                    <a:gd name="T34" fmla="*/ 17 w 141"/>
                    <a:gd name="T35" fmla="*/ 88 h 150"/>
                    <a:gd name="T36" fmla="*/ 4 w 141"/>
                    <a:gd name="T37" fmla="*/ 82 h 150"/>
                    <a:gd name="T38" fmla="*/ 3 w 141"/>
                    <a:gd name="T39" fmla="*/ 75 h 150"/>
                    <a:gd name="T40" fmla="*/ 3 w 141"/>
                    <a:gd name="T41" fmla="*/ 63 h 150"/>
                    <a:gd name="T42" fmla="*/ 4 w 141"/>
                    <a:gd name="T43" fmla="*/ 55 h 150"/>
                    <a:gd name="T44" fmla="*/ 6 w 141"/>
                    <a:gd name="T45" fmla="*/ 49 h 150"/>
                    <a:gd name="T46" fmla="*/ 9 w 141"/>
                    <a:gd name="T47" fmla="*/ 34 h 150"/>
                    <a:gd name="T48" fmla="*/ 18 w 141"/>
                    <a:gd name="T49" fmla="*/ 21 h 150"/>
                    <a:gd name="T50" fmla="*/ 29 w 141"/>
                    <a:gd name="T51" fmla="*/ 15 h 150"/>
                    <a:gd name="T52" fmla="*/ 40 w 141"/>
                    <a:gd name="T53" fmla="*/ 20 h 150"/>
                    <a:gd name="T54" fmla="*/ 43 w 141"/>
                    <a:gd name="T55" fmla="*/ 14 h 150"/>
                    <a:gd name="T56" fmla="*/ 46 w 141"/>
                    <a:gd name="T57" fmla="*/ 4 h 150"/>
                    <a:gd name="T58" fmla="*/ 67 w 141"/>
                    <a:gd name="T59" fmla="*/ 13 h 150"/>
                    <a:gd name="T60" fmla="*/ 82 w 141"/>
                    <a:gd name="T61" fmla="*/ 4 h 150"/>
                    <a:gd name="T62" fmla="*/ 95 w 141"/>
                    <a:gd name="T63" fmla="*/ 0 h 150"/>
                    <a:gd name="T64" fmla="*/ 112 w 141"/>
                    <a:gd name="T65" fmla="*/ 12 h 150"/>
                    <a:gd name="T66" fmla="*/ 112 w 141"/>
                    <a:gd name="T67" fmla="*/ 34 h 150"/>
                    <a:gd name="T68" fmla="*/ 106 w 141"/>
                    <a:gd name="T69" fmla="*/ 45 h 150"/>
                    <a:gd name="T70" fmla="*/ 93 w 141"/>
                    <a:gd name="T71" fmla="*/ 51 h 150"/>
                    <a:gd name="T72" fmla="*/ 95 w 141"/>
                    <a:gd name="T73" fmla="*/ 62 h 150"/>
                    <a:gd name="T74" fmla="*/ 111 w 141"/>
                    <a:gd name="T75" fmla="*/ 68 h 150"/>
                    <a:gd name="T76" fmla="*/ 131 w 141"/>
                    <a:gd name="T77" fmla="*/ 64 h 150"/>
                    <a:gd name="T78" fmla="*/ 118 w 141"/>
                    <a:gd name="T79" fmla="*/ 84 h 150"/>
                    <a:gd name="T80" fmla="*/ 133 w 141"/>
                    <a:gd name="T81" fmla="*/ 98 h 150"/>
                    <a:gd name="T82" fmla="*/ 137 w 141"/>
                    <a:gd name="T83" fmla="*/ 112 h 150"/>
                    <a:gd name="T84" fmla="*/ 137 w 141"/>
                    <a:gd name="T85" fmla="*/ 136 h 150"/>
                    <a:gd name="T86" fmla="*/ 120 w 141"/>
                    <a:gd name="T87" fmla="*/ 14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1" h="150">
                      <a:moveTo>
                        <a:pt x="119" y="150"/>
                      </a:moveTo>
                      <a:lnTo>
                        <a:pt x="118" y="148"/>
                      </a:lnTo>
                      <a:lnTo>
                        <a:pt x="117" y="146"/>
                      </a:lnTo>
                      <a:lnTo>
                        <a:pt x="117" y="142"/>
                      </a:lnTo>
                      <a:lnTo>
                        <a:pt x="115" y="139"/>
                      </a:lnTo>
                      <a:lnTo>
                        <a:pt x="115" y="136"/>
                      </a:lnTo>
                      <a:lnTo>
                        <a:pt x="114" y="135"/>
                      </a:lnTo>
                      <a:lnTo>
                        <a:pt x="109" y="133"/>
                      </a:lnTo>
                      <a:lnTo>
                        <a:pt x="106" y="132"/>
                      </a:lnTo>
                      <a:lnTo>
                        <a:pt x="101" y="130"/>
                      </a:lnTo>
                      <a:lnTo>
                        <a:pt x="100" y="132"/>
                      </a:lnTo>
                      <a:lnTo>
                        <a:pt x="99" y="135"/>
                      </a:lnTo>
                      <a:lnTo>
                        <a:pt x="97" y="136"/>
                      </a:lnTo>
                      <a:lnTo>
                        <a:pt x="94" y="139"/>
                      </a:lnTo>
                      <a:lnTo>
                        <a:pt x="91" y="140"/>
                      </a:lnTo>
                      <a:lnTo>
                        <a:pt x="85" y="139"/>
                      </a:lnTo>
                      <a:lnTo>
                        <a:pt x="84" y="140"/>
                      </a:lnTo>
                      <a:lnTo>
                        <a:pt x="83" y="142"/>
                      </a:lnTo>
                      <a:lnTo>
                        <a:pt x="81" y="142"/>
                      </a:lnTo>
                      <a:lnTo>
                        <a:pt x="78" y="141"/>
                      </a:lnTo>
                      <a:lnTo>
                        <a:pt x="76" y="140"/>
                      </a:lnTo>
                      <a:lnTo>
                        <a:pt x="75" y="139"/>
                      </a:lnTo>
                      <a:lnTo>
                        <a:pt x="73" y="132"/>
                      </a:lnTo>
                      <a:lnTo>
                        <a:pt x="72" y="129"/>
                      </a:lnTo>
                      <a:lnTo>
                        <a:pt x="71" y="129"/>
                      </a:lnTo>
                      <a:lnTo>
                        <a:pt x="67" y="129"/>
                      </a:lnTo>
                      <a:lnTo>
                        <a:pt x="65" y="130"/>
                      </a:lnTo>
                      <a:lnTo>
                        <a:pt x="61" y="130"/>
                      </a:lnTo>
                      <a:lnTo>
                        <a:pt x="60" y="130"/>
                      </a:lnTo>
                      <a:lnTo>
                        <a:pt x="57" y="128"/>
                      </a:lnTo>
                      <a:lnTo>
                        <a:pt x="54" y="126"/>
                      </a:lnTo>
                      <a:lnTo>
                        <a:pt x="51" y="123"/>
                      </a:lnTo>
                      <a:lnTo>
                        <a:pt x="51" y="120"/>
                      </a:lnTo>
                      <a:lnTo>
                        <a:pt x="48" y="116"/>
                      </a:lnTo>
                      <a:lnTo>
                        <a:pt x="46" y="114"/>
                      </a:lnTo>
                      <a:lnTo>
                        <a:pt x="45" y="109"/>
                      </a:lnTo>
                      <a:lnTo>
                        <a:pt x="45" y="104"/>
                      </a:lnTo>
                      <a:lnTo>
                        <a:pt x="45" y="100"/>
                      </a:lnTo>
                      <a:lnTo>
                        <a:pt x="45" y="98"/>
                      </a:lnTo>
                      <a:lnTo>
                        <a:pt x="43" y="93"/>
                      </a:lnTo>
                      <a:lnTo>
                        <a:pt x="42" y="88"/>
                      </a:lnTo>
                      <a:lnTo>
                        <a:pt x="41" y="84"/>
                      </a:lnTo>
                      <a:lnTo>
                        <a:pt x="39" y="78"/>
                      </a:lnTo>
                      <a:lnTo>
                        <a:pt x="37" y="73"/>
                      </a:lnTo>
                      <a:lnTo>
                        <a:pt x="34" y="69"/>
                      </a:lnTo>
                      <a:lnTo>
                        <a:pt x="29" y="67"/>
                      </a:lnTo>
                      <a:lnTo>
                        <a:pt x="25" y="64"/>
                      </a:lnTo>
                      <a:lnTo>
                        <a:pt x="21" y="67"/>
                      </a:lnTo>
                      <a:lnTo>
                        <a:pt x="19" y="72"/>
                      </a:lnTo>
                      <a:lnTo>
                        <a:pt x="19" y="75"/>
                      </a:lnTo>
                      <a:lnTo>
                        <a:pt x="19" y="80"/>
                      </a:lnTo>
                      <a:lnTo>
                        <a:pt x="19" y="85"/>
                      </a:lnTo>
                      <a:lnTo>
                        <a:pt x="18" y="88"/>
                      </a:lnTo>
                      <a:lnTo>
                        <a:pt x="17" y="88"/>
                      </a:lnTo>
                      <a:lnTo>
                        <a:pt x="12" y="88"/>
                      </a:lnTo>
                      <a:lnTo>
                        <a:pt x="7" y="86"/>
                      </a:lnTo>
                      <a:lnTo>
                        <a:pt x="4" y="82"/>
                      </a:lnTo>
                      <a:lnTo>
                        <a:pt x="1" y="79"/>
                      </a:lnTo>
                      <a:lnTo>
                        <a:pt x="0" y="79"/>
                      </a:lnTo>
                      <a:lnTo>
                        <a:pt x="3" y="75"/>
                      </a:lnTo>
                      <a:lnTo>
                        <a:pt x="4" y="72"/>
                      </a:lnTo>
                      <a:lnTo>
                        <a:pt x="4" y="68"/>
                      </a:lnTo>
                      <a:lnTo>
                        <a:pt x="3" y="63"/>
                      </a:lnTo>
                      <a:lnTo>
                        <a:pt x="3" y="62"/>
                      </a:lnTo>
                      <a:lnTo>
                        <a:pt x="4" y="58"/>
                      </a:lnTo>
                      <a:lnTo>
                        <a:pt x="4" y="55"/>
                      </a:lnTo>
                      <a:lnTo>
                        <a:pt x="4" y="52"/>
                      </a:lnTo>
                      <a:lnTo>
                        <a:pt x="5" y="51"/>
                      </a:lnTo>
                      <a:lnTo>
                        <a:pt x="6" y="49"/>
                      </a:lnTo>
                      <a:lnTo>
                        <a:pt x="6" y="45"/>
                      </a:lnTo>
                      <a:lnTo>
                        <a:pt x="7" y="39"/>
                      </a:lnTo>
                      <a:lnTo>
                        <a:pt x="9" y="34"/>
                      </a:lnTo>
                      <a:lnTo>
                        <a:pt x="11" y="28"/>
                      </a:lnTo>
                      <a:lnTo>
                        <a:pt x="15" y="25"/>
                      </a:lnTo>
                      <a:lnTo>
                        <a:pt x="18" y="21"/>
                      </a:lnTo>
                      <a:lnTo>
                        <a:pt x="21" y="19"/>
                      </a:lnTo>
                      <a:lnTo>
                        <a:pt x="25" y="18"/>
                      </a:lnTo>
                      <a:lnTo>
                        <a:pt x="29" y="15"/>
                      </a:lnTo>
                      <a:lnTo>
                        <a:pt x="34" y="18"/>
                      </a:lnTo>
                      <a:lnTo>
                        <a:pt x="36" y="20"/>
                      </a:lnTo>
                      <a:lnTo>
                        <a:pt x="40" y="20"/>
                      </a:lnTo>
                      <a:lnTo>
                        <a:pt x="42" y="19"/>
                      </a:lnTo>
                      <a:lnTo>
                        <a:pt x="43" y="18"/>
                      </a:lnTo>
                      <a:lnTo>
                        <a:pt x="43" y="14"/>
                      </a:lnTo>
                      <a:lnTo>
                        <a:pt x="43" y="10"/>
                      </a:lnTo>
                      <a:lnTo>
                        <a:pt x="45" y="7"/>
                      </a:lnTo>
                      <a:lnTo>
                        <a:pt x="46" y="4"/>
                      </a:lnTo>
                      <a:lnTo>
                        <a:pt x="47" y="3"/>
                      </a:lnTo>
                      <a:lnTo>
                        <a:pt x="53" y="7"/>
                      </a:lnTo>
                      <a:lnTo>
                        <a:pt x="67" y="13"/>
                      </a:lnTo>
                      <a:lnTo>
                        <a:pt x="75" y="12"/>
                      </a:lnTo>
                      <a:lnTo>
                        <a:pt x="78" y="8"/>
                      </a:lnTo>
                      <a:lnTo>
                        <a:pt x="82" y="4"/>
                      </a:lnTo>
                      <a:lnTo>
                        <a:pt x="85" y="1"/>
                      </a:lnTo>
                      <a:lnTo>
                        <a:pt x="90" y="0"/>
                      </a:lnTo>
                      <a:lnTo>
                        <a:pt x="95" y="0"/>
                      </a:lnTo>
                      <a:lnTo>
                        <a:pt x="100" y="1"/>
                      </a:lnTo>
                      <a:lnTo>
                        <a:pt x="103" y="4"/>
                      </a:lnTo>
                      <a:lnTo>
                        <a:pt x="112" y="12"/>
                      </a:lnTo>
                      <a:lnTo>
                        <a:pt x="114" y="19"/>
                      </a:lnTo>
                      <a:lnTo>
                        <a:pt x="113" y="27"/>
                      </a:lnTo>
                      <a:lnTo>
                        <a:pt x="112" y="34"/>
                      </a:lnTo>
                      <a:lnTo>
                        <a:pt x="111" y="40"/>
                      </a:lnTo>
                      <a:lnTo>
                        <a:pt x="109" y="44"/>
                      </a:lnTo>
                      <a:lnTo>
                        <a:pt x="106" y="45"/>
                      </a:lnTo>
                      <a:lnTo>
                        <a:pt x="101" y="44"/>
                      </a:lnTo>
                      <a:lnTo>
                        <a:pt x="96" y="46"/>
                      </a:lnTo>
                      <a:lnTo>
                        <a:pt x="93" y="51"/>
                      </a:lnTo>
                      <a:lnTo>
                        <a:pt x="90" y="57"/>
                      </a:lnTo>
                      <a:lnTo>
                        <a:pt x="93" y="60"/>
                      </a:lnTo>
                      <a:lnTo>
                        <a:pt x="95" y="62"/>
                      </a:lnTo>
                      <a:lnTo>
                        <a:pt x="99" y="62"/>
                      </a:lnTo>
                      <a:lnTo>
                        <a:pt x="105" y="63"/>
                      </a:lnTo>
                      <a:lnTo>
                        <a:pt x="111" y="68"/>
                      </a:lnTo>
                      <a:lnTo>
                        <a:pt x="114" y="68"/>
                      </a:lnTo>
                      <a:lnTo>
                        <a:pt x="120" y="68"/>
                      </a:lnTo>
                      <a:lnTo>
                        <a:pt x="131" y="64"/>
                      </a:lnTo>
                      <a:lnTo>
                        <a:pt x="129" y="72"/>
                      </a:lnTo>
                      <a:lnTo>
                        <a:pt x="120" y="80"/>
                      </a:lnTo>
                      <a:lnTo>
                        <a:pt x="118" y="84"/>
                      </a:lnTo>
                      <a:lnTo>
                        <a:pt x="129" y="87"/>
                      </a:lnTo>
                      <a:lnTo>
                        <a:pt x="131" y="94"/>
                      </a:lnTo>
                      <a:lnTo>
                        <a:pt x="133" y="98"/>
                      </a:lnTo>
                      <a:lnTo>
                        <a:pt x="133" y="103"/>
                      </a:lnTo>
                      <a:lnTo>
                        <a:pt x="136" y="110"/>
                      </a:lnTo>
                      <a:lnTo>
                        <a:pt x="137" y="112"/>
                      </a:lnTo>
                      <a:lnTo>
                        <a:pt x="141" y="118"/>
                      </a:lnTo>
                      <a:lnTo>
                        <a:pt x="139" y="124"/>
                      </a:lnTo>
                      <a:lnTo>
                        <a:pt x="137" y="136"/>
                      </a:lnTo>
                      <a:lnTo>
                        <a:pt x="135" y="138"/>
                      </a:lnTo>
                      <a:lnTo>
                        <a:pt x="121" y="144"/>
                      </a:lnTo>
                      <a:lnTo>
                        <a:pt x="120" y="147"/>
                      </a:lnTo>
                      <a:lnTo>
                        <a:pt x="119" y="150"/>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710" name="Freeform 158"/>
                <p:cNvSpPr>
                  <a:spLocks/>
                </p:cNvSpPr>
                <p:nvPr/>
              </p:nvSpPr>
              <p:spPr bwMode="auto">
                <a:xfrm>
                  <a:off x="719" y="2574"/>
                  <a:ext cx="70" cy="68"/>
                </a:xfrm>
                <a:custGeom>
                  <a:avLst/>
                  <a:gdLst>
                    <a:gd name="T0" fmla="*/ 25 w 139"/>
                    <a:gd name="T1" fmla="*/ 120 h 136"/>
                    <a:gd name="T2" fmla="*/ 29 w 139"/>
                    <a:gd name="T3" fmla="*/ 108 h 136"/>
                    <a:gd name="T4" fmla="*/ 32 w 139"/>
                    <a:gd name="T5" fmla="*/ 101 h 136"/>
                    <a:gd name="T6" fmla="*/ 41 w 139"/>
                    <a:gd name="T7" fmla="*/ 96 h 136"/>
                    <a:gd name="T8" fmla="*/ 47 w 139"/>
                    <a:gd name="T9" fmla="*/ 86 h 136"/>
                    <a:gd name="T10" fmla="*/ 53 w 139"/>
                    <a:gd name="T11" fmla="*/ 82 h 136"/>
                    <a:gd name="T12" fmla="*/ 56 w 139"/>
                    <a:gd name="T13" fmla="*/ 74 h 136"/>
                    <a:gd name="T14" fmla="*/ 50 w 139"/>
                    <a:gd name="T15" fmla="*/ 67 h 136"/>
                    <a:gd name="T16" fmla="*/ 43 w 139"/>
                    <a:gd name="T17" fmla="*/ 71 h 136"/>
                    <a:gd name="T18" fmla="*/ 33 w 139"/>
                    <a:gd name="T19" fmla="*/ 68 h 136"/>
                    <a:gd name="T20" fmla="*/ 21 w 139"/>
                    <a:gd name="T21" fmla="*/ 64 h 136"/>
                    <a:gd name="T22" fmla="*/ 6 w 139"/>
                    <a:gd name="T23" fmla="*/ 60 h 136"/>
                    <a:gd name="T24" fmla="*/ 1 w 139"/>
                    <a:gd name="T25" fmla="*/ 55 h 136"/>
                    <a:gd name="T26" fmla="*/ 3 w 139"/>
                    <a:gd name="T27" fmla="*/ 46 h 136"/>
                    <a:gd name="T28" fmla="*/ 33 w 139"/>
                    <a:gd name="T29" fmla="*/ 32 h 136"/>
                    <a:gd name="T30" fmla="*/ 48 w 139"/>
                    <a:gd name="T31" fmla="*/ 19 h 136"/>
                    <a:gd name="T32" fmla="*/ 51 w 139"/>
                    <a:gd name="T33" fmla="*/ 7 h 136"/>
                    <a:gd name="T34" fmla="*/ 66 w 139"/>
                    <a:gd name="T35" fmla="*/ 5 h 136"/>
                    <a:gd name="T36" fmla="*/ 75 w 139"/>
                    <a:gd name="T37" fmla="*/ 2 h 136"/>
                    <a:gd name="T38" fmla="*/ 83 w 139"/>
                    <a:gd name="T39" fmla="*/ 5 h 136"/>
                    <a:gd name="T40" fmla="*/ 91 w 139"/>
                    <a:gd name="T41" fmla="*/ 1 h 136"/>
                    <a:gd name="T42" fmla="*/ 101 w 139"/>
                    <a:gd name="T43" fmla="*/ 1 h 136"/>
                    <a:gd name="T44" fmla="*/ 108 w 139"/>
                    <a:gd name="T45" fmla="*/ 5 h 136"/>
                    <a:gd name="T46" fmla="*/ 113 w 139"/>
                    <a:gd name="T47" fmla="*/ 2 h 136"/>
                    <a:gd name="T48" fmla="*/ 119 w 139"/>
                    <a:gd name="T49" fmla="*/ 6 h 136"/>
                    <a:gd name="T50" fmla="*/ 121 w 139"/>
                    <a:gd name="T51" fmla="*/ 37 h 136"/>
                    <a:gd name="T52" fmla="*/ 138 w 139"/>
                    <a:gd name="T53" fmla="*/ 50 h 136"/>
                    <a:gd name="T54" fmla="*/ 135 w 139"/>
                    <a:gd name="T55" fmla="*/ 60 h 136"/>
                    <a:gd name="T56" fmla="*/ 132 w 139"/>
                    <a:gd name="T57" fmla="*/ 66 h 136"/>
                    <a:gd name="T58" fmla="*/ 121 w 139"/>
                    <a:gd name="T59" fmla="*/ 61 h 136"/>
                    <a:gd name="T60" fmla="*/ 110 w 139"/>
                    <a:gd name="T61" fmla="*/ 67 h 136"/>
                    <a:gd name="T62" fmla="*/ 101 w 139"/>
                    <a:gd name="T63" fmla="*/ 80 h 136"/>
                    <a:gd name="T64" fmla="*/ 98 w 139"/>
                    <a:gd name="T65" fmla="*/ 95 h 136"/>
                    <a:gd name="T66" fmla="*/ 96 w 139"/>
                    <a:gd name="T67" fmla="*/ 101 h 136"/>
                    <a:gd name="T68" fmla="*/ 95 w 139"/>
                    <a:gd name="T69" fmla="*/ 109 h 136"/>
                    <a:gd name="T70" fmla="*/ 95 w 139"/>
                    <a:gd name="T71" fmla="*/ 121 h 136"/>
                    <a:gd name="T72" fmla="*/ 83 w 139"/>
                    <a:gd name="T73" fmla="*/ 120 h 136"/>
                    <a:gd name="T74" fmla="*/ 62 w 139"/>
                    <a:gd name="T75" fmla="*/ 112 h 136"/>
                    <a:gd name="T76" fmla="*/ 57 w 139"/>
                    <a:gd name="T77" fmla="*/ 119 h 136"/>
                    <a:gd name="T78" fmla="*/ 50 w 139"/>
                    <a:gd name="T79" fmla="*/ 121 h 136"/>
                    <a:gd name="T80" fmla="*/ 42 w 139"/>
                    <a:gd name="T81" fmla="*/ 127 h 136"/>
                    <a:gd name="T82" fmla="*/ 41 w 139"/>
                    <a:gd name="T83" fmla="*/ 133 h 136"/>
                    <a:gd name="T84" fmla="*/ 33 w 139"/>
                    <a:gd name="T8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36">
                      <a:moveTo>
                        <a:pt x="29" y="134"/>
                      </a:moveTo>
                      <a:lnTo>
                        <a:pt x="26" y="124"/>
                      </a:lnTo>
                      <a:lnTo>
                        <a:pt x="25" y="120"/>
                      </a:lnTo>
                      <a:lnTo>
                        <a:pt x="27" y="116"/>
                      </a:lnTo>
                      <a:lnTo>
                        <a:pt x="29" y="113"/>
                      </a:lnTo>
                      <a:lnTo>
                        <a:pt x="29" y="108"/>
                      </a:lnTo>
                      <a:lnTo>
                        <a:pt x="30" y="104"/>
                      </a:lnTo>
                      <a:lnTo>
                        <a:pt x="31" y="103"/>
                      </a:lnTo>
                      <a:lnTo>
                        <a:pt x="32" y="101"/>
                      </a:lnTo>
                      <a:lnTo>
                        <a:pt x="36" y="98"/>
                      </a:lnTo>
                      <a:lnTo>
                        <a:pt x="38" y="96"/>
                      </a:lnTo>
                      <a:lnTo>
                        <a:pt x="41" y="96"/>
                      </a:lnTo>
                      <a:lnTo>
                        <a:pt x="44" y="92"/>
                      </a:lnTo>
                      <a:lnTo>
                        <a:pt x="45" y="90"/>
                      </a:lnTo>
                      <a:lnTo>
                        <a:pt x="47" y="86"/>
                      </a:lnTo>
                      <a:lnTo>
                        <a:pt x="48" y="85"/>
                      </a:lnTo>
                      <a:lnTo>
                        <a:pt x="50" y="84"/>
                      </a:lnTo>
                      <a:lnTo>
                        <a:pt x="53" y="82"/>
                      </a:lnTo>
                      <a:lnTo>
                        <a:pt x="53" y="80"/>
                      </a:lnTo>
                      <a:lnTo>
                        <a:pt x="54" y="78"/>
                      </a:lnTo>
                      <a:lnTo>
                        <a:pt x="56" y="74"/>
                      </a:lnTo>
                      <a:lnTo>
                        <a:pt x="55" y="71"/>
                      </a:lnTo>
                      <a:lnTo>
                        <a:pt x="53" y="67"/>
                      </a:lnTo>
                      <a:lnTo>
                        <a:pt x="50" y="67"/>
                      </a:lnTo>
                      <a:lnTo>
                        <a:pt x="48" y="67"/>
                      </a:lnTo>
                      <a:lnTo>
                        <a:pt x="45" y="70"/>
                      </a:lnTo>
                      <a:lnTo>
                        <a:pt x="43" y="71"/>
                      </a:lnTo>
                      <a:lnTo>
                        <a:pt x="39" y="71"/>
                      </a:lnTo>
                      <a:lnTo>
                        <a:pt x="36" y="70"/>
                      </a:lnTo>
                      <a:lnTo>
                        <a:pt x="33" y="68"/>
                      </a:lnTo>
                      <a:lnTo>
                        <a:pt x="31" y="67"/>
                      </a:lnTo>
                      <a:lnTo>
                        <a:pt x="26" y="65"/>
                      </a:lnTo>
                      <a:lnTo>
                        <a:pt x="21" y="64"/>
                      </a:lnTo>
                      <a:lnTo>
                        <a:pt x="18" y="61"/>
                      </a:lnTo>
                      <a:lnTo>
                        <a:pt x="11" y="61"/>
                      </a:lnTo>
                      <a:lnTo>
                        <a:pt x="6" y="60"/>
                      </a:lnTo>
                      <a:lnTo>
                        <a:pt x="3" y="59"/>
                      </a:lnTo>
                      <a:lnTo>
                        <a:pt x="2" y="58"/>
                      </a:lnTo>
                      <a:lnTo>
                        <a:pt x="1" y="55"/>
                      </a:lnTo>
                      <a:lnTo>
                        <a:pt x="0" y="54"/>
                      </a:lnTo>
                      <a:lnTo>
                        <a:pt x="2" y="53"/>
                      </a:lnTo>
                      <a:lnTo>
                        <a:pt x="3" y="46"/>
                      </a:lnTo>
                      <a:lnTo>
                        <a:pt x="26" y="34"/>
                      </a:lnTo>
                      <a:lnTo>
                        <a:pt x="29" y="31"/>
                      </a:lnTo>
                      <a:lnTo>
                        <a:pt x="33" y="32"/>
                      </a:lnTo>
                      <a:lnTo>
                        <a:pt x="43" y="28"/>
                      </a:lnTo>
                      <a:lnTo>
                        <a:pt x="45" y="23"/>
                      </a:lnTo>
                      <a:lnTo>
                        <a:pt x="48" y="19"/>
                      </a:lnTo>
                      <a:lnTo>
                        <a:pt x="48" y="14"/>
                      </a:lnTo>
                      <a:lnTo>
                        <a:pt x="49" y="12"/>
                      </a:lnTo>
                      <a:lnTo>
                        <a:pt x="51" y="7"/>
                      </a:lnTo>
                      <a:lnTo>
                        <a:pt x="54" y="6"/>
                      </a:lnTo>
                      <a:lnTo>
                        <a:pt x="57" y="4"/>
                      </a:lnTo>
                      <a:lnTo>
                        <a:pt x="66" y="5"/>
                      </a:lnTo>
                      <a:lnTo>
                        <a:pt x="71" y="4"/>
                      </a:lnTo>
                      <a:lnTo>
                        <a:pt x="74" y="4"/>
                      </a:lnTo>
                      <a:lnTo>
                        <a:pt x="75" y="2"/>
                      </a:lnTo>
                      <a:lnTo>
                        <a:pt x="78" y="2"/>
                      </a:lnTo>
                      <a:lnTo>
                        <a:pt x="80" y="2"/>
                      </a:lnTo>
                      <a:lnTo>
                        <a:pt x="83" y="5"/>
                      </a:lnTo>
                      <a:lnTo>
                        <a:pt x="85" y="5"/>
                      </a:lnTo>
                      <a:lnTo>
                        <a:pt x="86" y="4"/>
                      </a:lnTo>
                      <a:lnTo>
                        <a:pt x="91" y="1"/>
                      </a:lnTo>
                      <a:lnTo>
                        <a:pt x="93" y="0"/>
                      </a:lnTo>
                      <a:lnTo>
                        <a:pt x="97" y="1"/>
                      </a:lnTo>
                      <a:lnTo>
                        <a:pt x="101" y="1"/>
                      </a:lnTo>
                      <a:lnTo>
                        <a:pt x="102" y="2"/>
                      </a:lnTo>
                      <a:lnTo>
                        <a:pt x="105" y="4"/>
                      </a:lnTo>
                      <a:lnTo>
                        <a:pt x="108" y="5"/>
                      </a:lnTo>
                      <a:lnTo>
                        <a:pt x="110" y="4"/>
                      </a:lnTo>
                      <a:lnTo>
                        <a:pt x="111" y="2"/>
                      </a:lnTo>
                      <a:lnTo>
                        <a:pt x="113" y="2"/>
                      </a:lnTo>
                      <a:lnTo>
                        <a:pt x="115" y="0"/>
                      </a:lnTo>
                      <a:lnTo>
                        <a:pt x="119" y="1"/>
                      </a:lnTo>
                      <a:lnTo>
                        <a:pt x="119" y="6"/>
                      </a:lnTo>
                      <a:lnTo>
                        <a:pt x="117" y="18"/>
                      </a:lnTo>
                      <a:lnTo>
                        <a:pt x="117" y="29"/>
                      </a:lnTo>
                      <a:lnTo>
                        <a:pt x="121" y="37"/>
                      </a:lnTo>
                      <a:lnTo>
                        <a:pt x="127" y="43"/>
                      </a:lnTo>
                      <a:lnTo>
                        <a:pt x="139" y="49"/>
                      </a:lnTo>
                      <a:lnTo>
                        <a:pt x="138" y="50"/>
                      </a:lnTo>
                      <a:lnTo>
                        <a:pt x="137" y="53"/>
                      </a:lnTo>
                      <a:lnTo>
                        <a:pt x="135" y="56"/>
                      </a:lnTo>
                      <a:lnTo>
                        <a:pt x="135" y="60"/>
                      </a:lnTo>
                      <a:lnTo>
                        <a:pt x="135" y="64"/>
                      </a:lnTo>
                      <a:lnTo>
                        <a:pt x="134" y="65"/>
                      </a:lnTo>
                      <a:lnTo>
                        <a:pt x="132" y="66"/>
                      </a:lnTo>
                      <a:lnTo>
                        <a:pt x="128" y="66"/>
                      </a:lnTo>
                      <a:lnTo>
                        <a:pt x="126" y="64"/>
                      </a:lnTo>
                      <a:lnTo>
                        <a:pt x="121" y="61"/>
                      </a:lnTo>
                      <a:lnTo>
                        <a:pt x="117" y="64"/>
                      </a:lnTo>
                      <a:lnTo>
                        <a:pt x="113" y="65"/>
                      </a:lnTo>
                      <a:lnTo>
                        <a:pt x="110" y="67"/>
                      </a:lnTo>
                      <a:lnTo>
                        <a:pt x="107" y="71"/>
                      </a:lnTo>
                      <a:lnTo>
                        <a:pt x="103" y="74"/>
                      </a:lnTo>
                      <a:lnTo>
                        <a:pt x="101" y="80"/>
                      </a:lnTo>
                      <a:lnTo>
                        <a:pt x="99" y="85"/>
                      </a:lnTo>
                      <a:lnTo>
                        <a:pt x="98" y="91"/>
                      </a:lnTo>
                      <a:lnTo>
                        <a:pt x="98" y="95"/>
                      </a:lnTo>
                      <a:lnTo>
                        <a:pt x="97" y="97"/>
                      </a:lnTo>
                      <a:lnTo>
                        <a:pt x="96" y="98"/>
                      </a:lnTo>
                      <a:lnTo>
                        <a:pt x="96" y="101"/>
                      </a:lnTo>
                      <a:lnTo>
                        <a:pt x="96" y="104"/>
                      </a:lnTo>
                      <a:lnTo>
                        <a:pt x="95" y="108"/>
                      </a:lnTo>
                      <a:lnTo>
                        <a:pt x="95" y="109"/>
                      </a:lnTo>
                      <a:lnTo>
                        <a:pt x="96" y="114"/>
                      </a:lnTo>
                      <a:lnTo>
                        <a:pt x="96" y="118"/>
                      </a:lnTo>
                      <a:lnTo>
                        <a:pt x="95" y="121"/>
                      </a:lnTo>
                      <a:lnTo>
                        <a:pt x="92" y="125"/>
                      </a:lnTo>
                      <a:lnTo>
                        <a:pt x="89" y="122"/>
                      </a:lnTo>
                      <a:lnTo>
                        <a:pt x="83" y="120"/>
                      </a:lnTo>
                      <a:lnTo>
                        <a:pt x="77" y="116"/>
                      </a:lnTo>
                      <a:lnTo>
                        <a:pt x="67" y="113"/>
                      </a:lnTo>
                      <a:lnTo>
                        <a:pt x="62" y="112"/>
                      </a:lnTo>
                      <a:lnTo>
                        <a:pt x="61" y="112"/>
                      </a:lnTo>
                      <a:lnTo>
                        <a:pt x="60" y="114"/>
                      </a:lnTo>
                      <a:lnTo>
                        <a:pt x="57" y="119"/>
                      </a:lnTo>
                      <a:lnTo>
                        <a:pt x="55" y="119"/>
                      </a:lnTo>
                      <a:lnTo>
                        <a:pt x="51" y="119"/>
                      </a:lnTo>
                      <a:lnTo>
                        <a:pt x="50" y="121"/>
                      </a:lnTo>
                      <a:lnTo>
                        <a:pt x="48" y="122"/>
                      </a:lnTo>
                      <a:lnTo>
                        <a:pt x="45" y="125"/>
                      </a:lnTo>
                      <a:lnTo>
                        <a:pt x="42" y="127"/>
                      </a:lnTo>
                      <a:lnTo>
                        <a:pt x="42" y="128"/>
                      </a:lnTo>
                      <a:lnTo>
                        <a:pt x="41" y="131"/>
                      </a:lnTo>
                      <a:lnTo>
                        <a:pt x="41" y="133"/>
                      </a:lnTo>
                      <a:lnTo>
                        <a:pt x="38" y="134"/>
                      </a:lnTo>
                      <a:lnTo>
                        <a:pt x="36" y="134"/>
                      </a:lnTo>
                      <a:lnTo>
                        <a:pt x="33" y="136"/>
                      </a:lnTo>
                      <a:lnTo>
                        <a:pt x="29" y="134"/>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711" name="Freeform 159"/>
                <p:cNvSpPr>
                  <a:spLocks/>
                </p:cNvSpPr>
                <p:nvPr/>
              </p:nvSpPr>
              <p:spPr bwMode="auto">
                <a:xfrm>
                  <a:off x="700" y="2594"/>
                  <a:ext cx="48" cy="50"/>
                </a:xfrm>
                <a:custGeom>
                  <a:avLst/>
                  <a:gdLst>
                    <a:gd name="T0" fmla="*/ 43 w 96"/>
                    <a:gd name="T1" fmla="*/ 96 h 99"/>
                    <a:gd name="T2" fmla="*/ 31 w 96"/>
                    <a:gd name="T3" fmla="*/ 92 h 99"/>
                    <a:gd name="T4" fmla="*/ 21 w 96"/>
                    <a:gd name="T5" fmla="*/ 81 h 99"/>
                    <a:gd name="T6" fmla="*/ 16 w 96"/>
                    <a:gd name="T7" fmla="*/ 75 h 99"/>
                    <a:gd name="T8" fmla="*/ 17 w 96"/>
                    <a:gd name="T9" fmla="*/ 69 h 99"/>
                    <a:gd name="T10" fmla="*/ 15 w 96"/>
                    <a:gd name="T11" fmla="*/ 64 h 99"/>
                    <a:gd name="T12" fmla="*/ 10 w 96"/>
                    <a:gd name="T13" fmla="*/ 64 h 99"/>
                    <a:gd name="T14" fmla="*/ 4 w 96"/>
                    <a:gd name="T15" fmla="*/ 60 h 99"/>
                    <a:gd name="T16" fmla="*/ 3 w 96"/>
                    <a:gd name="T17" fmla="*/ 39 h 99"/>
                    <a:gd name="T18" fmla="*/ 9 w 96"/>
                    <a:gd name="T19" fmla="*/ 33 h 99"/>
                    <a:gd name="T20" fmla="*/ 7 w 96"/>
                    <a:gd name="T21" fmla="*/ 28 h 99"/>
                    <a:gd name="T22" fmla="*/ 1 w 96"/>
                    <a:gd name="T23" fmla="*/ 19 h 99"/>
                    <a:gd name="T24" fmla="*/ 4 w 96"/>
                    <a:gd name="T25" fmla="*/ 13 h 99"/>
                    <a:gd name="T26" fmla="*/ 17 w 96"/>
                    <a:gd name="T27" fmla="*/ 0 h 99"/>
                    <a:gd name="T28" fmla="*/ 27 w 96"/>
                    <a:gd name="T29" fmla="*/ 13 h 99"/>
                    <a:gd name="T30" fmla="*/ 40 w 96"/>
                    <a:gd name="T31" fmla="*/ 14 h 99"/>
                    <a:gd name="T32" fmla="*/ 42 w 96"/>
                    <a:gd name="T33" fmla="*/ 18 h 99"/>
                    <a:gd name="T34" fmla="*/ 46 w 96"/>
                    <a:gd name="T35" fmla="*/ 20 h 99"/>
                    <a:gd name="T36" fmla="*/ 58 w 96"/>
                    <a:gd name="T37" fmla="*/ 21 h 99"/>
                    <a:gd name="T38" fmla="*/ 66 w 96"/>
                    <a:gd name="T39" fmla="*/ 25 h 99"/>
                    <a:gd name="T40" fmla="*/ 73 w 96"/>
                    <a:gd name="T41" fmla="*/ 28 h 99"/>
                    <a:gd name="T42" fmla="*/ 79 w 96"/>
                    <a:gd name="T43" fmla="*/ 31 h 99"/>
                    <a:gd name="T44" fmla="*/ 85 w 96"/>
                    <a:gd name="T45" fmla="*/ 30 h 99"/>
                    <a:gd name="T46" fmla="*/ 90 w 96"/>
                    <a:gd name="T47" fmla="*/ 27 h 99"/>
                    <a:gd name="T48" fmla="*/ 95 w 96"/>
                    <a:gd name="T49" fmla="*/ 31 h 99"/>
                    <a:gd name="T50" fmla="*/ 94 w 96"/>
                    <a:gd name="T51" fmla="*/ 38 h 99"/>
                    <a:gd name="T52" fmla="*/ 93 w 96"/>
                    <a:gd name="T53" fmla="*/ 42 h 99"/>
                    <a:gd name="T54" fmla="*/ 88 w 96"/>
                    <a:gd name="T55" fmla="*/ 45 h 99"/>
                    <a:gd name="T56" fmla="*/ 85 w 96"/>
                    <a:gd name="T57" fmla="*/ 50 h 99"/>
                    <a:gd name="T58" fmla="*/ 81 w 96"/>
                    <a:gd name="T59" fmla="*/ 56 h 99"/>
                    <a:gd name="T60" fmla="*/ 76 w 96"/>
                    <a:gd name="T61" fmla="*/ 58 h 99"/>
                    <a:gd name="T62" fmla="*/ 71 w 96"/>
                    <a:gd name="T63" fmla="*/ 63 h 99"/>
                    <a:gd name="T64" fmla="*/ 69 w 96"/>
                    <a:gd name="T65" fmla="*/ 68 h 99"/>
                    <a:gd name="T66" fmla="*/ 67 w 96"/>
                    <a:gd name="T67" fmla="*/ 76 h 99"/>
                    <a:gd name="T68" fmla="*/ 64 w 96"/>
                    <a:gd name="T69" fmla="*/ 79 h 99"/>
                    <a:gd name="T70" fmla="*/ 48 w 96"/>
                    <a:gd name="T71" fmla="*/ 68 h 99"/>
                    <a:gd name="T72" fmla="*/ 41 w 96"/>
                    <a:gd name="T73" fmla="*/ 73 h 99"/>
                    <a:gd name="T74" fmla="*/ 40 w 96"/>
                    <a:gd name="T75" fmla="*/ 80 h 99"/>
                    <a:gd name="T76" fmla="*/ 46 w 96"/>
                    <a:gd name="T77" fmla="*/ 87 h 99"/>
                    <a:gd name="T78" fmla="*/ 47 w 96"/>
                    <a:gd name="T79"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6" h="99">
                      <a:moveTo>
                        <a:pt x="47" y="99"/>
                      </a:moveTo>
                      <a:lnTo>
                        <a:pt x="43" y="96"/>
                      </a:lnTo>
                      <a:lnTo>
                        <a:pt x="36" y="94"/>
                      </a:lnTo>
                      <a:lnTo>
                        <a:pt x="31" y="92"/>
                      </a:lnTo>
                      <a:lnTo>
                        <a:pt x="29" y="91"/>
                      </a:lnTo>
                      <a:lnTo>
                        <a:pt x="21" y="81"/>
                      </a:lnTo>
                      <a:lnTo>
                        <a:pt x="17" y="76"/>
                      </a:lnTo>
                      <a:lnTo>
                        <a:pt x="16" y="75"/>
                      </a:lnTo>
                      <a:lnTo>
                        <a:pt x="16" y="73"/>
                      </a:lnTo>
                      <a:lnTo>
                        <a:pt x="17" y="69"/>
                      </a:lnTo>
                      <a:lnTo>
                        <a:pt x="17" y="67"/>
                      </a:lnTo>
                      <a:lnTo>
                        <a:pt x="15" y="64"/>
                      </a:lnTo>
                      <a:lnTo>
                        <a:pt x="13" y="64"/>
                      </a:lnTo>
                      <a:lnTo>
                        <a:pt x="10" y="64"/>
                      </a:lnTo>
                      <a:lnTo>
                        <a:pt x="6" y="62"/>
                      </a:lnTo>
                      <a:lnTo>
                        <a:pt x="4" y="60"/>
                      </a:lnTo>
                      <a:lnTo>
                        <a:pt x="0" y="43"/>
                      </a:lnTo>
                      <a:lnTo>
                        <a:pt x="3" y="39"/>
                      </a:lnTo>
                      <a:lnTo>
                        <a:pt x="7" y="36"/>
                      </a:lnTo>
                      <a:lnTo>
                        <a:pt x="9" y="33"/>
                      </a:lnTo>
                      <a:lnTo>
                        <a:pt x="9" y="31"/>
                      </a:lnTo>
                      <a:lnTo>
                        <a:pt x="7" y="28"/>
                      </a:lnTo>
                      <a:lnTo>
                        <a:pt x="1" y="22"/>
                      </a:lnTo>
                      <a:lnTo>
                        <a:pt x="1" y="19"/>
                      </a:lnTo>
                      <a:lnTo>
                        <a:pt x="3" y="13"/>
                      </a:lnTo>
                      <a:lnTo>
                        <a:pt x="4" y="13"/>
                      </a:lnTo>
                      <a:lnTo>
                        <a:pt x="9" y="8"/>
                      </a:lnTo>
                      <a:lnTo>
                        <a:pt x="17" y="0"/>
                      </a:lnTo>
                      <a:lnTo>
                        <a:pt x="19" y="3"/>
                      </a:lnTo>
                      <a:lnTo>
                        <a:pt x="27" y="13"/>
                      </a:lnTo>
                      <a:lnTo>
                        <a:pt x="33" y="15"/>
                      </a:lnTo>
                      <a:lnTo>
                        <a:pt x="40" y="14"/>
                      </a:lnTo>
                      <a:lnTo>
                        <a:pt x="41" y="15"/>
                      </a:lnTo>
                      <a:lnTo>
                        <a:pt x="42" y="18"/>
                      </a:lnTo>
                      <a:lnTo>
                        <a:pt x="43" y="19"/>
                      </a:lnTo>
                      <a:lnTo>
                        <a:pt x="46" y="20"/>
                      </a:lnTo>
                      <a:lnTo>
                        <a:pt x="51" y="21"/>
                      </a:lnTo>
                      <a:lnTo>
                        <a:pt x="58" y="21"/>
                      </a:lnTo>
                      <a:lnTo>
                        <a:pt x="61" y="24"/>
                      </a:lnTo>
                      <a:lnTo>
                        <a:pt x="66" y="25"/>
                      </a:lnTo>
                      <a:lnTo>
                        <a:pt x="71" y="27"/>
                      </a:lnTo>
                      <a:lnTo>
                        <a:pt x="73" y="28"/>
                      </a:lnTo>
                      <a:lnTo>
                        <a:pt x="76" y="30"/>
                      </a:lnTo>
                      <a:lnTo>
                        <a:pt x="79" y="31"/>
                      </a:lnTo>
                      <a:lnTo>
                        <a:pt x="83" y="31"/>
                      </a:lnTo>
                      <a:lnTo>
                        <a:pt x="85" y="30"/>
                      </a:lnTo>
                      <a:lnTo>
                        <a:pt x="88" y="27"/>
                      </a:lnTo>
                      <a:lnTo>
                        <a:pt x="90" y="27"/>
                      </a:lnTo>
                      <a:lnTo>
                        <a:pt x="93" y="27"/>
                      </a:lnTo>
                      <a:lnTo>
                        <a:pt x="95" y="31"/>
                      </a:lnTo>
                      <a:lnTo>
                        <a:pt x="96" y="34"/>
                      </a:lnTo>
                      <a:lnTo>
                        <a:pt x="94" y="38"/>
                      </a:lnTo>
                      <a:lnTo>
                        <a:pt x="93" y="40"/>
                      </a:lnTo>
                      <a:lnTo>
                        <a:pt x="93" y="42"/>
                      </a:lnTo>
                      <a:lnTo>
                        <a:pt x="90" y="44"/>
                      </a:lnTo>
                      <a:lnTo>
                        <a:pt x="88" y="45"/>
                      </a:lnTo>
                      <a:lnTo>
                        <a:pt x="87" y="46"/>
                      </a:lnTo>
                      <a:lnTo>
                        <a:pt x="85" y="50"/>
                      </a:lnTo>
                      <a:lnTo>
                        <a:pt x="84" y="52"/>
                      </a:lnTo>
                      <a:lnTo>
                        <a:pt x="81" y="56"/>
                      </a:lnTo>
                      <a:lnTo>
                        <a:pt x="78" y="56"/>
                      </a:lnTo>
                      <a:lnTo>
                        <a:pt x="76" y="58"/>
                      </a:lnTo>
                      <a:lnTo>
                        <a:pt x="72" y="61"/>
                      </a:lnTo>
                      <a:lnTo>
                        <a:pt x="71" y="63"/>
                      </a:lnTo>
                      <a:lnTo>
                        <a:pt x="70" y="64"/>
                      </a:lnTo>
                      <a:lnTo>
                        <a:pt x="69" y="68"/>
                      </a:lnTo>
                      <a:lnTo>
                        <a:pt x="69" y="73"/>
                      </a:lnTo>
                      <a:lnTo>
                        <a:pt x="67" y="76"/>
                      </a:lnTo>
                      <a:lnTo>
                        <a:pt x="65" y="80"/>
                      </a:lnTo>
                      <a:lnTo>
                        <a:pt x="64" y="79"/>
                      </a:lnTo>
                      <a:lnTo>
                        <a:pt x="54" y="70"/>
                      </a:lnTo>
                      <a:lnTo>
                        <a:pt x="48" y="68"/>
                      </a:lnTo>
                      <a:lnTo>
                        <a:pt x="43" y="69"/>
                      </a:lnTo>
                      <a:lnTo>
                        <a:pt x="41" y="73"/>
                      </a:lnTo>
                      <a:lnTo>
                        <a:pt x="40" y="76"/>
                      </a:lnTo>
                      <a:lnTo>
                        <a:pt x="40" y="80"/>
                      </a:lnTo>
                      <a:lnTo>
                        <a:pt x="43" y="84"/>
                      </a:lnTo>
                      <a:lnTo>
                        <a:pt x="46" y="87"/>
                      </a:lnTo>
                      <a:lnTo>
                        <a:pt x="47" y="91"/>
                      </a:lnTo>
                      <a:lnTo>
                        <a:pt x="47" y="99"/>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712" name="Freeform 160"/>
                <p:cNvSpPr>
                  <a:spLocks/>
                </p:cNvSpPr>
                <p:nvPr/>
              </p:nvSpPr>
              <p:spPr bwMode="auto">
                <a:xfrm>
                  <a:off x="682" y="2600"/>
                  <a:ext cx="51" cy="72"/>
                </a:xfrm>
                <a:custGeom>
                  <a:avLst/>
                  <a:gdLst>
                    <a:gd name="T0" fmla="*/ 78 w 101"/>
                    <a:gd name="T1" fmla="*/ 83 h 143"/>
                    <a:gd name="T2" fmla="*/ 66 w 101"/>
                    <a:gd name="T3" fmla="*/ 79 h 143"/>
                    <a:gd name="T4" fmla="*/ 56 w 101"/>
                    <a:gd name="T5" fmla="*/ 68 h 143"/>
                    <a:gd name="T6" fmla="*/ 51 w 101"/>
                    <a:gd name="T7" fmla="*/ 62 h 143"/>
                    <a:gd name="T8" fmla="*/ 52 w 101"/>
                    <a:gd name="T9" fmla="*/ 56 h 143"/>
                    <a:gd name="T10" fmla="*/ 50 w 101"/>
                    <a:gd name="T11" fmla="*/ 51 h 143"/>
                    <a:gd name="T12" fmla="*/ 45 w 101"/>
                    <a:gd name="T13" fmla="*/ 51 h 143"/>
                    <a:gd name="T14" fmla="*/ 39 w 101"/>
                    <a:gd name="T15" fmla="*/ 47 h 143"/>
                    <a:gd name="T16" fmla="*/ 38 w 101"/>
                    <a:gd name="T17" fmla="*/ 26 h 143"/>
                    <a:gd name="T18" fmla="*/ 44 w 101"/>
                    <a:gd name="T19" fmla="*/ 20 h 143"/>
                    <a:gd name="T20" fmla="*/ 42 w 101"/>
                    <a:gd name="T21" fmla="*/ 15 h 143"/>
                    <a:gd name="T22" fmla="*/ 36 w 101"/>
                    <a:gd name="T23" fmla="*/ 6 h 143"/>
                    <a:gd name="T24" fmla="*/ 33 w 101"/>
                    <a:gd name="T25" fmla="*/ 1 h 143"/>
                    <a:gd name="T26" fmla="*/ 17 w 101"/>
                    <a:gd name="T27" fmla="*/ 12 h 143"/>
                    <a:gd name="T28" fmla="*/ 8 w 101"/>
                    <a:gd name="T29" fmla="*/ 18 h 143"/>
                    <a:gd name="T30" fmla="*/ 3 w 101"/>
                    <a:gd name="T31" fmla="*/ 35 h 143"/>
                    <a:gd name="T32" fmla="*/ 10 w 101"/>
                    <a:gd name="T33" fmla="*/ 45 h 143"/>
                    <a:gd name="T34" fmla="*/ 17 w 101"/>
                    <a:gd name="T35" fmla="*/ 53 h 143"/>
                    <a:gd name="T36" fmla="*/ 16 w 101"/>
                    <a:gd name="T37" fmla="*/ 61 h 143"/>
                    <a:gd name="T38" fmla="*/ 17 w 101"/>
                    <a:gd name="T39" fmla="*/ 67 h 143"/>
                    <a:gd name="T40" fmla="*/ 27 w 101"/>
                    <a:gd name="T41" fmla="*/ 69 h 143"/>
                    <a:gd name="T42" fmla="*/ 36 w 101"/>
                    <a:gd name="T43" fmla="*/ 69 h 143"/>
                    <a:gd name="T44" fmla="*/ 42 w 101"/>
                    <a:gd name="T45" fmla="*/ 78 h 143"/>
                    <a:gd name="T46" fmla="*/ 41 w 101"/>
                    <a:gd name="T47" fmla="*/ 87 h 143"/>
                    <a:gd name="T48" fmla="*/ 36 w 101"/>
                    <a:gd name="T49" fmla="*/ 93 h 143"/>
                    <a:gd name="T50" fmla="*/ 29 w 101"/>
                    <a:gd name="T51" fmla="*/ 95 h 143"/>
                    <a:gd name="T52" fmla="*/ 30 w 101"/>
                    <a:gd name="T53" fmla="*/ 75 h 143"/>
                    <a:gd name="T54" fmla="*/ 27 w 101"/>
                    <a:gd name="T55" fmla="*/ 72 h 143"/>
                    <a:gd name="T56" fmla="*/ 24 w 101"/>
                    <a:gd name="T57" fmla="*/ 72 h 143"/>
                    <a:gd name="T58" fmla="*/ 22 w 101"/>
                    <a:gd name="T59" fmla="*/ 72 h 143"/>
                    <a:gd name="T60" fmla="*/ 15 w 101"/>
                    <a:gd name="T61" fmla="*/ 67 h 143"/>
                    <a:gd name="T62" fmla="*/ 9 w 101"/>
                    <a:gd name="T63" fmla="*/ 61 h 143"/>
                    <a:gd name="T64" fmla="*/ 3 w 101"/>
                    <a:gd name="T65" fmla="*/ 61 h 143"/>
                    <a:gd name="T66" fmla="*/ 0 w 101"/>
                    <a:gd name="T67" fmla="*/ 67 h 143"/>
                    <a:gd name="T68" fmla="*/ 4 w 101"/>
                    <a:gd name="T69" fmla="*/ 72 h 143"/>
                    <a:gd name="T70" fmla="*/ 5 w 101"/>
                    <a:gd name="T71" fmla="*/ 77 h 143"/>
                    <a:gd name="T72" fmla="*/ 6 w 101"/>
                    <a:gd name="T73" fmla="*/ 90 h 143"/>
                    <a:gd name="T74" fmla="*/ 16 w 101"/>
                    <a:gd name="T75" fmla="*/ 101 h 143"/>
                    <a:gd name="T76" fmla="*/ 17 w 101"/>
                    <a:gd name="T77" fmla="*/ 122 h 143"/>
                    <a:gd name="T78" fmla="*/ 15 w 101"/>
                    <a:gd name="T79" fmla="*/ 128 h 143"/>
                    <a:gd name="T80" fmla="*/ 14 w 101"/>
                    <a:gd name="T81" fmla="*/ 135 h 143"/>
                    <a:gd name="T82" fmla="*/ 20 w 101"/>
                    <a:gd name="T83" fmla="*/ 138 h 143"/>
                    <a:gd name="T84" fmla="*/ 36 w 101"/>
                    <a:gd name="T85" fmla="*/ 127 h 143"/>
                    <a:gd name="T86" fmla="*/ 45 w 101"/>
                    <a:gd name="T87" fmla="*/ 115 h 143"/>
                    <a:gd name="T88" fmla="*/ 69 w 101"/>
                    <a:gd name="T89" fmla="*/ 115 h 143"/>
                    <a:gd name="T90" fmla="*/ 70 w 101"/>
                    <a:gd name="T91" fmla="*/ 119 h 143"/>
                    <a:gd name="T92" fmla="*/ 65 w 101"/>
                    <a:gd name="T93" fmla="*/ 123 h 143"/>
                    <a:gd name="T94" fmla="*/ 62 w 101"/>
                    <a:gd name="T95" fmla="*/ 134 h 143"/>
                    <a:gd name="T96" fmla="*/ 66 w 101"/>
                    <a:gd name="T97" fmla="*/ 143 h 143"/>
                    <a:gd name="T98" fmla="*/ 86 w 101"/>
                    <a:gd name="T99" fmla="*/ 140 h 143"/>
                    <a:gd name="T100" fmla="*/ 98 w 101"/>
                    <a:gd name="T101" fmla="*/ 126 h 143"/>
                    <a:gd name="T102" fmla="*/ 99 w 101"/>
                    <a:gd name="T103" fmla="*/ 104 h 143"/>
                    <a:gd name="T104" fmla="*/ 90 w 101"/>
                    <a:gd name="T105" fmla="*/ 96 h 143"/>
                    <a:gd name="T106" fmla="*/ 81 w 101"/>
                    <a:gd name="T107" fmla="*/ 96 h 143"/>
                    <a:gd name="T108" fmla="*/ 75 w 101"/>
                    <a:gd name="T109" fmla="*/ 98 h 143"/>
                    <a:gd name="T110" fmla="*/ 69 w 101"/>
                    <a:gd name="T111" fmla="*/ 99 h 143"/>
                    <a:gd name="T112" fmla="*/ 66 w 101"/>
                    <a:gd name="T113" fmla="*/ 98 h 143"/>
                    <a:gd name="T114" fmla="*/ 74 w 101"/>
                    <a:gd name="T115" fmla="*/ 96 h 143"/>
                    <a:gd name="T116" fmla="*/ 81 w 101"/>
                    <a:gd name="T117" fmla="*/ 92 h 143"/>
                    <a:gd name="T118" fmla="*/ 82 w 101"/>
                    <a:gd name="T119" fmla="*/ 8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 h="143">
                      <a:moveTo>
                        <a:pt x="82" y="86"/>
                      </a:moveTo>
                      <a:lnTo>
                        <a:pt x="78" y="83"/>
                      </a:lnTo>
                      <a:lnTo>
                        <a:pt x="71" y="81"/>
                      </a:lnTo>
                      <a:lnTo>
                        <a:pt x="66" y="79"/>
                      </a:lnTo>
                      <a:lnTo>
                        <a:pt x="64" y="78"/>
                      </a:lnTo>
                      <a:lnTo>
                        <a:pt x="56" y="68"/>
                      </a:lnTo>
                      <a:lnTo>
                        <a:pt x="52" y="63"/>
                      </a:lnTo>
                      <a:lnTo>
                        <a:pt x="51" y="62"/>
                      </a:lnTo>
                      <a:lnTo>
                        <a:pt x="51" y="60"/>
                      </a:lnTo>
                      <a:lnTo>
                        <a:pt x="52" y="56"/>
                      </a:lnTo>
                      <a:lnTo>
                        <a:pt x="52" y="54"/>
                      </a:lnTo>
                      <a:lnTo>
                        <a:pt x="50" y="51"/>
                      </a:lnTo>
                      <a:lnTo>
                        <a:pt x="48" y="51"/>
                      </a:lnTo>
                      <a:lnTo>
                        <a:pt x="45" y="51"/>
                      </a:lnTo>
                      <a:lnTo>
                        <a:pt x="41" y="49"/>
                      </a:lnTo>
                      <a:lnTo>
                        <a:pt x="39" y="47"/>
                      </a:lnTo>
                      <a:lnTo>
                        <a:pt x="35" y="30"/>
                      </a:lnTo>
                      <a:lnTo>
                        <a:pt x="38" y="26"/>
                      </a:lnTo>
                      <a:lnTo>
                        <a:pt x="42" y="23"/>
                      </a:lnTo>
                      <a:lnTo>
                        <a:pt x="44" y="20"/>
                      </a:lnTo>
                      <a:lnTo>
                        <a:pt x="44" y="18"/>
                      </a:lnTo>
                      <a:lnTo>
                        <a:pt x="42" y="15"/>
                      </a:lnTo>
                      <a:lnTo>
                        <a:pt x="36" y="9"/>
                      </a:lnTo>
                      <a:lnTo>
                        <a:pt x="36" y="6"/>
                      </a:lnTo>
                      <a:lnTo>
                        <a:pt x="38" y="0"/>
                      </a:lnTo>
                      <a:lnTo>
                        <a:pt x="33" y="1"/>
                      </a:lnTo>
                      <a:lnTo>
                        <a:pt x="26" y="7"/>
                      </a:lnTo>
                      <a:lnTo>
                        <a:pt x="17" y="12"/>
                      </a:lnTo>
                      <a:lnTo>
                        <a:pt x="10" y="13"/>
                      </a:lnTo>
                      <a:lnTo>
                        <a:pt x="8" y="18"/>
                      </a:lnTo>
                      <a:lnTo>
                        <a:pt x="6" y="21"/>
                      </a:lnTo>
                      <a:lnTo>
                        <a:pt x="3" y="35"/>
                      </a:lnTo>
                      <a:lnTo>
                        <a:pt x="4" y="41"/>
                      </a:lnTo>
                      <a:lnTo>
                        <a:pt x="10" y="45"/>
                      </a:lnTo>
                      <a:lnTo>
                        <a:pt x="17" y="49"/>
                      </a:lnTo>
                      <a:lnTo>
                        <a:pt x="17" y="53"/>
                      </a:lnTo>
                      <a:lnTo>
                        <a:pt x="17" y="56"/>
                      </a:lnTo>
                      <a:lnTo>
                        <a:pt x="16" y="61"/>
                      </a:lnTo>
                      <a:lnTo>
                        <a:pt x="15" y="65"/>
                      </a:lnTo>
                      <a:lnTo>
                        <a:pt x="17" y="67"/>
                      </a:lnTo>
                      <a:lnTo>
                        <a:pt x="22" y="68"/>
                      </a:lnTo>
                      <a:lnTo>
                        <a:pt x="27" y="69"/>
                      </a:lnTo>
                      <a:lnTo>
                        <a:pt x="33" y="69"/>
                      </a:lnTo>
                      <a:lnTo>
                        <a:pt x="36" y="69"/>
                      </a:lnTo>
                      <a:lnTo>
                        <a:pt x="39" y="72"/>
                      </a:lnTo>
                      <a:lnTo>
                        <a:pt x="42" y="78"/>
                      </a:lnTo>
                      <a:lnTo>
                        <a:pt x="41" y="84"/>
                      </a:lnTo>
                      <a:lnTo>
                        <a:pt x="41" y="87"/>
                      </a:lnTo>
                      <a:lnTo>
                        <a:pt x="45" y="97"/>
                      </a:lnTo>
                      <a:lnTo>
                        <a:pt x="36" y="93"/>
                      </a:lnTo>
                      <a:lnTo>
                        <a:pt x="30" y="95"/>
                      </a:lnTo>
                      <a:lnTo>
                        <a:pt x="29" y="95"/>
                      </a:lnTo>
                      <a:lnTo>
                        <a:pt x="30" y="86"/>
                      </a:lnTo>
                      <a:lnTo>
                        <a:pt x="30" y="75"/>
                      </a:lnTo>
                      <a:lnTo>
                        <a:pt x="29" y="73"/>
                      </a:lnTo>
                      <a:lnTo>
                        <a:pt x="27" y="72"/>
                      </a:lnTo>
                      <a:lnTo>
                        <a:pt x="26" y="72"/>
                      </a:lnTo>
                      <a:lnTo>
                        <a:pt x="24" y="72"/>
                      </a:lnTo>
                      <a:lnTo>
                        <a:pt x="23" y="72"/>
                      </a:lnTo>
                      <a:lnTo>
                        <a:pt x="22" y="72"/>
                      </a:lnTo>
                      <a:lnTo>
                        <a:pt x="20" y="71"/>
                      </a:lnTo>
                      <a:lnTo>
                        <a:pt x="15" y="67"/>
                      </a:lnTo>
                      <a:lnTo>
                        <a:pt x="12" y="63"/>
                      </a:lnTo>
                      <a:lnTo>
                        <a:pt x="9" y="61"/>
                      </a:lnTo>
                      <a:lnTo>
                        <a:pt x="6" y="59"/>
                      </a:lnTo>
                      <a:lnTo>
                        <a:pt x="3" y="61"/>
                      </a:lnTo>
                      <a:lnTo>
                        <a:pt x="0" y="65"/>
                      </a:lnTo>
                      <a:lnTo>
                        <a:pt x="0" y="67"/>
                      </a:lnTo>
                      <a:lnTo>
                        <a:pt x="0" y="69"/>
                      </a:lnTo>
                      <a:lnTo>
                        <a:pt x="4" y="72"/>
                      </a:lnTo>
                      <a:lnTo>
                        <a:pt x="5" y="73"/>
                      </a:lnTo>
                      <a:lnTo>
                        <a:pt x="5" y="77"/>
                      </a:lnTo>
                      <a:lnTo>
                        <a:pt x="5" y="83"/>
                      </a:lnTo>
                      <a:lnTo>
                        <a:pt x="6" y="90"/>
                      </a:lnTo>
                      <a:lnTo>
                        <a:pt x="12" y="97"/>
                      </a:lnTo>
                      <a:lnTo>
                        <a:pt x="16" y="101"/>
                      </a:lnTo>
                      <a:lnTo>
                        <a:pt x="18" y="105"/>
                      </a:lnTo>
                      <a:lnTo>
                        <a:pt x="17" y="122"/>
                      </a:lnTo>
                      <a:lnTo>
                        <a:pt x="17" y="123"/>
                      </a:lnTo>
                      <a:lnTo>
                        <a:pt x="15" y="128"/>
                      </a:lnTo>
                      <a:lnTo>
                        <a:pt x="14" y="133"/>
                      </a:lnTo>
                      <a:lnTo>
                        <a:pt x="14" y="135"/>
                      </a:lnTo>
                      <a:lnTo>
                        <a:pt x="16" y="139"/>
                      </a:lnTo>
                      <a:lnTo>
                        <a:pt x="20" y="138"/>
                      </a:lnTo>
                      <a:lnTo>
                        <a:pt x="34" y="129"/>
                      </a:lnTo>
                      <a:lnTo>
                        <a:pt x="36" y="127"/>
                      </a:lnTo>
                      <a:lnTo>
                        <a:pt x="42" y="116"/>
                      </a:lnTo>
                      <a:lnTo>
                        <a:pt x="45" y="115"/>
                      </a:lnTo>
                      <a:lnTo>
                        <a:pt x="64" y="115"/>
                      </a:lnTo>
                      <a:lnTo>
                        <a:pt x="69" y="115"/>
                      </a:lnTo>
                      <a:lnTo>
                        <a:pt x="71" y="116"/>
                      </a:lnTo>
                      <a:lnTo>
                        <a:pt x="70" y="119"/>
                      </a:lnTo>
                      <a:lnTo>
                        <a:pt x="68" y="121"/>
                      </a:lnTo>
                      <a:lnTo>
                        <a:pt x="65" y="123"/>
                      </a:lnTo>
                      <a:lnTo>
                        <a:pt x="63" y="128"/>
                      </a:lnTo>
                      <a:lnTo>
                        <a:pt x="62" y="134"/>
                      </a:lnTo>
                      <a:lnTo>
                        <a:pt x="62" y="139"/>
                      </a:lnTo>
                      <a:lnTo>
                        <a:pt x="66" y="143"/>
                      </a:lnTo>
                      <a:lnTo>
                        <a:pt x="76" y="143"/>
                      </a:lnTo>
                      <a:lnTo>
                        <a:pt x="86" y="140"/>
                      </a:lnTo>
                      <a:lnTo>
                        <a:pt x="94" y="133"/>
                      </a:lnTo>
                      <a:lnTo>
                        <a:pt x="98" y="126"/>
                      </a:lnTo>
                      <a:lnTo>
                        <a:pt x="101" y="115"/>
                      </a:lnTo>
                      <a:lnTo>
                        <a:pt x="99" y="104"/>
                      </a:lnTo>
                      <a:lnTo>
                        <a:pt x="95" y="98"/>
                      </a:lnTo>
                      <a:lnTo>
                        <a:pt x="90" y="96"/>
                      </a:lnTo>
                      <a:lnTo>
                        <a:pt x="84" y="95"/>
                      </a:lnTo>
                      <a:lnTo>
                        <a:pt x="81" y="96"/>
                      </a:lnTo>
                      <a:lnTo>
                        <a:pt x="77" y="98"/>
                      </a:lnTo>
                      <a:lnTo>
                        <a:pt x="75" y="98"/>
                      </a:lnTo>
                      <a:lnTo>
                        <a:pt x="71" y="99"/>
                      </a:lnTo>
                      <a:lnTo>
                        <a:pt x="69" y="99"/>
                      </a:lnTo>
                      <a:lnTo>
                        <a:pt x="68" y="99"/>
                      </a:lnTo>
                      <a:lnTo>
                        <a:pt x="66" y="98"/>
                      </a:lnTo>
                      <a:lnTo>
                        <a:pt x="69" y="97"/>
                      </a:lnTo>
                      <a:lnTo>
                        <a:pt x="74" y="96"/>
                      </a:lnTo>
                      <a:lnTo>
                        <a:pt x="77" y="93"/>
                      </a:lnTo>
                      <a:lnTo>
                        <a:pt x="81" y="92"/>
                      </a:lnTo>
                      <a:lnTo>
                        <a:pt x="82" y="91"/>
                      </a:lnTo>
                      <a:lnTo>
                        <a:pt x="82" y="87"/>
                      </a:lnTo>
                      <a:lnTo>
                        <a:pt x="82" y="86"/>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713" name="Freeform 161"/>
                <p:cNvSpPr>
                  <a:spLocks/>
                </p:cNvSpPr>
                <p:nvPr/>
              </p:nvSpPr>
              <p:spPr bwMode="auto">
                <a:xfrm>
                  <a:off x="670" y="2510"/>
                  <a:ext cx="25" cy="41"/>
                </a:xfrm>
                <a:custGeom>
                  <a:avLst/>
                  <a:gdLst>
                    <a:gd name="T0" fmla="*/ 29 w 51"/>
                    <a:gd name="T1" fmla="*/ 60 h 81"/>
                    <a:gd name="T2" fmla="*/ 23 w 51"/>
                    <a:gd name="T3" fmla="*/ 66 h 81"/>
                    <a:gd name="T4" fmla="*/ 19 w 51"/>
                    <a:gd name="T5" fmla="*/ 70 h 81"/>
                    <a:gd name="T6" fmla="*/ 17 w 51"/>
                    <a:gd name="T7" fmla="*/ 75 h 81"/>
                    <a:gd name="T8" fmla="*/ 16 w 51"/>
                    <a:gd name="T9" fmla="*/ 78 h 81"/>
                    <a:gd name="T10" fmla="*/ 12 w 51"/>
                    <a:gd name="T11" fmla="*/ 79 h 81"/>
                    <a:gd name="T12" fmla="*/ 9 w 51"/>
                    <a:gd name="T13" fmla="*/ 80 h 81"/>
                    <a:gd name="T14" fmla="*/ 5 w 51"/>
                    <a:gd name="T15" fmla="*/ 81 h 81"/>
                    <a:gd name="T16" fmla="*/ 0 w 51"/>
                    <a:gd name="T17" fmla="*/ 81 h 81"/>
                    <a:gd name="T18" fmla="*/ 0 w 51"/>
                    <a:gd name="T19" fmla="*/ 76 h 81"/>
                    <a:gd name="T20" fmla="*/ 0 w 51"/>
                    <a:gd name="T21" fmla="*/ 70 h 81"/>
                    <a:gd name="T22" fmla="*/ 1 w 51"/>
                    <a:gd name="T23" fmla="*/ 66 h 81"/>
                    <a:gd name="T24" fmla="*/ 4 w 51"/>
                    <a:gd name="T25" fmla="*/ 58 h 81"/>
                    <a:gd name="T26" fmla="*/ 7 w 51"/>
                    <a:gd name="T27" fmla="*/ 52 h 81"/>
                    <a:gd name="T28" fmla="*/ 12 w 51"/>
                    <a:gd name="T29" fmla="*/ 51 h 81"/>
                    <a:gd name="T30" fmla="*/ 17 w 51"/>
                    <a:gd name="T31" fmla="*/ 52 h 81"/>
                    <a:gd name="T32" fmla="*/ 19 w 51"/>
                    <a:gd name="T33" fmla="*/ 55 h 81"/>
                    <a:gd name="T34" fmla="*/ 21 w 51"/>
                    <a:gd name="T35" fmla="*/ 52 h 81"/>
                    <a:gd name="T36" fmla="*/ 19 w 51"/>
                    <a:gd name="T37" fmla="*/ 50 h 81"/>
                    <a:gd name="T38" fmla="*/ 19 w 51"/>
                    <a:gd name="T39" fmla="*/ 48 h 81"/>
                    <a:gd name="T40" fmla="*/ 15 w 51"/>
                    <a:gd name="T41" fmla="*/ 45 h 81"/>
                    <a:gd name="T42" fmla="*/ 12 w 51"/>
                    <a:gd name="T43" fmla="*/ 44 h 81"/>
                    <a:gd name="T44" fmla="*/ 12 w 51"/>
                    <a:gd name="T45" fmla="*/ 40 h 81"/>
                    <a:gd name="T46" fmla="*/ 16 w 51"/>
                    <a:gd name="T47" fmla="*/ 36 h 81"/>
                    <a:gd name="T48" fmla="*/ 19 w 51"/>
                    <a:gd name="T49" fmla="*/ 31 h 81"/>
                    <a:gd name="T50" fmla="*/ 23 w 51"/>
                    <a:gd name="T51" fmla="*/ 22 h 81"/>
                    <a:gd name="T52" fmla="*/ 24 w 51"/>
                    <a:gd name="T53" fmla="*/ 18 h 81"/>
                    <a:gd name="T54" fmla="*/ 24 w 51"/>
                    <a:gd name="T55" fmla="*/ 13 h 81"/>
                    <a:gd name="T56" fmla="*/ 25 w 51"/>
                    <a:gd name="T57" fmla="*/ 8 h 81"/>
                    <a:gd name="T58" fmla="*/ 28 w 51"/>
                    <a:gd name="T59" fmla="*/ 6 h 81"/>
                    <a:gd name="T60" fmla="*/ 31 w 51"/>
                    <a:gd name="T61" fmla="*/ 2 h 81"/>
                    <a:gd name="T62" fmla="*/ 35 w 51"/>
                    <a:gd name="T63" fmla="*/ 1 h 81"/>
                    <a:gd name="T64" fmla="*/ 41 w 51"/>
                    <a:gd name="T65" fmla="*/ 0 h 81"/>
                    <a:gd name="T66" fmla="*/ 43 w 51"/>
                    <a:gd name="T67" fmla="*/ 0 h 81"/>
                    <a:gd name="T68" fmla="*/ 48 w 51"/>
                    <a:gd name="T69" fmla="*/ 1 h 81"/>
                    <a:gd name="T70" fmla="*/ 49 w 51"/>
                    <a:gd name="T71" fmla="*/ 4 h 81"/>
                    <a:gd name="T72" fmla="*/ 51 w 51"/>
                    <a:gd name="T73" fmla="*/ 9 h 81"/>
                    <a:gd name="T74" fmla="*/ 51 w 51"/>
                    <a:gd name="T75" fmla="*/ 13 h 81"/>
                    <a:gd name="T76" fmla="*/ 48 w 51"/>
                    <a:gd name="T77" fmla="*/ 19 h 81"/>
                    <a:gd name="T78" fmla="*/ 45 w 51"/>
                    <a:gd name="T79" fmla="*/ 24 h 81"/>
                    <a:gd name="T80" fmla="*/ 41 w 51"/>
                    <a:gd name="T81" fmla="*/ 30 h 81"/>
                    <a:gd name="T82" fmla="*/ 34 w 51"/>
                    <a:gd name="T83" fmla="*/ 40 h 81"/>
                    <a:gd name="T84" fmla="*/ 33 w 51"/>
                    <a:gd name="T85" fmla="*/ 51 h 81"/>
                    <a:gd name="T86" fmla="*/ 31 w 51"/>
                    <a:gd name="T87" fmla="*/ 56 h 81"/>
                    <a:gd name="T88" fmla="*/ 29 w 51"/>
                    <a:gd name="T89" fmla="*/ 6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1" h="81">
                      <a:moveTo>
                        <a:pt x="29" y="60"/>
                      </a:moveTo>
                      <a:lnTo>
                        <a:pt x="23" y="66"/>
                      </a:lnTo>
                      <a:lnTo>
                        <a:pt x="19" y="70"/>
                      </a:lnTo>
                      <a:lnTo>
                        <a:pt x="17" y="75"/>
                      </a:lnTo>
                      <a:lnTo>
                        <a:pt x="16" y="78"/>
                      </a:lnTo>
                      <a:lnTo>
                        <a:pt x="12" y="79"/>
                      </a:lnTo>
                      <a:lnTo>
                        <a:pt x="9" y="80"/>
                      </a:lnTo>
                      <a:lnTo>
                        <a:pt x="5" y="81"/>
                      </a:lnTo>
                      <a:lnTo>
                        <a:pt x="0" y="81"/>
                      </a:lnTo>
                      <a:lnTo>
                        <a:pt x="0" y="76"/>
                      </a:lnTo>
                      <a:lnTo>
                        <a:pt x="0" y="70"/>
                      </a:lnTo>
                      <a:lnTo>
                        <a:pt x="1" y="66"/>
                      </a:lnTo>
                      <a:lnTo>
                        <a:pt x="4" y="58"/>
                      </a:lnTo>
                      <a:lnTo>
                        <a:pt x="7" y="52"/>
                      </a:lnTo>
                      <a:lnTo>
                        <a:pt x="12" y="51"/>
                      </a:lnTo>
                      <a:lnTo>
                        <a:pt x="17" y="52"/>
                      </a:lnTo>
                      <a:lnTo>
                        <a:pt x="19" y="55"/>
                      </a:lnTo>
                      <a:lnTo>
                        <a:pt x="21" y="52"/>
                      </a:lnTo>
                      <a:lnTo>
                        <a:pt x="19" y="50"/>
                      </a:lnTo>
                      <a:lnTo>
                        <a:pt x="19" y="48"/>
                      </a:lnTo>
                      <a:lnTo>
                        <a:pt x="15" y="45"/>
                      </a:lnTo>
                      <a:lnTo>
                        <a:pt x="12" y="44"/>
                      </a:lnTo>
                      <a:lnTo>
                        <a:pt x="12" y="40"/>
                      </a:lnTo>
                      <a:lnTo>
                        <a:pt x="16" y="36"/>
                      </a:lnTo>
                      <a:lnTo>
                        <a:pt x="19" y="31"/>
                      </a:lnTo>
                      <a:lnTo>
                        <a:pt x="23" y="22"/>
                      </a:lnTo>
                      <a:lnTo>
                        <a:pt x="24" y="18"/>
                      </a:lnTo>
                      <a:lnTo>
                        <a:pt x="24" y="13"/>
                      </a:lnTo>
                      <a:lnTo>
                        <a:pt x="25" y="8"/>
                      </a:lnTo>
                      <a:lnTo>
                        <a:pt x="28" y="6"/>
                      </a:lnTo>
                      <a:lnTo>
                        <a:pt x="31" y="2"/>
                      </a:lnTo>
                      <a:lnTo>
                        <a:pt x="35" y="1"/>
                      </a:lnTo>
                      <a:lnTo>
                        <a:pt x="41" y="0"/>
                      </a:lnTo>
                      <a:lnTo>
                        <a:pt x="43" y="0"/>
                      </a:lnTo>
                      <a:lnTo>
                        <a:pt x="48" y="1"/>
                      </a:lnTo>
                      <a:lnTo>
                        <a:pt x="49" y="4"/>
                      </a:lnTo>
                      <a:lnTo>
                        <a:pt x="51" y="9"/>
                      </a:lnTo>
                      <a:lnTo>
                        <a:pt x="51" y="13"/>
                      </a:lnTo>
                      <a:lnTo>
                        <a:pt x="48" y="19"/>
                      </a:lnTo>
                      <a:lnTo>
                        <a:pt x="45" y="24"/>
                      </a:lnTo>
                      <a:lnTo>
                        <a:pt x="41" y="30"/>
                      </a:lnTo>
                      <a:lnTo>
                        <a:pt x="34" y="40"/>
                      </a:lnTo>
                      <a:lnTo>
                        <a:pt x="33" y="51"/>
                      </a:lnTo>
                      <a:lnTo>
                        <a:pt x="31" y="56"/>
                      </a:lnTo>
                      <a:lnTo>
                        <a:pt x="29" y="60"/>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714" name="Freeform 162"/>
                <p:cNvSpPr>
                  <a:spLocks/>
                </p:cNvSpPr>
                <p:nvPr/>
              </p:nvSpPr>
              <p:spPr bwMode="auto">
                <a:xfrm>
                  <a:off x="619" y="2645"/>
                  <a:ext cx="19" cy="17"/>
                </a:xfrm>
                <a:custGeom>
                  <a:avLst/>
                  <a:gdLst>
                    <a:gd name="T0" fmla="*/ 34 w 40"/>
                    <a:gd name="T1" fmla="*/ 10 h 33"/>
                    <a:gd name="T2" fmla="*/ 35 w 40"/>
                    <a:gd name="T3" fmla="*/ 13 h 33"/>
                    <a:gd name="T4" fmla="*/ 37 w 40"/>
                    <a:gd name="T5" fmla="*/ 15 h 33"/>
                    <a:gd name="T6" fmla="*/ 40 w 40"/>
                    <a:gd name="T7" fmla="*/ 19 h 33"/>
                    <a:gd name="T8" fmla="*/ 40 w 40"/>
                    <a:gd name="T9" fmla="*/ 21 h 33"/>
                    <a:gd name="T10" fmla="*/ 40 w 40"/>
                    <a:gd name="T11" fmla="*/ 25 h 33"/>
                    <a:gd name="T12" fmla="*/ 40 w 40"/>
                    <a:gd name="T13" fmla="*/ 27 h 33"/>
                    <a:gd name="T14" fmla="*/ 37 w 40"/>
                    <a:gd name="T15" fmla="*/ 28 h 33"/>
                    <a:gd name="T16" fmla="*/ 35 w 40"/>
                    <a:gd name="T17" fmla="*/ 31 h 33"/>
                    <a:gd name="T18" fmla="*/ 33 w 40"/>
                    <a:gd name="T19" fmla="*/ 32 h 33"/>
                    <a:gd name="T20" fmla="*/ 28 w 40"/>
                    <a:gd name="T21" fmla="*/ 33 h 33"/>
                    <a:gd name="T22" fmla="*/ 24 w 40"/>
                    <a:gd name="T23" fmla="*/ 33 h 33"/>
                    <a:gd name="T24" fmla="*/ 21 w 40"/>
                    <a:gd name="T25" fmla="*/ 33 h 33"/>
                    <a:gd name="T26" fmla="*/ 17 w 40"/>
                    <a:gd name="T27" fmla="*/ 32 h 33"/>
                    <a:gd name="T28" fmla="*/ 15 w 40"/>
                    <a:gd name="T29" fmla="*/ 31 h 33"/>
                    <a:gd name="T30" fmla="*/ 12 w 40"/>
                    <a:gd name="T31" fmla="*/ 31 h 33"/>
                    <a:gd name="T32" fmla="*/ 6 w 40"/>
                    <a:gd name="T33" fmla="*/ 28 h 33"/>
                    <a:gd name="T34" fmla="*/ 3 w 40"/>
                    <a:gd name="T35" fmla="*/ 27 h 33"/>
                    <a:gd name="T36" fmla="*/ 1 w 40"/>
                    <a:gd name="T37" fmla="*/ 25 h 33"/>
                    <a:gd name="T38" fmla="*/ 0 w 40"/>
                    <a:gd name="T39" fmla="*/ 22 h 33"/>
                    <a:gd name="T40" fmla="*/ 0 w 40"/>
                    <a:gd name="T41" fmla="*/ 20 h 33"/>
                    <a:gd name="T42" fmla="*/ 1 w 40"/>
                    <a:gd name="T43" fmla="*/ 18 h 33"/>
                    <a:gd name="T44" fmla="*/ 1 w 40"/>
                    <a:gd name="T45" fmla="*/ 14 h 33"/>
                    <a:gd name="T46" fmla="*/ 4 w 40"/>
                    <a:gd name="T47" fmla="*/ 10 h 33"/>
                    <a:gd name="T48" fmla="*/ 4 w 40"/>
                    <a:gd name="T49" fmla="*/ 8 h 33"/>
                    <a:gd name="T50" fmla="*/ 6 w 40"/>
                    <a:gd name="T51" fmla="*/ 7 h 33"/>
                    <a:gd name="T52" fmla="*/ 7 w 40"/>
                    <a:gd name="T53" fmla="*/ 6 h 33"/>
                    <a:gd name="T54" fmla="*/ 7 w 40"/>
                    <a:gd name="T55" fmla="*/ 4 h 33"/>
                    <a:gd name="T56" fmla="*/ 7 w 40"/>
                    <a:gd name="T57" fmla="*/ 2 h 33"/>
                    <a:gd name="T58" fmla="*/ 9 w 40"/>
                    <a:gd name="T59" fmla="*/ 0 h 33"/>
                    <a:gd name="T60" fmla="*/ 11 w 40"/>
                    <a:gd name="T61" fmla="*/ 1 h 33"/>
                    <a:gd name="T62" fmla="*/ 13 w 40"/>
                    <a:gd name="T63" fmla="*/ 1 h 33"/>
                    <a:gd name="T64" fmla="*/ 17 w 40"/>
                    <a:gd name="T65" fmla="*/ 3 h 33"/>
                    <a:gd name="T66" fmla="*/ 19 w 40"/>
                    <a:gd name="T67" fmla="*/ 2 h 33"/>
                    <a:gd name="T68" fmla="*/ 22 w 40"/>
                    <a:gd name="T69" fmla="*/ 2 h 33"/>
                    <a:gd name="T70" fmla="*/ 24 w 40"/>
                    <a:gd name="T71" fmla="*/ 2 h 33"/>
                    <a:gd name="T72" fmla="*/ 25 w 40"/>
                    <a:gd name="T73" fmla="*/ 3 h 33"/>
                    <a:gd name="T74" fmla="*/ 29 w 40"/>
                    <a:gd name="T75" fmla="*/ 6 h 33"/>
                    <a:gd name="T76" fmla="*/ 34 w 40"/>
                    <a:gd name="T77" fmla="*/ 1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 h="33">
                      <a:moveTo>
                        <a:pt x="34" y="10"/>
                      </a:moveTo>
                      <a:lnTo>
                        <a:pt x="35" y="13"/>
                      </a:lnTo>
                      <a:lnTo>
                        <a:pt x="37" y="15"/>
                      </a:lnTo>
                      <a:lnTo>
                        <a:pt x="40" y="19"/>
                      </a:lnTo>
                      <a:lnTo>
                        <a:pt x="40" y="21"/>
                      </a:lnTo>
                      <a:lnTo>
                        <a:pt x="40" y="25"/>
                      </a:lnTo>
                      <a:lnTo>
                        <a:pt x="40" y="27"/>
                      </a:lnTo>
                      <a:lnTo>
                        <a:pt x="37" y="28"/>
                      </a:lnTo>
                      <a:lnTo>
                        <a:pt x="35" y="31"/>
                      </a:lnTo>
                      <a:lnTo>
                        <a:pt x="33" y="32"/>
                      </a:lnTo>
                      <a:lnTo>
                        <a:pt x="28" y="33"/>
                      </a:lnTo>
                      <a:lnTo>
                        <a:pt x="24" y="33"/>
                      </a:lnTo>
                      <a:lnTo>
                        <a:pt x="21" y="33"/>
                      </a:lnTo>
                      <a:lnTo>
                        <a:pt x="17" y="32"/>
                      </a:lnTo>
                      <a:lnTo>
                        <a:pt x="15" y="31"/>
                      </a:lnTo>
                      <a:lnTo>
                        <a:pt x="12" y="31"/>
                      </a:lnTo>
                      <a:lnTo>
                        <a:pt x="6" y="28"/>
                      </a:lnTo>
                      <a:lnTo>
                        <a:pt x="3" y="27"/>
                      </a:lnTo>
                      <a:lnTo>
                        <a:pt x="1" y="25"/>
                      </a:lnTo>
                      <a:lnTo>
                        <a:pt x="0" y="22"/>
                      </a:lnTo>
                      <a:lnTo>
                        <a:pt x="0" y="20"/>
                      </a:lnTo>
                      <a:lnTo>
                        <a:pt x="1" y="18"/>
                      </a:lnTo>
                      <a:lnTo>
                        <a:pt x="1" y="14"/>
                      </a:lnTo>
                      <a:lnTo>
                        <a:pt x="4" y="10"/>
                      </a:lnTo>
                      <a:lnTo>
                        <a:pt x="4" y="8"/>
                      </a:lnTo>
                      <a:lnTo>
                        <a:pt x="6" y="7"/>
                      </a:lnTo>
                      <a:lnTo>
                        <a:pt x="7" y="6"/>
                      </a:lnTo>
                      <a:lnTo>
                        <a:pt x="7" y="4"/>
                      </a:lnTo>
                      <a:lnTo>
                        <a:pt x="7" y="2"/>
                      </a:lnTo>
                      <a:lnTo>
                        <a:pt x="9" y="0"/>
                      </a:lnTo>
                      <a:lnTo>
                        <a:pt x="11" y="1"/>
                      </a:lnTo>
                      <a:lnTo>
                        <a:pt x="13" y="1"/>
                      </a:lnTo>
                      <a:lnTo>
                        <a:pt x="17" y="3"/>
                      </a:lnTo>
                      <a:lnTo>
                        <a:pt x="19" y="2"/>
                      </a:lnTo>
                      <a:lnTo>
                        <a:pt x="22" y="2"/>
                      </a:lnTo>
                      <a:lnTo>
                        <a:pt x="24" y="2"/>
                      </a:lnTo>
                      <a:lnTo>
                        <a:pt x="25" y="3"/>
                      </a:lnTo>
                      <a:lnTo>
                        <a:pt x="29" y="6"/>
                      </a:lnTo>
                      <a:lnTo>
                        <a:pt x="34" y="10"/>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715" name="Freeform 163"/>
                <p:cNvSpPr>
                  <a:spLocks/>
                </p:cNvSpPr>
                <p:nvPr/>
              </p:nvSpPr>
              <p:spPr bwMode="auto">
                <a:xfrm>
                  <a:off x="671" y="2605"/>
                  <a:ext cx="15" cy="16"/>
                </a:xfrm>
                <a:custGeom>
                  <a:avLst/>
                  <a:gdLst>
                    <a:gd name="T0" fmla="*/ 0 w 31"/>
                    <a:gd name="T1" fmla="*/ 29 h 32"/>
                    <a:gd name="T2" fmla="*/ 2 w 31"/>
                    <a:gd name="T3" fmla="*/ 32 h 32"/>
                    <a:gd name="T4" fmla="*/ 4 w 31"/>
                    <a:gd name="T5" fmla="*/ 32 h 32"/>
                    <a:gd name="T6" fmla="*/ 8 w 31"/>
                    <a:gd name="T7" fmla="*/ 30 h 32"/>
                    <a:gd name="T8" fmla="*/ 14 w 31"/>
                    <a:gd name="T9" fmla="*/ 26 h 32"/>
                    <a:gd name="T10" fmla="*/ 21 w 31"/>
                    <a:gd name="T11" fmla="*/ 21 h 32"/>
                    <a:gd name="T12" fmla="*/ 22 w 31"/>
                    <a:gd name="T13" fmla="*/ 20 h 32"/>
                    <a:gd name="T14" fmla="*/ 26 w 31"/>
                    <a:gd name="T15" fmla="*/ 16 h 32"/>
                    <a:gd name="T16" fmla="*/ 27 w 31"/>
                    <a:gd name="T17" fmla="*/ 12 h 32"/>
                    <a:gd name="T18" fmla="*/ 28 w 31"/>
                    <a:gd name="T19" fmla="*/ 11 h 32"/>
                    <a:gd name="T20" fmla="*/ 28 w 31"/>
                    <a:gd name="T21" fmla="*/ 9 h 32"/>
                    <a:gd name="T22" fmla="*/ 31 w 31"/>
                    <a:gd name="T23" fmla="*/ 4 h 32"/>
                    <a:gd name="T24" fmla="*/ 31 w 31"/>
                    <a:gd name="T25" fmla="*/ 3 h 32"/>
                    <a:gd name="T26" fmla="*/ 30 w 31"/>
                    <a:gd name="T27" fmla="*/ 2 h 32"/>
                    <a:gd name="T28" fmla="*/ 28 w 31"/>
                    <a:gd name="T29" fmla="*/ 0 h 32"/>
                    <a:gd name="T30" fmla="*/ 27 w 31"/>
                    <a:gd name="T31" fmla="*/ 0 h 32"/>
                    <a:gd name="T32" fmla="*/ 25 w 31"/>
                    <a:gd name="T33" fmla="*/ 0 h 32"/>
                    <a:gd name="T34" fmla="*/ 20 w 31"/>
                    <a:gd name="T35" fmla="*/ 3 h 32"/>
                    <a:gd name="T36" fmla="*/ 18 w 31"/>
                    <a:gd name="T37" fmla="*/ 4 h 32"/>
                    <a:gd name="T38" fmla="*/ 14 w 31"/>
                    <a:gd name="T39" fmla="*/ 8 h 32"/>
                    <a:gd name="T40" fmla="*/ 8 w 31"/>
                    <a:gd name="T41" fmla="*/ 14 h 32"/>
                    <a:gd name="T42" fmla="*/ 3 w 31"/>
                    <a:gd name="T43" fmla="*/ 20 h 32"/>
                    <a:gd name="T44" fmla="*/ 0 w 31"/>
                    <a:gd name="T45" fmla="*/ 22 h 32"/>
                    <a:gd name="T46" fmla="*/ 0 w 31"/>
                    <a:gd name="T47" fmla="*/ 23 h 32"/>
                    <a:gd name="T48" fmla="*/ 0 w 31"/>
                    <a:gd name="T49" fmla="*/ 26 h 32"/>
                    <a:gd name="T50" fmla="*/ 0 w 31"/>
                    <a:gd name="T51"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32">
                      <a:moveTo>
                        <a:pt x="0" y="29"/>
                      </a:moveTo>
                      <a:lnTo>
                        <a:pt x="2" y="32"/>
                      </a:lnTo>
                      <a:lnTo>
                        <a:pt x="4" y="32"/>
                      </a:lnTo>
                      <a:lnTo>
                        <a:pt x="8" y="30"/>
                      </a:lnTo>
                      <a:lnTo>
                        <a:pt x="14" y="26"/>
                      </a:lnTo>
                      <a:lnTo>
                        <a:pt x="21" y="21"/>
                      </a:lnTo>
                      <a:lnTo>
                        <a:pt x="22" y="20"/>
                      </a:lnTo>
                      <a:lnTo>
                        <a:pt x="26" y="16"/>
                      </a:lnTo>
                      <a:lnTo>
                        <a:pt x="27" y="12"/>
                      </a:lnTo>
                      <a:lnTo>
                        <a:pt x="28" y="11"/>
                      </a:lnTo>
                      <a:lnTo>
                        <a:pt x="28" y="9"/>
                      </a:lnTo>
                      <a:lnTo>
                        <a:pt x="31" y="4"/>
                      </a:lnTo>
                      <a:lnTo>
                        <a:pt x="31" y="3"/>
                      </a:lnTo>
                      <a:lnTo>
                        <a:pt x="30" y="2"/>
                      </a:lnTo>
                      <a:lnTo>
                        <a:pt x="28" y="0"/>
                      </a:lnTo>
                      <a:lnTo>
                        <a:pt x="27" y="0"/>
                      </a:lnTo>
                      <a:lnTo>
                        <a:pt x="25" y="0"/>
                      </a:lnTo>
                      <a:lnTo>
                        <a:pt x="20" y="3"/>
                      </a:lnTo>
                      <a:lnTo>
                        <a:pt x="18" y="4"/>
                      </a:lnTo>
                      <a:lnTo>
                        <a:pt x="14" y="8"/>
                      </a:lnTo>
                      <a:lnTo>
                        <a:pt x="8" y="14"/>
                      </a:lnTo>
                      <a:lnTo>
                        <a:pt x="3" y="20"/>
                      </a:lnTo>
                      <a:lnTo>
                        <a:pt x="0" y="22"/>
                      </a:lnTo>
                      <a:lnTo>
                        <a:pt x="0" y="23"/>
                      </a:lnTo>
                      <a:lnTo>
                        <a:pt x="0" y="26"/>
                      </a:lnTo>
                      <a:lnTo>
                        <a:pt x="0" y="29"/>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716" name="Freeform 164"/>
                <p:cNvSpPr>
                  <a:spLocks/>
                </p:cNvSpPr>
                <p:nvPr/>
              </p:nvSpPr>
              <p:spPr bwMode="auto">
                <a:xfrm>
                  <a:off x="694" y="2570"/>
                  <a:ext cx="10" cy="15"/>
                </a:xfrm>
                <a:custGeom>
                  <a:avLst/>
                  <a:gdLst>
                    <a:gd name="T0" fmla="*/ 5 w 21"/>
                    <a:gd name="T1" fmla="*/ 5 h 30"/>
                    <a:gd name="T2" fmla="*/ 3 w 21"/>
                    <a:gd name="T3" fmla="*/ 12 h 30"/>
                    <a:gd name="T4" fmla="*/ 0 w 21"/>
                    <a:gd name="T5" fmla="*/ 19 h 30"/>
                    <a:gd name="T6" fmla="*/ 0 w 21"/>
                    <a:gd name="T7" fmla="*/ 23 h 30"/>
                    <a:gd name="T8" fmla="*/ 0 w 21"/>
                    <a:gd name="T9" fmla="*/ 27 h 30"/>
                    <a:gd name="T10" fmla="*/ 3 w 21"/>
                    <a:gd name="T11" fmla="*/ 30 h 30"/>
                    <a:gd name="T12" fmla="*/ 6 w 21"/>
                    <a:gd name="T13" fmla="*/ 29 h 30"/>
                    <a:gd name="T14" fmla="*/ 11 w 21"/>
                    <a:gd name="T15" fmla="*/ 30 h 30"/>
                    <a:gd name="T16" fmla="*/ 16 w 21"/>
                    <a:gd name="T17" fmla="*/ 29 h 30"/>
                    <a:gd name="T18" fmla="*/ 21 w 21"/>
                    <a:gd name="T19" fmla="*/ 23 h 30"/>
                    <a:gd name="T20" fmla="*/ 21 w 21"/>
                    <a:gd name="T21" fmla="*/ 17 h 30"/>
                    <a:gd name="T22" fmla="*/ 18 w 21"/>
                    <a:gd name="T23" fmla="*/ 13 h 30"/>
                    <a:gd name="T24" fmla="*/ 15 w 21"/>
                    <a:gd name="T25" fmla="*/ 7 h 30"/>
                    <a:gd name="T26" fmla="*/ 12 w 21"/>
                    <a:gd name="T27" fmla="*/ 1 h 30"/>
                    <a:gd name="T28" fmla="*/ 11 w 21"/>
                    <a:gd name="T29" fmla="*/ 0 h 30"/>
                    <a:gd name="T30" fmla="*/ 8 w 21"/>
                    <a:gd name="T31" fmla="*/ 0 h 30"/>
                    <a:gd name="T32" fmla="*/ 5 w 21"/>
                    <a:gd name="T33"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 h="30">
                      <a:moveTo>
                        <a:pt x="5" y="5"/>
                      </a:moveTo>
                      <a:lnTo>
                        <a:pt x="3" y="12"/>
                      </a:lnTo>
                      <a:lnTo>
                        <a:pt x="0" y="19"/>
                      </a:lnTo>
                      <a:lnTo>
                        <a:pt x="0" y="23"/>
                      </a:lnTo>
                      <a:lnTo>
                        <a:pt x="0" y="27"/>
                      </a:lnTo>
                      <a:lnTo>
                        <a:pt x="3" y="30"/>
                      </a:lnTo>
                      <a:lnTo>
                        <a:pt x="6" y="29"/>
                      </a:lnTo>
                      <a:lnTo>
                        <a:pt x="11" y="30"/>
                      </a:lnTo>
                      <a:lnTo>
                        <a:pt x="16" y="29"/>
                      </a:lnTo>
                      <a:lnTo>
                        <a:pt x="21" y="23"/>
                      </a:lnTo>
                      <a:lnTo>
                        <a:pt x="21" y="17"/>
                      </a:lnTo>
                      <a:lnTo>
                        <a:pt x="18" y="13"/>
                      </a:lnTo>
                      <a:lnTo>
                        <a:pt x="15" y="7"/>
                      </a:lnTo>
                      <a:lnTo>
                        <a:pt x="12" y="1"/>
                      </a:lnTo>
                      <a:lnTo>
                        <a:pt x="11" y="0"/>
                      </a:lnTo>
                      <a:lnTo>
                        <a:pt x="8" y="0"/>
                      </a:lnTo>
                      <a:lnTo>
                        <a:pt x="5" y="5"/>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717" name="Freeform 165"/>
                <p:cNvSpPr>
                  <a:spLocks/>
                </p:cNvSpPr>
                <p:nvPr/>
              </p:nvSpPr>
              <p:spPr bwMode="auto">
                <a:xfrm>
                  <a:off x="648" y="2627"/>
                  <a:ext cx="9" cy="22"/>
                </a:xfrm>
                <a:custGeom>
                  <a:avLst/>
                  <a:gdLst>
                    <a:gd name="T0" fmla="*/ 17 w 18"/>
                    <a:gd name="T1" fmla="*/ 0 h 43"/>
                    <a:gd name="T2" fmla="*/ 12 w 18"/>
                    <a:gd name="T3" fmla="*/ 2 h 43"/>
                    <a:gd name="T4" fmla="*/ 7 w 18"/>
                    <a:gd name="T5" fmla="*/ 6 h 43"/>
                    <a:gd name="T6" fmla="*/ 5 w 18"/>
                    <a:gd name="T7" fmla="*/ 8 h 43"/>
                    <a:gd name="T8" fmla="*/ 2 w 18"/>
                    <a:gd name="T9" fmla="*/ 11 h 43"/>
                    <a:gd name="T10" fmla="*/ 0 w 18"/>
                    <a:gd name="T11" fmla="*/ 13 h 43"/>
                    <a:gd name="T12" fmla="*/ 0 w 18"/>
                    <a:gd name="T13" fmla="*/ 18 h 43"/>
                    <a:gd name="T14" fmla="*/ 1 w 18"/>
                    <a:gd name="T15" fmla="*/ 20 h 43"/>
                    <a:gd name="T16" fmla="*/ 2 w 18"/>
                    <a:gd name="T17" fmla="*/ 23 h 43"/>
                    <a:gd name="T18" fmla="*/ 4 w 18"/>
                    <a:gd name="T19" fmla="*/ 25 h 43"/>
                    <a:gd name="T20" fmla="*/ 5 w 18"/>
                    <a:gd name="T21" fmla="*/ 26 h 43"/>
                    <a:gd name="T22" fmla="*/ 5 w 18"/>
                    <a:gd name="T23" fmla="*/ 27 h 43"/>
                    <a:gd name="T24" fmla="*/ 5 w 18"/>
                    <a:gd name="T25" fmla="*/ 29 h 43"/>
                    <a:gd name="T26" fmla="*/ 2 w 18"/>
                    <a:gd name="T27" fmla="*/ 30 h 43"/>
                    <a:gd name="T28" fmla="*/ 1 w 18"/>
                    <a:gd name="T29" fmla="*/ 31 h 43"/>
                    <a:gd name="T30" fmla="*/ 0 w 18"/>
                    <a:gd name="T31" fmla="*/ 33 h 43"/>
                    <a:gd name="T32" fmla="*/ 0 w 18"/>
                    <a:gd name="T33" fmla="*/ 36 h 43"/>
                    <a:gd name="T34" fmla="*/ 0 w 18"/>
                    <a:gd name="T35" fmla="*/ 38 h 43"/>
                    <a:gd name="T36" fmla="*/ 0 w 18"/>
                    <a:gd name="T37" fmla="*/ 42 h 43"/>
                    <a:gd name="T38" fmla="*/ 1 w 18"/>
                    <a:gd name="T39" fmla="*/ 43 h 43"/>
                    <a:gd name="T40" fmla="*/ 4 w 18"/>
                    <a:gd name="T41" fmla="*/ 43 h 43"/>
                    <a:gd name="T42" fmla="*/ 5 w 18"/>
                    <a:gd name="T43" fmla="*/ 43 h 43"/>
                    <a:gd name="T44" fmla="*/ 6 w 18"/>
                    <a:gd name="T45" fmla="*/ 41 h 43"/>
                    <a:gd name="T46" fmla="*/ 7 w 18"/>
                    <a:gd name="T47" fmla="*/ 37 h 43"/>
                    <a:gd name="T48" fmla="*/ 10 w 18"/>
                    <a:gd name="T49" fmla="*/ 30 h 43"/>
                    <a:gd name="T50" fmla="*/ 12 w 18"/>
                    <a:gd name="T51" fmla="*/ 23 h 43"/>
                    <a:gd name="T52" fmla="*/ 13 w 18"/>
                    <a:gd name="T53" fmla="*/ 18 h 43"/>
                    <a:gd name="T54" fmla="*/ 16 w 18"/>
                    <a:gd name="T55" fmla="*/ 14 h 43"/>
                    <a:gd name="T56" fmla="*/ 17 w 18"/>
                    <a:gd name="T57" fmla="*/ 9 h 43"/>
                    <a:gd name="T58" fmla="*/ 18 w 18"/>
                    <a:gd name="T59" fmla="*/ 3 h 43"/>
                    <a:gd name="T60" fmla="*/ 18 w 18"/>
                    <a:gd name="T61" fmla="*/ 2 h 43"/>
                    <a:gd name="T62" fmla="*/ 17 w 18"/>
                    <a:gd name="T6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 h="43">
                      <a:moveTo>
                        <a:pt x="17" y="0"/>
                      </a:moveTo>
                      <a:lnTo>
                        <a:pt x="12" y="2"/>
                      </a:lnTo>
                      <a:lnTo>
                        <a:pt x="7" y="6"/>
                      </a:lnTo>
                      <a:lnTo>
                        <a:pt x="5" y="8"/>
                      </a:lnTo>
                      <a:lnTo>
                        <a:pt x="2" y="11"/>
                      </a:lnTo>
                      <a:lnTo>
                        <a:pt x="0" y="13"/>
                      </a:lnTo>
                      <a:lnTo>
                        <a:pt x="0" y="18"/>
                      </a:lnTo>
                      <a:lnTo>
                        <a:pt x="1" y="20"/>
                      </a:lnTo>
                      <a:lnTo>
                        <a:pt x="2" y="23"/>
                      </a:lnTo>
                      <a:lnTo>
                        <a:pt x="4" y="25"/>
                      </a:lnTo>
                      <a:lnTo>
                        <a:pt x="5" y="26"/>
                      </a:lnTo>
                      <a:lnTo>
                        <a:pt x="5" y="27"/>
                      </a:lnTo>
                      <a:lnTo>
                        <a:pt x="5" y="29"/>
                      </a:lnTo>
                      <a:lnTo>
                        <a:pt x="2" y="30"/>
                      </a:lnTo>
                      <a:lnTo>
                        <a:pt x="1" y="31"/>
                      </a:lnTo>
                      <a:lnTo>
                        <a:pt x="0" y="33"/>
                      </a:lnTo>
                      <a:lnTo>
                        <a:pt x="0" y="36"/>
                      </a:lnTo>
                      <a:lnTo>
                        <a:pt x="0" y="38"/>
                      </a:lnTo>
                      <a:lnTo>
                        <a:pt x="0" y="42"/>
                      </a:lnTo>
                      <a:lnTo>
                        <a:pt x="1" y="43"/>
                      </a:lnTo>
                      <a:lnTo>
                        <a:pt x="4" y="43"/>
                      </a:lnTo>
                      <a:lnTo>
                        <a:pt x="5" y="43"/>
                      </a:lnTo>
                      <a:lnTo>
                        <a:pt x="6" y="41"/>
                      </a:lnTo>
                      <a:lnTo>
                        <a:pt x="7" y="37"/>
                      </a:lnTo>
                      <a:lnTo>
                        <a:pt x="10" y="30"/>
                      </a:lnTo>
                      <a:lnTo>
                        <a:pt x="12" y="23"/>
                      </a:lnTo>
                      <a:lnTo>
                        <a:pt x="13" y="18"/>
                      </a:lnTo>
                      <a:lnTo>
                        <a:pt x="16" y="14"/>
                      </a:lnTo>
                      <a:lnTo>
                        <a:pt x="17" y="9"/>
                      </a:lnTo>
                      <a:lnTo>
                        <a:pt x="18" y="3"/>
                      </a:lnTo>
                      <a:lnTo>
                        <a:pt x="18" y="2"/>
                      </a:lnTo>
                      <a:lnTo>
                        <a:pt x="17" y="0"/>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718" name="Freeform 166"/>
                <p:cNvSpPr>
                  <a:spLocks/>
                </p:cNvSpPr>
                <p:nvPr/>
              </p:nvSpPr>
              <p:spPr bwMode="auto">
                <a:xfrm>
                  <a:off x="726" y="2629"/>
                  <a:ext cx="65" cy="81"/>
                </a:xfrm>
                <a:custGeom>
                  <a:avLst/>
                  <a:gdLst>
                    <a:gd name="T0" fmla="*/ 36 w 130"/>
                    <a:gd name="T1" fmla="*/ 152 h 162"/>
                    <a:gd name="T2" fmla="*/ 30 w 130"/>
                    <a:gd name="T3" fmla="*/ 144 h 162"/>
                    <a:gd name="T4" fmla="*/ 22 w 130"/>
                    <a:gd name="T5" fmla="*/ 149 h 162"/>
                    <a:gd name="T6" fmla="*/ 7 w 130"/>
                    <a:gd name="T7" fmla="*/ 153 h 162"/>
                    <a:gd name="T8" fmla="*/ 0 w 130"/>
                    <a:gd name="T9" fmla="*/ 146 h 162"/>
                    <a:gd name="T10" fmla="*/ 19 w 130"/>
                    <a:gd name="T11" fmla="*/ 118 h 162"/>
                    <a:gd name="T12" fmla="*/ 26 w 130"/>
                    <a:gd name="T13" fmla="*/ 101 h 162"/>
                    <a:gd name="T14" fmla="*/ 32 w 130"/>
                    <a:gd name="T15" fmla="*/ 89 h 162"/>
                    <a:gd name="T16" fmla="*/ 14 w 130"/>
                    <a:gd name="T17" fmla="*/ 92 h 162"/>
                    <a:gd name="T18" fmla="*/ 13 w 130"/>
                    <a:gd name="T19" fmla="*/ 83 h 162"/>
                    <a:gd name="T20" fmla="*/ 40 w 130"/>
                    <a:gd name="T21" fmla="*/ 72 h 162"/>
                    <a:gd name="T22" fmla="*/ 22 w 130"/>
                    <a:gd name="T23" fmla="*/ 44 h 162"/>
                    <a:gd name="T24" fmla="*/ 16 w 130"/>
                    <a:gd name="T25" fmla="*/ 24 h 162"/>
                    <a:gd name="T26" fmla="*/ 25 w 130"/>
                    <a:gd name="T27" fmla="*/ 24 h 162"/>
                    <a:gd name="T28" fmla="*/ 29 w 130"/>
                    <a:gd name="T29" fmla="*/ 18 h 162"/>
                    <a:gd name="T30" fmla="*/ 35 w 130"/>
                    <a:gd name="T31" fmla="*/ 12 h 162"/>
                    <a:gd name="T32" fmla="*/ 42 w 130"/>
                    <a:gd name="T33" fmla="*/ 9 h 162"/>
                    <a:gd name="T34" fmla="*/ 48 w 130"/>
                    <a:gd name="T35" fmla="*/ 2 h 162"/>
                    <a:gd name="T36" fmla="*/ 64 w 130"/>
                    <a:gd name="T37" fmla="*/ 6 h 162"/>
                    <a:gd name="T38" fmla="*/ 79 w 130"/>
                    <a:gd name="T39" fmla="*/ 15 h 162"/>
                    <a:gd name="T40" fmla="*/ 86 w 130"/>
                    <a:gd name="T41" fmla="*/ 22 h 162"/>
                    <a:gd name="T42" fmla="*/ 97 w 130"/>
                    <a:gd name="T43" fmla="*/ 24 h 162"/>
                    <a:gd name="T44" fmla="*/ 98 w 130"/>
                    <a:gd name="T45" fmla="*/ 11 h 162"/>
                    <a:gd name="T46" fmla="*/ 104 w 130"/>
                    <a:gd name="T47" fmla="*/ 0 h 162"/>
                    <a:gd name="T48" fmla="*/ 116 w 130"/>
                    <a:gd name="T49" fmla="*/ 9 h 162"/>
                    <a:gd name="T50" fmla="*/ 121 w 130"/>
                    <a:gd name="T51" fmla="*/ 24 h 162"/>
                    <a:gd name="T52" fmla="*/ 124 w 130"/>
                    <a:gd name="T53" fmla="*/ 36 h 162"/>
                    <a:gd name="T54" fmla="*/ 125 w 130"/>
                    <a:gd name="T55" fmla="*/ 50 h 162"/>
                    <a:gd name="T56" fmla="*/ 130 w 130"/>
                    <a:gd name="T57" fmla="*/ 59 h 162"/>
                    <a:gd name="T58" fmla="*/ 122 w 130"/>
                    <a:gd name="T59" fmla="*/ 62 h 162"/>
                    <a:gd name="T60" fmla="*/ 118 w 130"/>
                    <a:gd name="T61" fmla="*/ 72 h 162"/>
                    <a:gd name="T62" fmla="*/ 110 w 130"/>
                    <a:gd name="T63" fmla="*/ 80 h 162"/>
                    <a:gd name="T64" fmla="*/ 104 w 130"/>
                    <a:gd name="T65" fmla="*/ 90 h 162"/>
                    <a:gd name="T66" fmla="*/ 98 w 130"/>
                    <a:gd name="T67" fmla="*/ 93 h 162"/>
                    <a:gd name="T68" fmla="*/ 91 w 130"/>
                    <a:gd name="T69" fmla="*/ 100 h 162"/>
                    <a:gd name="T70" fmla="*/ 89 w 130"/>
                    <a:gd name="T71" fmla="*/ 111 h 162"/>
                    <a:gd name="T72" fmla="*/ 91 w 130"/>
                    <a:gd name="T73" fmla="*/ 122 h 162"/>
                    <a:gd name="T74" fmla="*/ 92 w 130"/>
                    <a:gd name="T75" fmla="*/ 131 h 162"/>
                    <a:gd name="T76" fmla="*/ 89 w 130"/>
                    <a:gd name="T77" fmla="*/ 138 h 162"/>
                    <a:gd name="T78" fmla="*/ 86 w 130"/>
                    <a:gd name="T79" fmla="*/ 146 h 162"/>
                    <a:gd name="T80" fmla="*/ 85 w 130"/>
                    <a:gd name="T81" fmla="*/ 155 h 162"/>
                    <a:gd name="T82" fmla="*/ 78 w 130"/>
                    <a:gd name="T83" fmla="*/ 156 h 162"/>
                    <a:gd name="T84" fmla="*/ 73 w 130"/>
                    <a:gd name="T85" fmla="*/ 160 h 162"/>
                    <a:gd name="T86" fmla="*/ 64 w 130"/>
                    <a:gd name="T87" fmla="*/ 160 h 162"/>
                    <a:gd name="T88" fmla="*/ 55 w 130"/>
                    <a:gd name="T89" fmla="*/ 162 h 162"/>
                    <a:gd name="T90" fmla="*/ 41 w 130"/>
                    <a:gd name="T91" fmla="*/ 15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0" h="162">
                      <a:moveTo>
                        <a:pt x="41" y="159"/>
                      </a:moveTo>
                      <a:lnTo>
                        <a:pt x="38" y="155"/>
                      </a:lnTo>
                      <a:lnTo>
                        <a:pt x="36" y="152"/>
                      </a:lnTo>
                      <a:lnTo>
                        <a:pt x="34" y="148"/>
                      </a:lnTo>
                      <a:lnTo>
                        <a:pt x="32" y="146"/>
                      </a:lnTo>
                      <a:lnTo>
                        <a:pt x="30" y="144"/>
                      </a:lnTo>
                      <a:lnTo>
                        <a:pt x="28" y="146"/>
                      </a:lnTo>
                      <a:lnTo>
                        <a:pt x="25" y="148"/>
                      </a:lnTo>
                      <a:lnTo>
                        <a:pt x="22" y="149"/>
                      </a:lnTo>
                      <a:lnTo>
                        <a:pt x="18" y="150"/>
                      </a:lnTo>
                      <a:lnTo>
                        <a:pt x="13" y="152"/>
                      </a:lnTo>
                      <a:lnTo>
                        <a:pt x="7" y="153"/>
                      </a:lnTo>
                      <a:lnTo>
                        <a:pt x="5" y="152"/>
                      </a:lnTo>
                      <a:lnTo>
                        <a:pt x="1" y="149"/>
                      </a:lnTo>
                      <a:lnTo>
                        <a:pt x="0" y="146"/>
                      </a:lnTo>
                      <a:lnTo>
                        <a:pt x="4" y="140"/>
                      </a:lnTo>
                      <a:lnTo>
                        <a:pt x="14" y="126"/>
                      </a:lnTo>
                      <a:lnTo>
                        <a:pt x="19" y="118"/>
                      </a:lnTo>
                      <a:lnTo>
                        <a:pt x="22" y="112"/>
                      </a:lnTo>
                      <a:lnTo>
                        <a:pt x="23" y="106"/>
                      </a:lnTo>
                      <a:lnTo>
                        <a:pt x="26" y="101"/>
                      </a:lnTo>
                      <a:lnTo>
                        <a:pt x="32" y="92"/>
                      </a:lnTo>
                      <a:lnTo>
                        <a:pt x="34" y="90"/>
                      </a:lnTo>
                      <a:lnTo>
                        <a:pt x="32" y="89"/>
                      </a:lnTo>
                      <a:lnTo>
                        <a:pt x="31" y="89"/>
                      </a:lnTo>
                      <a:lnTo>
                        <a:pt x="23" y="90"/>
                      </a:lnTo>
                      <a:lnTo>
                        <a:pt x="14" y="92"/>
                      </a:lnTo>
                      <a:lnTo>
                        <a:pt x="11" y="89"/>
                      </a:lnTo>
                      <a:lnTo>
                        <a:pt x="11" y="87"/>
                      </a:lnTo>
                      <a:lnTo>
                        <a:pt x="13" y="83"/>
                      </a:lnTo>
                      <a:lnTo>
                        <a:pt x="20" y="81"/>
                      </a:lnTo>
                      <a:lnTo>
                        <a:pt x="31" y="75"/>
                      </a:lnTo>
                      <a:lnTo>
                        <a:pt x="40" y="72"/>
                      </a:lnTo>
                      <a:lnTo>
                        <a:pt x="40" y="70"/>
                      </a:lnTo>
                      <a:lnTo>
                        <a:pt x="40" y="66"/>
                      </a:lnTo>
                      <a:lnTo>
                        <a:pt x="22" y="44"/>
                      </a:lnTo>
                      <a:lnTo>
                        <a:pt x="19" y="39"/>
                      </a:lnTo>
                      <a:lnTo>
                        <a:pt x="17" y="33"/>
                      </a:lnTo>
                      <a:lnTo>
                        <a:pt x="16" y="24"/>
                      </a:lnTo>
                      <a:lnTo>
                        <a:pt x="20" y="26"/>
                      </a:lnTo>
                      <a:lnTo>
                        <a:pt x="23" y="24"/>
                      </a:lnTo>
                      <a:lnTo>
                        <a:pt x="25" y="24"/>
                      </a:lnTo>
                      <a:lnTo>
                        <a:pt x="28" y="23"/>
                      </a:lnTo>
                      <a:lnTo>
                        <a:pt x="28" y="21"/>
                      </a:lnTo>
                      <a:lnTo>
                        <a:pt x="29" y="18"/>
                      </a:lnTo>
                      <a:lnTo>
                        <a:pt x="29" y="17"/>
                      </a:lnTo>
                      <a:lnTo>
                        <a:pt x="32" y="15"/>
                      </a:lnTo>
                      <a:lnTo>
                        <a:pt x="35" y="12"/>
                      </a:lnTo>
                      <a:lnTo>
                        <a:pt x="37" y="11"/>
                      </a:lnTo>
                      <a:lnTo>
                        <a:pt x="38" y="9"/>
                      </a:lnTo>
                      <a:lnTo>
                        <a:pt x="42" y="9"/>
                      </a:lnTo>
                      <a:lnTo>
                        <a:pt x="44" y="9"/>
                      </a:lnTo>
                      <a:lnTo>
                        <a:pt x="47" y="4"/>
                      </a:lnTo>
                      <a:lnTo>
                        <a:pt x="48" y="2"/>
                      </a:lnTo>
                      <a:lnTo>
                        <a:pt x="49" y="2"/>
                      </a:lnTo>
                      <a:lnTo>
                        <a:pt x="54" y="3"/>
                      </a:lnTo>
                      <a:lnTo>
                        <a:pt x="64" y="6"/>
                      </a:lnTo>
                      <a:lnTo>
                        <a:pt x="70" y="10"/>
                      </a:lnTo>
                      <a:lnTo>
                        <a:pt x="76" y="12"/>
                      </a:lnTo>
                      <a:lnTo>
                        <a:pt x="79" y="15"/>
                      </a:lnTo>
                      <a:lnTo>
                        <a:pt x="80" y="15"/>
                      </a:lnTo>
                      <a:lnTo>
                        <a:pt x="83" y="18"/>
                      </a:lnTo>
                      <a:lnTo>
                        <a:pt x="86" y="22"/>
                      </a:lnTo>
                      <a:lnTo>
                        <a:pt x="91" y="24"/>
                      </a:lnTo>
                      <a:lnTo>
                        <a:pt x="96" y="24"/>
                      </a:lnTo>
                      <a:lnTo>
                        <a:pt x="97" y="24"/>
                      </a:lnTo>
                      <a:lnTo>
                        <a:pt x="98" y="21"/>
                      </a:lnTo>
                      <a:lnTo>
                        <a:pt x="98" y="16"/>
                      </a:lnTo>
                      <a:lnTo>
                        <a:pt x="98" y="11"/>
                      </a:lnTo>
                      <a:lnTo>
                        <a:pt x="98" y="8"/>
                      </a:lnTo>
                      <a:lnTo>
                        <a:pt x="100" y="3"/>
                      </a:lnTo>
                      <a:lnTo>
                        <a:pt x="104" y="0"/>
                      </a:lnTo>
                      <a:lnTo>
                        <a:pt x="108" y="3"/>
                      </a:lnTo>
                      <a:lnTo>
                        <a:pt x="113" y="5"/>
                      </a:lnTo>
                      <a:lnTo>
                        <a:pt x="116" y="9"/>
                      </a:lnTo>
                      <a:lnTo>
                        <a:pt x="118" y="14"/>
                      </a:lnTo>
                      <a:lnTo>
                        <a:pt x="120" y="20"/>
                      </a:lnTo>
                      <a:lnTo>
                        <a:pt x="121" y="24"/>
                      </a:lnTo>
                      <a:lnTo>
                        <a:pt x="122" y="29"/>
                      </a:lnTo>
                      <a:lnTo>
                        <a:pt x="124" y="34"/>
                      </a:lnTo>
                      <a:lnTo>
                        <a:pt x="124" y="36"/>
                      </a:lnTo>
                      <a:lnTo>
                        <a:pt x="124" y="40"/>
                      </a:lnTo>
                      <a:lnTo>
                        <a:pt x="124" y="45"/>
                      </a:lnTo>
                      <a:lnTo>
                        <a:pt x="125" y="50"/>
                      </a:lnTo>
                      <a:lnTo>
                        <a:pt x="127" y="52"/>
                      </a:lnTo>
                      <a:lnTo>
                        <a:pt x="130" y="56"/>
                      </a:lnTo>
                      <a:lnTo>
                        <a:pt x="130" y="59"/>
                      </a:lnTo>
                      <a:lnTo>
                        <a:pt x="128" y="60"/>
                      </a:lnTo>
                      <a:lnTo>
                        <a:pt x="125" y="60"/>
                      </a:lnTo>
                      <a:lnTo>
                        <a:pt x="122" y="62"/>
                      </a:lnTo>
                      <a:lnTo>
                        <a:pt x="121" y="65"/>
                      </a:lnTo>
                      <a:lnTo>
                        <a:pt x="120" y="70"/>
                      </a:lnTo>
                      <a:lnTo>
                        <a:pt x="118" y="72"/>
                      </a:lnTo>
                      <a:lnTo>
                        <a:pt x="115" y="75"/>
                      </a:lnTo>
                      <a:lnTo>
                        <a:pt x="113" y="77"/>
                      </a:lnTo>
                      <a:lnTo>
                        <a:pt x="110" y="80"/>
                      </a:lnTo>
                      <a:lnTo>
                        <a:pt x="108" y="81"/>
                      </a:lnTo>
                      <a:lnTo>
                        <a:pt x="106" y="83"/>
                      </a:lnTo>
                      <a:lnTo>
                        <a:pt x="104" y="90"/>
                      </a:lnTo>
                      <a:lnTo>
                        <a:pt x="103" y="92"/>
                      </a:lnTo>
                      <a:lnTo>
                        <a:pt x="101" y="93"/>
                      </a:lnTo>
                      <a:lnTo>
                        <a:pt x="98" y="93"/>
                      </a:lnTo>
                      <a:lnTo>
                        <a:pt x="96" y="94"/>
                      </a:lnTo>
                      <a:lnTo>
                        <a:pt x="92" y="98"/>
                      </a:lnTo>
                      <a:lnTo>
                        <a:pt x="91" y="100"/>
                      </a:lnTo>
                      <a:lnTo>
                        <a:pt x="90" y="104"/>
                      </a:lnTo>
                      <a:lnTo>
                        <a:pt x="89" y="107"/>
                      </a:lnTo>
                      <a:lnTo>
                        <a:pt x="89" y="111"/>
                      </a:lnTo>
                      <a:lnTo>
                        <a:pt x="90" y="113"/>
                      </a:lnTo>
                      <a:lnTo>
                        <a:pt x="90" y="119"/>
                      </a:lnTo>
                      <a:lnTo>
                        <a:pt x="91" y="122"/>
                      </a:lnTo>
                      <a:lnTo>
                        <a:pt x="92" y="125"/>
                      </a:lnTo>
                      <a:lnTo>
                        <a:pt x="94" y="129"/>
                      </a:lnTo>
                      <a:lnTo>
                        <a:pt x="92" y="131"/>
                      </a:lnTo>
                      <a:lnTo>
                        <a:pt x="92" y="134"/>
                      </a:lnTo>
                      <a:lnTo>
                        <a:pt x="90" y="136"/>
                      </a:lnTo>
                      <a:lnTo>
                        <a:pt x="89" y="138"/>
                      </a:lnTo>
                      <a:lnTo>
                        <a:pt x="86" y="141"/>
                      </a:lnTo>
                      <a:lnTo>
                        <a:pt x="86" y="142"/>
                      </a:lnTo>
                      <a:lnTo>
                        <a:pt x="86" y="146"/>
                      </a:lnTo>
                      <a:lnTo>
                        <a:pt x="88" y="149"/>
                      </a:lnTo>
                      <a:lnTo>
                        <a:pt x="86" y="153"/>
                      </a:lnTo>
                      <a:lnTo>
                        <a:pt x="85" y="155"/>
                      </a:lnTo>
                      <a:lnTo>
                        <a:pt x="83" y="156"/>
                      </a:lnTo>
                      <a:lnTo>
                        <a:pt x="82" y="156"/>
                      </a:lnTo>
                      <a:lnTo>
                        <a:pt x="78" y="156"/>
                      </a:lnTo>
                      <a:lnTo>
                        <a:pt x="77" y="158"/>
                      </a:lnTo>
                      <a:lnTo>
                        <a:pt x="74" y="160"/>
                      </a:lnTo>
                      <a:lnTo>
                        <a:pt x="73" y="160"/>
                      </a:lnTo>
                      <a:lnTo>
                        <a:pt x="70" y="161"/>
                      </a:lnTo>
                      <a:lnTo>
                        <a:pt x="66" y="160"/>
                      </a:lnTo>
                      <a:lnTo>
                        <a:pt x="64" y="160"/>
                      </a:lnTo>
                      <a:lnTo>
                        <a:pt x="60" y="162"/>
                      </a:lnTo>
                      <a:lnTo>
                        <a:pt x="59" y="162"/>
                      </a:lnTo>
                      <a:lnTo>
                        <a:pt x="55" y="162"/>
                      </a:lnTo>
                      <a:lnTo>
                        <a:pt x="50" y="160"/>
                      </a:lnTo>
                      <a:lnTo>
                        <a:pt x="47" y="159"/>
                      </a:lnTo>
                      <a:lnTo>
                        <a:pt x="41" y="159"/>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719" name="Freeform 167"/>
                <p:cNvSpPr>
                  <a:spLocks/>
                </p:cNvSpPr>
                <p:nvPr/>
              </p:nvSpPr>
              <p:spPr bwMode="auto">
                <a:xfrm>
                  <a:off x="701" y="2673"/>
                  <a:ext cx="18" cy="29"/>
                </a:xfrm>
                <a:custGeom>
                  <a:avLst/>
                  <a:gdLst>
                    <a:gd name="T0" fmla="*/ 35 w 36"/>
                    <a:gd name="T1" fmla="*/ 8 h 58"/>
                    <a:gd name="T2" fmla="*/ 36 w 36"/>
                    <a:gd name="T3" fmla="*/ 10 h 58"/>
                    <a:gd name="T4" fmla="*/ 35 w 36"/>
                    <a:gd name="T5" fmla="*/ 14 h 58"/>
                    <a:gd name="T6" fmla="*/ 33 w 36"/>
                    <a:gd name="T7" fmla="*/ 22 h 58"/>
                    <a:gd name="T8" fmla="*/ 32 w 36"/>
                    <a:gd name="T9" fmla="*/ 25 h 58"/>
                    <a:gd name="T10" fmla="*/ 31 w 36"/>
                    <a:gd name="T11" fmla="*/ 31 h 58"/>
                    <a:gd name="T12" fmla="*/ 31 w 36"/>
                    <a:gd name="T13" fmla="*/ 37 h 58"/>
                    <a:gd name="T14" fmla="*/ 29 w 36"/>
                    <a:gd name="T15" fmla="*/ 40 h 58"/>
                    <a:gd name="T16" fmla="*/ 27 w 36"/>
                    <a:gd name="T17" fmla="*/ 42 h 58"/>
                    <a:gd name="T18" fmla="*/ 25 w 36"/>
                    <a:gd name="T19" fmla="*/ 43 h 58"/>
                    <a:gd name="T20" fmla="*/ 23 w 36"/>
                    <a:gd name="T21" fmla="*/ 46 h 58"/>
                    <a:gd name="T22" fmla="*/ 18 w 36"/>
                    <a:gd name="T23" fmla="*/ 49 h 58"/>
                    <a:gd name="T24" fmla="*/ 14 w 36"/>
                    <a:gd name="T25" fmla="*/ 52 h 58"/>
                    <a:gd name="T26" fmla="*/ 11 w 36"/>
                    <a:gd name="T27" fmla="*/ 54 h 58"/>
                    <a:gd name="T28" fmla="*/ 8 w 36"/>
                    <a:gd name="T29" fmla="*/ 56 h 58"/>
                    <a:gd name="T30" fmla="*/ 8 w 36"/>
                    <a:gd name="T31" fmla="*/ 58 h 58"/>
                    <a:gd name="T32" fmla="*/ 5 w 36"/>
                    <a:gd name="T33" fmla="*/ 56 h 58"/>
                    <a:gd name="T34" fmla="*/ 2 w 36"/>
                    <a:gd name="T35" fmla="*/ 54 h 58"/>
                    <a:gd name="T36" fmla="*/ 0 w 36"/>
                    <a:gd name="T37" fmla="*/ 52 h 58"/>
                    <a:gd name="T38" fmla="*/ 1 w 36"/>
                    <a:gd name="T39" fmla="*/ 50 h 58"/>
                    <a:gd name="T40" fmla="*/ 1 w 36"/>
                    <a:gd name="T41" fmla="*/ 47 h 58"/>
                    <a:gd name="T42" fmla="*/ 0 w 36"/>
                    <a:gd name="T43" fmla="*/ 43 h 58"/>
                    <a:gd name="T44" fmla="*/ 0 w 36"/>
                    <a:gd name="T45" fmla="*/ 41 h 58"/>
                    <a:gd name="T46" fmla="*/ 0 w 36"/>
                    <a:gd name="T47" fmla="*/ 36 h 58"/>
                    <a:gd name="T48" fmla="*/ 1 w 36"/>
                    <a:gd name="T49" fmla="*/ 31 h 58"/>
                    <a:gd name="T50" fmla="*/ 2 w 36"/>
                    <a:gd name="T51" fmla="*/ 28 h 58"/>
                    <a:gd name="T52" fmla="*/ 3 w 36"/>
                    <a:gd name="T53" fmla="*/ 22 h 58"/>
                    <a:gd name="T54" fmla="*/ 6 w 36"/>
                    <a:gd name="T55" fmla="*/ 14 h 58"/>
                    <a:gd name="T56" fmla="*/ 7 w 36"/>
                    <a:gd name="T57" fmla="*/ 11 h 58"/>
                    <a:gd name="T58" fmla="*/ 8 w 36"/>
                    <a:gd name="T59" fmla="*/ 7 h 58"/>
                    <a:gd name="T60" fmla="*/ 9 w 36"/>
                    <a:gd name="T61" fmla="*/ 5 h 58"/>
                    <a:gd name="T62" fmla="*/ 12 w 36"/>
                    <a:gd name="T63" fmla="*/ 4 h 58"/>
                    <a:gd name="T64" fmla="*/ 14 w 36"/>
                    <a:gd name="T65" fmla="*/ 2 h 58"/>
                    <a:gd name="T66" fmla="*/ 15 w 36"/>
                    <a:gd name="T67" fmla="*/ 1 h 58"/>
                    <a:gd name="T68" fmla="*/ 18 w 36"/>
                    <a:gd name="T69" fmla="*/ 0 h 58"/>
                    <a:gd name="T70" fmla="*/ 20 w 36"/>
                    <a:gd name="T71" fmla="*/ 1 h 58"/>
                    <a:gd name="T72" fmla="*/ 24 w 36"/>
                    <a:gd name="T73" fmla="*/ 1 h 58"/>
                    <a:gd name="T74" fmla="*/ 27 w 36"/>
                    <a:gd name="T75" fmla="*/ 1 h 58"/>
                    <a:gd name="T76" fmla="*/ 30 w 36"/>
                    <a:gd name="T77" fmla="*/ 2 h 58"/>
                    <a:gd name="T78" fmla="*/ 33 w 36"/>
                    <a:gd name="T79" fmla="*/ 4 h 58"/>
                    <a:gd name="T80" fmla="*/ 35 w 36"/>
                    <a:gd name="T81" fmla="*/ 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 h="58">
                      <a:moveTo>
                        <a:pt x="35" y="8"/>
                      </a:moveTo>
                      <a:lnTo>
                        <a:pt x="36" y="10"/>
                      </a:lnTo>
                      <a:lnTo>
                        <a:pt x="35" y="14"/>
                      </a:lnTo>
                      <a:lnTo>
                        <a:pt x="33" y="22"/>
                      </a:lnTo>
                      <a:lnTo>
                        <a:pt x="32" y="25"/>
                      </a:lnTo>
                      <a:lnTo>
                        <a:pt x="31" y="31"/>
                      </a:lnTo>
                      <a:lnTo>
                        <a:pt x="31" y="37"/>
                      </a:lnTo>
                      <a:lnTo>
                        <a:pt x="29" y="40"/>
                      </a:lnTo>
                      <a:lnTo>
                        <a:pt x="27" y="42"/>
                      </a:lnTo>
                      <a:lnTo>
                        <a:pt x="25" y="43"/>
                      </a:lnTo>
                      <a:lnTo>
                        <a:pt x="23" y="46"/>
                      </a:lnTo>
                      <a:lnTo>
                        <a:pt x="18" y="49"/>
                      </a:lnTo>
                      <a:lnTo>
                        <a:pt x="14" y="52"/>
                      </a:lnTo>
                      <a:lnTo>
                        <a:pt x="11" y="54"/>
                      </a:lnTo>
                      <a:lnTo>
                        <a:pt x="8" y="56"/>
                      </a:lnTo>
                      <a:lnTo>
                        <a:pt x="8" y="58"/>
                      </a:lnTo>
                      <a:lnTo>
                        <a:pt x="5" y="56"/>
                      </a:lnTo>
                      <a:lnTo>
                        <a:pt x="2" y="54"/>
                      </a:lnTo>
                      <a:lnTo>
                        <a:pt x="0" y="52"/>
                      </a:lnTo>
                      <a:lnTo>
                        <a:pt x="1" y="50"/>
                      </a:lnTo>
                      <a:lnTo>
                        <a:pt x="1" y="47"/>
                      </a:lnTo>
                      <a:lnTo>
                        <a:pt x="0" y="43"/>
                      </a:lnTo>
                      <a:lnTo>
                        <a:pt x="0" y="41"/>
                      </a:lnTo>
                      <a:lnTo>
                        <a:pt x="0" y="36"/>
                      </a:lnTo>
                      <a:lnTo>
                        <a:pt x="1" y="31"/>
                      </a:lnTo>
                      <a:lnTo>
                        <a:pt x="2" y="28"/>
                      </a:lnTo>
                      <a:lnTo>
                        <a:pt x="3" y="22"/>
                      </a:lnTo>
                      <a:lnTo>
                        <a:pt x="6" y="14"/>
                      </a:lnTo>
                      <a:lnTo>
                        <a:pt x="7" y="11"/>
                      </a:lnTo>
                      <a:lnTo>
                        <a:pt x="8" y="7"/>
                      </a:lnTo>
                      <a:lnTo>
                        <a:pt x="9" y="5"/>
                      </a:lnTo>
                      <a:lnTo>
                        <a:pt x="12" y="4"/>
                      </a:lnTo>
                      <a:lnTo>
                        <a:pt x="14" y="2"/>
                      </a:lnTo>
                      <a:lnTo>
                        <a:pt x="15" y="1"/>
                      </a:lnTo>
                      <a:lnTo>
                        <a:pt x="18" y="0"/>
                      </a:lnTo>
                      <a:lnTo>
                        <a:pt x="20" y="1"/>
                      </a:lnTo>
                      <a:lnTo>
                        <a:pt x="24" y="1"/>
                      </a:lnTo>
                      <a:lnTo>
                        <a:pt x="27" y="1"/>
                      </a:lnTo>
                      <a:lnTo>
                        <a:pt x="30" y="2"/>
                      </a:lnTo>
                      <a:lnTo>
                        <a:pt x="33" y="4"/>
                      </a:lnTo>
                      <a:lnTo>
                        <a:pt x="35" y="8"/>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720" name="Freeform 168"/>
                <p:cNvSpPr>
                  <a:spLocks/>
                </p:cNvSpPr>
                <p:nvPr/>
              </p:nvSpPr>
              <p:spPr bwMode="auto">
                <a:xfrm>
                  <a:off x="719" y="2676"/>
                  <a:ext cx="15" cy="13"/>
                </a:xfrm>
                <a:custGeom>
                  <a:avLst/>
                  <a:gdLst>
                    <a:gd name="T0" fmla="*/ 28 w 30"/>
                    <a:gd name="T1" fmla="*/ 16 h 25"/>
                    <a:gd name="T2" fmla="*/ 30 w 30"/>
                    <a:gd name="T3" fmla="*/ 8 h 25"/>
                    <a:gd name="T4" fmla="*/ 30 w 30"/>
                    <a:gd name="T5" fmla="*/ 5 h 25"/>
                    <a:gd name="T6" fmla="*/ 28 w 30"/>
                    <a:gd name="T7" fmla="*/ 2 h 25"/>
                    <a:gd name="T8" fmla="*/ 27 w 30"/>
                    <a:gd name="T9" fmla="*/ 2 h 25"/>
                    <a:gd name="T10" fmla="*/ 22 w 30"/>
                    <a:gd name="T11" fmla="*/ 4 h 25"/>
                    <a:gd name="T12" fmla="*/ 21 w 30"/>
                    <a:gd name="T13" fmla="*/ 0 h 25"/>
                    <a:gd name="T14" fmla="*/ 16 w 30"/>
                    <a:gd name="T15" fmla="*/ 1 h 25"/>
                    <a:gd name="T16" fmla="*/ 12 w 30"/>
                    <a:gd name="T17" fmla="*/ 1 h 25"/>
                    <a:gd name="T18" fmla="*/ 8 w 30"/>
                    <a:gd name="T19" fmla="*/ 6 h 25"/>
                    <a:gd name="T20" fmla="*/ 4 w 30"/>
                    <a:gd name="T21" fmla="*/ 7 h 25"/>
                    <a:gd name="T22" fmla="*/ 1 w 30"/>
                    <a:gd name="T23" fmla="*/ 8 h 25"/>
                    <a:gd name="T24" fmla="*/ 0 w 30"/>
                    <a:gd name="T25" fmla="*/ 14 h 25"/>
                    <a:gd name="T26" fmla="*/ 1 w 30"/>
                    <a:gd name="T27" fmla="*/ 17 h 25"/>
                    <a:gd name="T28" fmla="*/ 2 w 30"/>
                    <a:gd name="T29" fmla="*/ 20 h 25"/>
                    <a:gd name="T30" fmla="*/ 4 w 30"/>
                    <a:gd name="T31" fmla="*/ 23 h 25"/>
                    <a:gd name="T32" fmla="*/ 6 w 30"/>
                    <a:gd name="T33" fmla="*/ 24 h 25"/>
                    <a:gd name="T34" fmla="*/ 8 w 30"/>
                    <a:gd name="T35" fmla="*/ 24 h 25"/>
                    <a:gd name="T36" fmla="*/ 12 w 30"/>
                    <a:gd name="T37" fmla="*/ 24 h 25"/>
                    <a:gd name="T38" fmla="*/ 15 w 30"/>
                    <a:gd name="T39" fmla="*/ 24 h 25"/>
                    <a:gd name="T40" fmla="*/ 21 w 30"/>
                    <a:gd name="T41" fmla="*/ 25 h 25"/>
                    <a:gd name="T42" fmla="*/ 22 w 30"/>
                    <a:gd name="T43" fmla="*/ 24 h 25"/>
                    <a:gd name="T44" fmla="*/ 26 w 30"/>
                    <a:gd name="T45" fmla="*/ 23 h 25"/>
                    <a:gd name="T46" fmla="*/ 27 w 30"/>
                    <a:gd name="T47" fmla="*/ 18 h 25"/>
                    <a:gd name="T48" fmla="*/ 28 w 30"/>
                    <a:gd name="T49"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0" h="25">
                      <a:moveTo>
                        <a:pt x="28" y="16"/>
                      </a:moveTo>
                      <a:lnTo>
                        <a:pt x="30" y="8"/>
                      </a:lnTo>
                      <a:lnTo>
                        <a:pt x="30" y="5"/>
                      </a:lnTo>
                      <a:lnTo>
                        <a:pt x="28" y="2"/>
                      </a:lnTo>
                      <a:lnTo>
                        <a:pt x="27" y="2"/>
                      </a:lnTo>
                      <a:lnTo>
                        <a:pt x="22" y="4"/>
                      </a:lnTo>
                      <a:lnTo>
                        <a:pt x="21" y="0"/>
                      </a:lnTo>
                      <a:lnTo>
                        <a:pt x="16" y="1"/>
                      </a:lnTo>
                      <a:lnTo>
                        <a:pt x="12" y="1"/>
                      </a:lnTo>
                      <a:lnTo>
                        <a:pt x="8" y="6"/>
                      </a:lnTo>
                      <a:lnTo>
                        <a:pt x="4" y="7"/>
                      </a:lnTo>
                      <a:lnTo>
                        <a:pt x="1" y="8"/>
                      </a:lnTo>
                      <a:lnTo>
                        <a:pt x="0" y="14"/>
                      </a:lnTo>
                      <a:lnTo>
                        <a:pt x="1" y="17"/>
                      </a:lnTo>
                      <a:lnTo>
                        <a:pt x="2" y="20"/>
                      </a:lnTo>
                      <a:lnTo>
                        <a:pt x="4" y="23"/>
                      </a:lnTo>
                      <a:lnTo>
                        <a:pt x="6" y="24"/>
                      </a:lnTo>
                      <a:lnTo>
                        <a:pt x="8" y="24"/>
                      </a:lnTo>
                      <a:lnTo>
                        <a:pt x="12" y="24"/>
                      </a:lnTo>
                      <a:lnTo>
                        <a:pt x="15" y="24"/>
                      </a:lnTo>
                      <a:lnTo>
                        <a:pt x="21" y="25"/>
                      </a:lnTo>
                      <a:lnTo>
                        <a:pt x="22" y="24"/>
                      </a:lnTo>
                      <a:lnTo>
                        <a:pt x="26" y="23"/>
                      </a:lnTo>
                      <a:lnTo>
                        <a:pt x="27" y="18"/>
                      </a:lnTo>
                      <a:lnTo>
                        <a:pt x="28" y="16"/>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721" name="Freeform 169"/>
                <p:cNvSpPr>
                  <a:spLocks/>
                </p:cNvSpPr>
                <p:nvPr/>
              </p:nvSpPr>
              <p:spPr bwMode="auto">
                <a:xfrm>
                  <a:off x="746" y="2659"/>
                  <a:ext cx="79" cy="109"/>
                </a:xfrm>
                <a:custGeom>
                  <a:avLst/>
                  <a:gdLst>
                    <a:gd name="T0" fmla="*/ 52 w 158"/>
                    <a:gd name="T1" fmla="*/ 197 h 219"/>
                    <a:gd name="T2" fmla="*/ 55 w 158"/>
                    <a:gd name="T3" fmla="*/ 186 h 219"/>
                    <a:gd name="T4" fmla="*/ 52 w 158"/>
                    <a:gd name="T5" fmla="*/ 173 h 219"/>
                    <a:gd name="T6" fmla="*/ 44 w 158"/>
                    <a:gd name="T7" fmla="*/ 171 h 219"/>
                    <a:gd name="T8" fmla="*/ 38 w 158"/>
                    <a:gd name="T9" fmla="*/ 171 h 219"/>
                    <a:gd name="T10" fmla="*/ 34 w 158"/>
                    <a:gd name="T11" fmla="*/ 159 h 219"/>
                    <a:gd name="T12" fmla="*/ 30 w 158"/>
                    <a:gd name="T13" fmla="*/ 149 h 219"/>
                    <a:gd name="T14" fmla="*/ 20 w 158"/>
                    <a:gd name="T15" fmla="*/ 139 h 219"/>
                    <a:gd name="T16" fmla="*/ 22 w 158"/>
                    <a:gd name="T17" fmla="*/ 133 h 219"/>
                    <a:gd name="T18" fmla="*/ 20 w 158"/>
                    <a:gd name="T19" fmla="*/ 126 h 219"/>
                    <a:gd name="T20" fmla="*/ 13 w 158"/>
                    <a:gd name="T21" fmla="*/ 121 h 219"/>
                    <a:gd name="T22" fmla="*/ 8 w 158"/>
                    <a:gd name="T23" fmla="*/ 113 h 219"/>
                    <a:gd name="T24" fmla="*/ 0 w 158"/>
                    <a:gd name="T25" fmla="*/ 107 h 219"/>
                    <a:gd name="T26" fmla="*/ 7 w 158"/>
                    <a:gd name="T27" fmla="*/ 100 h 219"/>
                    <a:gd name="T28" fmla="*/ 19 w 158"/>
                    <a:gd name="T29" fmla="*/ 103 h 219"/>
                    <a:gd name="T30" fmla="*/ 26 w 158"/>
                    <a:gd name="T31" fmla="*/ 101 h 219"/>
                    <a:gd name="T32" fmla="*/ 34 w 158"/>
                    <a:gd name="T33" fmla="*/ 101 h 219"/>
                    <a:gd name="T34" fmla="*/ 42 w 158"/>
                    <a:gd name="T35" fmla="*/ 97 h 219"/>
                    <a:gd name="T36" fmla="*/ 46 w 158"/>
                    <a:gd name="T37" fmla="*/ 94 h 219"/>
                    <a:gd name="T38" fmla="*/ 46 w 158"/>
                    <a:gd name="T39" fmla="*/ 83 h 219"/>
                    <a:gd name="T40" fmla="*/ 50 w 158"/>
                    <a:gd name="T41" fmla="*/ 77 h 219"/>
                    <a:gd name="T42" fmla="*/ 54 w 158"/>
                    <a:gd name="T43" fmla="*/ 70 h 219"/>
                    <a:gd name="T44" fmla="*/ 50 w 158"/>
                    <a:gd name="T45" fmla="*/ 60 h 219"/>
                    <a:gd name="T46" fmla="*/ 49 w 158"/>
                    <a:gd name="T47" fmla="*/ 48 h 219"/>
                    <a:gd name="T48" fmla="*/ 52 w 158"/>
                    <a:gd name="T49" fmla="*/ 39 h 219"/>
                    <a:gd name="T50" fmla="*/ 61 w 158"/>
                    <a:gd name="T51" fmla="*/ 34 h 219"/>
                    <a:gd name="T52" fmla="*/ 66 w 158"/>
                    <a:gd name="T53" fmla="*/ 24 h 219"/>
                    <a:gd name="T54" fmla="*/ 73 w 158"/>
                    <a:gd name="T55" fmla="*/ 18 h 219"/>
                    <a:gd name="T56" fmla="*/ 80 w 158"/>
                    <a:gd name="T57" fmla="*/ 11 h 219"/>
                    <a:gd name="T58" fmla="*/ 85 w 158"/>
                    <a:gd name="T59" fmla="*/ 1 h 219"/>
                    <a:gd name="T60" fmla="*/ 93 w 158"/>
                    <a:gd name="T61" fmla="*/ 3 h 219"/>
                    <a:gd name="T62" fmla="*/ 100 w 158"/>
                    <a:gd name="T63" fmla="*/ 7 h 219"/>
                    <a:gd name="T64" fmla="*/ 110 w 158"/>
                    <a:gd name="T65" fmla="*/ 6 h 219"/>
                    <a:gd name="T66" fmla="*/ 114 w 158"/>
                    <a:gd name="T67" fmla="*/ 16 h 219"/>
                    <a:gd name="T68" fmla="*/ 120 w 158"/>
                    <a:gd name="T69" fmla="*/ 19 h 219"/>
                    <a:gd name="T70" fmla="*/ 124 w 158"/>
                    <a:gd name="T71" fmla="*/ 16 h 219"/>
                    <a:gd name="T72" fmla="*/ 136 w 158"/>
                    <a:gd name="T73" fmla="*/ 13 h 219"/>
                    <a:gd name="T74" fmla="*/ 140 w 158"/>
                    <a:gd name="T75" fmla="*/ 7 h 219"/>
                    <a:gd name="T76" fmla="*/ 153 w 158"/>
                    <a:gd name="T77" fmla="*/ 12 h 219"/>
                    <a:gd name="T78" fmla="*/ 156 w 158"/>
                    <a:gd name="T79" fmla="*/ 19 h 219"/>
                    <a:gd name="T80" fmla="*/ 158 w 158"/>
                    <a:gd name="T81" fmla="*/ 27 h 219"/>
                    <a:gd name="T82" fmla="*/ 142 w 158"/>
                    <a:gd name="T83" fmla="*/ 42 h 219"/>
                    <a:gd name="T84" fmla="*/ 115 w 158"/>
                    <a:gd name="T85" fmla="*/ 94 h 219"/>
                    <a:gd name="T86" fmla="*/ 92 w 158"/>
                    <a:gd name="T87" fmla="*/ 150 h 219"/>
                    <a:gd name="T88" fmla="*/ 94 w 158"/>
                    <a:gd name="T89" fmla="*/ 162 h 219"/>
                    <a:gd name="T90" fmla="*/ 82 w 158"/>
                    <a:gd name="T91" fmla="*/ 193 h 219"/>
                    <a:gd name="T92" fmla="*/ 69 w 158"/>
                    <a:gd name="T93" fmla="*/ 217 h 219"/>
                    <a:gd name="T94" fmla="*/ 57 w 158"/>
                    <a:gd name="T95" fmla="*/ 20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8" h="219">
                      <a:moveTo>
                        <a:pt x="50" y="203"/>
                      </a:moveTo>
                      <a:lnTo>
                        <a:pt x="51" y="199"/>
                      </a:lnTo>
                      <a:lnTo>
                        <a:pt x="52" y="197"/>
                      </a:lnTo>
                      <a:lnTo>
                        <a:pt x="55" y="193"/>
                      </a:lnTo>
                      <a:lnTo>
                        <a:pt x="56" y="190"/>
                      </a:lnTo>
                      <a:lnTo>
                        <a:pt x="55" y="186"/>
                      </a:lnTo>
                      <a:lnTo>
                        <a:pt x="55" y="179"/>
                      </a:lnTo>
                      <a:lnTo>
                        <a:pt x="54" y="174"/>
                      </a:lnTo>
                      <a:lnTo>
                        <a:pt x="52" y="173"/>
                      </a:lnTo>
                      <a:lnTo>
                        <a:pt x="50" y="173"/>
                      </a:lnTo>
                      <a:lnTo>
                        <a:pt x="46" y="172"/>
                      </a:lnTo>
                      <a:lnTo>
                        <a:pt x="44" y="171"/>
                      </a:lnTo>
                      <a:lnTo>
                        <a:pt x="42" y="169"/>
                      </a:lnTo>
                      <a:lnTo>
                        <a:pt x="40" y="171"/>
                      </a:lnTo>
                      <a:lnTo>
                        <a:pt x="38" y="171"/>
                      </a:lnTo>
                      <a:lnTo>
                        <a:pt x="36" y="166"/>
                      </a:lnTo>
                      <a:lnTo>
                        <a:pt x="36" y="162"/>
                      </a:lnTo>
                      <a:lnTo>
                        <a:pt x="34" y="159"/>
                      </a:lnTo>
                      <a:lnTo>
                        <a:pt x="34" y="156"/>
                      </a:lnTo>
                      <a:lnTo>
                        <a:pt x="33" y="153"/>
                      </a:lnTo>
                      <a:lnTo>
                        <a:pt x="30" y="149"/>
                      </a:lnTo>
                      <a:lnTo>
                        <a:pt x="24" y="144"/>
                      </a:lnTo>
                      <a:lnTo>
                        <a:pt x="21" y="142"/>
                      </a:lnTo>
                      <a:lnTo>
                        <a:pt x="20" y="139"/>
                      </a:lnTo>
                      <a:lnTo>
                        <a:pt x="21" y="137"/>
                      </a:lnTo>
                      <a:lnTo>
                        <a:pt x="21" y="135"/>
                      </a:lnTo>
                      <a:lnTo>
                        <a:pt x="22" y="133"/>
                      </a:lnTo>
                      <a:lnTo>
                        <a:pt x="22" y="131"/>
                      </a:lnTo>
                      <a:lnTo>
                        <a:pt x="21" y="129"/>
                      </a:lnTo>
                      <a:lnTo>
                        <a:pt x="20" y="126"/>
                      </a:lnTo>
                      <a:lnTo>
                        <a:pt x="18" y="124"/>
                      </a:lnTo>
                      <a:lnTo>
                        <a:pt x="16" y="123"/>
                      </a:lnTo>
                      <a:lnTo>
                        <a:pt x="13" y="121"/>
                      </a:lnTo>
                      <a:lnTo>
                        <a:pt x="12" y="120"/>
                      </a:lnTo>
                      <a:lnTo>
                        <a:pt x="10" y="117"/>
                      </a:lnTo>
                      <a:lnTo>
                        <a:pt x="8" y="113"/>
                      </a:lnTo>
                      <a:lnTo>
                        <a:pt x="7" y="111"/>
                      </a:lnTo>
                      <a:lnTo>
                        <a:pt x="2" y="108"/>
                      </a:lnTo>
                      <a:lnTo>
                        <a:pt x="0" y="107"/>
                      </a:lnTo>
                      <a:lnTo>
                        <a:pt x="0" y="103"/>
                      </a:lnTo>
                      <a:lnTo>
                        <a:pt x="1" y="100"/>
                      </a:lnTo>
                      <a:lnTo>
                        <a:pt x="7" y="100"/>
                      </a:lnTo>
                      <a:lnTo>
                        <a:pt x="10" y="101"/>
                      </a:lnTo>
                      <a:lnTo>
                        <a:pt x="15" y="103"/>
                      </a:lnTo>
                      <a:lnTo>
                        <a:pt x="19" y="103"/>
                      </a:lnTo>
                      <a:lnTo>
                        <a:pt x="20" y="103"/>
                      </a:lnTo>
                      <a:lnTo>
                        <a:pt x="24" y="101"/>
                      </a:lnTo>
                      <a:lnTo>
                        <a:pt x="26" y="101"/>
                      </a:lnTo>
                      <a:lnTo>
                        <a:pt x="30" y="102"/>
                      </a:lnTo>
                      <a:lnTo>
                        <a:pt x="33" y="101"/>
                      </a:lnTo>
                      <a:lnTo>
                        <a:pt x="34" y="101"/>
                      </a:lnTo>
                      <a:lnTo>
                        <a:pt x="37" y="99"/>
                      </a:lnTo>
                      <a:lnTo>
                        <a:pt x="38" y="97"/>
                      </a:lnTo>
                      <a:lnTo>
                        <a:pt x="42" y="97"/>
                      </a:lnTo>
                      <a:lnTo>
                        <a:pt x="43" y="97"/>
                      </a:lnTo>
                      <a:lnTo>
                        <a:pt x="45" y="96"/>
                      </a:lnTo>
                      <a:lnTo>
                        <a:pt x="46" y="94"/>
                      </a:lnTo>
                      <a:lnTo>
                        <a:pt x="48" y="90"/>
                      </a:lnTo>
                      <a:lnTo>
                        <a:pt x="46" y="87"/>
                      </a:lnTo>
                      <a:lnTo>
                        <a:pt x="46" y="83"/>
                      </a:lnTo>
                      <a:lnTo>
                        <a:pt x="46" y="82"/>
                      </a:lnTo>
                      <a:lnTo>
                        <a:pt x="49" y="79"/>
                      </a:lnTo>
                      <a:lnTo>
                        <a:pt x="50" y="77"/>
                      </a:lnTo>
                      <a:lnTo>
                        <a:pt x="52" y="75"/>
                      </a:lnTo>
                      <a:lnTo>
                        <a:pt x="52" y="72"/>
                      </a:lnTo>
                      <a:lnTo>
                        <a:pt x="54" y="70"/>
                      </a:lnTo>
                      <a:lnTo>
                        <a:pt x="52" y="66"/>
                      </a:lnTo>
                      <a:lnTo>
                        <a:pt x="51" y="63"/>
                      </a:lnTo>
                      <a:lnTo>
                        <a:pt x="50" y="60"/>
                      </a:lnTo>
                      <a:lnTo>
                        <a:pt x="50" y="54"/>
                      </a:lnTo>
                      <a:lnTo>
                        <a:pt x="49" y="52"/>
                      </a:lnTo>
                      <a:lnTo>
                        <a:pt x="49" y="48"/>
                      </a:lnTo>
                      <a:lnTo>
                        <a:pt x="50" y="45"/>
                      </a:lnTo>
                      <a:lnTo>
                        <a:pt x="51" y="41"/>
                      </a:lnTo>
                      <a:lnTo>
                        <a:pt x="52" y="39"/>
                      </a:lnTo>
                      <a:lnTo>
                        <a:pt x="56" y="35"/>
                      </a:lnTo>
                      <a:lnTo>
                        <a:pt x="58" y="34"/>
                      </a:lnTo>
                      <a:lnTo>
                        <a:pt x="61" y="34"/>
                      </a:lnTo>
                      <a:lnTo>
                        <a:pt x="63" y="33"/>
                      </a:lnTo>
                      <a:lnTo>
                        <a:pt x="64" y="31"/>
                      </a:lnTo>
                      <a:lnTo>
                        <a:pt x="66" y="24"/>
                      </a:lnTo>
                      <a:lnTo>
                        <a:pt x="68" y="22"/>
                      </a:lnTo>
                      <a:lnTo>
                        <a:pt x="70" y="21"/>
                      </a:lnTo>
                      <a:lnTo>
                        <a:pt x="73" y="18"/>
                      </a:lnTo>
                      <a:lnTo>
                        <a:pt x="75" y="16"/>
                      </a:lnTo>
                      <a:lnTo>
                        <a:pt x="78" y="13"/>
                      </a:lnTo>
                      <a:lnTo>
                        <a:pt x="80" y="11"/>
                      </a:lnTo>
                      <a:lnTo>
                        <a:pt x="81" y="6"/>
                      </a:lnTo>
                      <a:lnTo>
                        <a:pt x="82" y="3"/>
                      </a:lnTo>
                      <a:lnTo>
                        <a:pt x="85" y="1"/>
                      </a:lnTo>
                      <a:lnTo>
                        <a:pt x="88" y="1"/>
                      </a:lnTo>
                      <a:lnTo>
                        <a:pt x="90" y="0"/>
                      </a:lnTo>
                      <a:lnTo>
                        <a:pt x="93" y="3"/>
                      </a:lnTo>
                      <a:lnTo>
                        <a:pt x="96" y="5"/>
                      </a:lnTo>
                      <a:lnTo>
                        <a:pt x="99" y="7"/>
                      </a:lnTo>
                      <a:lnTo>
                        <a:pt x="100" y="7"/>
                      </a:lnTo>
                      <a:lnTo>
                        <a:pt x="104" y="7"/>
                      </a:lnTo>
                      <a:lnTo>
                        <a:pt x="106" y="6"/>
                      </a:lnTo>
                      <a:lnTo>
                        <a:pt x="110" y="6"/>
                      </a:lnTo>
                      <a:lnTo>
                        <a:pt x="111" y="6"/>
                      </a:lnTo>
                      <a:lnTo>
                        <a:pt x="112" y="9"/>
                      </a:lnTo>
                      <a:lnTo>
                        <a:pt x="114" y="16"/>
                      </a:lnTo>
                      <a:lnTo>
                        <a:pt x="115" y="17"/>
                      </a:lnTo>
                      <a:lnTo>
                        <a:pt x="117" y="18"/>
                      </a:lnTo>
                      <a:lnTo>
                        <a:pt x="120" y="19"/>
                      </a:lnTo>
                      <a:lnTo>
                        <a:pt x="122" y="19"/>
                      </a:lnTo>
                      <a:lnTo>
                        <a:pt x="123" y="17"/>
                      </a:lnTo>
                      <a:lnTo>
                        <a:pt x="124" y="16"/>
                      </a:lnTo>
                      <a:lnTo>
                        <a:pt x="130" y="17"/>
                      </a:lnTo>
                      <a:lnTo>
                        <a:pt x="133" y="16"/>
                      </a:lnTo>
                      <a:lnTo>
                        <a:pt x="136" y="13"/>
                      </a:lnTo>
                      <a:lnTo>
                        <a:pt x="138" y="12"/>
                      </a:lnTo>
                      <a:lnTo>
                        <a:pt x="139" y="9"/>
                      </a:lnTo>
                      <a:lnTo>
                        <a:pt x="140" y="7"/>
                      </a:lnTo>
                      <a:lnTo>
                        <a:pt x="145" y="9"/>
                      </a:lnTo>
                      <a:lnTo>
                        <a:pt x="148" y="10"/>
                      </a:lnTo>
                      <a:lnTo>
                        <a:pt x="153" y="12"/>
                      </a:lnTo>
                      <a:lnTo>
                        <a:pt x="154" y="13"/>
                      </a:lnTo>
                      <a:lnTo>
                        <a:pt x="154" y="16"/>
                      </a:lnTo>
                      <a:lnTo>
                        <a:pt x="156" y="19"/>
                      </a:lnTo>
                      <a:lnTo>
                        <a:pt x="156" y="23"/>
                      </a:lnTo>
                      <a:lnTo>
                        <a:pt x="157" y="25"/>
                      </a:lnTo>
                      <a:lnTo>
                        <a:pt x="158" y="27"/>
                      </a:lnTo>
                      <a:lnTo>
                        <a:pt x="154" y="30"/>
                      </a:lnTo>
                      <a:lnTo>
                        <a:pt x="147" y="35"/>
                      </a:lnTo>
                      <a:lnTo>
                        <a:pt x="142" y="42"/>
                      </a:lnTo>
                      <a:lnTo>
                        <a:pt x="135" y="55"/>
                      </a:lnTo>
                      <a:lnTo>
                        <a:pt x="124" y="73"/>
                      </a:lnTo>
                      <a:lnTo>
                        <a:pt x="115" y="94"/>
                      </a:lnTo>
                      <a:lnTo>
                        <a:pt x="106" y="117"/>
                      </a:lnTo>
                      <a:lnTo>
                        <a:pt x="102" y="121"/>
                      </a:lnTo>
                      <a:lnTo>
                        <a:pt x="92" y="150"/>
                      </a:lnTo>
                      <a:lnTo>
                        <a:pt x="92" y="154"/>
                      </a:lnTo>
                      <a:lnTo>
                        <a:pt x="94" y="159"/>
                      </a:lnTo>
                      <a:lnTo>
                        <a:pt x="94" y="162"/>
                      </a:lnTo>
                      <a:lnTo>
                        <a:pt x="91" y="178"/>
                      </a:lnTo>
                      <a:lnTo>
                        <a:pt x="85" y="189"/>
                      </a:lnTo>
                      <a:lnTo>
                        <a:pt x="82" y="193"/>
                      </a:lnTo>
                      <a:lnTo>
                        <a:pt x="81" y="197"/>
                      </a:lnTo>
                      <a:lnTo>
                        <a:pt x="78" y="207"/>
                      </a:lnTo>
                      <a:lnTo>
                        <a:pt x="69" y="217"/>
                      </a:lnTo>
                      <a:lnTo>
                        <a:pt x="66" y="219"/>
                      </a:lnTo>
                      <a:lnTo>
                        <a:pt x="62" y="216"/>
                      </a:lnTo>
                      <a:lnTo>
                        <a:pt x="57" y="209"/>
                      </a:lnTo>
                      <a:lnTo>
                        <a:pt x="52" y="203"/>
                      </a:lnTo>
                      <a:lnTo>
                        <a:pt x="50" y="203"/>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722" name="Freeform 170"/>
                <p:cNvSpPr>
                  <a:spLocks/>
                </p:cNvSpPr>
                <p:nvPr/>
              </p:nvSpPr>
              <p:spPr bwMode="auto">
                <a:xfrm>
                  <a:off x="704" y="2701"/>
                  <a:ext cx="70" cy="86"/>
                </a:xfrm>
                <a:custGeom>
                  <a:avLst/>
                  <a:gdLst>
                    <a:gd name="T0" fmla="*/ 136 w 140"/>
                    <a:gd name="T1" fmla="*/ 112 h 172"/>
                    <a:gd name="T2" fmla="*/ 139 w 140"/>
                    <a:gd name="T3" fmla="*/ 101 h 172"/>
                    <a:gd name="T4" fmla="*/ 136 w 140"/>
                    <a:gd name="T5" fmla="*/ 88 h 172"/>
                    <a:gd name="T6" fmla="*/ 128 w 140"/>
                    <a:gd name="T7" fmla="*/ 86 h 172"/>
                    <a:gd name="T8" fmla="*/ 122 w 140"/>
                    <a:gd name="T9" fmla="*/ 86 h 172"/>
                    <a:gd name="T10" fmla="*/ 118 w 140"/>
                    <a:gd name="T11" fmla="*/ 74 h 172"/>
                    <a:gd name="T12" fmla="*/ 114 w 140"/>
                    <a:gd name="T13" fmla="*/ 64 h 172"/>
                    <a:gd name="T14" fmla="*/ 104 w 140"/>
                    <a:gd name="T15" fmla="*/ 54 h 172"/>
                    <a:gd name="T16" fmla="*/ 106 w 140"/>
                    <a:gd name="T17" fmla="*/ 48 h 172"/>
                    <a:gd name="T18" fmla="*/ 104 w 140"/>
                    <a:gd name="T19" fmla="*/ 41 h 172"/>
                    <a:gd name="T20" fmla="*/ 97 w 140"/>
                    <a:gd name="T21" fmla="*/ 36 h 172"/>
                    <a:gd name="T22" fmla="*/ 92 w 140"/>
                    <a:gd name="T23" fmla="*/ 28 h 172"/>
                    <a:gd name="T24" fmla="*/ 84 w 140"/>
                    <a:gd name="T25" fmla="*/ 22 h 172"/>
                    <a:gd name="T26" fmla="*/ 82 w 140"/>
                    <a:gd name="T27" fmla="*/ 11 h 172"/>
                    <a:gd name="T28" fmla="*/ 76 w 140"/>
                    <a:gd name="T29" fmla="*/ 2 h 172"/>
                    <a:gd name="T30" fmla="*/ 69 w 140"/>
                    <a:gd name="T31" fmla="*/ 4 h 172"/>
                    <a:gd name="T32" fmla="*/ 57 w 140"/>
                    <a:gd name="T33" fmla="*/ 8 h 172"/>
                    <a:gd name="T34" fmla="*/ 45 w 140"/>
                    <a:gd name="T35" fmla="*/ 5 h 172"/>
                    <a:gd name="T36" fmla="*/ 34 w 140"/>
                    <a:gd name="T37" fmla="*/ 11 h 172"/>
                    <a:gd name="T38" fmla="*/ 18 w 140"/>
                    <a:gd name="T39" fmla="*/ 22 h 172"/>
                    <a:gd name="T40" fmla="*/ 18 w 140"/>
                    <a:gd name="T41" fmla="*/ 45 h 172"/>
                    <a:gd name="T42" fmla="*/ 13 w 140"/>
                    <a:gd name="T43" fmla="*/ 54 h 172"/>
                    <a:gd name="T44" fmla="*/ 22 w 140"/>
                    <a:gd name="T45" fmla="*/ 70 h 172"/>
                    <a:gd name="T46" fmla="*/ 27 w 140"/>
                    <a:gd name="T47" fmla="*/ 82 h 172"/>
                    <a:gd name="T48" fmla="*/ 24 w 140"/>
                    <a:gd name="T49" fmla="*/ 105 h 172"/>
                    <a:gd name="T50" fmla="*/ 4 w 140"/>
                    <a:gd name="T51" fmla="*/ 113 h 172"/>
                    <a:gd name="T52" fmla="*/ 6 w 140"/>
                    <a:gd name="T53" fmla="*/ 129 h 172"/>
                    <a:gd name="T54" fmla="*/ 19 w 140"/>
                    <a:gd name="T55" fmla="*/ 138 h 172"/>
                    <a:gd name="T56" fmla="*/ 39 w 140"/>
                    <a:gd name="T57" fmla="*/ 141 h 172"/>
                    <a:gd name="T58" fmla="*/ 54 w 140"/>
                    <a:gd name="T59" fmla="*/ 153 h 172"/>
                    <a:gd name="T60" fmla="*/ 66 w 140"/>
                    <a:gd name="T61" fmla="*/ 153 h 172"/>
                    <a:gd name="T62" fmla="*/ 63 w 140"/>
                    <a:gd name="T63" fmla="*/ 135 h 172"/>
                    <a:gd name="T64" fmla="*/ 55 w 140"/>
                    <a:gd name="T65" fmla="*/ 116 h 172"/>
                    <a:gd name="T66" fmla="*/ 57 w 140"/>
                    <a:gd name="T67" fmla="*/ 99 h 172"/>
                    <a:gd name="T68" fmla="*/ 63 w 140"/>
                    <a:gd name="T69" fmla="*/ 86 h 172"/>
                    <a:gd name="T70" fmla="*/ 80 w 140"/>
                    <a:gd name="T71" fmla="*/ 76 h 172"/>
                    <a:gd name="T72" fmla="*/ 85 w 140"/>
                    <a:gd name="T73" fmla="*/ 93 h 172"/>
                    <a:gd name="T74" fmla="*/ 80 w 140"/>
                    <a:gd name="T75" fmla="*/ 96 h 172"/>
                    <a:gd name="T76" fmla="*/ 72 w 140"/>
                    <a:gd name="T77" fmla="*/ 86 h 172"/>
                    <a:gd name="T78" fmla="*/ 66 w 140"/>
                    <a:gd name="T79" fmla="*/ 89 h 172"/>
                    <a:gd name="T80" fmla="*/ 67 w 140"/>
                    <a:gd name="T81" fmla="*/ 99 h 172"/>
                    <a:gd name="T82" fmla="*/ 73 w 140"/>
                    <a:gd name="T83" fmla="*/ 111 h 172"/>
                    <a:gd name="T84" fmla="*/ 82 w 140"/>
                    <a:gd name="T85" fmla="*/ 140 h 172"/>
                    <a:gd name="T86" fmla="*/ 76 w 140"/>
                    <a:gd name="T87" fmla="*/ 149 h 172"/>
                    <a:gd name="T88" fmla="*/ 67 w 140"/>
                    <a:gd name="T89" fmla="*/ 162 h 172"/>
                    <a:gd name="T90" fmla="*/ 63 w 140"/>
                    <a:gd name="T91" fmla="*/ 172 h 172"/>
                    <a:gd name="T92" fmla="*/ 93 w 140"/>
                    <a:gd name="T93" fmla="*/ 165 h 172"/>
                    <a:gd name="T94" fmla="*/ 109 w 140"/>
                    <a:gd name="T95" fmla="*/ 152 h 172"/>
                    <a:gd name="T96" fmla="*/ 124 w 140"/>
                    <a:gd name="T97" fmla="*/ 147 h 172"/>
                    <a:gd name="T98" fmla="*/ 122 w 140"/>
                    <a:gd name="T99" fmla="*/ 131 h 172"/>
                    <a:gd name="T100" fmla="*/ 117 w 140"/>
                    <a:gd name="T101" fmla="*/ 122 h 172"/>
                    <a:gd name="T102" fmla="*/ 134 w 140"/>
                    <a:gd name="T103" fmla="*/ 118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72">
                      <a:moveTo>
                        <a:pt x="134" y="118"/>
                      </a:moveTo>
                      <a:lnTo>
                        <a:pt x="135" y="114"/>
                      </a:lnTo>
                      <a:lnTo>
                        <a:pt x="136" y="112"/>
                      </a:lnTo>
                      <a:lnTo>
                        <a:pt x="139" y="108"/>
                      </a:lnTo>
                      <a:lnTo>
                        <a:pt x="140" y="105"/>
                      </a:lnTo>
                      <a:lnTo>
                        <a:pt x="139" y="101"/>
                      </a:lnTo>
                      <a:lnTo>
                        <a:pt x="139" y="94"/>
                      </a:lnTo>
                      <a:lnTo>
                        <a:pt x="138" y="89"/>
                      </a:lnTo>
                      <a:lnTo>
                        <a:pt x="136" y="88"/>
                      </a:lnTo>
                      <a:lnTo>
                        <a:pt x="134" y="88"/>
                      </a:lnTo>
                      <a:lnTo>
                        <a:pt x="130" y="87"/>
                      </a:lnTo>
                      <a:lnTo>
                        <a:pt x="128" y="86"/>
                      </a:lnTo>
                      <a:lnTo>
                        <a:pt x="126" y="84"/>
                      </a:lnTo>
                      <a:lnTo>
                        <a:pt x="124" y="86"/>
                      </a:lnTo>
                      <a:lnTo>
                        <a:pt x="122" y="86"/>
                      </a:lnTo>
                      <a:lnTo>
                        <a:pt x="120" y="81"/>
                      </a:lnTo>
                      <a:lnTo>
                        <a:pt x="120" y="77"/>
                      </a:lnTo>
                      <a:lnTo>
                        <a:pt x="118" y="74"/>
                      </a:lnTo>
                      <a:lnTo>
                        <a:pt x="118" y="71"/>
                      </a:lnTo>
                      <a:lnTo>
                        <a:pt x="117" y="68"/>
                      </a:lnTo>
                      <a:lnTo>
                        <a:pt x="114" y="64"/>
                      </a:lnTo>
                      <a:lnTo>
                        <a:pt x="108" y="59"/>
                      </a:lnTo>
                      <a:lnTo>
                        <a:pt x="105" y="57"/>
                      </a:lnTo>
                      <a:lnTo>
                        <a:pt x="104" y="54"/>
                      </a:lnTo>
                      <a:lnTo>
                        <a:pt x="105" y="52"/>
                      </a:lnTo>
                      <a:lnTo>
                        <a:pt x="105" y="50"/>
                      </a:lnTo>
                      <a:lnTo>
                        <a:pt x="106" y="48"/>
                      </a:lnTo>
                      <a:lnTo>
                        <a:pt x="106" y="46"/>
                      </a:lnTo>
                      <a:lnTo>
                        <a:pt x="105" y="44"/>
                      </a:lnTo>
                      <a:lnTo>
                        <a:pt x="104" y="41"/>
                      </a:lnTo>
                      <a:lnTo>
                        <a:pt x="102" y="39"/>
                      </a:lnTo>
                      <a:lnTo>
                        <a:pt x="100" y="38"/>
                      </a:lnTo>
                      <a:lnTo>
                        <a:pt x="97" y="36"/>
                      </a:lnTo>
                      <a:lnTo>
                        <a:pt x="96" y="35"/>
                      </a:lnTo>
                      <a:lnTo>
                        <a:pt x="94" y="32"/>
                      </a:lnTo>
                      <a:lnTo>
                        <a:pt x="92" y="28"/>
                      </a:lnTo>
                      <a:lnTo>
                        <a:pt x="91" y="26"/>
                      </a:lnTo>
                      <a:lnTo>
                        <a:pt x="86" y="23"/>
                      </a:lnTo>
                      <a:lnTo>
                        <a:pt x="84" y="22"/>
                      </a:lnTo>
                      <a:lnTo>
                        <a:pt x="84" y="18"/>
                      </a:lnTo>
                      <a:lnTo>
                        <a:pt x="85" y="15"/>
                      </a:lnTo>
                      <a:lnTo>
                        <a:pt x="82" y="11"/>
                      </a:lnTo>
                      <a:lnTo>
                        <a:pt x="80" y="8"/>
                      </a:lnTo>
                      <a:lnTo>
                        <a:pt x="78" y="4"/>
                      </a:lnTo>
                      <a:lnTo>
                        <a:pt x="76" y="2"/>
                      </a:lnTo>
                      <a:lnTo>
                        <a:pt x="74" y="0"/>
                      </a:lnTo>
                      <a:lnTo>
                        <a:pt x="72" y="2"/>
                      </a:lnTo>
                      <a:lnTo>
                        <a:pt x="69" y="4"/>
                      </a:lnTo>
                      <a:lnTo>
                        <a:pt x="66" y="5"/>
                      </a:lnTo>
                      <a:lnTo>
                        <a:pt x="62" y="6"/>
                      </a:lnTo>
                      <a:lnTo>
                        <a:pt x="57" y="8"/>
                      </a:lnTo>
                      <a:lnTo>
                        <a:pt x="51" y="9"/>
                      </a:lnTo>
                      <a:lnTo>
                        <a:pt x="49" y="8"/>
                      </a:lnTo>
                      <a:lnTo>
                        <a:pt x="45" y="5"/>
                      </a:lnTo>
                      <a:lnTo>
                        <a:pt x="44" y="2"/>
                      </a:lnTo>
                      <a:lnTo>
                        <a:pt x="42" y="5"/>
                      </a:lnTo>
                      <a:lnTo>
                        <a:pt x="34" y="11"/>
                      </a:lnTo>
                      <a:lnTo>
                        <a:pt x="27" y="15"/>
                      </a:lnTo>
                      <a:lnTo>
                        <a:pt x="21" y="17"/>
                      </a:lnTo>
                      <a:lnTo>
                        <a:pt x="18" y="22"/>
                      </a:lnTo>
                      <a:lnTo>
                        <a:pt x="16" y="28"/>
                      </a:lnTo>
                      <a:lnTo>
                        <a:pt x="18" y="42"/>
                      </a:lnTo>
                      <a:lnTo>
                        <a:pt x="18" y="45"/>
                      </a:lnTo>
                      <a:lnTo>
                        <a:pt x="16" y="47"/>
                      </a:lnTo>
                      <a:lnTo>
                        <a:pt x="15" y="51"/>
                      </a:lnTo>
                      <a:lnTo>
                        <a:pt x="13" y="54"/>
                      </a:lnTo>
                      <a:lnTo>
                        <a:pt x="12" y="58"/>
                      </a:lnTo>
                      <a:lnTo>
                        <a:pt x="15" y="64"/>
                      </a:lnTo>
                      <a:lnTo>
                        <a:pt x="22" y="70"/>
                      </a:lnTo>
                      <a:lnTo>
                        <a:pt x="24" y="72"/>
                      </a:lnTo>
                      <a:lnTo>
                        <a:pt x="26" y="76"/>
                      </a:lnTo>
                      <a:lnTo>
                        <a:pt x="27" y="82"/>
                      </a:lnTo>
                      <a:lnTo>
                        <a:pt x="27" y="93"/>
                      </a:lnTo>
                      <a:lnTo>
                        <a:pt x="26" y="100"/>
                      </a:lnTo>
                      <a:lnTo>
                        <a:pt x="24" y="105"/>
                      </a:lnTo>
                      <a:lnTo>
                        <a:pt x="15" y="106"/>
                      </a:lnTo>
                      <a:lnTo>
                        <a:pt x="0" y="107"/>
                      </a:lnTo>
                      <a:lnTo>
                        <a:pt x="4" y="113"/>
                      </a:lnTo>
                      <a:lnTo>
                        <a:pt x="8" y="120"/>
                      </a:lnTo>
                      <a:lnTo>
                        <a:pt x="8" y="124"/>
                      </a:lnTo>
                      <a:lnTo>
                        <a:pt x="6" y="129"/>
                      </a:lnTo>
                      <a:lnTo>
                        <a:pt x="6" y="131"/>
                      </a:lnTo>
                      <a:lnTo>
                        <a:pt x="16" y="137"/>
                      </a:lnTo>
                      <a:lnTo>
                        <a:pt x="19" y="138"/>
                      </a:lnTo>
                      <a:lnTo>
                        <a:pt x="25" y="138"/>
                      </a:lnTo>
                      <a:lnTo>
                        <a:pt x="36" y="140"/>
                      </a:lnTo>
                      <a:lnTo>
                        <a:pt x="39" y="141"/>
                      </a:lnTo>
                      <a:lnTo>
                        <a:pt x="44" y="149"/>
                      </a:lnTo>
                      <a:lnTo>
                        <a:pt x="46" y="152"/>
                      </a:lnTo>
                      <a:lnTo>
                        <a:pt x="54" y="153"/>
                      </a:lnTo>
                      <a:lnTo>
                        <a:pt x="57" y="153"/>
                      </a:lnTo>
                      <a:lnTo>
                        <a:pt x="63" y="155"/>
                      </a:lnTo>
                      <a:lnTo>
                        <a:pt x="66" y="153"/>
                      </a:lnTo>
                      <a:lnTo>
                        <a:pt x="67" y="143"/>
                      </a:lnTo>
                      <a:lnTo>
                        <a:pt x="66" y="138"/>
                      </a:lnTo>
                      <a:lnTo>
                        <a:pt x="63" y="135"/>
                      </a:lnTo>
                      <a:lnTo>
                        <a:pt x="57" y="128"/>
                      </a:lnTo>
                      <a:lnTo>
                        <a:pt x="56" y="122"/>
                      </a:lnTo>
                      <a:lnTo>
                        <a:pt x="55" y="116"/>
                      </a:lnTo>
                      <a:lnTo>
                        <a:pt x="54" y="106"/>
                      </a:lnTo>
                      <a:lnTo>
                        <a:pt x="54" y="102"/>
                      </a:lnTo>
                      <a:lnTo>
                        <a:pt x="57" y="99"/>
                      </a:lnTo>
                      <a:lnTo>
                        <a:pt x="61" y="95"/>
                      </a:lnTo>
                      <a:lnTo>
                        <a:pt x="62" y="93"/>
                      </a:lnTo>
                      <a:lnTo>
                        <a:pt x="63" y="86"/>
                      </a:lnTo>
                      <a:lnTo>
                        <a:pt x="69" y="78"/>
                      </a:lnTo>
                      <a:lnTo>
                        <a:pt x="74" y="76"/>
                      </a:lnTo>
                      <a:lnTo>
                        <a:pt x="80" y="76"/>
                      </a:lnTo>
                      <a:lnTo>
                        <a:pt x="86" y="81"/>
                      </a:lnTo>
                      <a:lnTo>
                        <a:pt x="88" y="86"/>
                      </a:lnTo>
                      <a:lnTo>
                        <a:pt x="85" y="93"/>
                      </a:lnTo>
                      <a:lnTo>
                        <a:pt x="82" y="98"/>
                      </a:lnTo>
                      <a:lnTo>
                        <a:pt x="81" y="99"/>
                      </a:lnTo>
                      <a:lnTo>
                        <a:pt x="80" y="96"/>
                      </a:lnTo>
                      <a:lnTo>
                        <a:pt x="79" y="90"/>
                      </a:lnTo>
                      <a:lnTo>
                        <a:pt x="76" y="87"/>
                      </a:lnTo>
                      <a:lnTo>
                        <a:pt x="72" y="86"/>
                      </a:lnTo>
                      <a:lnTo>
                        <a:pt x="68" y="87"/>
                      </a:lnTo>
                      <a:lnTo>
                        <a:pt x="67" y="87"/>
                      </a:lnTo>
                      <a:lnTo>
                        <a:pt x="66" y="89"/>
                      </a:lnTo>
                      <a:lnTo>
                        <a:pt x="64" y="92"/>
                      </a:lnTo>
                      <a:lnTo>
                        <a:pt x="64" y="94"/>
                      </a:lnTo>
                      <a:lnTo>
                        <a:pt x="67" y="99"/>
                      </a:lnTo>
                      <a:lnTo>
                        <a:pt x="70" y="105"/>
                      </a:lnTo>
                      <a:lnTo>
                        <a:pt x="72" y="107"/>
                      </a:lnTo>
                      <a:lnTo>
                        <a:pt x="73" y="111"/>
                      </a:lnTo>
                      <a:lnTo>
                        <a:pt x="78" y="119"/>
                      </a:lnTo>
                      <a:lnTo>
                        <a:pt x="81" y="131"/>
                      </a:lnTo>
                      <a:lnTo>
                        <a:pt x="82" y="140"/>
                      </a:lnTo>
                      <a:lnTo>
                        <a:pt x="80" y="143"/>
                      </a:lnTo>
                      <a:lnTo>
                        <a:pt x="79" y="146"/>
                      </a:lnTo>
                      <a:lnTo>
                        <a:pt x="76" y="149"/>
                      </a:lnTo>
                      <a:lnTo>
                        <a:pt x="75" y="152"/>
                      </a:lnTo>
                      <a:lnTo>
                        <a:pt x="72" y="156"/>
                      </a:lnTo>
                      <a:lnTo>
                        <a:pt x="67" y="162"/>
                      </a:lnTo>
                      <a:lnTo>
                        <a:pt x="58" y="166"/>
                      </a:lnTo>
                      <a:lnTo>
                        <a:pt x="60" y="170"/>
                      </a:lnTo>
                      <a:lnTo>
                        <a:pt x="63" y="172"/>
                      </a:lnTo>
                      <a:lnTo>
                        <a:pt x="70" y="171"/>
                      </a:lnTo>
                      <a:lnTo>
                        <a:pt x="79" y="167"/>
                      </a:lnTo>
                      <a:lnTo>
                        <a:pt x="93" y="165"/>
                      </a:lnTo>
                      <a:lnTo>
                        <a:pt x="97" y="164"/>
                      </a:lnTo>
                      <a:lnTo>
                        <a:pt x="105" y="155"/>
                      </a:lnTo>
                      <a:lnTo>
                        <a:pt x="109" y="152"/>
                      </a:lnTo>
                      <a:lnTo>
                        <a:pt x="112" y="150"/>
                      </a:lnTo>
                      <a:lnTo>
                        <a:pt x="122" y="149"/>
                      </a:lnTo>
                      <a:lnTo>
                        <a:pt x="124" y="147"/>
                      </a:lnTo>
                      <a:lnTo>
                        <a:pt x="126" y="142"/>
                      </a:lnTo>
                      <a:lnTo>
                        <a:pt x="124" y="135"/>
                      </a:lnTo>
                      <a:lnTo>
                        <a:pt x="122" y="131"/>
                      </a:lnTo>
                      <a:lnTo>
                        <a:pt x="117" y="130"/>
                      </a:lnTo>
                      <a:lnTo>
                        <a:pt x="115" y="126"/>
                      </a:lnTo>
                      <a:lnTo>
                        <a:pt x="117" y="122"/>
                      </a:lnTo>
                      <a:lnTo>
                        <a:pt x="122" y="119"/>
                      </a:lnTo>
                      <a:lnTo>
                        <a:pt x="130" y="117"/>
                      </a:lnTo>
                      <a:lnTo>
                        <a:pt x="134" y="118"/>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723" name="Freeform 171"/>
                <p:cNvSpPr>
                  <a:spLocks/>
                </p:cNvSpPr>
                <p:nvPr/>
              </p:nvSpPr>
              <p:spPr bwMode="auto">
                <a:xfrm>
                  <a:off x="614" y="2968"/>
                  <a:ext cx="41" cy="29"/>
                </a:xfrm>
                <a:custGeom>
                  <a:avLst/>
                  <a:gdLst>
                    <a:gd name="T0" fmla="*/ 36 w 80"/>
                    <a:gd name="T1" fmla="*/ 13 h 59"/>
                    <a:gd name="T2" fmla="*/ 38 w 80"/>
                    <a:gd name="T3" fmla="*/ 12 h 59"/>
                    <a:gd name="T4" fmla="*/ 44 w 80"/>
                    <a:gd name="T5" fmla="*/ 10 h 59"/>
                    <a:gd name="T6" fmla="*/ 51 w 80"/>
                    <a:gd name="T7" fmla="*/ 7 h 59"/>
                    <a:gd name="T8" fmla="*/ 59 w 80"/>
                    <a:gd name="T9" fmla="*/ 5 h 59"/>
                    <a:gd name="T10" fmla="*/ 61 w 80"/>
                    <a:gd name="T11" fmla="*/ 6 h 59"/>
                    <a:gd name="T12" fmla="*/ 63 w 80"/>
                    <a:gd name="T13" fmla="*/ 10 h 59"/>
                    <a:gd name="T14" fmla="*/ 67 w 80"/>
                    <a:gd name="T15" fmla="*/ 12 h 59"/>
                    <a:gd name="T16" fmla="*/ 69 w 80"/>
                    <a:gd name="T17" fmla="*/ 12 h 59"/>
                    <a:gd name="T18" fmla="*/ 71 w 80"/>
                    <a:gd name="T19" fmla="*/ 10 h 59"/>
                    <a:gd name="T20" fmla="*/ 71 w 80"/>
                    <a:gd name="T21" fmla="*/ 7 h 59"/>
                    <a:gd name="T22" fmla="*/ 71 w 80"/>
                    <a:gd name="T23" fmla="*/ 4 h 59"/>
                    <a:gd name="T24" fmla="*/ 72 w 80"/>
                    <a:gd name="T25" fmla="*/ 3 h 59"/>
                    <a:gd name="T26" fmla="*/ 73 w 80"/>
                    <a:gd name="T27" fmla="*/ 0 h 59"/>
                    <a:gd name="T28" fmla="*/ 77 w 80"/>
                    <a:gd name="T29" fmla="*/ 1 h 59"/>
                    <a:gd name="T30" fmla="*/ 78 w 80"/>
                    <a:gd name="T31" fmla="*/ 4 h 59"/>
                    <a:gd name="T32" fmla="*/ 79 w 80"/>
                    <a:gd name="T33" fmla="*/ 9 h 59"/>
                    <a:gd name="T34" fmla="*/ 80 w 80"/>
                    <a:gd name="T35" fmla="*/ 11 h 59"/>
                    <a:gd name="T36" fmla="*/ 79 w 80"/>
                    <a:gd name="T37" fmla="*/ 13 h 59"/>
                    <a:gd name="T38" fmla="*/ 79 w 80"/>
                    <a:gd name="T39" fmla="*/ 17 h 59"/>
                    <a:gd name="T40" fmla="*/ 77 w 80"/>
                    <a:gd name="T41" fmla="*/ 23 h 59"/>
                    <a:gd name="T42" fmla="*/ 69 w 80"/>
                    <a:gd name="T43" fmla="*/ 25 h 59"/>
                    <a:gd name="T44" fmla="*/ 67 w 80"/>
                    <a:gd name="T45" fmla="*/ 24 h 59"/>
                    <a:gd name="T46" fmla="*/ 63 w 80"/>
                    <a:gd name="T47" fmla="*/ 24 h 59"/>
                    <a:gd name="T48" fmla="*/ 61 w 80"/>
                    <a:gd name="T49" fmla="*/ 28 h 59"/>
                    <a:gd name="T50" fmla="*/ 59 w 80"/>
                    <a:gd name="T51" fmla="*/ 30 h 59"/>
                    <a:gd name="T52" fmla="*/ 55 w 80"/>
                    <a:gd name="T53" fmla="*/ 31 h 59"/>
                    <a:gd name="T54" fmla="*/ 50 w 80"/>
                    <a:gd name="T55" fmla="*/ 31 h 59"/>
                    <a:gd name="T56" fmla="*/ 47 w 80"/>
                    <a:gd name="T57" fmla="*/ 33 h 59"/>
                    <a:gd name="T58" fmla="*/ 44 w 80"/>
                    <a:gd name="T59" fmla="*/ 36 h 59"/>
                    <a:gd name="T60" fmla="*/ 42 w 80"/>
                    <a:gd name="T61" fmla="*/ 39 h 59"/>
                    <a:gd name="T62" fmla="*/ 39 w 80"/>
                    <a:gd name="T63" fmla="*/ 46 h 59"/>
                    <a:gd name="T64" fmla="*/ 38 w 80"/>
                    <a:gd name="T65" fmla="*/ 48 h 59"/>
                    <a:gd name="T66" fmla="*/ 32 w 80"/>
                    <a:gd name="T67" fmla="*/ 53 h 59"/>
                    <a:gd name="T68" fmla="*/ 24 w 80"/>
                    <a:gd name="T69" fmla="*/ 59 h 59"/>
                    <a:gd name="T70" fmla="*/ 23 w 80"/>
                    <a:gd name="T71" fmla="*/ 58 h 59"/>
                    <a:gd name="T72" fmla="*/ 19 w 80"/>
                    <a:gd name="T73" fmla="*/ 55 h 59"/>
                    <a:gd name="T74" fmla="*/ 18 w 80"/>
                    <a:gd name="T75" fmla="*/ 52 h 59"/>
                    <a:gd name="T76" fmla="*/ 15 w 80"/>
                    <a:gd name="T77" fmla="*/ 48 h 59"/>
                    <a:gd name="T78" fmla="*/ 13 w 80"/>
                    <a:gd name="T79" fmla="*/ 45 h 59"/>
                    <a:gd name="T80" fmla="*/ 11 w 80"/>
                    <a:gd name="T81" fmla="*/ 42 h 59"/>
                    <a:gd name="T82" fmla="*/ 9 w 80"/>
                    <a:gd name="T83" fmla="*/ 39 h 59"/>
                    <a:gd name="T84" fmla="*/ 5 w 80"/>
                    <a:gd name="T85" fmla="*/ 35 h 59"/>
                    <a:gd name="T86" fmla="*/ 0 w 80"/>
                    <a:gd name="T87" fmla="*/ 30 h 59"/>
                    <a:gd name="T88" fmla="*/ 1 w 80"/>
                    <a:gd name="T89" fmla="*/ 28 h 59"/>
                    <a:gd name="T90" fmla="*/ 3 w 80"/>
                    <a:gd name="T91" fmla="*/ 27 h 59"/>
                    <a:gd name="T92" fmla="*/ 8 w 80"/>
                    <a:gd name="T93" fmla="*/ 25 h 59"/>
                    <a:gd name="T94" fmla="*/ 12 w 80"/>
                    <a:gd name="T95" fmla="*/ 24 h 59"/>
                    <a:gd name="T96" fmla="*/ 14 w 80"/>
                    <a:gd name="T97" fmla="*/ 24 h 59"/>
                    <a:gd name="T98" fmla="*/ 17 w 80"/>
                    <a:gd name="T99" fmla="*/ 23 h 59"/>
                    <a:gd name="T100" fmla="*/ 20 w 80"/>
                    <a:gd name="T101" fmla="*/ 21 h 59"/>
                    <a:gd name="T102" fmla="*/ 20 w 80"/>
                    <a:gd name="T103" fmla="*/ 19 h 59"/>
                    <a:gd name="T104" fmla="*/ 21 w 80"/>
                    <a:gd name="T105" fmla="*/ 18 h 59"/>
                    <a:gd name="T106" fmla="*/ 26 w 80"/>
                    <a:gd name="T107" fmla="*/ 16 h 59"/>
                    <a:gd name="T108" fmla="*/ 36 w 80"/>
                    <a:gd name="T109" fmla="*/ 1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0" h="59">
                      <a:moveTo>
                        <a:pt x="36" y="13"/>
                      </a:moveTo>
                      <a:lnTo>
                        <a:pt x="38" y="12"/>
                      </a:lnTo>
                      <a:lnTo>
                        <a:pt x="44" y="10"/>
                      </a:lnTo>
                      <a:lnTo>
                        <a:pt x="51" y="7"/>
                      </a:lnTo>
                      <a:lnTo>
                        <a:pt x="59" y="5"/>
                      </a:lnTo>
                      <a:lnTo>
                        <a:pt x="61" y="6"/>
                      </a:lnTo>
                      <a:lnTo>
                        <a:pt x="63" y="10"/>
                      </a:lnTo>
                      <a:lnTo>
                        <a:pt x="67" y="12"/>
                      </a:lnTo>
                      <a:lnTo>
                        <a:pt x="69" y="12"/>
                      </a:lnTo>
                      <a:lnTo>
                        <a:pt x="71" y="10"/>
                      </a:lnTo>
                      <a:lnTo>
                        <a:pt x="71" y="7"/>
                      </a:lnTo>
                      <a:lnTo>
                        <a:pt x="71" y="4"/>
                      </a:lnTo>
                      <a:lnTo>
                        <a:pt x="72" y="3"/>
                      </a:lnTo>
                      <a:lnTo>
                        <a:pt x="73" y="0"/>
                      </a:lnTo>
                      <a:lnTo>
                        <a:pt x="77" y="1"/>
                      </a:lnTo>
                      <a:lnTo>
                        <a:pt x="78" y="4"/>
                      </a:lnTo>
                      <a:lnTo>
                        <a:pt x="79" y="9"/>
                      </a:lnTo>
                      <a:lnTo>
                        <a:pt x="80" y="11"/>
                      </a:lnTo>
                      <a:lnTo>
                        <a:pt x="79" y="13"/>
                      </a:lnTo>
                      <a:lnTo>
                        <a:pt x="79" y="17"/>
                      </a:lnTo>
                      <a:lnTo>
                        <a:pt x="77" y="23"/>
                      </a:lnTo>
                      <a:lnTo>
                        <a:pt x="69" y="25"/>
                      </a:lnTo>
                      <a:lnTo>
                        <a:pt x="67" y="24"/>
                      </a:lnTo>
                      <a:lnTo>
                        <a:pt x="63" y="24"/>
                      </a:lnTo>
                      <a:lnTo>
                        <a:pt x="61" y="28"/>
                      </a:lnTo>
                      <a:lnTo>
                        <a:pt x="59" y="30"/>
                      </a:lnTo>
                      <a:lnTo>
                        <a:pt x="55" y="31"/>
                      </a:lnTo>
                      <a:lnTo>
                        <a:pt x="50" y="31"/>
                      </a:lnTo>
                      <a:lnTo>
                        <a:pt x="47" y="33"/>
                      </a:lnTo>
                      <a:lnTo>
                        <a:pt x="44" y="36"/>
                      </a:lnTo>
                      <a:lnTo>
                        <a:pt x="42" y="39"/>
                      </a:lnTo>
                      <a:lnTo>
                        <a:pt x="39" y="46"/>
                      </a:lnTo>
                      <a:lnTo>
                        <a:pt x="38" y="48"/>
                      </a:lnTo>
                      <a:lnTo>
                        <a:pt x="32" y="53"/>
                      </a:lnTo>
                      <a:lnTo>
                        <a:pt x="24" y="59"/>
                      </a:lnTo>
                      <a:lnTo>
                        <a:pt x="23" y="58"/>
                      </a:lnTo>
                      <a:lnTo>
                        <a:pt x="19" y="55"/>
                      </a:lnTo>
                      <a:lnTo>
                        <a:pt x="18" y="52"/>
                      </a:lnTo>
                      <a:lnTo>
                        <a:pt x="15" y="48"/>
                      </a:lnTo>
                      <a:lnTo>
                        <a:pt x="13" y="45"/>
                      </a:lnTo>
                      <a:lnTo>
                        <a:pt x="11" y="42"/>
                      </a:lnTo>
                      <a:lnTo>
                        <a:pt x="9" y="39"/>
                      </a:lnTo>
                      <a:lnTo>
                        <a:pt x="5" y="35"/>
                      </a:lnTo>
                      <a:lnTo>
                        <a:pt x="0" y="30"/>
                      </a:lnTo>
                      <a:lnTo>
                        <a:pt x="1" y="28"/>
                      </a:lnTo>
                      <a:lnTo>
                        <a:pt x="3" y="27"/>
                      </a:lnTo>
                      <a:lnTo>
                        <a:pt x="8" y="25"/>
                      </a:lnTo>
                      <a:lnTo>
                        <a:pt x="12" y="24"/>
                      </a:lnTo>
                      <a:lnTo>
                        <a:pt x="14" y="24"/>
                      </a:lnTo>
                      <a:lnTo>
                        <a:pt x="17" y="23"/>
                      </a:lnTo>
                      <a:lnTo>
                        <a:pt x="20" y="21"/>
                      </a:lnTo>
                      <a:lnTo>
                        <a:pt x="20" y="19"/>
                      </a:lnTo>
                      <a:lnTo>
                        <a:pt x="21" y="18"/>
                      </a:lnTo>
                      <a:lnTo>
                        <a:pt x="26" y="16"/>
                      </a:lnTo>
                      <a:lnTo>
                        <a:pt x="36" y="13"/>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724" name="Freeform 172"/>
                <p:cNvSpPr>
                  <a:spLocks/>
                </p:cNvSpPr>
                <p:nvPr/>
              </p:nvSpPr>
              <p:spPr bwMode="auto">
                <a:xfrm>
                  <a:off x="712" y="2830"/>
                  <a:ext cx="21" cy="20"/>
                </a:xfrm>
                <a:custGeom>
                  <a:avLst/>
                  <a:gdLst>
                    <a:gd name="T0" fmla="*/ 34 w 42"/>
                    <a:gd name="T1" fmla="*/ 6 h 40"/>
                    <a:gd name="T2" fmla="*/ 28 w 42"/>
                    <a:gd name="T3" fmla="*/ 4 h 40"/>
                    <a:gd name="T4" fmla="*/ 22 w 42"/>
                    <a:gd name="T5" fmla="*/ 2 h 40"/>
                    <a:gd name="T6" fmla="*/ 20 w 42"/>
                    <a:gd name="T7" fmla="*/ 2 h 40"/>
                    <a:gd name="T8" fmla="*/ 15 w 42"/>
                    <a:gd name="T9" fmla="*/ 0 h 40"/>
                    <a:gd name="T10" fmla="*/ 11 w 42"/>
                    <a:gd name="T11" fmla="*/ 3 h 40"/>
                    <a:gd name="T12" fmla="*/ 8 w 42"/>
                    <a:gd name="T13" fmla="*/ 4 h 40"/>
                    <a:gd name="T14" fmla="*/ 6 w 42"/>
                    <a:gd name="T15" fmla="*/ 5 h 40"/>
                    <a:gd name="T16" fmla="*/ 3 w 42"/>
                    <a:gd name="T17" fmla="*/ 9 h 40"/>
                    <a:gd name="T18" fmla="*/ 0 w 42"/>
                    <a:gd name="T19" fmla="*/ 12 h 40"/>
                    <a:gd name="T20" fmla="*/ 0 w 42"/>
                    <a:gd name="T21" fmla="*/ 15 h 40"/>
                    <a:gd name="T22" fmla="*/ 2 w 42"/>
                    <a:gd name="T23" fmla="*/ 18 h 40"/>
                    <a:gd name="T24" fmla="*/ 3 w 42"/>
                    <a:gd name="T25" fmla="*/ 22 h 40"/>
                    <a:gd name="T26" fmla="*/ 8 w 42"/>
                    <a:gd name="T27" fmla="*/ 26 h 40"/>
                    <a:gd name="T28" fmla="*/ 12 w 42"/>
                    <a:gd name="T29" fmla="*/ 32 h 40"/>
                    <a:gd name="T30" fmla="*/ 16 w 42"/>
                    <a:gd name="T31" fmla="*/ 35 h 40"/>
                    <a:gd name="T32" fmla="*/ 20 w 42"/>
                    <a:gd name="T33" fmla="*/ 38 h 40"/>
                    <a:gd name="T34" fmla="*/ 22 w 42"/>
                    <a:gd name="T35" fmla="*/ 39 h 40"/>
                    <a:gd name="T36" fmla="*/ 24 w 42"/>
                    <a:gd name="T37" fmla="*/ 40 h 40"/>
                    <a:gd name="T38" fmla="*/ 26 w 42"/>
                    <a:gd name="T39" fmla="*/ 39 h 40"/>
                    <a:gd name="T40" fmla="*/ 27 w 42"/>
                    <a:gd name="T41" fmla="*/ 38 h 40"/>
                    <a:gd name="T42" fmla="*/ 32 w 42"/>
                    <a:gd name="T43" fmla="*/ 33 h 40"/>
                    <a:gd name="T44" fmla="*/ 34 w 42"/>
                    <a:gd name="T45" fmla="*/ 29 h 40"/>
                    <a:gd name="T46" fmla="*/ 36 w 42"/>
                    <a:gd name="T47" fmla="*/ 27 h 40"/>
                    <a:gd name="T48" fmla="*/ 39 w 42"/>
                    <a:gd name="T49" fmla="*/ 24 h 40"/>
                    <a:gd name="T50" fmla="*/ 40 w 42"/>
                    <a:gd name="T51" fmla="*/ 21 h 40"/>
                    <a:gd name="T52" fmla="*/ 42 w 42"/>
                    <a:gd name="T53" fmla="*/ 17 h 40"/>
                    <a:gd name="T54" fmla="*/ 41 w 42"/>
                    <a:gd name="T55" fmla="*/ 16 h 40"/>
                    <a:gd name="T56" fmla="*/ 40 w 42"/>
                    <a:gd name="T57" fmla="*/ 14 h 40"/>
                    <a:gd name="T58" fmla="*/ 39 w 42"/>
                    <a:gd name="T59" fmla="*/ 10 h 40"/>
                    <a:gd name="T60" fmla="*/ 36 w 42"/>
                    <a:gd name="T61" fmla="*/ 9 h 40"/>
                    <a:gd name="T62" fmla="*/ 34 w 42"/>
                    <a:gd name="T63"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 h="40">
                      <a:moveTo>
                        <a:pt x="34" y="6"/>
                      </a:moveTo>
                      <a:lnTo>
                        <a:pt x="28" y="4"/>
                      </a:lnTo>
                      <a:lnTo>
                        <a:pt x="22" y="2"/>
                      </a:lnTo>
                      <a:lnTo>
                        <a:pt x="20" y="2"/>
                      </a:lnTo>
                      <a:lnTo>
                        <a:pt x="15" y="0"/>
                      </a:lnTo>
                      <a:lnTo>
                        <a:pt x="11" y="3"/>
                      </a:lnTo>
                      <a:lnTo>
                        <a:pt x="8" y="4"/>
                      </a:lnTo>
                      <a:lnTo>
                        <a:pt x="6" y="5"/>
                      </a:lnTo>
                      <a:lnTo>
                        <a:pt x="3" y="9"/>
                      </a:lnTo>
                      <a:lnTo>
                        <a:pt x="0" y="12"/>
                      </a:lnTo>
                      <a:lnTo>
                        <a:pt x="0" y="15"/>
                      </a:lnTo>
                      <a:lnTo>
                        <a:pt x="2" y="18"/>
                      </a:lnTo>
                      <a:lnTo>
                        <a:pt x="3" y="22"/>
                      </a:lnTo>
                      <a:lnTo>
                        <a:pt x="8" y="26"/>
                      </a:lnTo>
                      <a:lnTo>
                        <a:pt x="12" y="32"/>
                      </a:lnTo>
                      <a:lnTo>
                        <a:pt x="16" y="35"/>
                      </a:lnTo>
                      <a:lnTo>
                        <a:pt x="20" y="38"/>
                      </a:lnTo>
                      <a:lnTo>
                        <a:pt x="22" y="39"/>
                      </a:lnTo>
                      <a:lnTo>
                        <a:pt x="24" y="40"/>
                      </a:lnTo>
                      <a:lnTo>
                        <a:pt x="26" y="39"/>
                      </a:lnTo>
                      <a:lnTo>
                        <a:pt x="27" y="38"/>
                      </a:lnTo>
                      <a:lnTo>
                        <a:pt x="32" y="33"/>
                      </a:lnTo>
                      <a:lnTo>
                        <a:pt x="34" y="29"/>
                      </a:lnTo>
                      <a:lnTo>
                        <a:pt x="36" y="27"/>
                      </a:lnTo>
                      <a:lnTo>
                        <a:pt x="39" y="24"/>
                      </a:lnTo>
                      <a:lnTo>
                        <a:pt x="40" y="21"/>
                      </a:lnTo>
                      <a:lnTo>
                        <a:pt x="42" y="17"/>
                      </a:lnTo>
                      <a:lnTo>
                        <a:pt x="41" y="16"/>
                      </a:lnTo>
                      <a:lnTo>
                        <a:pt x="40" y="14"/>
                      </a:lnTo>
                      <a:lnTo>
                        <a:pt x="39" y="10"/>
                      </a:lnTo>
                      <a:lnTo>
                        <a:pt x="36" y="9"/>
                      </a:lnTo>
                      <a:lnTo>
                        <a:pt x="34" y="6"/>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725" name="Freeform 173"/>
                <p:cNvSpPr>
                  <a:spLocks/>
                </p:cNvSpPr>
                <p:nvPr/>
              </p:nvSpPr>
              <p:spPr bwMode="auto">
                <a:xfrm>
                  <a:off x="743" y="2807"/>
                  <a:ext cx="16" cy="33"/>
                </a:xfrm>
                <a:custGeom>
                  <a:avLst/>
                  <a:gdLst>
                    <a:gd name="T0" fmla="*/ 20 w 31"/>
                    <a:gd name="T1" fmla="*/ 9 h 66"/>
                    <a:gd name="T2" fmla="*/ 21 w 31"/>
                    <a:gd name="T3" fmla="*/ 7 h 66"/>
                    <a:gd name="T4" fmla="*/ 26 w 31"/>
                    <a:gd name="T5" fmla="*/ 1 h 66"/>
                    <a:gd name="T6" fmla="*/ 29 w 31"/>
                    <a:gd name="T7" fmla="*/ 0 h 66"/>
                    <a:gd name="T8" fmla="*/ 31 w 31"/>
                    <a:gd name="T9" fmla="*/ 2 h 66"/>
                    <a:gd name="T10" fmla="*/ 30 w 31"/>
                    <a:gd name="T11" fmla="*/ 7 h 66"/>
                    <a:gd name="T12" fmla="*/ 30 w 31"/>
                    <a:gd name="T13" fmla="*/ 10 h 66"/>
                    <a:gd name="T14" fmla="*/ 29 w 31"/>
                    <a:gd name="T15" fmla="*/ 20 h 66"/>
                    <a:gd name="T16" fmla="*/ 27 w 31"/>
                    <a:gd name="T17" fmla="*/ 27 h 66"/>
                    <a:gd name="T18" fmla="*/ 26 w 31"/>
                    <a:gd name="T19" fmla="*/ 36 h 66"/>
                    <a:gd name="T20" fmla="*/ 25 w 31"/>
                    <a:gd name="T21" fmla="*/ 38 h 66"/>
                    <a:gd name="T22" fmla="*/ 23 w 31"/>
                    <a:gd name="T23" fmla="*/ 40 h 66"/>
                    <a:gd name="T24" fmla="*/ 20 w 31"/>
                    <a:gd name="T25" fmla="*/ 43 h 66"/>
                    <a:gd name="T26" fmla="*/ 18 w 31"/>
                    <a:gd name="T27" fmla="*/ 45 h 66"/>
                    <a:gd name="T28" fmla="*/ 17 w 31"/>
                    <a:gd name="T29" fmla="*/ 48 h 66"/>
                    <a:gd name="T30" fmla="*/ 17 w 31"/>
                    <a:gd name="T31" fmla="*/ 49 h 66"/>
                    <a:gd name="T32" fmla="*/ 17 w 31"/>
                    <a:gd name="T33" fmla="*/ 51 h 66"/>
                    <a:gd name="T34" fmla="*/ 17 w 31"/>
                    <a:gd name="T35" fmla="*/ 57 h 66"/>
                    <a:gd name="T36" fmla="*/ 15 w 31"/>
                    <a:gd name="T37" fmla="*/ 58 h 66"/>
                    <a:gd name="T38" fmla="*/ 13 w 31"/>
                    <a:gd name="T39" fmla="*/ 63 h 66"/>
                    <a:gd name="T40" fmla="*/ 12 w 31"/>
                    <a:gd name="T41" fmla="*/ 64 h 66"/>
                    <a:gd name="T42" fmla="*/ 8 w 31"/>
                    <a:gd name="T43" fmla="*/ 66 h 66"/>
                    <a:gd name="T44" fmla="*/ 5 w 31"/>
                    <a:gd name="T45" fmla="*/ 64 h 66"/>
                    <a:gd name="T46" fmla="*/ 2 w 31"/>
                    <a:gd name="T47" fmla="*/ 64 h 66"/>
                    <a:gd name="T48" fmla="*/ 1 w 31"/>
                    <a:gd name="T49" fmla="*/ 61 h 66"/>
                    <a:gd name="T50" fmla="*/ 0 w 31"/>
                    <a:gd name="T51" fmla="*/ 58 h 66"/>
                    <a:gd name="T52" fmla="*/ 0 w 31"/>
                    <a:gd name="T53" fmla="*/ 56 h 66"/>
                    <a:gd name="T54" fmla="*/ 1 w 31"/>
                    <a:gd name="T55" fmla="*/ 52 h 66"/>
                    <a:gd name="T56" fmla="*/ 1 w 31"/>
                    <a:gd name="T57" fmla="*/ 49 h 66"/>
                    <a:gd name="T58" fmla="*/ 3 w 31"/>
                    <a:gd name="T59" fmla="*/ 46 h 66"/>
                    <a:gd name="T60" fmla="*/ 7 w 31"/>
                    <a:gd name="T61" fmla="*/ 43 h 66"/>
                    <a:gd name="T62" fmla="*/ 11 w 31"/>
                    <a:gd name="T63" fmla="*/ 37 h 66"/>
                    <a:gd name="T64" fmla="*/ 12 w 31"/>
                    <a:gd name="T65" fmla="*/ 34 h 66"/>
                    <a:gd name="T66" fmla="*/ 15 w 31"/>
                    <a:gd name="T67" fmla="*/ 26 h 66"/>
                    <a:gd name="T68" fmla="*/ 17 w 31"/>
                    <a:gd name="T69" fmla="*/ 22 h 66"/>
                    <a:gd name="T70" fmla="*/ 17 w 31"/>
                    <a:gd name="T71" fmla="*/ 16 h 66"/>
                    <a:gd name="T72" fmla="*/ 18 w 31"/>
                    <a:gd name="T73" fmla="*/ 13 h 66"/>
                    <a:gd name="T74" fmla="*/ 20 w 31"/>
                    <a:gd name="T75" fmla="*/ 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 h="66">
                      <a:moveTo>
                        <a:pt x="20" y="9"/>
                      </a:moveTo>
                      <a:lnTo>
                        <a:pt x="21" y="7"/>
                      </a:lnTo>
                      <a:lnTo>
                        <a:pt x="26" y="1"/>
                      </a:lnTo>
                      <a:lnTo>
                        <a:pt x="29" y="0"/>
                      </a:lnTo>
                      <a:lnTo>
                        <a:pt x="31" y="2"/>
                      </a:lnTo>
                      <a:lnTo>
                        <a:pt x="30" y="7"/>
                      </a:lnTo>
                      <a:lnTo>
                        <a:pt x="30" y="10"/>
                      </a:lnTo>
                      <a:lnTo>
                        <a:pt x="29" y="20"/>
                      </a:lnTo>
                      <a:lnTo>
                        <a:pt x="27" y="27"/>
                      </a:lnTo>
                      <a:lnTo>
                        <a:pt x="26" y="36"/>
                      </a:lnTo>
                      <a:lnTo>
                        <a:pt x="25" y="38"/>
                      </a:lnTo>
                      <a:lnTo>
                        <a:pt x="23" y="40"/>
                      </a:lnTo>
                      <a:lnTo>
                        <a:pt x="20" y="43"/>
                      </a:lnTo>
                      <a:lnTo>
                        <a:pt x="18" y="45"/>
                      </a:lnTo>
                      <a:lnTo>
                        <a:pt x="17" y="48"/>
                      </a:lnTo>
                      <a:lnTo>
                        <a:pt x="17" y="49"/>
                      </a:lnTo>
                      <a:lnTo>
                        <a:pt x="17" y="51"/>
                      </a:lnTo>
                      <a:lnTo>
                        <a:pt x="17" y="57"/>
                      </a:lnTo>
                      <a:lnTo>
                        <a:pt x="15" y="58"/>
                      </a:lnTo>
                      <a:lnTo>
                        <a:pt x="13" y="63"/>
                      </a:lnTo>
                      <a:lnTo>
                        <a:pt x="12" y="64"/>
                      </a:lnTo>
                      <a:lnTo>
                        <a:pt x="8" y="66"/>
                      </a:lnTo>
                      <a:lnTo>
                        <a:pt x="5" y="64"/>
                      </a:lnTo>
                      <a:lnTo>
                        <a:pt x="2" y="64"/>
                      </a:lnTo>
                      <a:lnTo>
                        <a:pt x="1" y="61"/>
                      </a:lnTo>
                      <a:lnTo>
                        <a:pt x="0" y="58"/>
                      </a:lnTo>
                      <a:lnTo>
                        <a:pt x="0" y="56"/>
                      </a:lnTo>
                      <a:lnTo>
                        <a:pt x="1" y="52"/>
                      </a:lnTo>
                      <a:lnTo>
                        <a:pt x="1" y="49"/>
                      </a:lnTo>
                      <a:lnTo>
                        <a:pt x="3" y="46"/>
                      </a:lnTo>
                      <a:lnTo>
                        <a:pt x="7" y="43"/>
                      </a:lnTo>
                      <a:lnTo>
                        <a:pt x="11" y="37"/>
                      </a:lnTo>
                      <a:lnTo>
                        <a:pt x="12" y="34"/>
                      </a:lnTo>
                      <a:lnTo>
                        <a:pt x="15" y="26"/>
                      </a:lnTo>
                      <a:lnTo>
                        <a:pt x="17" y="22"/>
                      </a:lnTo>
                      <a:lnTo>
                        <a:pt x="17" y="16"/>
                      </a:lnTo>
                      <a:lnTo>
                        <a:pt x="18" y="13"/>
                      </a:lnTo>
                      <a:lnTo>
                        <a:pt x="20" y="9"/>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726" name="Freeform 174"/>
                <p:cNvSpPr>
                  <a:spLocks/>
                </p:cNvSpPr>
                <p:nvPr/>
              </p:nvSpPr>
              <p:spPr bwMode="auto">
                <a:xfrm>
                  <a:off x="592" y="3008"/>
                  <a:ext cx="13" cy="20"/>
                </a:xfrm>
                <a:custGeom>
                  <a:avLst/>
                  <a:gdLst>
                    <a:gd name="T0" fmla="*/ 14 w 26"/>
                    <a:gd name="T1" fmla="*/ 6 h 38"/>
                    <a:gd name="T2" fmla="*/ 14 w 26"/>
                    <a:gd name="T3" fmla="*/ 3 h 38"/>
                    <a:gd name="T4" fmla="*/ 9 w 26"/>
                    <a:gd name="T5" fmla="*/ 1 h 38"/>
                    <a:gd name="T6" fmla="*/ 8 w 26"/>
                    <a:gd name="T7" fmla="*/ 0 h 38"/>
                    <a:gd name="T8" fmla="*/ 5 w 26"/>
                    <a:gd name="T9" fmla="*/ 0 h 38"/>
                    <a:gd name="T10" fmla="*/ 3 w 26"/>
                    <a:gd name="T11" fmla="*/ 1 h 38"/>
                    <a:gd name="T12" fmla="*/ 2 w 26"/>
                    <a:gd name="T13" fmla="*/ 3 h 38"/>
                    <a:gd name="T14" fmla="*/ 2 w 26"/>
                    <a:gd name="T15" fmla="*/ 6 h 38"/>
                    <a:gd name="T16" fmla="*/ 0 w 26"/>
                    <a:gd name="T17" fmla="*/ 8 h 38"/>
                    <a:gd name="T18" fmla="*/ 2 w 26"/>
                    <a:gd name="T19" fmla="*/ 12 h 38"/>
                    <a:gd name="T20" fmla="*/ 2 w 26"/>
                    <a:gd name="T21" fmla="*/ 17 h 38"/>
                    <a:gd name="T22" fmla="*/ 3 w 26"/>
                    <a:gd name="T23" fmla="*/ 19 h 38"/>
                    <a:gd name="T24" fmla="*/ 3 w 26"/>
                    <a:gd name="T25" fmla="*/ 23 h 38"/>
                    <a:gd name="T26" fmla="*/ 2 w 26"/>
                    <a:gd name="T27" fmla="*/ 25 h 38"/>
                    <a:gd name="T28" fmla="*/ 3 w 26"/>
                    <a:gd name="T29" fmla="*/ 27 h 38"/>
                    <a:gd name="T30" fmla="*/ 4 w 26"/>
                    <a:gd name="T31" fmla="*/ 32 h 38"/>
                    <a:gd name="T32" fmla="*/ 6 w 26"/>
                    <a:gd name="T33" fmla="*/ 36 h 38"/>
                    <a:gd name="T34" fmla="*/ 8 w 26"/>
                    <a:gd name="T35" fmla="*/ 37 h 38"/>
                    <a:gd name="T36" fmla="*/ 11 w 26"/>
                    <a:gd name="T37" fmla="*/ 38 h 38"/>
                    <a:gd name="T38" fmla="*/ 12 w 26"/>
                    <a:gd name="T39" fmla="*/ 37 h 38"/>
                    <a:gd name="T40" fmla="*/ 15 w 26"/>
                    <a:gd name="T41" fmla="*/ 36 h 38"/>
                    <a:gd name="T42" fmla="*/ 18 w 26"/>
                    <a:gd name="T43" fmla="*/ 32 h 38"/>
                    <a:gd name="T44" fmla="*/ 22 w 26"/>
                    <a:gd name="T45" fmla="*/ 29 h 38"/>
                    <a:gd name="T46" fmla="*/ 24 w 26"/>
                    <a:gd name="T47" fmla="*/ 25 h 38"/>
                    <a:gd name="T48" fmla="*/ 26 w 26"/>
                    <a:gd name="T49" fmla="*/ 23 h 38"/>
                    <a:gd name="T50" fmla="*/ 24 w 26"/>
                    <a:gd name="T51" fmla="*/ 19 h 38"/>
                    <a:gd name="T52" fmla="*/ 23 w 26"/>
                    <a:gd name="T53" fmla="*/ 18 h 38"/>
                    <a:gd name="T54" fmla="*/ 20 w 26"/>
                    <a:gd name="T55" fmla="*/ 15 h 38"/>
                    <a:gd name="T56" fmla="*/ 17 w 26"/>
                    <a:gd name="T57" fmla="*/ 14 h 38"/>
                    <a:gd name="T58" fmla="*/ 17 w 26"/>
                    <a:gd name="T59" fmla="*/ 12 h 38"/>
                    <a:gd name="T60" fmla="*/ 15 w 26"/>
                    <a:gd name="T61" fmla="*/ 8 h 38"/>
                    <a:gd name="T62" fmla="*/ 14 w 26"/>
                    <a:gd name="T63" fmla="*/ 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 h="38">
                      <a:moveTo>
                        <a:pt x="14" y="6"/>
                      </a:moveTo>
                      <a:lnTo>
                        <a:pt x="14" y="3"/>
                      </a:lnTo>
                      <a:lnTo>
                        <a:pt x="9" y="1"/>
                      </a:lnTo>
                      <a:lnTo>
                        <a:pt x="8" y="0"/>
                      </a:lnTo>
                      <a:lnTo>
                        <a:pt x="5" y="0"/>
                      </a:lnTo>
                      <a:lnTo>
                        <a:pt x="3" y="1"/>
                      </a:lnTo>
                      <a:lnTo>
                        <a:pt x="2" y="3"/>
                      </a:lnTo>
                      <a:lnTo>
                        <a:pt x="2" y="6"/>
                      </a:lnTo>
                      <a:lnTo>
                        <a:pt x="0" y="8"/>
                      </a:lnTo>
                      <a:lnTo>
                        <a:pt x="2" y="12"/>
                      </a:lnTo>
                      <a:lnTo>
                        <a:pt x="2" y="17"/>
                      </a:lnTo>
                      <a:lnTo>
                        <a:pt x="3" y="19"/>
                      </a:lnTo>
                      <a:lnTo>
                        <a:pt x="3" y="23"/>
                      </a:lnTo>
                      <a:lnTo>
                        <a:pt x="2" y="25"/>
                      </a:lnTo>
                      <a:lnTo>
                        <a:pt x="3" y="27"/>
                      </a:lnTo>
                      <a:lnTo>
                        <a:pt x="4" y="32"/>
                      </a:lnTo>
                      <a:lnTo>
                        <a:pt x="6" y="36"/>
                      </a:lnTo>
                      <a:lnTo>
                        <a:pt x="8" y="37"/>
                      </a:lnTo>
                      <a:lnTo>
                        <a:pt x="11" y="38"/>
                      </a:lnTo>
                      <a:lnTo>
                        <a:pt x="12" y="37"/>
                      </a:lnTo>
                      <a:lnTo>
                        <a:pt x="15" y="36"/>
                      </a:lnTo>
                      <a:lnTo>
                        <a:pt x="18" y="32"/>
                      </a:lnTo>
                      <a:lnTo>
                        <a:pt x="22" y="29"/>
                      </a:lnTo>
                      <a:lnTo>
                        <a:pt x="24" y="25"/>
                      </a:lnTo>
                      <a:lnTo>
                        <a:pt x="26" y="23"/>
                      </a:lnTo>
                      <a:lnTo>
                        <a:pt x="24" y="19"/>
                      </a:lnTo>
                      <a:lnTo>
                        <a:pt x="23" y="18"/>
                      </a:lnTo>
                      <a:lnTo>
                        <a:pt x="20" y="15"/>
                      </a:lnTo>
                      <a:lnTo>
                        <a:pt x="17" y="14"/>
                      </a:lnTo>
                      <a:lnTo>
                        <a:pt x="17" y="12"/>
                      </a:lnTo>
                      <a:lnTo>
                        <a:pt x="15" y="8"/>
                      </a:lnTo>
                      <a:lnTo>
                        <a:pt x="14" y="6"/>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727" name="Freeform 175"/>
                <p:cNvSpPr>
                  <a:spLocks/>
                </p:cNvSpPr>
                <p:nvPr/>
              </p:nvSpPr>
              <p:spPr bwMode="auto">
                <a:xfrm>
                  <a:off x="565" y="3040"/>
                  <a:ext cx="15" cy="9"/>
                </a:xfrm>
                <a:custGeom>
                  <a:avLst/>
                  <a:gdLst>
                    <a:gd name="T0" fmla="*/ 28 w 29"/>
                    <a:gd name="T1" fmla="*/ 1 h 18"/>
                    <a:gd name="T2" fmla="*/ 29 w 29"/>
                    <a:gd name="T3" fmla="*/ 3 h 18"/>
                    <a:gd name="T4" fmla="*/ 29 w 29"/>
                    <a:gd name="T5" fmla="*/ 4 h 18"/>
                    <a:gd name="T6" fmla="*/ 28 w 29"/>
                    <a:gd name="T7" fmla="*/ 6 h 18"/>
                    <a:gd name="T8" fmla="*/ 24 w 29"/>
                    <a:gd name="T9" fmla="*/ 9 h 18"/>
                    <a:gd name="T10" fmla="*/ 22 w 29"/>
                    <a:gd name="T11" fmla="*/ 11 h 18"/>
                    <a:gd name="T12" fmla="*/ 17 w 29"/>
                    <a:gd name="T13" fmla="*/ 15 h 18"/>
                    <a:gd name="T14" fmla="*/ 12 w 29"/>
                    <a:gd name="T15" fmla="*/ 18 h 18"/>
                    <a:gd name="T16" fmla="*/ 10 w 29"/>
                    <a:gd name="T17" fmla="*/ 17 h 18"/>
                    <a:gd name="T18" fmla="*/ 8 w 29"/>
                    <a:gd name="T19" fmla="*/ 16 h 18"/>
                    <a:gd name="T20" fmla="*/ 5 w 29"/>
                    <a:gd name="T21" fmla="*/ 15 h 18"/>
                    <a:gd name="T22" fmla="*/ 3 w 29"/>
                    <a:gd name="T23" fmla="*/ 13 h 18"/>
                    <a:gd name="T24" fmla="*/ 3 w 29"/>
                    <a:gd name="T25" fmla="*/ 12 h 18"/>
                    <a:gd name="T26" fmla="*/ 2 w 29"/>
                    <a:gd name="T27" fmla="*/ 11 h 18"/>
                    <a:gd name="T28" fmla="*/ 0 w 29"/>
                    <a:gd name="T29" fmla="*/ 9 h 18"/>
                    <a:gd name="T30" fmla="*/ 0 w 29"/>
                    <a:gd name="T31" fmla="*/ 7 h 18"/>
                    <a:gd name="T32" fmla="*/ 2 w 29"/>
                    <a:gd name="T33" fmla="*/ 6 h 18"/>
                    <a:gd name="T34" fmla="*/ 2 w 29"/>
                    <a:gd name="T35" fmla="*/ 5 h 18"/>
                    <a:gd name="T36" fmla="*/ 4 w 29"/>
                    <a:gd name="T37" fmla="*/ 3 h 18"/>
                    <a:gd name="T38" fmla="*/ 5 w 29"/>
                    <a:gd name="T39" fmla="*/ 1 h 18"/>
                    <a:gd name="T40" fmla="*/ 6 w 29"/>
                    <a:gd name="T41" fmla="*/ 1 h 18"/>
                    <a:gd name="T42" fmla="*/ 9 w 29"/>
                    <a:gd name="T43" fmla="*/ 3 h 18"/>
                    <a:gd name="T44" fmla="*/ 10 w 29"/>
                    <a:gd name="T45" fmla="*/ 3 h 18"/>
                    <a:gd name="T46" fmla="*/ 14 w 29"/>
                    <a:gd name="T47" fmla="*/ 3 h 18"/>
                    <a:gd name="T48" fmla="*/ 17 w 29"/>
                    <a:gd name="T49" fmla="*/ 4 h 18"/>
                    <a:gd name="T50" fmla="*/ 18 w 29"/>
                    <a:gd name="T51" fmla="*/ 4 h 18"/>
                    <a:gd name="T52" fmla="*/ 21 w 29"/>
                    <a:gd name="T53" fmla="*/ 3 h 18"/>
                    <a:gd name="T54" fmla="*/ 23 w 29"/>
                    <a:gd name="T55" fmla="*/ 1 h 18"/>
                    <a:gd name="T56" fmla="*/ 26 w 29"/>
                    <a:gd name="T57" fmla="*/ 0 h 18"/>
                    <a:gd name="T58" fmla="*/ 28 w 29"/>
                    <a:gd name="T5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9" h="18">
                      <a:moveTo>
                        <a:pt x="28" y="1"/>
                      </a:moveTo>
                      <a:lnTo>
                        <a:pt x="29" y="3"/>
                      </a:lnTo>
                      <a:lnTo>
                        <a:pt x="29" y="4"/>
                      </a:lnTo>
                      <a:lnTo>
                        <a:pt x="28" y="6"/>
                      </a:lnTo>
                      <a:lnTo>
                        <a:pt x="24" y="9"/>
                      </a:lnTo>
                      <a:lnTo>
                        <a:pt x="22" y="11"/>
                      </a:lnTo>
                      <a:lnTo>
                        <a:pt x="17" y="15"/>
                      </a:lnTo>
                      <a:lnTo>
                        <a:pt x="12" y="18"/>
                      </a:lnTo>
                      <a:lnTo>
                        <a:pt x="10" y="17"/>
                      </a:lnTo>
                      <a:lnTo>
                        <a:pt x="8" y="16"/>
                      </a:lnTo>
                      <a:lnTo>
                        <a:pt x="5" y="15"/>
                      </a:lnTo>
                      <a:lnTo>
                        <a:pt x="3" y="13"/>
                      </a:lnTo>
                      <a:lnTo>
                        <a:pt x="3" y="12"/>
                      </a:lnTo>
                      <a:lnTo>
                        <a:pt x="2" y="11"/>
                      </a:lnTo>
                      <a:lnTo>
                        <a:pt x="0" y="9"/>
                      </a:lnTo>
                      <a:lnTo>
                        <a:pt x="0" y="7"/>
                      </a:lnTo>
                      <a:lnTo>
                        <a:pt x="2" y="6"/>
                      </a:lnTo>
                      <a:lnTo>
                        <a:pt x="2" y="5"/>
                      </a:lnTo>
                      <a:lnTo>
                        <a:pt x="4" y="3"/>
                      </a:lnTo>
                      <a:lnTo>
                        <a:pt x="5" y="1"/>
                      </a:lnTo>
                      <a:lnTo>
                        <a:pt x="6" y="1"/>
                      </a:lnTo>
                      <a:lnTo>
                        <a:pt x="9" y="3"/>
                      </a:lnTo>
                      <a:lnTo>
                        <a:pt x="10" y="3"/>
                      </a:lnTo>
                      <a:lnTo>
                        <a:pt x="14" y="3"/>
                      </a:lnTo>
                      <a:lnTo>
                        <a:pt x="17" y="4"/>
                      </a:lnTo>
                      <a:lnTo>
                        <a:pt x="18" y="4"/>
                      </a:lnTo>
                      <a:lnTo>
                        <a:pt x="21" y="3"/>
                      </a:lnTo>
                      <a:lnTo>
                        <a:pt x="23" y="1"/>
                      </a:lnTo>
                      <a:lnTo>
                        <a:pt x="26" y="0"/>
                      </a:lnTo>
                      <a:lnTo>
                        <a:pt x="28" y="1"/>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728" name="Freeform 176"/>
                <p:cNvSpPr>
                  <a:spLocks/>
                </p:cNvSpPr>
                <p:nvPr/>
              </p:nvSpPr>
              <p:spPr bwMode="auto">
                <a:xfrm>
                  <a:off x="709" y="2697"/>
                  <a:ext cx="7" cy="11"/>
                </a:xfrm>
                <a:custGeom>
                  <a:avLst/>
                  <a:gdLst>
                    <a:gd name="T0" fmla="*/ 15 w 15"/>
                    <a:gd name="T1" fmla="*/ 6 h 23"/>
                    <a:gd name="T2" fmla="*/ 14 w 15"/>
                    <a:gd name="T3" fmla="*/ 1 h 23"/>
                    <a:gd name="T4" fmla="*/ 10 w 15"/>
                    <a:gd name="T5" fmla="*/ 0 h 23"/>
                    <a:gd name="T6" fmla="*/ 2 w 15"/>
                    <a:gd name="T7" fmla="*/ 5 h 23"/>
                    <a:gd name="T8" fmla="*/ 0 w 15"/>
                    <a:gd name="T9" fmla="*/ 7 h 23"/>
                    <a:gd name="T10" fmla="*/ 0 w 15"/>
                    <a:gd name="T11" fmla="*/ 11 h 23"/>
                    <a:gd name="T12" fmla="*/ 3 w 15"/>
                    <a:gd name="T13" fmla="*/ 19 h 23"/>
                    <a:gd name="T14" fmla="*/ 5 w 15"/>
                    <a:gd name="T15" fmla="*/ 22 h 23"/>
                    <a:gd name="T16" fmla="*/ 10 w 15"/>
                    <a:gd name="T17" fmla="*/ 23 h 23"/>
                    <a:gd name="T18" fmla="*/ 10 w 15"/>
                    <a:gd name="T19" fmla="*/ 22 h 23"/>
                    <a:gd name="T20" fmla="*/ 12 w 15"/>
                    <a:gd name="T21" fmla="*/ 18 h 23"/>
                    <a:gd name="T22" fmla="*/ 14 w 15"/>
                    <a:gd name="T23" fmla="*/ 13 h 23"/>
                    <a:gd name="T24" fmla="*/ 15 w 15"/>
                    <a:gd name="T25"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23">
                      <a:moveTo>
                        <a:pt x="15" y="6"/>
                      </a:moveTo>
                      <a:lnTo>
                        <a:pt x="14" y="1"/>
                      </a:lnTo>
                      <a:lnTo>
                        <a:pt x="10" y="0"/>
                      </a:lnTo>
                      <a:lnTo>
                        <a:pt x="2" y="5"/>
                      </a:lnTo>
                      <a:lnTo>
                        <a:pt x="0" y="7"/>
                      </a:lnTo>
                      <a:lnTo>
                        <a:pt x="0" y="11"/>
                      </a:lnTo>
                      <a:lnTo>
                        <a:pt x="3" y="19"/>
                      </a:lnTo>
                      <a:lnTo>
                        <a:pt x="5" y="22"/>
                      </a:lnTo>
                      <a:lnTo>
                        <a:pt x="10" y="23"/>
                      </a:lnTo>
                      <a:lnTo>
                        <a:pt x="10" y="22"/>
                      </a:lnTo>
                      <a:lnTo>
                        <a:pt x="12" y="18"/>
                      </a:lnTo>
                      <a:lnTo>
                        <a:pt x="14" y="13"/>
                      </a:lnTo>
                      <a:lnTo>
                        <a:pt x="15" y="6"/>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729" name="Freeform 177"/>
                <p:cNvSpPr>
                  <a:spLocks/>
                </p:cNvSpPr>
                <p:nvPr/>
              </p:nvSpPr>
              <p:spPr bwMode="auto">
                <a:xfrm>
                  <a:off x="496" y="3077"/>
                  <a:ext cx="52" cy="55"/>
                </a:xfrm>
                <a:custGeom>
                  <a:avLst/>
                  <a:gdLst>
                    <a:gd name="T0" fmla="*/ 3 w 106"/>
                    <a:gd name="T1" fmla="*/ 108 h 110"/>
                    <a:gd name="T2" fmla="*/ 0 w 106"/>
                    <a:gd name="T3" fmla="*/ 93 h 110"/>
                    <a:gd name="T4" fmla="*/ 9 w 106"/>
                    <a:gd name="T5" fmla="*/ 81 h 110"/>
                    <a:gd name="T6" fmla="*/ 16 w 106"/>
                    <a:gd name="T7" fmla="*/ 72 h 110"/>
                    <a:gd name="T8" fmla="*/ 15 w 106"/>
                    <a:gd name="T9" fmla="*/ 62 h 110"/>
                    <a:gd name="T10" fmla="*/ 25 w 106"/>
                    <a:gd name="T11" fmla="*/ 52 h 110"/>
                    <a:gd name="T12" fmla="*/ 36 w 106"/>
                    <a:gd name="T13" fmla="*/ 45 h 110"/>
                    <a:gd name="T14" fmla="*/ 49 w 106"/>
                    <a:gd name="T15" fmla="*/ 38 h 110"/>
                    <a:gd name="T16" fmla="*/ 40 w 106"/>
                    <a:gd name="T17" fmla="*/ 31 h 110"/>
                    <a:gd name="T18" fmla="*/ 37 w 106"/>
                    <a:gd name="T19" fmla="*/ 22 h 110"/>
                    <a:gd name="T20" fmla="*/ 45 w 106"/>
                    <a:gd name="T21" fmla="*/ 16 h 110"/>
                    <a:gd name="T22" fmla="*/ 57 w 106"/>
                    <a:gd name="T23" fmla="*/ 20 h 110"/>
                    <a:gd name="T24" fmla="*/ 60 w 106"/>
                    <a:gd name="T25" fmla="*/ 26 h 110"/>
                    <a:gd name="T26" fmla="*/ 67 w 106"/>
                    <a:gd name="T27" fmla="*/ 24 h 110"/>
                    <a:gd name="T28" fmla="*/ 82 w 106"/>
                    <a:gd name="T29" fmla="*/ 14 h 110"/>
                    <a:gd name="T30" fmla="*/ 93 w 106"/>
                    <a:gd name="T31" fmla="*/ 1 h 110"/>
                    <a:gd name="T32" fmla="*/ 101 w 106"/>
                    <a:gd name="T33" fmla="*/ 3 h 110"/>
                    <a:gd name="T34" fmla="*/ 102 w 106"/>
                    <a:gd name="T35" fmla="*/ 27 h 110"/>
                    <a:gd name="T36" fmla="*/ 89 w 106"/>
                    <a:gd name="T37" fmla="*/ 34 h 110"/>
                    <a:gd name="T38" fmla="*/ 78 w 106"/>
                    <a:gd name="T39" fmla="*/ 38 h 110"/>
                    <a:gd name="T40" fmla="*/ 69 w 106"/>
                    <a:gd name="T41" fmla="*/ 44 h 110"/>
                    <a:gd name="T42" fmla="*/ 58 w 106"/>
                    <a:gd name="T43" fmla="*/ 55 h 110"/>
                    <a:gd name="T44" fmla="*/ 48 w 106"/>
                    <a:gd name="T45" fmla="*/ 58 h 110"/>
                    <a:gd name="T46" fmla="*/ 43 w 106"/>
                    <a:gd name="T47" fmla="*/ 57 h 110"/>
                    <a:gd name="T48" fmla="*/ 39 w 106"/>
                    <a:gd name="T49" fmla="*/ 57 h 110"/>
                    <a:gd name="T50" fmla="*/ 37 w 106"/>
                    <a:gd name="T51" fmla="*/ 60 h 110"/>
                    <a:gd name="T52" fmla="*/ 46 w 106"/>
                    <a:gd name="T53" fmla="*/ 76 h 110"/>
                    <a:gd name="T54" fmla="*/ 35 w 106"/>
                    <a:gd name="T55" fmla="*/ 78 h 110"/>
                    <a:gd name="T56" fmla="*/ 28 w 106"/>
                    <a:gd name="T57" fmla="*/ 81 h 110"/>
                    <a:gd name="T58" fmla="*/ 34 w 106"/>
                    <a:gd name="T59" fmla="*/ 90 h 110"/>
                    <a:gd name="T60" fmla="*/ 27 w 106"/>
                    <a:gd name="T61" fmla="*/ 102 h 110"/>
                    <a:gd name="T62" fmla="*/ 17 w 106"/>
                    <a:gd name="T63" fmla="*/ 10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10">
                      <a:moveTo>
                        <a:pt x="6" y="110"/>
                      </a:moveTo>
                      <a:lnTo>
                        <a:pt x="3" y="108"/>
                      </a:lnTo>
                      <a:lnTo>
                        <a:pt x="1" y="100"/>
                      </a:lnTo>
                      <a:lnTo>
                        <a:pt x="0" y="93"/>
                      </a:lnTo>
                      <a:lnTo>
                        <a:pt x="3" y="85"/>
                      </a:lnTo>
                      <a:lnTo>
                        <a:pt x="9" y="81"/>
                      </a:lnTo>
                      <a:lnTo>
                        <a:pt x="15" y="75"/>
                      </a:lnTo>
                      <a:lnTo>
                        <a:pt x="16" y="72"/>
                      </a:lnTo>
                      <a:lnTo>
                        <a:pt x="16" y="69"/>
                      </a:lnTo>
                      <a:lnTo>
                        <a:pt x="15" y="62"/>
                      </a:lnTo>
                      <a:lnTo>
                        <a:pt x="17" y="56"/>
                      </a:lnTo>
                      <a:lnTo>
                        <a:pt x="25" y="52"/>
                      </a:lnTo>
                      <a:lnTo>
                        <a:pt x="34" y="46"/>
                      </a:lnTo>
                      <a:lnTo>
                        <a:pt x="36" y="45"/>
                      </a:lnTo>
                      <a:lnTo>
                        <a:pt x="48" y="40"/>
                      </a:lnTo>
                      <a:lnTo>
                        <a:pt x="49" y="38"/>
                      </a:lnTo>
                      <a:lnTo>
                        <a:pt x="48" y="34"/>
                      </a:lnTo>
                      <a:lnTo>
                        <a:pt x="40" y="31"/>
                      </a:lnTo>
                      <a:lnTo>
                        <a:pt x="37" y="27"/>
                      </a:lnTo>
                      <a:lnTo>
                        <a:pt x="37" y="22"/>
                      </a:lnTo>
                      <a:lnTo>
                        <a:pt x="40" y="19"/>
                      </a:lnTo>
                      <a:lnTo>
                        <a:pt x="45" y="16"/>
                      </a:lnTo>
                      <a:lnTo>
                        <a:pt x="53" y="18"/>
                      </a:lnTo>
                      <a:lnTo>
                        <a:pt x="57" y="20"/>
                      </a:lnTo>
                      <a:lnTo>
                        <a:pt x="59" y="24"/>
                      </a:lnTo>
                      <a:lnTo>
                        <a:pt x="60" y="26"/>
                      </a:lnTo>
                      <a:lnTo>
                        <a:pt x="64" y="26"/>
                      </a:lnTo>
                      <a:lnTo>
                        <a:pt x="67" y="24"/>
                      </a:lnTo>
                      <a:lnTo>
                        <a:pt x="76" y="19"/>
                      </a:lnTo>
                      <a:lnTo>
                        <a:pt x="82" y="14"/>
                      </a:lnTo>
                      <a:lnTo>
                        <a:pt x="85" y="8"/>
                      </a:lnTo>
                      <a:lnTo>
                        <a:pt x="93" y="1"/>
                      </a:lnTo>
                      <a:lnTo>
                        <a:pt x="97" y="0"/>
                      </a:lnTo>
                      <a:lnTo>
                        <a:pt x="101" y="3"/>
                      </a:lnTo>
                      <a:lnTo>
                        <a:pt x="106" y="19"/>
                      </a:lnTo>
                      <a:lnTo>
                        <a:pt x="102" y="27"/>
                      </a:lnTo>
                      <a:lnTo>
                        <a:pt x="95" y="33"/>
                      </a:lnTo>
                      <a:lnTo>
                        <a:pt x="89" y="34"/>
                      </a:lnTo>
                      <a:lnTo>
                        <a:pt x="81" y="36"/>
                      </a:lnTo>
                      <a:lnTo>
                        <a:pt x="78" y="38"/>
                      </a:lnTo>
                      <a:lnTo>
                        <a:pt x="72" y="44"/>
                      </a:lnTo>
                      <a:lnTo>
                        <a:pt x="69" y="44"/>
                      </a:lnTo>
                      <a:lnTo>
                        <a:pt x="63" y="49"/>
                      </a:lnTo>
                      <a:lnTo>
                        <a:pt x="58" y="55"/>
                      </a:lnTo>
                      <a:lnTo>
                        <a:pt x="53" y="57"/>
                      </a:lnTo>
                      <a:lnTo>
                        <a:pt x="48" y="58"/>
                      </a:lnTo>
                      <a:lnTo>
                        <a:pt x="45" y="58"/>
                      </a:lnTo>
                      <a:lnTo>
                        <a:pt x="43" y="57"/>
                      </a:lnTo>
                      <a:lnTo>
                        <a:pt x="41" y="56"/>
                      </a:lnTo>
                      <a:lnTo>
                        <a:pt x="39" y="57"/>
                      </a:lnTo>
                      <a:lnTo>
                        <a:pt x="37" y="58"/>
                      </a:lnTo>
                      <a:lnTo>
                        <a:pt x="37" y="60"/>
                      </a:lnTo>
                      <a:lnTo>
                        <a:pt x="46" y="75"/>
                      </a:lnTo>
                      <a:lnTo>
                        <a:pt x="46" y="76"/>
                      </a:lnTo>
                      <a:lnTo>
                        <a:pt x="42" y="78"/>
                      </a:lnTo>
                      <a:lnTo>
                        <a:pt x="35" y="78"/>
                      </a:lnTo>
                      <a:lnTo>
                        <a:pt x="30" y="78"/>
                      </a:lnTo>
                      <a:lnTo>
                        <a:pt x="28" y="81"/>
                      </a:lnTo>
                      <a:lnTo>
                        <a:pt x="29" y="84"/>
                      </a:lnTo>
                      <a:lnTo>
                        <a:pt x="34" y="90"/>
                      </a:lnTo>
                      <a:lnTo>
                        <a:pt x="34" y="93"/>
                      </a:lnTo>
                      <a:lnTo>
                        <a:pt x="27" y="102"/>
                      </a:lnTo>
                      <a:lnTo>
                        <a:pt x="19" y="105"/>
                      </a:lnTo>
                      <a:lnTo>
                        <a:pt x="17" y="106"/>
                      </a:lnTo>
                      <a:lnTo>
                        <a:pt x="6" y="110"/>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grpSp>
          <p:grpSp>
            <p:nvGrpSpPr>
              <p:cNvPr id="919730" name="Group 178"/>
              <p:cNvGrpSpPr>
                <a:grpSpLocks/>
              </p:cNvGrpSpPr>
              <p:nvPr/>
            </p:nvGrpSpPr>
            <p:grpSpPr bwMode="auto">
              <a:xfrm>
                <a:off x="2160" y="0"/>
                <a:ext cx="1746" cy="1201"/>
                <a:chOff x="2145" y="-1"/>
                <a:chExt cx="1746" cy="1364"/>
              </a:xfrm>
            </p:grpSpPr>
            <p:grpSp>
              <p:nvGrpSpPr>
                <p:cNvPr id="919731" name="Group 179"/>
                <p:cNvGrpSpPr>
                  <a:grpSpLocks/>
                </p:cNvGrpSpPr>
                <p:nvPr/>
              </p:nvGrpSpPr>
              <p:grpSpPr bwMode="auto">
                <a:xfrm rot="20930311" flipH="1">
                  <a:off x="2145" y="-1"/>
                  <a:ext cx="1746" cy="1364"/>
                  <a:chOff x="3280" y="1099"/>
                  <a:chExt cx="1956" cy="1809"/>
                </a:xfrm>
              </p:grpSpPr>
              <p:sp>
                <p:nvSpPr>
                  <p:cNvPr id="919732" name="Freeform 180"/>
                  <p:cNvSpPr>
                    <a:spLocks/>
                  </p:cNvSpPr>
                  <p:nvPr/>
                </p:nvSpPr>
                <p:spPr bwMode="auto">
                  <a:xfrm>
                    <a:off x="4618" y="1745"/>
                    <a:ext cx="611" cy="650"/>
                  </a:xfrm>
                  <a:custGeom>
                    <a:avLst/>
                    <a:gdLst>
                      <a:gd name="T0" fmla="*/ 157 w 611"/>
                      <a:gd name="T1" fmla="*/ 0 h 650"/>
                      <a:gd name="T2" fmla="*/ 153 w 611"/>
                      <a:gd name="T3" fmla="*/ 5 h 650"/>
                      <a:gd name="T4" fmla="*/ 142 w 611"/>
                      <a:gd name="T5" fmla="*/ 16 h 650"/>
                      <a:gd name="T6" fmla="*/ 131 w 611"/>
                      <a:gd name="T7" fmla="*/ 37 h 650"/>
                      <a:gd name="T8" fmla="*/ 113 w 611"/>
                      <a:gd name="T9" fmla="*/ 58 h 650"/>
                      <a:gd name="T10" fmla="*/ 73 w 611"/>
                      <a:gd name="T11" fmla="*/ 128 h 650"/>
                      <a:gd name="T12" fmla="*/ 33 w 611"/>
                      <a:gd name="T13" fmla="*/ 213 h 650"/>
                      <a:gd name="T14" fmla="*/ 22 w 611"/>
                      <a:gd name="T15" fmla="*/ 261 h 650"/>
                      <a:gd name="T16" fmla="*/ 7 w 611"/>
                      <a:gd name="T17" fmla="*/ 309 h 650"/>
                      <a:gd name="T18" fmla="*/ 0 w 611"/>
                      <a:gd name="T19" fmla="*/ 362 h 650"/>
                      <a:gd name="T20" fmla="*/ 0 w 611"/>
                      <a:gd name="T21" fmla="*/ 421 h 650"/>
                      <a:gd name="T22" fmla="*/ 7 w 611"/>
                      <a:gd name="T23" fmla="*/ 474 h 650"/>
                      <a:gd name="T24" fmla="*/ 26 w 611"/>
                      <a:gd name="T25" fmla="*/ 533 h 650"/>
                      <a:gd name="T26" fmla="*/ 47 w 611"/>
                      <a:gd name="T27" fmla="*/ 592 h 650"/>
                      <a:gd name="T28" fmla="*/ 87 w 611"/>
                      <a:gd name="T29" fmla="*/ 645 h 650"/>
                      <a:gd name="T30" fmla="*/ 117 w 611"/>
                      <a:gd name="T31" fmla="*/ 650 h 650"/>
                      <a:gd name="T32" fmla="*/ 149 w 611"/>
                      <a:gd name="T33" fmla="*/ 650 h 650"/>
                      <a:gd name="T34" fmla="*/ 186 w 611"/>
                      <a:gd name="T35" fmla="*/ 650 h 650"/>
                      <a:gd name="T36" fmla="*/ 229 w 611"/>
                      <a:gd name="T37" fmla="*/ 650 h 650"/>
                      <a:gd name="T38" fmla="*/ 320 w 611"/>
                      <a:gd name="T39" fmla="*/ 645 h 650"/>
                      <a:gd name="T40" fmla="*/ 411 w 611"/>
                      <a:gd name="T41" fmla="*/ 629 h 650"/>
                      <a:gd name="T42" fmla="*/ 495 w 611"/>
                      <a:gd name="T43" fmla="*/ 602 h 650"/>
                      <a:gd name="T44" fmla="*/ 531 w 611"/>
                      <a:gd name="T45" fmla="*/ 581 h 650"/>
                      <a:gd name="T46" fmla="*/ 560 w 611"/>
                      <a:gd name="T47" fmla="*/ 554 h 650"/>
                      <a:gd name="T48" fmla="*/ 586 w 611"/>
                      <a:gd name="T49" fmla="*/ 528 h 650"/>
                      <a:gd name="T50" fmla="*/ 604 w 611"/>
                      <a:gd name="T51" fmla="*/ 490 h 650"/>
                      <a:gd name="T52" fmla="*/ 611 w 611"/>
                      <a:gd name="T53" fmla="*/ 448 h 650"/>
                      <a:gd name="T54" fmla="*/ 611 w 611"/>
                      <a:gd name="T55" fmla="*/ 400 h 650"/>
                      <a:gd name="T56" fmla="*/ 597 w 611"/>
                      <a:gd name="T57" fmla="*/ 341 h 650"/>
                      <a:gd name="T58" fmla="*/ 582 w 611"/>
                      <a:gd name="T59" fmla="*/ 288 h 650"/>
                      <a:gd name="T60" fmla="*/ 560 w 611"/>
                      <a:gd name="T61" fmla="*/ 245 h 650"/>
                      <a:gd name="T62" fmla="*/ 535 w 611"/>
                      <a:gd name="T63" fmla="*/ 202 h 650"/>
                      <a:gd name="T64" fmla="*/ 480 w 611"/>
                      <a:gd name="T65" fmla="*/ 144 h 650"/>
                      <a:gd name="T66" fmla="*/ 418 w 611"/>
                      <a:gd name="T67" fmla="*/ 106 h 650"/>
                      <a:gd name="T68" fmla="*/ 349 w 611"/>
                      <a:gd name="T69" fmla="*/ 80 h 650"/>
                      <a:gd name="T70" fmla="*/ 280 w 611"/>
                      <a:gd name="T71" fmla="*/ 58 h 650"/>
                      <a:gd name="T72" fmla="*/ 215 w 611"/>
                      <a:gd name="T73" fmla="*/ 32 h 650"/>
                      <a:gd name="T74" fmla="*/ 157 w 611"/>
                      <a:gd name="T75" fmla="*/ 0 h 650"/>
                      <a:gd name="T76" fmla="*/ 157 w 611"/>
                      <a:gd name="T77" fmla="*/ 0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11" h="650">
                        <a:moveTo>
                          <a:pt x="157" y="0"/>
                        </a:moveTo>
                        <a:lnTo>
                          <a:pt x="153" y="5"/>
                        </a:lnTo>
                        <a:lnTo>
                          <a:pt x="142" y="16"/>
                        </a:lnTo>
                        <a:lnTo>
                          <a:pt x="131" y="37"/>
                        </a:lnTo>
                        <a:lnTo>
                          <a:pt x="113" y="58"/>
                        </a:lnTo>
                        <a:lnTo>
                          <a:pt x="73" y="128"/>
                        </a:lnTo>
                        <a:lnTo>
                          <a:pt x="33" y="213"/>
                        </a:lnTo>
                        <a:lnTo>
                          <a:pt x="22" y="261"/>
                        </a:lnTo>
                        <a:lnTo>
                          <a:pt x="7" y="309"/>
                        </a:lnTo>
                        <a:lnTo>
                          <a:pt x="0" y="362"/>
                        </a:lnTo>
                        <a:lnTo>
                          <a:pt x="0" y="421"/>
                        </a:lnTo>
                        <a:lnTo>
                          <a:pt x="7" y="474"/>
                        </a:lnTo>
                        <a:lnTo>
                          <a:pt x="26" y="533"/>
                        </a:lnTo>
                        <a:lnTo>
                          <a:pt x="47" y="592"/>
                        </a:lnTo>
                        <a:lnTo>
                          <a:pt x="87" y="645"/>
                        </a:lnTo>
                        <a:lnTo>
                          <a:pt x="117" y="650"/>
                        </a:lnTo>
                        <a:lnTo>
                          <a:pt x="149" y="650"/>
                        </a:lnTo>
                        <a:lnTo>
                          <a:pt x="186" y="650"/>
                        </a:lnTo>
                        <a:lnTo>
                          <a:pt x="229" y="650"/>
                        </a:lnTo>
                        <a:lnTo>
                          <a:pt x="320" y="645"/>
                        </a:lnTo>
                        <a:lnTo>
                          <a:pt x="411" y="629"/>
                        </a:lnTo>
                        <a:lnTo>
                          <a:pt x="495" y="602"/>
                        </a:lnTo>
                        <a:lnTo>
                          <a:pt x="531" y="581"/>
                        </a:lnTo>
                        <a:lnTo>
                          <a:pt x="560" y="554"/>
                        </a:lnTo>
                        <a:lnTo>
                          <a:pt x="586" y="528"/>
                        </a:lnTo>
                        <a:lnTo>
                          <a:pt x="604" y="490"/>
                        </a:lnTo>
                        <a:lnTo>
                          <a:pt x="611" y="448"/>
                        </a:lnTo>
                        <a:lnTo>
                          <a:pt x="611" y="400"/>
                        </a:lnTo>
                        <a:lnTo>
                          <a:pt x="597" y="341"/>
                        </a:lnTo>
                        <a:lnTo>
                          <a:pt x="582" y="288"/>
                        </a:lnTo>
                        <a:lnTo>
                          <a:pt x="560" y="245"/>
                        </a:lnTo>
                        <a:lnTo>
                          <a:pt x="535" y="202"/>
                        </a:lnTo>
                        <a:lnTo>
                          <a:pt x="480" y="144"/>
                        </a:lnTo>
                        <a:lnTo>
                          <a:pt x="418" y="106"/>
                        </a:lnTo>
                        <a:lnTo>
                          <a:pt x="349" y="80"/>
                        </a:lnTo>
                        <a:lnTo>
                          <a:pt x="280" y="58"/>
                        </a:lnTo>
                        <a:lnTo>
                          <a:pt x="215" y="32"/>
                        </a:lnTo>
                        <a:lnTo>
                          <a:pt x="157" y="0"/>
                        </a:lnTo>
                        <a:lnTo>
                          <a:pt x="157" y="0"/>
                        </a:lnTo>
                        <a:close/>
                      </a:path>
                    </a:pathLst>
                  </a:custGeom>
                  <a:solidFill>
                    <a:srgbClr val="C3E1E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919733" name="Freeform 181"/>
                  <p:cNvSpPr>
                    <a:spLocks/>
                  </p:cNvSpPr>
                  <p:nvPr/>
                </p:nvSpPr>
                <p:spPr bwMode="auto">
                  <a:xfrm>
                    <a:off x="3404" y="1670"/>
                    <a:ext cx="1374" cy="725"/>
                  </a:xfrm>
                  <a:custGeom>
                    <a:avLst/>
                    <a:gdLst>
                      <a:gd name="T0" fmla="*/ 811 w 1374"/>
                      <a:gd name="T1" fmla="*/ 43 h 725"/>
                      <a:gd name="T2" fmla="*/ 556 w 1374"/>
                      <a:gd name="T3" fmla="*/ 96 h 725"/>
                      <a:gd name="T4" fmla="*/ 396 w 1374"/>
                      <a:gd name="T5" fmla="*/ 139 h 725"/>
                      <a:gd name="T6" fmla="*/ 312 w 1374"/>
                      <a:gd name="T7" fmla="*/ 165 h 725"/>
                      <a:gd name="T8" fmla="*/ 251 w 1374"/>
                      <a:gd name="T9" fmla="*/ 187 h 725"/>
                      <a:gd name="T10" fmla="*/ 218 w 1374"/>
                      <a:gd name="T11" fmla="*/ 197 h 725"/>
                      <a:gd name="T12" fmla="*/ 211 w 1374"/>
                      <a:gd name="T13" fmla="*/ 139 h 725"/>
                      <a:gd name="T14" fmla="*/ 185 w 1374"/>
                      <a:gd name="T15" fmla="*/ 59 h 725"/>
                      <a:gd name="T16" fmla="*/ 152 w 1374"/>
                      <a:gd name="T17" fmla="*/ 16 h 725"/>
                      <a:gd name="T18" fmla="*/ 127 w 1374"/>
                      <a:gd name="T19" fmla="*/ 5 h 725"/>
                      <a:gd name="T20" fmla="*/ 105 w 1374"/>
                      <a:gd name="T21" fmla="*/ 0 h 725"/>
                      <a:gd name="T22" fmla="*/ 72 w 1374"/>
                      <a:gd name="T23" fmla="*/ 27 h 725"/>
                      <a:gd name="T24" fmla="*/ 40 w 1374"/>
                      <a:gd name="T25" fmla="*/ 107 h 725"/>
                      <a:gd name="T26" fmla="*/ 11 w 1374"/>
                      <a:gd name="T27" fmla="*/ 240 h 725"/>
                      <a:gd name="T28" fmla="*/ 3 w 1374"/>
                      <a:gd name="T29" fmla="*/ 320 h 725"/>
                      <a:gd name="T30" fmla="*/ 0 w 1374"/>
                      <a:gd name="T31" fmla="*/ 352 h 725"/>
                      <a:gd name="T32" fmla="*/ 36 w 1374"/>
                      <a:gd name="T33" fmla="*/ 363 h 725"/>
                      <a:gd name="T34" fmla="*/ 116 w 1374"/>
                      <a:gd name="T35" fmla="*/ 379 h 725"/>
                      <a:gd name="T36" fmla="*/ 174 w 1374"/>
                      <a:gd name="T37" fmla="*/ 395 h 725"/>
                      <a:gd name="T38" fmla="*/ 196 w 1374"/>
                      <a:gd name="T39" fmla="*/ 400 h 725"/>
                      <a:gd name="T40" fmla="*/ 200 w 1374"/>
                      <a:gd name="T41" fmla="*/ 400 h 725"/>
                      <a:gd name="T42" fmla="*/ 185 w 1374"/>
                      <a:gd name="T43" fmla="*/ 427 h 725"/>
                      <a:gd name="T44" fmla="*/ 141 w 1374"/>
                      <a:gd name="T45" fmla="*/ 491 h 725"/>
                      <a:gd name="T46" fmla="*/ 120 w 1374"/>
                      <a:gd name="T47" fmla="*/ 517 h 725"/>
                      <a:gd name="T48" fmla="*/ 141 w 1374"/>
                      <a:gd name="T49" fmla="*/ 528 h 725"/>
                      <a:gd name="T50" fmla="*/ 203 w 1374"/>
                      <a:gd name="T51" fmla="*/ 533 h 725"/>
                      <a:gd name="T52" fmla="*/ 320 w 1374"/>
                      <a:gd name="T53" fmla="*/ 544 h 725"/>
                      <a:gd name="T54" fmla="*/ 392 w 1374"/>
                      <a:gd name="T55" fmla="*/ 549 h 725"/>
                      <a:gd name="T56" fmla="*/ 429 w 1374"/>
                      <a:gd name="T57" fmla="*/ 549 h 725"/>
                      <a:gd name="T58" fmla="*/ 447 w 1374"/>
                      <a:gd name="T59" fmla="*/ 544 h 725"/>
                      <a:gd name="T60" fmla="*/ 483 w 1374"/>
                      <a:gd name="T61" fmla="*/ 549 h 725"/>
                      <a:gd name="T62" fmla="*/ 538 w 1374"/>
                      <a:gd name="T63" fmla="*/ 565 h 725"/>
                      <a:gd name="T64" fmla="*/ 651 w 1374"/>
                      <a:gd name="T65" fmla="*/ 597 h 725"/>
                      <a:gd name="T66" fmla="*/ 832 w 1374"/>
                      <a:gd name="T67" fmla="*/ 651 h 725"/>
                      <a:gd name="T68" fmla="*/ 1105 w 1374"/>
                      <a:gd name="T69" fmla="*/ 709 h 725"/>
                      <a:gd name="T70" fmla="*/ 1243 w 1374"/>
                      <a:gd name="T71" fmla="*/ 725 h 725"/>
                      <a:gd name="T72" fmla="*/ 1298 w 1374"/>
                      <a:gd name="T73" fmla="*/ 720 h 725"/>
                      <a:gd name="T74" fmla="*/ 1272 w 1374"/>
                      <a:gd name="T75" fmla="*/ 683 h 725"/>
                      <a:gd name="T76" fmla="*/ 1225 w 1374"/>
                      <a:gd name="T77" fmla="*/ 565 h 725"/>
                      <a:gd name="T78" fmla="*/ 1218 w 1374"/>
                      <a:gd name="T79" fmla="*/ 480 h 725"/>
                      <a:gd name="T80" fmla="*/ 1229 w 1374"/>
                      <a:gd name="T81" fmla="*/ 379 h 725"/>
                      <a:gd name="T82" fmla="*/ 1265 w 1374"/>
                      <a:gd name="T83" fmla="*/ 261 h 725"/>
                      <a:gd name="T84" fmla="*/ 1338 w 1374"/>
                      <a:gd name="T85" fmla="*/ 123 h 725"/>
                      <a:gd name="T86" fmla="*/ 1371 w 1374"/>
                      <a:gd name="T87" fmla="*/ 75 h 725"/>
                      <a:gd name="T88" fmla="*/ 1374 w 1374"/>
                      <a:gd name="T89" fmla="*/ 69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74" h="725">
                        <a:moveTo>
                          <a:pt x="945" y="27"/>
                        </a:moveTo>
                        <a:lnTo>
                          <a:pt x="811" y="43"/>
                        </a:lnTo>
                        <a:lnTo>
                          <a:pt x="680" y="64"/>
                        </a:lnTo>
                        <a:lnTo>
                          <a:pt x="556" y="96"/>
                        </a:lnTo>
                        <a:lnTo>
                          <a:pt x="443" y="123"/>
                        </a:lnTo>
                        <a:lnTo>
                          <a:pt x="396" y="139"/>
                        </a:lnTo>
                        <a:lnTo>
                          <a:pt x="352" y="155"/>
                        </a:lnTo>
                        <a:lnTo>
                          <a:pt x="312" y="165"/>
                        </a:lnTo>
                        <a:lnTo>
                          <a:pt x="276" y="176"/>
                        </a:lnTo>
                        <a:lnTo>
                          <a:pt x="251" y="187"/>
                        </a:lnTo>
                        <a:lnTo>
                          <a:pt x="232" y="192"/>
                        </a:lnTo>
                        <a:lnTo>
                          <a:pt x="218" y="197"/>
                        </a:lnTo>
                        <a:lnTo>
                          <a:pt x="214" y="203"/>
                        </a:lnTo>
                        <a:lnTo>
                          <a:pt x="211" y="139"/>
                        </a:lnTo>
                        <a:lnTo>
                          <a:pt x="200" y="91"/>
                        </a:lnTo>
                        <a:lnTo>
                          <a:pt x="185" y="59"/>
                        </a:lnTo>
                        <a:lnTo>
                          <a:pt x="167" y="32"/>
                        </a:lnTo>
                        <a:lnTo>
                          <a:pt x="152" y="16"/>
                        </a:lnTo>
                        <a:lnTo>
                          <a:pt x="138" y="10"/>
                        </a:lnTo>
                        <a:lnTo>
                          <a:pt x="127" y="5"/>
                        </a:lnTo>
                        <a:lnTo>
                          <a:pt x="123" y="0"/>
                        </a:lnTo>
                        <a:lnTo>
                          <a:pt x="105" y="0"/>
                        </a:lnTo>
                        <a:lnTo>
                          <a:pt x="87" y="10"/>
                        </a:lnTo>
                        <a:lnTo>
                          <a:pt x="72" y="27"/>
                        </a:lnTo>
                        <a:lnTo>
                          <a:pt x="61" y="48"/>
                        </a:lnTo>
                        <a:lnTo>
                          <a:pt x="40" y="107"/>
                        </a:lnTo>
                        <a:lnTo>
                          <a:pt x="25" y="171"/>
                        </a:lnTo>
                        <a:lnTo>
                          <a:pt x="11" y="240"/>
                        </a:lnTo>
                        <a:lnTo>
                          <a:pt x="3" y="299"/>
                        </a:lnTo>
                        <a:lnTo>
                          <a:pt x="3" y="320"/>
                        </a:lnTo>
                        <a:lnTo>
                          <a:pt x="0" y="341"/>
                        </a:lnTo>
                        <a:lnTo>
                          <a:pt x="0" y="352"/>
                        </a:lnTo>
                        <a:lnTo>
                          <a:pt x="0" y="357"/>
                        </a:lnTo>
                        <a:lnTo>
                          <a:pt x="36" y="363"/>
                        </a:lnTo>
                        <a:lnTo>
                          <a:pt x="65" y="368"/>
                        </a:lnTo>
                        <a:lnTo>
                          <a:pt x="116" y="379"/>
                        </a:lnTo>
                        <a:lnTo>
                          <a:pt x="152" y="389"/>
                        </a:lnTo>
                        <a:lnTo>
                          <a:pt x="174" y="395"/>
                        </a:lnTo>
                        <a:lnTo>
                          <a:pt x="189" y="395"/>
                        </a:lnTo>
                        <a:lnTo>
                          <a:pt x="196" y="400"/>
                        </a:lnTo>
                        <a:lnTo>
                          <a:pt x="200" y="400"/>
                        </a:lnTo>
                        <a:lnTo>
                          <a:pt x="200" y="400"/>
                        </a:lnTo>
                        <a:lnTo>
                          <a:pt x="196" y="405"/>
                        </a:lnTo>
                        <a:lnTo>
                          <a:pt x="185" y="427"/>
                        </a:lnTo>
                        <a:lnTo>
                          <a:pt x="160" y="469"/>
                        </a:lnTo>
                        <a:lnTo>
                          <a:pt x="141" y="491"/>
                        </a:lnTo>
                        <a:lnTo>
                          <a:pt x="120" y="517"/>
                        </a:lnTo>
                        <a:lnTo>
                          <a:pt x="120" y="517"/>
                        </a:lnTo>
                        <a:lnTo>
                          <a:pt x="127" y="523"/>
                        </a:lnTo>
                        <a:lnTo>
                          <a:pt x="141" y="528"/>
                        </a:lnTo>
                        <a:lnTo>
                          <a:pt x="160" y="528"/>
                        </a:lnTo>
                        <a:lnTo>
                          <a:pt x="203" y="533"/>
                        </a:lnTo>
                        <a:lnTo>
                          <a:pt x="261" y="539"/>
                        </a:lnTo>
                        <a:lnTo>
                          <a:pt x="320" y="544"/>
                        </a:lnTo>
                        <a:lnTo>
                          <a:pt x="374" y="549"/>
                        </a:lnTo>
                        <a:lnTo>
                          <a:pt x="392" y="549"/>
                        </a:lnTo>
                        <a:lnTo>
                          <a:pt x="414" y="549"/>
                        </a:lnTo>
                        <a:lnTo>
                          <a:pt x="429" y="549"/>
                        </a:lnTo>
                        <a:lnTo>
                          <a:pt x="436" y="544"/>
                        </a:lnTo>
                        <a:lnTo>
                          <a:pt x="447" y="544"/>
                        </a:lnTo>
                        <a:lnTo>
                          <a:pt x="461" y="549"/>
                        </a:lnTo>
                        <a:lnTo>
                          <a:pt x="483" y="549"/>
                        </a:lnTo>
                        <a:lnTo>
                          <a:pt x="509" y="560"/>
                        </a:lnTo>
                        <a:lnTo>
                          <a:pt x="538" y="565"/>
                        </a:lnTo>
                        <a:lnTo>
                          <a:pt x="571" y="576"/>
                        </a:lnTo>
                        <a:lnTo>
                          <a:pt x="651" y="597"/>
                        </a:lnTo>
                        <a:lnTo>
                          <a:pt x="738" y="624"/>
                        </a:lnTo>
                        <a:lnTo>
                          <a:pt x="832" y="651"/>
                        </a:lnTo>
                        <a:lnTo>
                          <a:pt x="1029" y="699"/>
                        </a:lnTo>
                        <a:lnTo>
                          <a:pt x="1105" y="709"/>
                        </a:lnTo>
                        <a:lnTo>
                          <a:pt x="1178" y="720"/>
                        </a:lnTo>
                        <a:lnTo>
                          <a:pt x="1243" y="725"/>
                        </a:lnTo>
                        <a:lnTo>
                          <a:pt x="1301" y="720"/>
                        </a:lnTo>
                        <a:lnTo>
                          <a:pt x="1298" y="720"/>
                        </a:lnTo>
                        <a:lnTo>
                          <a:pt x="1291" y="709"/>
                        </a:lnTo>
                        <a:lnTo>
                          <a:pt x="1272" y="683"/>
                        </a:lnTo>
                        <a:lnTo>
                          <a:pt x="1247" y="635"/>
                        </a:lnTo>
                        <a:lnTo>
                          <a:pt x="1225" y="565"/>
                        </a:lnTo>
                        <a:lnTo>
                          <a:pt x="1218" y="528"/>
                        </a:lnTo>
                        <a:lnTo>
                          <a:pt x="1218" y="480"/>
                        </a:lnTo>
                        <a:lnTo>
                          <a:pt x="1218" y="432"/>
                        </a:lnTo>
                        <a:lnTo>
                          <a:pt x="1229" y="379"/>
                        </a:lnTo>
                        <a:lnTo>
                          <a:pt x="1243" y="320"/>
                        </a:lnTo>
                        <a:lnTo>
                          <a:pt x="1265" y="261"/>
                        </a:lnTo>
                        <a:lnTo>
                          <a:pt x="1294" y="192"/>
                        </a:lnTo>
                        <a:lnTo>
                          <a:pt x="1338" y="123"/>
                        </a:lnTo>
                        <a:lnTo>
                          <a:pt x="1360" y="91"/>
                        </a:lnTo>
                        <a:lnTo>
                          <a:pt x="1371" y="75"/>
                        </a:lnTo>
                        <a:lnTo>
                          <a:pt x="1374" y="69"/>
                        </a:lnTo>
                        <a:lnTo>
                          <a:pt x="1374" y="69"/>
                        </a:lnTo>
                        <a:lnTo>
                          <a:pt x="945" y="27"/>
                        </a:lnTo>
                        <a:close/>
                      </a:path>
                    </a:pathLst>
                  </a:custGeom>
                  <a:solidFill>
                    <a:srgbClr val="C3E1E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919734" name="Freeform 182"/>
                  <p:cNvSpPr>
                    <a:spLocks/>
                  </p:cNvSpPr>
                  <p:nvPr/>
                </p:nvSpPr>
                <p:spPr bwMode="auto">
                  <a:xfrm>
                    <a:off x="4349" y="1099"/>
                    <a:ext cx="887" cy="630"/>
                  </a:xfrm>
                  <a:custGeom>
                    <a:avLst/>
                    <a:gdLst>
                      <a:gd name="T0" fmla="*/ 4 w 887"/>
                      <a:gd name="T1" fmla="*/ 592 h 630"/>
                      <a:gd name="T2" fmla="*/ 11 w 887"/>
                      <a:gd name="T3" fmla="*/ 581 h 630"/>
                      <a:gd name="T4" fmla="*/ 33 w 887"/>
                      <a:gd name="T5" fmla="*/ 565 h 630"/>
                      <a:gd name="T6" fmla="*/ 66 w 887"/>
                      <a:gd name="T7" fmla="*/ 533 h 630"/>
                      <a:gd name="T8" fmla="*/ 109 w 887"/>
                      <a:gd name="T9" fmla="*/ 496 h 630"/>
                      <a:gd name="T10" fmla="*/ 160 w 887"/>
                      <a:gd name="T11" fmla="*/ 453 h 630"/>
                      <a:gd name="T12" fmla="*/ 218 w 887"/>
                      <a:gd name="T13" fmla="*/ 405 h 630"/>
                      <a:gd name="T14" fmla="*/ 280 w 887"/>
                      <a:gd name="T15" fmla="*/ 352 h 630"/>
                      <a:gd name="T16" fmla="*/ 346 w 887"/>
                      <a:gd name="T17" fmla="*/ 293 h 630"/>
                      <a:gd name="T18" fmla="*/ 473 w 887"/>
                      <a:gd name="T19" fmla="*/ 187 h 630"/>
                      <a:gd name="T20" fmla="*/ 535 w 887"/>
                      <a:gd name="T21" fmla="*/ 139 h 630"/>
                      <a:gd name="T22" fmla="*/ 593 w 887"/>
                      <a:gd name="T23" fmla="*/ 96 h 630"/>
                      <a:gd name="T24" fmla="*/ 644 w 887"/>
                      <a:gd name="T25" fmla="*/ 59 h 630"/>
                      <a:gd name="T26" fmla="*/ 687 w 887"/>
                      <a:gd name="T27" fmla="*/ 27 h 630"/>
                      <a:gd name="T28" fmla="*/ 720 w 887"/>
                      <a:gd name="T29" fmla="*/ 11 h 630"/>
                      <a:gd name="T30" fmla="*/ 738 w 887"/>
                      <a:gd name="T31" fmla="*/ 5 h 630"/>
                      <a:gd name="T32" fmla="*/ 756 w 887"/>
                      <a:gd name="T33" fmla="*/ 0 h 630"/>
                      <a:gd name="T34" fmla="*/ 778 w 887"/>
                      <a:gd name="T35" fmla="*/ 5 h 630"/>
                      <a:gd name="T36" fmla="*/ 833 w 887"/>
                      <a:gd name="T37" fmla="*/ 16 h 630"/>
                      <a:gd name="T38" fmla="*/ 858 w 887"/>
                      <a:gd name="T39" fmla="*/ 37 h 630"/>
                      <a:gd name="T40" fmla="*/ 880 w 887"/>
                      <a:gd name="T41" fmla="*/ 59 h 630"/>
                      <a:gd name="T42" fmla="*/ 887 w 887"/>
                      <a:gd name="T43" fmla="*/ 80 h 630"/>
                      <a:gd name="T44" fmla="*/ 884 w 887"/>
                      <a:gd name="T45" fmla="*/ 112 h 630"/>
                      <a:gd name="T46" fmla="*/ 873 w 887"/>
                      <a:gd name="T47" fmla="*/ 133 h 630"/>
                      <a:gd name="T48" fmla="*/ 851 w 887"/>
                      <a:gd name="T49" fmla="*/ 160 h 630"/>
                      <a:gd name="T50" fmla="*/ 822 w 887"/>
                      <a:gd name="T51" fmla="*/ 197 h 630"/>
                      <a:gd name="T52" fmla="*/ 789 w 887"/>
                      <a:gd name="T53" fmla="*/ 235 h 630"/>
                      <a:gd name="T54" fmla="*/ 709 w 887"/>
                      <a:gd name="T55" fmla="*/ 315 h 630"/>
                      <a:gd name="T56" fmla="*/ 626 w 887"/>
                      <a:gd name="T57" fmla="*/ 405 h 630"/>
                      <a:gd name="T58" fmla="*/ 542 w 887"/>
                      <a:gd name="T59" fmla="*/ 491 h 630"/>
                      <a:gd name="T60" fmla="*/ 502 w 887"/>
                      <a:gd name="T61" fmla="*/ 528 h 630"/>
                      <a:gd name="T62" fmla="*/ 469 w 887"/>
                      <a:gd name="T63" fmla="*/ 565 h 630"/>
                      <a:gd name="T64" fmla="*/ 440 w 887"/>
                      <a:gd name="T65" fmla="*/ 592 h 630"/>
                      <a:gd name="T66" fmla="*/ 418 w 887"/>
                      <a:gd name="T67" fmla="*/ 614 h 630"/>
                      <a:gd name="T68" fmla="*/ 407 w 887"/>
                      <a:gd name="T69" fmla="*/ 624 h 630"/>
                      <a:gd name="T70" fmla="*/ 400 w 887"/>
                      <a:gd name="T71" fmla="*/ 630 h 630"/>
                      <a:gd name="T72" fmla="*/ 309 w 887"/>
                      <a:gd name="T73" fmla="*/ 608 h 630"/>
                      <a:gd name="T74" fmla="*/ 211 w 887"/>
                      <a:gd name="T75" fmla="*/ 592 h 630"/>
                      <a:gd name="T76" fmla="*/ 106 w 887"/>
                      <a:gd name="T77" fmla="*/ 592 h 630"/>
                      <a:gd name="T78" fmla="*/ 0 w 887"/>
                      <a:gd name="T79" fmla="*/ 598 h 630"/>
                      <a:gd name="T80" fmla="*/ 4 w 887"/>
                      <a:gd name="T81" fmla="*/ 592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87" h="630">
                        <a:moveTo>
                          <a:pt x="4" y="592"/>
                        </a:moveTo>
                        <a:lnTo>
                          <a:pt x="11" y="581"/>
                        </a:lnTo>
                        <a:lnTo>
                          <a:pt x="33" y="565"/>
                        </a:lnTo>
                        <a:lnTo>
                          <a:pt x="66" y="533"/>
                        </a:lnTo>
                        <a:lnTo>
                          <a:pt x="109" y="496"/>
                        </a:lnTo>
                        <a:lnTo>
                          <a:pt x="160" y="453"/>
                        </a:lnTo>
                        <a:lnTo>
                          <a:pt x="218" y="405"/>
                        </a:lnTo>
                        <a:lnTo>
                          <a:pt x="280" y="352"/>
                        </a:lnTo>
                        <a:lnTo>
                          <a:pt x="346" y="293"/>
                        </a:lnTo>
                        <a:lnTo>
                          <a:pt x="473" y="187"/>
                        </a:lnTo>
                        <a:lnTo>
                          <a:pt x="535" y="139"/>
                        </a:lnTo>
                        <a:lnTo>
                          <a:pt x="593" y="96"/>
                        </a:lnTo>
                        <a:lnTo>
                          <a:pt x="644" y="59"/>
                        </a:lnTo>
                        <a:lnTo>
                          <a:pt x="687" y="27"/>
                        </a:lnTo>
                        <a:lnTo>
                          <a:pt x="720" y="11"/>
                        </a:lnTo>
                        <a:lnTo>
                          <a:pt x="738" y="5"/>
                        </a:lnTo>
                        <a:lnTo>
                          <a:pt x="756" y="0"/>
                        </a:lnTo>
                        <a:lnTo>
                          <a:pt x="778" y="5"/>
                        </a:lnTo>
                        <a:lnTo>
                          <a:pt x="833" y="16"/>
                        </a:lnTo>
                        <a:lnTo>
                          <a:pt x="858" y="37"/>
                        </a:lnTo>
                        <a:lnTo>
                          <a:pt x="880" y="59"/>
                        </a:lnTo>
                        <a:lnTo>
                          <a:pt x="887" y="80"/>
                        </a:lnTo>
                        <a:lnTo>
                          <a:pt x="884" y="112"/>
                        </a:lnTo>
                        <a:lnTo>
                          <a:pt x="873" y="133"/>
                        </a:lnTo>
                        <a:lnTo>
                          <a:pt x="851" y="160"/>
                        </a:lnTo>
                        <a:lnTo>
                          <a:pt x="822" y="197"/>
                        </a:lnTo>
                        <a:lnTo>
                          <a:pt x="789" y="235"/>
                        </a:lnTo>
                        <a:lnTo>
                          <a:pt x="709" y="315"/>
                        </a:lnTo>
                        <a:lnTo>
                          <a:pt x="626" y="405"/>
                        </a:lnTo>
                        <a:lnTo>
                          <a:pt x="542" y="491"/>
                        </a:lnTo>
                        <a:lnTo>
                          <a:pt x="502" y="528"/>
                        </a:lnTo>
                        <a:lnTo>
                          <a:pt x="469" y="565"/>
                        </a:lnTo>
                        <a:lnTo>
                          <a:pt x="440" y="592"/>
                        </a:lnTo>
                        <a:lnTo>
                          <a:pt x="418" y="614"/>
                        </a:lnTo>
                        <a:lnTo>
                          <a:pt x="407" y="624"/>
                        </a:lnTo>
                        <a:lnTo>
                          <a:pt x="400" y="630"/>
                        </a:lnTo>
                        <a:lnTo>
                          <a:pt x="309" y="608"/>
                        </a:lnTo>
                        <a:lnTo>
                          <a:pt x="211" y="592"/>
                        </a:lnTo>
                        <a:lnTo>
                          <a:pt x="106" y="592"/>
                        </a:lnTo>
                        <a:lnTo>
                          <a:pt x="0" y="598"/>
                        </a:lnTo>
                        <a:lnTo>
                          <a:pt x="4" y="592"/>
                        </a:lnTo>
                        <a:close/>
                      </a:path>
                    </a:pathLst>
                  </a:custGeom>
                  <a:solidFill>
                    <a:srgbClr val="C3E1E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919735" name="Freeform 183"/>
                  <p:cNvSpPr>
                    <a:spLocks/>
                  </p:cNvSpPr>
                  <p:nvPr/>
                </p:nvSpPr>
                <p:spPr bwMode="auto">
                  <a:xfrm>
                    <a:off x="4349" y="1099"/>
                    <a:ext cx="887" cy="630"/>
                  </a:xfrm>
                  <a:custGeom>
                    <a:avLst/>
                    <a:gdLst>
                      <a:gd name="T0" fmla="*/ 4 w 887"/>
                      <a:gd name="T1" fmla="*/ 592 h 630"/>
                      <a:gd name="T2" fmla="*/ 11 w 887"/>
                      <a:gd name="T3" fmla="*/ 581 h 630"/>
                      <a:gd name="T4" fmla="*/ 33 w 887"/>
                      <a:gd name="T5" fmla="*/ 565 h 630"/>
                      <a:gd name="T6" fmla="*/ 66 w 887"/>
                      <a:gd name="T7" fmla="*/ 533 h 630"/>
                      <a:gd name="T8" fmla="*/ 109 w 887"/>
                      <a:gd name="T9" fmla="*/ 496 h 630"/>
                      <a:gd name="T10" fmla="*/ 160 w 887"/>
                      <a:gd name="T11" fmla="*/ 453 h 630"/>
                      <a:gd name="T12" fmla="*/ 218 w 887"/>
                      <a:gd name="T13" fmla="*/ 405 h 630"/>
                      <a:gd name="T14" fmla="*/ 280 w 887"/>
                      <a:gd name="T15" fmla="*/ 352 h 630"/>
                      <a:gd name="T16" fmla="*/ 346 w 887"/>
                      <a:gd name="T17" fmla="*/ 293 h 630"/>
                      <a:gd name="T18" fmla="*/ 473 w 887"/>
                      <a:gd name="T19" fmla="*/ 187 h 630"/>
                      <a:gd name="T20" fmla="*/ 535 w 887"/>
                      <a:gd name="T21" fmla="*/ 139 h 630"/>
                      <a:gd name="T22" fmla="*/ 593 w 887"/>
                      <a:gd name="T23" fmla="*/ 96 h 630"/>
                      <a:gd name="T24" fmla="*/ 644 w 887"/>
                      <a:gd name="T25" fmla="*/ 59 h 630"/>
                      <a:gd name="T26" fmla="*/ 687 w 887"/>
                      <a:gd name="T27" fmla="*/ 27 h 630"/>
                      <a:gd name="T28" fmla="*/ 720 w 887"/>
                      <a:gd name="T29" fmla="*/ 11 h 630"/>
                      <a:gd name="T30" fmla="*/ 738 w 887"/>
                      <a:gd name="T31" fmla="*/ 5 h 630"/>
                      <a:gd name="T32" fmla="*/ 756 w 887"/>
                      <a:gd name="T33" fmla="*/ 0 h 630"/>
                      <a:gd name="T34" fmla="*/ 778 w 887"/>
                      <a:gd name="T35" fmla="*/ 5 h 630"/>
                      <a:gd name="T36" fmla="*/ 833 w 887"/>
                      <a:gd name="T37" fmla="*/ 16 h 630"/>
                      <a:gd name="T38" fmla="*/ 858 w 887"/>
                      <a:gd name="T39" fmla="*/ 37 h 630"/>
                      <a:gd name="T40" fmla="*/ 880 w 887"/>
                      <a:gd name="T41" fmla="*/ 59 h 630"/>
                      <a:gd name="T42" fmla="*/ 887 w 887"/>
                      <a:gd name="T43" fmla="*/ 80 h 630"/>
                      <a:gd name="T44" fmla="*/ 884 w 887"/>
                      <a:gd name="T45" fmla="*/ 112 h 630"/>
                      <a:gd name="T46" fmla="*/ 873 w 887"/>
                      <a:gd name="T47" fmla="*/ 133 h 630"/>
                      <a:gd name="T48" fmla="*/ 851 w 887"/>
                      <a:gd name="T49" fmla="*/ 160 h 630"/>
                      <a:gd name="T50" fmla="*/ 822 w 887"/>
                      <a:gd name="T51" fmla="*/ 197 h 630"/>
                      <a:gd name="T52" fmla="*/ 789 w 887"/>
                      <a:gd name="T53" fmla="*/ 235 h 630"/>
                      <a:gd name="T54" fmla="*/ 709 w 887"/>
                      <a:gd name="T55" fmla="*/ 315 h 630"/>
                      <a:gd name="T56" fmla="*/ 626 w 887"/>
                      <a:gd name="T57" fmla="*/ 405 h 630"/>
                      <a:gd name="T58" fmla="*/ 542 w 887"/>
                      <a:gd name="T59" fmla="*/ 491 h 630"/>
                      <a:gd name="T60" fmla="*/ 502 w 887"/>
                      <a:gd name="T61" fmla="*/ 528 h 630"/>
                      <a:gd name="T62" fmla="*/ 469 w 887"/>
                      <a:gd name="T63" fmla="*/ 565 h 630"/>
                      <a:gd name="T64" fmla="*/ 440 w 887"/>
                      <a:gd name="T65" fmla="*/ 592 h 630"/>
                      <a:gd name="T66" fmla="*/ 418 w 887"/>
                      <a:gd name="T67" fmla="*/ 614 h 630"/>
                      <a:gd name="T68" fmla="*/ 407 w 887"/>
                      <a:gd name="T69" fmla="*/ 624 h 630"/>
                      <a:gd name="T70" fmla="*/ 400 w 887"/>
                      <a:gd name="T71" fmla="*/ 630 h 630"/>
                      <a:gd name="T72" fmla="*/ 309 w 887"/>
                      <a:gd name="T73" fmla="*/ 608 h 630"/>
                      <a:gd name="T74" fmla="*/ 211 w 887"/>
                      <a:gd name="T75" fmla="*/ 592 h 630"/>
                      <a:gd name="T76" fmla="*/ 106 w 887"/>
                      <a:gd name="T77" fmla="*/ 592 h 630"/>
                      <a:gd name="T78" fmla="*/ 0 w 887"/>
                      <a:gd name="T79" fmla="*/ 59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87" h="630">
                        <a:moveTo>
                          <a:pt x="4" y="592"/>
                        </a:moveTo>
                        <a:lnTo>
                          <a:pt x="11" y="581"/>
                        </a:lnTo>
                        <a:lnTo>
                          <a:pt x="33" y="565"/>
                        </a:lnTo>
                        <a:lnTo>
                          <a:pt x="66" y="533"/>
                        </a:lnTo>
                        <a:lnTo>
                          <a:pt x="109" y="496"/>
                        </a:lnTo>
                        <a:lnTo>
                          <a:pt x="160" y="453"/>
                        </a:lnTo>
                        <a:lnTo>
                          <a:pt x="218" y="405"/>
                        </a:lnTo>
                        <a:lnTo>
                          <a:pt x="280" y="352"/>
                        </a:lnTo>
                        <a:lnTo>
                          <a:pt x="346" y="293"/>
                        </a:lnTo>
                        <a:lnTo>
                          <a:pt x="473" y="187"/>
                        </a:lnTo>
                        <a:lnTo>
                          <a:pt x="535" y="139"/>
                        </a:lnTo>
                        <a:lnTo>
                          <a:pt x="593" y="96"/>
                        </a:lnTo>
                        <a:lnTo>
                          <a:pt x="644" y="59"/>
                        </a:lnTo>
                        <a:lnTo>
                          <a:pt x="687" y="27"/>
                        </a:lnTo>
                        <a:lnTo>
                          <a:pt x="720" y="11"/>
                        </a:lnTo>
                        <a:lnTo>
                          <a:pt x="738" y="5"/>
                        </a:lnTo>
                        <a:lnTo>
                          <a:pt x="756" y="0"/>
                        </a:lnTo>
                        <a:lnTo>
                          <a:pt x="778" y="5"/>
                        </a:lnTo>
                        <a:lnTo>
                          <a:pt x="833" y="16"/>
                        </a:lnTo>
                        <a:lnTo>
                          <a:pt x="858" y="37"/>
                        </a:lnTo>
                        <a:lnTo>
                          <a:pt x="880" y="59"/>
                        </a:lnTo>
                        <a:lnTo>
                          <a:pt x="887" y="80"/>
                        </a:lnTo>
                        <a:lnTo>
                          <a:pt x="884" y="112"/>
                        </a:lnTo>
                        <a:lnTo>
                          <a:pt x="873" y="133"/>
                        </a:lnTo>
                        <a:lnTo>
                          <a:pt x="851" y="160"/>
                        </a:lnTo>
                        <a:lnTo>
                          <a:pt x="822" y="197"/>
                        </a:lnTo>
                        <a:lnTo>
                          <a:pt x="789" y="235"/>
                        </a:lnTo>
                        <a:lnTo>
                          <a:pt x="709" y="315"/>
                        </a:lnTo>
                        <a:lnTo>
                          <a:pt x="626" y="405"/>
                        </a:lnTo>
                        <a:lnTo>
                          <a:pt x="542" y="491"/>
                        </a:lnTo>
                        <a:lnTo>
                          <a:pt x="502" y="528"/>
                        </a:lnTo>
                        <a:lnTo>
                          <a:pt x="469" y="565"/>
                        </a:lnTo>
                        <a:lnTo>
                          <a:pt x="440" y="592"/>
                        </a:lnTo>
                        <a:lnTo>
                          <a:pt x="418" y="614"/>
                        </a:lnTo>
                        <a:lnTo>
                          <a:pt x="407" y="624"/>
                        </a:lnTo>
                        <a:lnTo>
                          <a:pt x="400" y="630"/>
                        </a:lnTo>
                        <a:lnTo>
                          <a:pt x="309" y="608"/>
                        </a:lnTo>
                        <a:lnTo>
                          <a:pt x="211" y="592"/>
                        </a:lnTo>
                        <a:lnTo>
                          <a:pt x="106" y="592"/>
                        </a:lnTo>
                        <a:lnTo>
                          <a:pt x="0" y="598"/>
                        </a:lnTo>
                      </a:path>
                    </a:pathLst>
                  </a:custGeom>
                  <a:noFill/>
                  <a:ln w="5238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736" name="Freeform 184"/>
                  <p:cNvSpPr>
                    <a:spLocks/>
                  </p:cNvSpPr>
                  <p:nvPr/>
                </p:nvSpPr>
                <p:spPr bwMode="auto">
                  <a:xfrm>
                    <a:off x="4775" y="1552"/>
                    <a:ext cx="116" cy="171"/>
                  </a:xfrm>
                  <a:custGeom>
                    <a:avLst/>
                    <a:gdLst>
                      <a:gd name="T0" fmla="*/ 116 w 116"/>
                      <a:gd name="T1" fmla="*/ 86 h 171"/>
                      <a:gd name="T2" fmla="*/ 109 w 116"/>
                      <a:gd name="T3" fmla="*/ 118 h 171"/>
                      <a:gd name="T4" fmla="*/ 98 w 116"/>
                      <a:gd name="T5" fmla="*/ 145 h 171"/>
                      <a:gd name="T6" fmla="*/ 80 w 116"/>
                      <a:gd name="T7" fmla="*/ 166 h 171"/>
                      <a:gd name="T8" fmla="*/ 58 w 116"/>
                      <a:gd name="T9" fmla="*/ 171 h 171"/>
                      <a:gd name="T10" fmla="*/ 36 w 116"/>
                      <a:gd name="T11" fmla="*/ 166 h 171"/>
                      <a:gd name="T12" fmla="*/ 14 w 116"/>
                      <a:gd name="T13" fmla="*/ 145 h 171"/>
                      <a:gd name="T14" fmla="*/ 3 w 116"/>
                      <a:gd name="T15" fmla="*/ 118 h 171"/>
                      <a:gd name="T16" fmla="*/ 0 w 116"/>
                      <a:gd name="T17" fmla="*/ 86 h 171"/>
                      <a:gd name="T18" fmla="*/ 3 w 116"/>
                      <a:gd name="T19" fmla="*/ 54 h 171"/>
                      <a:gd name="T20" fmla="*/ 14 w 116"/>
                      <a:gd name="T21" fmla="*/ 27 h 171"/>
                      <a:gd name="T22" fmla="*/ 36 w 116"/>
                      <a:gd name="T23" fmla="*/ 6 h 171"/>
                      <a:gd name="T24" fmla="*/ 58 w 116"/>
                      <a:gd name="T25" fmla="*/ 0 h 171"/>
                      <a:gd name="T26" fmla="*/ 80 w 116"/>
                      <a:gd name="T27" fmla="*/ 6 h 171"/>
                      <a:gd name="T28" fmla="*/ 98 w 116"/>
                      <a:gd name="T29" fmla="*/ 27 h 171"/>
                      <a:gd name="T30" fmla="*/ 109 w 116"/>
                      <a:gd name="T31" fmla="*/ 54 h 171"/>
                      <a:gd name="T32" fmla="*/ 116 w 116"/>
                      <a:gd name="T33" fmla="*/ 86 h 171"/>
                      <a:gd name="T34" fmla="*/ 116 w 116"/>
                      <a:gd name="T35" fmla="*/ 86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6" h="171">
                        <a:moveTo>
                          <a:pt x="116" y="86"/>
                        </a:moveTo>
                        <a:lnTo>
                          <a:pt x="109" y="118"/>
                        </a:lnTo>
                        <a:lnTo>
                          <a:pt x="98" y="145"/>
                        </a:lnTo>
                        <a:lnTo>
                          <a:pt x="80" y="166"/>
                        </a:lnTo>
                        <a:lnTo>
                          <a:pt x="58" y="171"/>
                        </a:lnTo>
                        <a:lnTo>
                          <a:pt x="36" y="166"/>
                        </a:lnTo>
                        <a:lnTo>
                          <a:pt x="14" y="145"/>
                        </a:lnTo>
                        <a:lnTo>
                          <a:pt x="3" y="118"/>
                        </a:lnTo>
                        <a:lnTo>
                          <a:pt x="0" y="86"/>
                        </a:lnTo>
                        <a:lnTo>
                          <a:pt x="3" y="54"/>
                        </a:lnTo>
                        <a:lnTo>
                          <a:pt x="14" y="27"/>
                        </a:lnTo>
                        <a:lnTo>
                          <a:pt x="36" y="6"/>
                        </a:lnTo>
                        <a:lnTo>
                          <a:pt x="58" y="0"/>
                        </a:lnTo>
                        <a:lnTo>
                          <a:pt x="80" y="6"/>
                        </a:lnTo>
                        <a:lnTo>
                          <a:pt x="98" y="27"/>
                        </a:lnTo>
                        <a:lnTo>
                          <a:pt x="109" y="54"/>
                        </a:lnTo>
                        <a:lnTo>
                          <a:pt x="116" y="86"/>
                        </a:lnTo>
                        <a:lnTo>
                          <a:pt x="116" y="86"/>
                        </a:lnTo>
                        <a:close/>
                      </a:path>
                    </a:pathLst>
                  </a:custGeom>
                  <a:solidFill>
                    <a:srgbClr val="C2C2C2"/>
                  </a:solidFill>
                  <a:ln w="34925">
                    <a:solidFill>
                      <a:srgbClr val="000000"/>
                    </a:solidFill>
                    <a:prstDash val="solid"/>
                    <a:round/>
                    <a:headEnd/>
                    <a:tailEnd/>
                  </a:ln>
                </p:spPr>
                <p:txBody>
                  <a:bodyPr/>
                  <a:lstStyle/>
                  <a:p>
                    <a:endParaRPr lang="ja-JP" altLang="en-US"/>
                  </a:p>
                </p:txBody>
              </p:sp>
              <p:sp>
                <p:nvSpPr>
                  <p:cNvPr id="919737" name="Freeform 185"/>
                  <p:cNvSpPr>
                    <a:spLocks/>
                  </p:cNvSpPr>
                  <p:nvPr/>
                </p:nvSpPr>
                <p:spPr bwMode="auto">
                  <a:xfrm>
                    <a:off x="4949" y="1408"/>
                    <a:ext cx="102" cy="150"/>
                  </a:xfrm>
                  <a:custGeom>
                    <a:avLst/>
                    <a:gdLst>
                      <a:gd name="T0" fmla="*/ 102 w 102"/>
                      <a:gd name="T1" fmla="*/ 75 h 150"/>
                      <a:gd name="T2" fmla="*/ 95 w 102"/>
                      <a:gd name="T3" fmla="*/ 107 h 150"/>
                      <a:gd name="T4" fmla="*/ 87 w 102"/>
                      <a:gd name="T5" fmla="*/ 128 h 150"/>
                      <a:gd name="T6" fmla="*/ 69 w 102"/>
                      <a:gd name="T7" fmla="*/ 144 h 150"/>
                      <a:gd name="T8" fmla="*/ 51 w 102"/>
                      <a:gd name="T9" fmla="*/ 150 h 150"/>
                      <a:gd name="T10" fmla="*/ 33 w 102"/>
                      <a:gd name="T11" fmla="*/ 144 h 150"/>
                      <a:gd name="T12" fmla="*/ 15 w 102"/>
                      <a:gd name="T13" fmla="*/ 128 h 150"/>
                      <a:gd name="T14" fmla="*/ 4 w 102"/>
                      <a:gd name="T15" fmla="*/ 107 h 150"/>
                      <a:gd name="T16" fmla="*/ 0 w 102"/>
                      <a:gd name="T17" fmla="*/ 75 h 150"/>
                      <a:gd name="T18" fmla="*/ 4 w 102"/>
                      <a:gd name="T19" fmla="*/ 48 h 150"/>
                      <a:gd name="T20" fmla="*/ 15 w 102"/>
                      <a:gd name="T21" fmla="*/ 22 h 150"/>
                      <a:gd name="T22" fmla="*/ 33 w 102"/>
                      <a:gd name="T23" fmla="*/ 6 h 150"/>
                      <a:gd name="T24" fmla="*/ 51 w 102"/>
                      <a:gd name="T25" fmla="*/ 0 h 150"/>
                      <a:gd name="T26" fmla="*/ 69 w 102"/>
                      <a:gd name="T27" fmla="*/ 6 h 150"/>
                      <a:gd name="T28" fmla="*/ 87 w 102"/>
                      <a:gd name="T29" fmla="*/ 22 h 150"/>
                      <a:gd name="T30" fmla="*/ 95 w 102"/>
                      <a:gd name="T31" fmla="*/ 48 h 150"/>
                      <a:gd name="T32" fmla="*/ 102 w 102"/>
                      <a:gd name="T33" fmla="*/ 75 h 150"/>
                      <a:gd name="T34" fmla="*/ 102 w 102"/>
                      <a:gd name="T3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150">
                        <a:moveTo>
                          <a:pt x="102" y="75"/>
                        </a:moveTo>
                        <a:lnTo>
                          <a:pt x="95" y="107"/>
                        </a:lnTo>
                        <a:lnTo>
                          <a:pt x="87" y="128"/>
                        </a:lnTo>
                        <a:lnTo>
                          <a:pt x="69" y="144"/>
                        </a:lnTo>
                        <a:lnTo>
                          <a:pt x="51" y="150"/>
                        </a:lnTo>
                        <a:lnTo>
                          <a:pt x="33" y="144"/>
                        </a:lnTo>
                        <a:lnTo>
                          <a:pt x="15" y="128"/>
                        </a:lnTo>
                        <a:lnTo>
                          <a:pt x="4" y="107"/>
                        </a:lnTo>
                        <a:lnTo>
                          <a:pt x="0" y="75"/>
                        </a:lnTo>
                        <a:lnTo>
                          <a:pt x="4" y="48"/>
                        </a:lnTo>
                        <a:lnTo>
                          <a:pt x="15" y="22"/>
                        </a:lnTo>
                        <a:lnTo>
                          <a:pt x="33" y="6"/>
                        </a:lnTo>
                        <a:lnTo>
                          <a:pt x="51" y="0"/>
                        </a:lnTo>
                        <a:lnTo>
                          <a:pt x="69" y="6"/>
                        </a:lnTo>
                        <a:lnTo>
                          <a:pt x="87" y="22"/>
                        </a:lnTo>
                        <a:lnTo>
                          <a:pt x="95" y="48"/>
                        </a:lnTo>
                        <a:lnTo>
                          <a:pt x="102" y="75"/>
                        </a:lnTo>
                        <a:lnTo>
                          <a:pt x="102" y="75"/>
                        </a:lnTo>
                        <a:close/>
                      </a:path>
                    </a:pathLst>
                  </a:custGeom>
                  <a:solidFill>
                    <a:srgbClr val="C2C2C2"/>
                  </a:solidFill>
                  <a:ln w="34925">
                    <a:solidFill>
                      <a:srgbClr val="000000"/>
                    </a:solidFill>
                    <a:prstDash val="solid"/>
                    <a:round/>
                    <a:headEnd/>
                    <a:tailEnd/>
                  </a:ln>
                </p:spPr>
                <p:txBody>
                  <a:bodyPr/>
                  <a:lstStyle/>
                  <a:p>
                    <a:endParaRPr lang="ja-JP" altLang="en-US"/>
                  </a:p>
                </p:txBody>
              </p:sp>
              <p:sp>
                <p:nvSpPr>
                  <p:cNvPr id="919738" name="Freeform 186"/>
                  <p:cNvSpPr>
                    <a:spLocks/>
                  </p:cNvSpPr>
                  <p:nvPr/>
                </p:nvSpPr>
                <p:spPr bwMode="auto">
                  <a:xfrm>
                    <a:off x="4433" y="1739"/>
                    <a:ext cx="345" cy="656"/>
                  </a:xfrm>
                  <a:custGeom>
                    <a:avLst/>
                    <a:gdLst>
                      <a:gd name="T0" fmla="*/ 0 w 345"/>
                      <a:gd name="T1" fmla="*/ 630 h 656"/>
                      <a:gd name="T2" fmla="*/ 3 w 345"/>
                      <a:gd name="T3" fmla="*/ 630 h 656"/>
                      <a:gd name="T4" fmla="*/ 80 w 345"/>
                      <a:gd name="T5" fmla="*/ 640 h 656"/>
                      <a:gd name="T6" fmla="*/ 149 w 345"/>
                      <a:gd name="T7" fmla="*/ 651 h 656"/>
                      <a:gd name="T8" fmla="*/ 214 w 345"/>
                      <a:gd name="T9" fmla="*/ 656 h 656"/>
                      <a:gd name="T10" fmla="*/ 272 w 345"/>
                      <a:gd name="T11" fmla="*/ 651 h 656"/>
                      <a:gd name="T12" fmla="*/ 269 w 345"/>
                      <a:gd name="T13" fmla="*/ 651 h 656"/>
                      <a:gd name="T14" fmla="*/ 262 w 345"/>
                      <a:gd name="T15" fmla="*/ 640 h 656"/>
                      <a:gd name="T16" fmla="*/ 243 w 345"/>
                      <a:gd name="T17" fmla="*/ 614 h 656"/>
                      <a:gd name="T18" fmla="*/ 218 w 345"/>
                      <a:gd name="T19" fmla="*/ 566 h 656"/>
                      <a:gd name="T20" fmla="*/ 196 w 345"/>
                      <a:gd name="T21" fmla="*/ 496 h 656"/>
                      <a:gd name="T22" fmla="*/ 189 w 345"/>
                      <a:gd name="T23" fmla="*/ 459 h 656"/>
                      <a:gd name="T24" fmla="*/ 189 w 345"/>
                      <a:gd name="T25" fmla="*/ 411 h 656"/>
                      <a:gd name="T26" fmla="*/ 189 w 345"/>
                      <a:gd name="T27" fmla="*/ 363 h 656"/>
                      <a:gd name="T28" fmla="*/ 200 w 345"/>
                      <a:gd name="T29" fmla="*/ 310 h 656"/>
                      <a:gd name="T30" fmla="*/ 214 w 345"/>
                      <a:gd name="T31" fmla="*/ 251 h 656"/>
                      <a:gd name="T32" fmla="*/ 236 w 345"/>
                      <a:gd name="T33" fmla="*/ 192 h 656"/>
                      <a:gd name="T34" fmla="*/ 265 w 345"/>
                      <a:gd name="T35" fmla="*/ 123 h 656"/>
                      <a:gd name="T36" fmla="*/ 309 w 345"/>
                      <a:gd name="T37" fmla="*/ 54 h 656"/>
                      <a:gd name="T38" fmla="*/ 331 w 345"/>
                      <a:gd name="T39" fmla="*/ 22 h 656"/>
                      <a:gd name="T40" fmla="*/ 342 w 345"/>
                      <a:gd name="T41" fmla="*/ 6 h 656"/>
                      <a:gd name="T42" fmla="*/ 345 w 345"/>
                      <a:gd name="T43" fmla="*/ 0 h 656"/>
                      <a:gd name="T44" fmla="*/ 345 w 345"/>
                      <a:gd name="T45" fmla="*/ 0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5" h="656">
                        <a:moveTo>
                          <a:pt x="0" y="630"/>
                        </a:moveTo>
                        <a:lnTo>
                          <a:pt x="3" y="630"/>
                        </a:lnTo>
                        <a:lnTo>
                          <a:pt x="80" y="640"/>
                        </a:lnTo>
                        <a:lnTo>
                          <a:pt x="149" y="651"/>
                        </a:lnTo>
                        <a:lnTo>
                          <a:pt x="214" y="656"/>
                        </a:lnTo>
                        <a:lnTo>
                          <a:pt x="272" y="651"/>
                        </a:lnTo>
                        <a:lnTo>
                          <a:pt x="269" y="651"/>
                        </a:lnTo>
                        <a:lnTo>
                          <a:pt x="262" y="640"/>
                        </a:lnTo>
                        <a:lnTo>
                          <a:pt x="243" y="614"/>
                        </a:lnTo>
                        <a:lnTo>
                          <a:pt x="218" y="566"/>
                        </a:lnTo>
                        <a:lnTo>
                          <a:pt x="196" y="496"/>
                        </a:lnTo>
                        <a:lnTo>
                          <a:pt x="189" y="459"/>
                        </a:lnTo>
                        <a:lnTo>
                          <a:pt x="189" y="411"/>
                        </a:lnTo>
                        <a:lnTo>
                          <a:pt x="189" y="363"/>
                        </a:lnTo>
                        <a:lnTo>
                          <a:pt x="200" y="310"/>
                        </a:lnTo>
                        <a:lnTo>
                          <a:pt x="214" y="251"/>
                        </a:lnTo>
                        <a:lnTo>
                          <a:pt x="236" y="192"/>
                        </a:lnTo>
                        <a:lnTo>
                          <a:pt x="265" y="123"/>
                        </a:lnTo>
                        <a:lnTo>
                          <a:pt x="309" y="54"/>
                        </a:lnTo>
                        <a:lnTo>
                          <a:pt x="331" y="22"/>
                        </a:lnTo>
                        <a:lnTo>
                          <a:pt x="342" y="6"/>
                        </a:lnTo>
                        <a:lnTo>
                          <a:pt x="345" y="0"/>
                        </a:lnTo>
                        <a:lnTo>
                          <a:pt x="345" y="0"/>
                        </a:lnTo>
                      </a:path>
                    </a:pathLst>
                  </a:custGeom>
                  <a:noFill/>
                  <a:ln w="5238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739" name="Freeform 187"/>
                  <p:cNvSpPr>
                    <a:spLocks/>
                  </p:cNvSpPr>
                  <p:nvPr/>
                </p:nvSpPr>
                <p:spPr bwMode="auto">
                  <a:xfrm>
                    <a:off x="3404" y="1670"/>
                    <a:ext cx="960" cy="677"/>
                  </a:xfrm>
                  <a:custGeom>
                    <a:avLst/>
                    <a:gdLst>
                      <a:gd name="T0" fmla="*/ 811 w 960"/>
                      <a:gd name="T1" fmla="*/ 43 h 677"/>
                      <a:gd name="T2" fmla="*/ 556 w 960"/>
                      <a:gd name="T3" fmla="*/ 96 h 677"/>
                      <a:gd name="T4" fmla="*/ 396 w 960"/>
                      <a:gd name="T5" fmla="*/ 139 h 677"/>
                      <a:gd name="T6" fmla="*/ 312 w 960"/>
                      <a:gd name="T7" fmla="*/ 165 h 677"/>
                      <a:gd name="T8" fmla="*/ 251 w 960"/>
                      <a:gd name="T9" fmla="*/ 187 h 677"/>
                      <a:gd name="T10" fmla="*/ 218 w 960"/>
                      <a:gd name="T11" fmla="*/ 197 h 677"/>
                      <a:gd name="T12" fmla="*/ 211 w 960"/>
                      <a:gd name="T13" fmla="*/ 139 h 677"/>
                      <a:gd name="T14" fmla="*/ 185 w 960"/>
                      <a:gd name="T15" fmla="*/ 59 h 677"/>
                      <a:gd name="T16" fmla="*/ 152 w 960"/>
                      <a:gd name="T17" fmla="*/ 16 h 677"/>
                      <a:gd name="T18" fmla="*/ 127 w 960"/>
                      <a:gd name="T19" fmla="*/ 5 h 677"/>
                      <a:gd name="T20" fmla="*/ 105 w 960"/>
                      <a:gd name="T21" fmla="*/ 0 h 677"/>
                      <a:gd name="T22" fmla="*/ 72 w 960"/>
                      <a:gd name="T23" fmla="*/ 27 h 677"/>
                      <a:gd name="T24" fmla="*/ 40 w 960"/>
                      <a:gd name="T25" fmla="*/ 107 h 677"/>
                      <a:gd name="T26" fmla="*/ 11 w 960"/>
                      <a:gd name="T27" fmla="*/ 240 h 677"/>
                      <a:gd name="T28" fmla="*/ 3 w 960"/>
                      <a:gd name="T29" fmla="*/ 320 h 677"/>
                      <a:gd name="T30" fmla="*/ 0 w 960"/>
                      <a:gd name="T31" fmla="*/ 352 h 677"/>
                      <a:gd name="T32" fmla="*/ 36 w 960"/>
                      <a:gd name="T33" fmla="*/ 363 h 677"/>
                      <a:gd name="T34" fmla="*/ 116 w 960"/>
                      <a:gd name="T35" fmla="*/ 379 h 677"/>
                      <a:gd name="T36" fmla="*/ 174 w 960"/>
                      <a:gd name="T37" fmla="*/ 395 h 677"/>
                      <a:gd name="T38" fmla="*/ 196 w 960"/>
                      <a:gd name="T39" fmla="*/ 400 h 677"/>
                      <a:gd name="T40" fmla="*/ 200 w 960"/>
                      <a:gd name="T41" fmla="*/ 400 h 677"/>
                      <a:gd name="T42" fmla="*/ 185 w 960"/>
                      <a:gd name="T43" fmla="*/ 427 h 677"/>
                      <a:gd name="T44" fmla="*/ 141 w 960"/>
                      <a:gd name="T45" fmla="*/ 491 h 677"/>
                      <a:gd name="T46" fmla="*/ 120 w 960"/>
                      <a:gd name="T47" fmla="*/ 517 h 677"/>
                      <a:gd name="T48" fmla="*/ 141 w 960"/>
                      <a:gd name="T49" fmla="*/ 528 h 677"/>
                      <a:gd name="T50" fmla="*/ 203 w 960"/>
                      <a:gd name="T51" fmla="*/ 533 h 677"/>
                      <a:gd name="T52" fmla="*/ 320 w 960"/>
                      <a:gd name="T53" fmla="*/ 544 h 677"/>
                      <a:gd name="T54" fmla="*/ 392 w 960"/>
                      <a:gd name="T55" fmla="*/ 549 h 677"/>
                      <a:gd name="T56" fmla="*/ 429 w 960"/>
                      <a:gd name="T57" fmla="*/ 549 h 677"/>
                      <a:gd name="T58" fmla="*/ 443 w 960"/>
                      <a:gd name="T59" fmla="*/ 544 h 677"/>
                      <a:gd name="T60" fmla="*/ 476 w 960"/>
                      <a:gd name="T61" fmla="*/ 549 h 677"/>
                      <a:gd name="T62" fmla="*/ 552 w 960"/>
                      <a:gd name="T63" fmla="*/ 571 h 677"/>
                      <a:gd name="T64" fmla="*/ 698 w 960"/>
                      <a:gd name="T65" fmla="*/ 608 h 677"/>
                      <a:gd name="T66" fmla="*/ 869 w 960"/>
                      <a:gd name="T67" fmla="*/ 656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60" h="677">
                        <a:moveTo>
                          <a:pt x="945" y="27"/>
                        </a:moveTo>
                        <a:lnTo>
                          <a:pt x="811" y="43"/>
                        </a:lnTo>
                        <a:lnTo>
                          <a:pt x="680" y="64"/>
                        </a:lnTo>
                        <a:lnTo>
                          <a:pt x="556" y="96"/>
                        </a:lnTo>
                        <a:lnTo>
                          <a:pt x="443" y="123"/>
                        </a:lnTo>
                        <a:lnTo>
                          <a:pt x="396" y="139"/>
                        </a:lnTo>
                        <a:lnTo>
                          <a:pt x="352" y="155"/>
                        </a:lnTo>
                        <a:lnTo>
                          <a:pt x="312" y="165"/>
                        </a:lnTo>
                        <a:lnTo>
                          <a:pt x="276" y="176"/>
                        </a:lnTo>
                        <a:lnTo>
                          <a:pt x="251" y="187"/>
                        </a:lnTo>
                        <a:lnTo>
                          <a:pt x="232" y="192"/>
                        </a:lnTo>
                        <a:lnTo>
                          <a:pt x="218" y="197"/>
                        </a:lnTo>
                        <a:lnTo>
                          <a:pt x="214" y="203"/>
                        </a:lnTo>
                        <a:lnTo>
                          <a:pt x="211" y="139"/>
                        </a:lnTo>
                        <a:lnTo>
                          <a:pt x="200" y="91"/>
                        </a:lnTo>
                        <a:lnTo>
                          <a:pt x="185" y="59"/>
                        </a:lnTo>
                        <a:lnTo>
                          <a:pt x="167" y="32"/>
                        </a:lnTo>
                        <a:lnTo>
                          <a:pt x="152" y="16"/>
                        </a:lnTo>
                        <a:lnTo>
                          <a:pt x="138" y="10"/>
                        </a:lnTo>
                        <a:lnTo>
                          <a:pt x="127" y="5"/>
                        </a:lnTo>
                        <a:lnTo>
                          <a:pt x="123" y="0"/>
                        </a:lnTo>
                        <a:lnTo>
                          <a:pt x="105" y="0"/>
                        </a:lnTo>
                        <a:lnTo>
                          <a:pt x="87" y="10"/>
                        </a:lnTo>
                        <a:lnTo>
                          <a:pt x="72" y="27"/>
                        </a:lnTo>
                        <a:lnTo>
                          <a:pt x="61" y="48"/>
                        </a:lnTo>
                        <a:lnTo>
                          <a:pt x="40" y="107"/>
                        </a:lnTo>
                        <a:lnTo>
                          <a:pt x="25" y="171"/>
                        </a:lnTo>
                        <a:lnTo>
                          <a:pt x="11" y="240"/>
                        </a:lnTo>
                        <a:lnTo>
                          <a:pt x="3" y="299"/>
                        </a:lnTo>
                        <a:lnTo>
                          <a:pt x="3" y="320"/>
                        </a:lnTo>
                        <a:lnTo>
                          <a:pt x="0" y="341"/>
                        </a:lnTo>
                        <a:lnTo>
                          <a:pt x="0" y="352"/>
                        </a:lnTo>
                        <a:lnTo>
                          <a:pt x="0" y="357"/>
                        </a:lnTo>
                        <a:lnTo>
                          <a:pt x="36" y="363"/>
                        </a:lnTo>
                        <a:lnTo>
                          <a:pt x="65" y="368"/>
                        </a:lnTo>
                        <a:lnTo>
                          <a:pt x="116" y="379"/>
                        </a:lnTo>
                        <a:lnTo>
                          <a:pt x="152" y="389"/>
                        </a:lnTo>
                        <a:lnTo>
                          <a:pt x="174" y="395"/>
                        </a:lnTo>
                        <a:lnTo>
                          <a:pt x="189" y="395"/>
                        </a:lnTo>
                        <a:lnTo>
                          <a:pt x="196" y="400"/>
                        </a:lnTo>
                        <a:lnTo>
                          <a:pt x="200" y="400"/>
                        </a:lnTo>
                        <a:lnTo>
                          <a:pt x="200" y="400"/>
                        </a:lnTo>
                        <a:lnTo>
                          <a:pt x="196" y="405"/>
                        </a:lnTo>
                        <a:lnTo>
                          <a:pt x="185" y="427"/>
                        </a:lnTo>
                        <a:lnTo>
                          <a:pt x="160" y="469"/>
                        </a:lnTo>
                        <a:lnTo>
                          <a:pt x="141" y="491"/>
                        </a:lnTo>
                        <a:lnTo>
                          <a:pt x="120" y="517"/>
                        </a:lnTo>
                        <a:lnTo>
                          <a:pt x="120" y="517"/>
                        </a:lnTo>
                        <a:lnTo>
                          <a:pt x="127" y="523"/>
                        </a:lnTo>
                        <a:lnTo>
                          <a:pt x="141" y="528"/>
                        </a:lnTo>
                        <a:lnTo>
                          <a:pt x="160" y="528"/>
                        </a:lnTo>
                        <a:lnTo>
                          <a:pt x="203" y="533"/>
                        </a:lnTo>
                        <a:lnTo>
                          <a:pt x="261" y="539"/>
                        </a:lnTo>
                        <a:lnTo>
                          <a:pt x="320" y="544"/>
                        </a:lnTo>
                        <a:lnTo>
                          <a:pt x="374" y="549"/>
                        </a:lnTo>
                        <a:lnTo>
                          <a:pt x="392" y="549"/>
                        </a:lnTo>
                        <a:lnTo>
                          <a:pt x="414" y="549"/>
                        </a:lnTo>
                        <a:lnTo>
                          <a:pt x="429" y="549"/>
                        </a:lnTo>
                        <a:lnTo>
                          <a:pt x="436" y="544"/>
                        </a:lnTo>
                        <a:lnTo>
                          <a:pt x="443" y="544"/>
                        </a:lnTo>
                        <a:lnTo>
                          <a:pt x="458" y="549"/>
                        </a:lnTo>
                        <a:lnTo>
                          <a:pt x="476" y="549"/>
                        </a:lnTo>
                        <a:lnTo>
                          <a:pt x="498" y="555"/>
                        </a:lnTo>
                        <a:lnTo>
                          <a:pt x="552" y="571"/>
                        </a:lnTo>
                        <a:lnTo>
                          <a:pt x="618" y="587"/>
                        </a:lnTo>
                        <a:lnTo>
                          <a:pt x="698" y="608"/>
                        </a:lnTo>
                        <a:lnTo>
                          <a:pt x="781" y="635"/>
                        </a:lnTo>
                        <a:lnTo>
                          <a:pt x="869" y="656"/>
                        </a:lnTo>
                        <a:lnTo>
                          <a:pt x="960" y="677"/>
                        </a:lnTo>
                      </a:path>
                    </a:pathLst>
                  </a:custGeom>
                  <a:noFill/>
                  <a:ln w="5238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740" name="Freeform 188"/>
                  <p:cNvSpPr>
                    <a:spLocks/>
                  </p:cNvSpPr>
                  <p:nvPr/>
                </p:nvSpPr>
                <p:spPr bwMode="auto">
                  <a:xfrm>
                    <a:off x="3462" y="2006"/>
                    <a:ext cx="1033" cy="902"/>
                  </a:xfrm>
                  <a:custGeom>
                    <a:avLst/>
                    <a:gdLst>
                      <a:gd name="T0" fmla="*/ 0 w 1033"/>
                      <a:gd name="T1" fmla="*/ 848 h 902"/>
                      <a:gd name="T2" fmla="*/ 0 w 1033"/>
                      <a:gd name="T3" fmla="*/ 854 h 902"/>
                      <a:gd name="T4" fmla="*/ 0 w 1033"/>
                      <a:gd name="T5" fmla="*/ 859 h 902"/>
                      <a:gd name="T6" fmla="*/ 0 w 1033"/>
                      <a:gd name="T7" fmla="*/ 875 h 902"/>
                      <a:gd name="T8" fmla="*/ 7 w 1033"/>
                      <a:gd name="T9" fmla="*/ 886 h 902"/>
                      <a:gd name="T10" fmla="*/ 14 w 1033"/>
                      <a:gd name="T11" fmla="*/ 896 h 902"/>
                      <a:gd name="T12" fmla="*/ 33 w 1033"/>
                      <a:gd name="T13" fmla="*/ 902 h 902"/>
                      <a:gd name="T14" fmla="*/ 58 w 1033"/>
                      <a:gd name="T15" fmla="*/ 902 h 902"/>
                      <a:gd name="T16" fmla="*/ 94 w 1033"/>
                      <a:gd name="T17" fmla="*/ 896 h 902"/>
                      <a:gd name="T18" fmla="*/ 123 w 1033"/>
                      <a:gd name="T19" fmla="*/ 880 h 902"/>
                      <a:gd name="T20" fmla="*/ 163 w 1033"/>
                      <a:gd name="T21" fmla="*/ 859 h 902"/>
                      <a:gd name="T22" fmla="*/ 214 w 1033"/>
                      <a:gd name="T23" fmla="*/ 827 h 902"/>
                      <a:gd name="T24" fmla="*/ 273 w 1033"/>
                      <a:gd name="T25" fmla="*/ 784 h 902"/>
                      <a:gd name="T26" fmla="*/ 334 w 1033"/>
                      <a:gd name="T27" fmla="*/ 736 h 902"/>
                      <a:gd name="T28" fmla="*/ 407 w 1033"/>
                      <a:gd name="T29" fmla="*/ 688 h 902"/>
                      <a:gd name="T30" fmla="*/ 553 w 1033"/>
                      <a:gd name="T31" fmla="*/ 576 h 902"/>
                      <a:gd name="T32" fmla="*/ 694 w 1033"/>
                      <a:gd name="T33" fmla="*/ 464 h 902"/>
                      <a:gd name="T34" fmla="*/ 760 w 1033"/>
                      <a:gd name="T35" fmla="*/ 411 h 902"/>
                      <a:gd name="T36" fmla="*/ 822 w 1033"/>
                      <a:gd name="T37" fmla="*/ 363 h 902"/>
                      <a:gd name="T38" fmla="*/ 873 w 1033"/>
                      <a:gd name="T39" fmla="*/ 320 h 902"/>
                      <a:gd name="T40" fmla="*/ 916 w 1033"/>
                      <a:gd name="T41" fmla="*/ 288 h 902"/>
                      <a:gd name="T42" fmla="*/ 945 w 1033"/>
                      <a:gd name="T43" fmla="*/ 261 h 902"/>
                      <a:gd name="T44" fmla="*/ 963 w 1033"/>
                      <a:gd name="T45" fmla="*/ 245 h 902"/>
                      <a:gd name="T46" fmla="*/ 985 w 1033"/>
                      <a:gd name="T47" fmla="*/ 224 h 902"/>
                      <a:gd name="T48" fmla="*/ 1003 w 1033"/>
                      <a:gd name="T49" fmla="*/ 203 h 902"/>
                      <a:gd name="T50" fmla="*/ 1018 w 1033"/>
                      <a:gd name="T51" fmla="*/ 181 h 902"/>
                      <a:gd name="T52" fmla="*/ 1025 w 1033"/>
                      <a:gd name="T53" fmla="*/ 160 h 902"/>
                      <a:gd name="T54" fmla="*/ 1033 w 1033"/>
                      <a:gd name="T55" fmla="*/ 133 h 902"/>
                      <a:gd name="T56" fmla="*/ 1025 w 1033"/>
                      <a:gd name="T57" fmla="*/ 101 h 902"/>
                      <a:gd name="T58" fmla="*/ 1007 w 1033"/>
                      <a:gd name="T59" fmla="*/ 80 h 902"/>
                      <a:gd name="T60" fmla="*/ 978 w 1033"/>
                      <a:gd name="T61" fmla="*/ 59 h 902"/>
                      <a:gd name="T62" fmla="*/ 942 w 1033"/>
                      <a:gd name="T63" fmla="*/ 43 h 902"/>
                      <a:gd name="T64" fmla="*/ 898 w 1033"/>
                      <a:gd name="T65" fmla="*/ 27 h 902"/>
                      <a:gd name="T66" fmla="*/ 807 w 1033"/>
                      <a:gd name="T67" fmla="*/ 11 h 902"/>
                      <a:gd name="T68" fmla="*/ 760 w 1033"/>
                      <a:gd name="T69" fmla="*/ 5 h 902"/>
                      <a:gd name="T70" fmla="*/ 716 w 1033"/>
                      <a:gd name="T71" fmla="*/ 0 h 902"/>
                      <a:gd name="T72" fmla="*/ 676 w 1033"/>
                      <a:gd name="T73" fmla="*/ 0 h 902"/>
                      <a:gd name="T74" fmla="*/ 647 w 1033"/>
                      <a:gd name="T75" fmla="*/ 0 h 902"/>
                      <a:gd name="T76" fmla="*/ 622 w 1033"/>
                      <a:gd name="T77" fmla="*/ 0 h 902"/>
                      <a:gd name="T78" fmla="*/ 611 w 1033"/>
                      <a:gd name="T79" fmla="*/ 0 h 902"/>
                      <a:gd name="T80" fmla="*/ 603 w 1033"/>
                      <a:gd name="T81" fmla="*/ 5 h 902"/>
                      <a:gd name="T82" fmla="*/ 585 w 1033"/>
                      <a:gd name="T83" fmla="*/ 21 h 902"/>
                      <a:gd name="T84" fmla="*/ 563 w 1033"/>
                      <a:gd name="T85" fmla="*/ 43 h 902"/>
                      <a:gd name="T86" fmla="*/ 534 w 1033"/>
                      <a:gd name="T87" fmla="*/ 69 h 902"/>
                      <a:gd name="T88" fmla="*/ 502 w 1033"/>
                      <a:gd name="T89" fmla="*/ 101 h 902"/>
                      <a:gd name="T90" fmla="*/ 465 w 1033"/>
                      <a:gd name="T91" fmla="*/ 139 h 902"/>
                      <a:gd name="T92" fmla="*/ 382 w 1033"/>
                      <a:gd name="T93" fmla="*/ 240 h 902"/>
                      <a:gd name="T94" fmla="*/ 287 w 1033"/>
                      <a:gd name="T95" fmla="*/ 363 h 902"/>
                      <a:gd name="T96" fmla="*/ 193 w 1033"/>
                      <a:gd name="T97" fmla="*/ 502 h 902"/>
                      <a:gd name="T98" fmla="*/ 94 w 1033"/>
                      <a:gd name="T99" fmla="*/ 667 h 902"/>
                      <a:gd name="T100" fmla="*/ 0 w 1033"/>
                      <a:gd name="T101" fmla="*/ 848 h 902"/>
                      <a:gd name="T102" fmla="*/ 0 w 1033"/>
                      <a:gd name="T103" fmla="*/ 848 h 9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33" h="902">
                        <a:moveTo>
                          <a:pt x="0" y="848"/>
                        </a:moveTo>
                        <a:lnTo>
                          <a:pt x="0" y="854"/>
                        </a:lnTo>
                        <a:lnTo>
                          <a:pt x="0" y="859"/>
                        </a:lnTo>
                        <a:lnTo>
                          <a:pt x="0" y="875"/>
                        </a:lnTo>
                        <a:lnTo>
                          <a:pt x="7" y="886"/>
                        </a:lnTo>
                        <a:lnTo>
                          <a:pt x="14" y="896"/>
                        </a:lnTo>
                        <a:lnTo>
                          <a:pt x="33" y="902"/>
                        </a:lnTo>
                        <a:lnTo>
                          <a:pt x="58" y="902"/>
                        </a:lnTo>
                        <a:lnTo>
                          <a:pt x="94" y="896"/>
                        </a:lnTo>
                        <a:lnTo>
                          <a:pt x="123" y="880"/>
                        </a:lnTo>
                        <a:lnTo>
                          <a:pt x="163" y="859"/>
                        </a:lnTo>
                        <a:lnTo>
                          <a:pt x="214" y="827"/>
                        </a:lnTo>
                        <a:lnTo>
                          <a:pt x="273" y="784"/>
                        </a:lnTo>
                        <a:lnTo>
                          <a:pt x="334" y="736"/>
                        </a:lnTo>
                        <a:lnTo>
                          <a:pt x="407" y="688"/>
                        </a:lnTo>
                        <a:lnTo>
                          <a:pt x="553" y="576"/>
                        </a:lnTo>
                        <a:lnTo>
                          <a:pt x="694" y="464"/>
                        </a:lnTo>
                        <a:lnTo>
                          <a:pt x="760" y="411"/>
                        </a:lnTo>
                        <a:lnTo>
                          <a:pt x="822" y="363"/>
                        </a:lnTo>
                        <a:lnTo>
                          <a:pt x="873" y="320"/>
                        </a:lnTo>
                        <a:lnTo>
                          <a:pt x="916" y="288"/>
                        </a:lnTo>
                        <a:lnTo>
                          <a:pt x="945" y="261"/>
                        </a:lnTo>
                        <a:lnTo>
                          <a:pt x="963" y="245"/>
                        </a:lnTo>
                        <a:lnTo>
                          <a:pt x="985" y="224"/>
                        </a:lnTo>
                        <a:lnTo>
                          <a:pt x="1003" y="203"/>
                        </a:lnTo>
                        <a:lnTo>
                          <a:pt x="1018" y="181"/>
                        </a:lnTo>
                        <a:lnTo>
                          <a:pt x="1025" y="160"/>
                        </a:lnTo>
                        <a:lnTo>
                          <a:pt x="1033" y="133"/>
                        </a:lnTo>
                        <a:lnTo>
                          <a:pt x="1025" y="101"/>
                        </a:lnTo>
                        <a:lnTo>
                          <a:pt x="1007" y="80"/>
                        </a:lnTo>
                        <a:lnTo>
                          <a:pt x="978" y="59"/>
                        </a:lnTo>
                        <a:lnTo>
                          <a:pt x="942" y="43"/>
                        </a:lnTo>
                        <a:lnTo>
                          <a:pt x="898" y="27"/>
                        </a:lnTo>
                        <a:lnTo>
                          <a:pt x="807" y="11"/>
                        </a:lnTo>
                        <a:lnTo>
                          <a:pt x="760" y="5"/>
                        </a:lnTo>
                        <a:lnTo>
                          <a:pt x="716" y="0"/>
                        </a:lnTo>
                        <a:lnTo>
                          <a:pt x="676" y="0"/>
                        </a:lnTo>
                        <a:lnTo>
                          <a:pt x="647" y="0"/>
                        </a:lnTo>
                        <a:lnTo>
                          <a:pt x="622" y="0"/>
                        </a:lnTo>
                        <a:lnTo>
                          <a:pt x="611" y="0"/>
                        </a:lnTo>
                        <a:lnTo>
                          <a:pt x="603" y="5"/>
                        </a:lnTo>
                        <a:lnTo>
                          <a:pt x="585" y="21"/>
                        </a:lnTo>
                        <a:lnTo>
                          <a:pt x="563" y="43"/>
                        </a:lnTo>
                        <a:lnTo>
                          <a:pt x="534" y="69"/>
                        </a:lnTo>
                        <a:lnTo>
                          <a:pt x="502" y="101"/>
                        </a:lnTo>
                        <a:lnTo>
                          <a:pt x="465" y="139"/>
                        </a:lnTo>
                        <a:lnTo>
                          <a:pt x="382" y="240"/>
                        </a:lnTo>
                        <a:lnTo>
                          <a:pt x="287" y="363"/>
                        </a:lnTo>
                        <a:lnTo>
                          <a:pt x="193" y="502"/>
                        </a:lnTo>
                        <a:lnTo>
                          <a:pt x="94" y="667"/>
                        </a:lnTo>
                        <a:lnTo>
                          <a:pt x="0" y="848"/>
                        </a:lnTo>
                        <a:lnTo>
                          <a:pt x="0" y="848"/>
                        </a:lnTo>
                        <a:close/>
                      </a:path>
                    </a:pathLst>
                  </a:custGeom>
                  <a:solidFill>
                    <a:srgbClr val="C3E1E2"/>
                  </a:solidFill>
                  <a:ln w="52388">
                    <a:solidFill>
                      <a:srgbClr val="000000"/>
                    </a:solidFill>
                    <a:prstDash val="solid"/>
                    <a:round/>
                    <a:headEnd/>
                    <a:tailEnd/>
                  </a:ln>
                </p:spPr>
                <p:txBody>
                  <a:bodyPr/>
                  <a:lstStyle/>
                  <a:p>
                    <a:endParaRPr lang="ja-JP" altLang="en-US"/>
                  </a:p>
                </p:txBody>
              </p:sp>
              <p:sp>
                <p:nvSpPr>
                  <p:cNvPr id="919741" name="Freeform 189"/>
                  <p:cNvSpPr>
                    <a:spLocks/>
                  </p:cNvSpPr>
                  <p:nvPr/>
                </p:nvSpPr>
                <p:spPr bwMode="auto">
                  <a:xfrm>
                    <a:off x="3280" y="2027"/>
                    <a:ext cx="324" cy="262"/>
                  </a:xfrm>
                  <a:custGeom>
                    <a:avLst/>
                    <a:gdLst>
                      <a:gd name="T0" fmla="*/ 124 w 324"/>
                      <a:gd name="T1" fmla="*/ 0 h 262"/>
                      <a:gd name="T2" fmla="*/ 116 w 324"/>
                      <a:gd name="T3" fmla="*/ 6 h 262"/>
                      <a:gd name="T4" fmla="*/ 98 w 324"/>
                      <a:gd name="T5" fmla="*/ 32 h 262"/>
                      <a:gd name="T6" fmla="*/ 73 w 324"/>
                      <a:gd name="T7" fmla="*/ 64 h 262"/>
                      <a:gd name="T8" fmla="*/ 44 w 324"/>
                      <a:gd name="T9" fmla="*/ 102 h 262"/>
                      <a:gd name="T10" fmla="*/ 22 w 324"/>
                      <a:gd name="T11" fmla="*/ 144 h 262"/>
                      <a:gd name="T12" fmla="*/ 4 w 324"/>
                      <a:gd name="T13" fmla="*/ 182 h 262"/>
                      <a:gd name="T14" fmla="*/ 0 w 324"/>
                      <a:gd name="T15" fmla="*/ 214 h 262"/>
                      <a:gd name="T16" fmla="*/ 4 w 324"/>
                      <a:gd name="T17" fmla="*/ 224 h 262"/>
                      <a:gd name="T18" fmla="*/ 11 w 324"/>
                      <a:gd name="T19" fmla="*/ 235 h 262"/>
                      <a:gd name="T20" fmla="*/ 18 w 324"/>
                      <a:gd name="T21" fmla="*/ 240 h 262"/>
                      <a:gd name="T22" fmla="*/ 40 w 324"/>
                      <a:gd name="T23" fmla="*/ 251 h 262"/>
                      <a:gd name="T24" fmla="*/ 69 w 324"/>
                      <a:gd name="T25" fmla="*/ 262 h 262"/>
                      <a:gd name="T26" fmla="*/ 102 w 324"/>
                      <a:gd name="T27" fmla="*/ 262 h 262"/>
                      <a:gd name="T28" fmla="*/ 124 w 324"/>
                      <a:gd name="T29" fmla="*/ 256 h 262"/>
                      <a:gd name="T30" fmla="*/ 153 w 324"/>
                      <a:gd name="T31" fmla="*/ 235 h 262"/>
                      <a:gd name="T32" fmla="*/ 185 w 324"/>
                      <a:gd name="T33" fmla="*/ 208 h 262"/>
                      <a:gd name="T34" fmla="*/ 222 w 324"/>
                      <a:gd name="T35" fmla="*/ 182 h 262"/>
                      <a:gd name="T36" fmla="*/ 255 w 324"/>
                      <a:gd name="T37" fmla="*/ 150 h 262"/>
                      <a:gd name="T38" fmla="*/ 284 w 324"/>
                      <a:gd name="T39" fmla="*/ 112 h 262"/>
                      <a:gd name="T40" fmla="*/ 309 w 324"/>
                      <a:gd name="T41" fmla="*/ 75 h 262"/>
                      <a:gd name="T42" fmla="*/ 324 w 324"/>
                      <a:gd name="T43" fmla="*/ 43 h 262"/>
                      <a:gd name="T44" fmla="*/ 124 w 324"/>
                      <a:gd name="T45"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4" h="262">
                        <a:moveTo>
                          <a:pt x="124" y="0"/>
                        </a:moveTo>
                        <a:lnTo>
                          <a:pt x="116" y="6"/>
                        </a:lnTo>
                        <a:lnTo>
                          <a:pt x="98" y="32"/>
                        </a:lnTo>
                        <a:lnTo>
                          <a:pt x="73" y="64"/>
                        </a:lnTo>
                        <a:lnTo>
                          <a:pt x="44" y="102"/>
                        </a:lnTo>
                        <a:lnTo>
                          <a:pt x="22" y="144"/>
                        </a:lnTo>
                        <a:lnTo>
                          <a:pt x="4" y="182"/>
                        </a:lnTo>
                        <a:lnTo>
                          <a:pt x="0" y="214"/>
                        </a:lnTo>
                        <a:lnTo>
                          <a:pt x="4" y="224"/>
                        </a:lnTo>
                        <a:lnTo>
                          <a:pt x="11" y="235"/>
                        </a:lnTo>
                        <a:lnTo>
                          <a:pt x="18" y="240"/>
                        </a:lnTo>
                        <a:lnTo>
                          <a:pt x="40" y="251"/>
                        </a:lnTo>
                        <a:lnTo>
                          <a:pt x="69" y="262"/>
                        </a:lnTo>
                        <a:lnTo>
                          <a:pt x="102" y="262"/>
                        </a:lnTo>
                        <a:lnTo>
                          <a:pt x="124" y="256"/>
                        </a:lnTo>
                        <a:lnTo>
                          <a:pt x="153" y="235"/>
                        </a:lnTo>
                        <a:lnTo>
                          <a:pt x="185" y="208"/>
                        </a:lnTo>
                        <a:lnTo>
                          <a:pt x="222" y="182"/>
                        </a:lnTo>
                        <a:lnTo>
                          <a:pt x="255" y="150"/>
                        </a:lnTo>
                        <a:lnTo>
                          <a:pt x="284" y="112"/>
                        </a:lnTo>
                        <a:lnTo>
                          <a:pt x="309" y="75"/>
                        </a:lnTo>
                        <a:lnTo>
                          <a:pt x="324" y="43"/>
                        </a:lnTo>
                        <a:lnTo>
                          <a:pt x="124" y="0"/>
                        </a:lnTo>
                        <a:close/>
                      </a:path>
                    </a:pathLst>
                  </a:custGeom>
                  <a:solidFill>
                    <a:srgbClr val="C3E1E2"/>
                  </a:solidFill>
                  <a:ln w="52388">
                    <a:solidFill>
                      <a:srgbClr val="000000"/>
                    </a:solidFill>
                    <a:prstDash val="solid"/>
                    <a:round/>
                    <a:headEnd/>
                    <a:tailEnd/>
                  </a:ln>
                </p:spPr>
                <p:txBody>
                  <a:bodyPr/>
                  <a:lstStyle/>
                  <a:p>
                    <a:endParaRPr lang="ja-JP" altLang="en-US"/>
                  </a:p>
                </p:txBody>
              </p:sp>
              <p:sp>
                <p:nvSpPr>
                  <p:cNvPr id="919742" name="Freeform 190"/>
                  <p:cNvSpPr>
                    <a:spLocks/>
                  </p:cNvSpPr>
                  <p:nvPr/>
                </p:nvSpPr>
                <p:spPr bwMode="auto">
                  <a:xfrm>
                    <a:off x="3404" y="1809"/>
                    <a:ext cx="109" cy="234"/>
                  </a:xfrm>
                  <a:custGeom>
                    <a:avLst/>
                    <a:gdLst>
                      <a:gd name="T0" fmla="*/ 29 w 109"/>
                      <a:gd name="T1" fmla="*/ 0 h 234"/>
                      <a:gd name="T2" fmla="*/ 51 w 109"/>
                      <a:gd name="T3" fmla="*/ 0 h 234"/>
                      <a:gd name="T4" fmla="*/ 80 w 109"/>
                      <a:gd name="T5" fmla="*/ 0 h 234"/>
                      <a:gd name="T6" fmla="*/ 98 w 109"/>
                      <a:gd name="T7" fmla="*/ 5 h 234"/>
                      <a:gd name="T8" fmla="*/ 105 w 109"/>
                      <a:gd name="T9" fmla="*/ 5 h 234"/>
                      <a:gd name="T10" fmla="*/ 109 w 109"/>
                      <a:gd name="T11" fmla="*/ 10 h 234"/>
                      <a:gd name="T12" fmla="*/ 109 w 109"/>
                      <a:gd name="T13" fmla="*/ 21 h 234"/>
                      <a:gd name="T14" fmla="*/ 109 w 109"/>
                      <a:gd name="T15" fmla="*/ 48 h 234"/>
                      <a:gd name="T16" fmla="*/ 105 w 109"/>
                      <a:gd name="T17" fmla="*/ 80 h 234"/>
                      <a:gd name="T18" fmla="*/ 105 w 109"/>
                      <a:gd name="T19" fmla="*/ 117 h 234"/>
                      <a:gd name="T20" fmla="*/ 98 w 109"/>
                      <a:gd name="T21" fmla="*/ 154 h 234"/>
                      <a:gd name="T22" fmla="*/ 94 w 109"/>
                      <a:gd name="T23" fmla="*/ 192 h 234"/>
                      <a:gd name="T24" fmla="*/ 91 w 109"/>
                      <a:gd name="T25" fmla="*/ 218 h 234"/>
                      <a:gd name="T26" fmla="*/ 83 w 109"/>
                      <a:gd name="T27" fmla="*/ 234 h 234"/>
                      <a:gd name="T28" fmla="*/ 83 w 109"/>
                      <a:gd name="T29" fmla="*/ 234 h 234"/>
                      <a:gd name="T30" fmla="*/ 72 w 109"/>
                      <a:gd name="T31" fmla="*/ 229 h 234"/>
                      <a:gd name="T32" fmla="*/ 47 w 109"/>
                      <a:gd name="T33" fmla="*/ 229 h 234"/>
                      <a:gd name="T34" fmla="*/ 18 w 109"/>
                      <a:gd name="T35" fmla="*/ 218 h 234"/>
                      <a:gd name="T36" fmla="*/ 7 w 109"/>
                      <a:gd name="T37" fmla="*/ 218 h 234"/>
                      <a:gd name="T38" fmla="*/ 0 w 109"/>
                      <a:gd name="T39" fmla="*/ 218 h 234"/>
                      <a:gd name="T40" fmla="*/ 0 w 109"/>
                      <a:gd name="T41" fmla="*/ 186 h 234"/>
                      <a:gd name="T42" fmla="*/ 3 w 109"/>
                      <a:gd name="T43" fmla="*/ 149 h 234"/>
                      <a:gd name="T44" fmla="*/ 14 w 109"/>
                      <a:gd name="T45" fmla="*/ 80 h 234"/>
                      <a:gd name="T46" fmla="*/ 21 w 109"/>
                      <a:gd name="T47" fmla="*/ 48 h 234"/>
                      <a:gd name="T48" fmla="*/ 25 w 109"/>
                      <a:gd name="T49" fmla="*/ 21 h 234"/>
                      <a:gd name="T50" fmla="*/ 29 w 109"/>
                      <a:gd name="T51" fmla="*/ 5 h 234"/>
                      <a:gd name="T52" fmla="*/ 29 w 109"/>
                      <a:gd name="T53" fmla="*/ 0 h 234"/>
                      <a:gd name="T54" fmla="*/ 29 w 109"/>
                      <a:gd name="T55"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9" h="234">
                        <a:moveTo>
                          <a:pt x="29" y="0"/>
                        </a:moveTo>
                        <a:lnTo>
                          <a:pt x="51" y="0"/>
                        </a:lnTo>
                        <a:lnTo>
                          <a:pt x="80" y="0"/>
                        </a:lnTo>
                        <a:lnTo>
                          <a:pt x="98" y="5"/>
                        </a:lnTo>
                        <a:lnTo>
                          <a:pt x="105" y="5"/>
                        </a:lnTo>
                        <a:lnTo>
                          <a:pt x="109" y="10"/>
                        </a:lnTo>
                        <a:lnTo>
                          <a:pt x="109" y="21"/>
                        </a:lnTo>
                        <a:lnTo>
                          <a:pt x="109" y="48"/>
                        </a:lnTo>
                        <a:lnTo>
                          <a:pt x="105" y="80"/>
                        </a:lnTo>
                        <a:lnTo>
                          <a:pt x="105" y="117"/>
                        </a:lnTo>
                        <a:lnTo>
                          <a:pt x="98" y="154"/>
                        </a:lnTo>
                        <a:lnTo>
                          <a:pt x="94" y="192"/>
                        </a:lnTo>
                        <a:lnTo>
                          <a:pt x="91" y="218"/>
                        </a:lnTo>
                        <a:lnTo>
                          <a:pt x="83" y="234"/>
                        </a:lnTo>
                        <a:lnTo>
                          <a:pt x="83" y="234"/>
                        </a:lnTo>
                        <a:lnTo>
                          <a:pt x="72" y="229"/>
                        </a:lnTo>
                        <a:lnTo>
                          <a:pt x="47" y="229"/>
                        </a:lnTo>
                        <a:lnTo>
                          <a:pt x="18" y="218"/>
                        </a:lnTo>
                        <a:lnTo>
                          <a:pt x="7" y="218"/>
                        </a:lnTo>
                        <a:lnTo>
                          <a:pt x="0" y="218"/>
                        </a:lnTo>
                        <a:lnTo>
                          <a:pt x="0" y="186"/>
                        </a:lnTo>
                        <a:lnTo>
                          <a:pt x="3" y="149"/>
                        </a:lnTo>
                        <a:lnTo>
                          <a:pt x="14" y="80"/>
                        </a:lnTo>
                        <a:lnTo>
                          <a:pt x="21" y="48"/>
                        </a:lnTo>
                        <a:lnTo>
                          <a:pt x="25" y="21"/>
                        </a:lnTo>
                        <a:lnTo>
                          <a:pt x="29" y="5"/>
                        </a:lnTo>
                        <a:lnTo>
                          <a:pt x="29" y="0"/>
                        </a:lnTo>
                        <a:lnTo>
                          <a:pt x="29" y="0"/>
                        </a:lnTo>
                        <a:close/>
                      </a:path>
                    </a:pathLst>
                  </a:custGeom>
                  <a:solidFill>
                    <a:srgbClr val="80C8DD"/>
                  </a:solidFill>
                  <a:ln w="39688">
                    <a:solidFill>
                      <a:srgbClr val="000000"/>
                    </a:solidFill>
                    <a:prstDash val="solid"/>
                    <a:round/>
                    <a:headEnd/>
                    <a:tailEnd/>
                  </a:ln>
                </p:spPr>
                <p:txBody>
                  <a:bodyPr/>
                  <a:lstStyle/>
                  <a:p>
                    <a:endParaRPr lang="ja-JP" altLang="en-US"/>
                  </a:p>
                </p:txBody>
              </p:sp>
              <p:sp>
                <p:nvSpPr>
                  <p:cNvPr id="919743" name="Line 191"/>
                  <p:cNvSpPr>
                    <a:spLocks noChangeShapeType="1"/>
                  </p:cNvSpPr>
                  <p:nvPr/>
                </p:nvSpPr>
                <p:spPr bwMode="auto">
                  <a:xfrm>
                    <a:off x="3738" y="1958"/>
                    <a:ext cx="18" cy="1"/>
                  </a:xfrm>
                  <a:prstGeom prst="line">
                    <a:avLst/>
                  </a:prstGeom>
                  <a:noFill/>
                  <a:ln w="5238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19744" name="Line 192"/>
                  <p:cNvSpPr>
                    <a:spLocks noChangeShapeType="1"/>
                  </p:cNvSpPr>
                  <p:nvPr/>
                </p:nvSpPr>
                <p:spPr bwMode="auto">
                  <a:xfrm>
                    <a:off x="3825" y="1942"/>
                    <a:ext cx="15" cy="1"/>
                  </a:xfrm>
                  <a:prstGeom prst="line">
                    <a:avLst/>
                  </a:prstGeom>
                  <a:noFill/>
                  <a:ln w="5238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19745" name="Line 193"/>
                  <p:cNvSpPr>
                    <a:spLocks noChangeShapeType="1"/>
                  </p:cNvSpPr>
                  <p:nvPr/>
                </p:nvSpPr>
                <p:spPr bwMode="auto">
                  <a:xfrm>
                    <a:off x="3913" y="1931"/>
                    <a:ext cx="22" cy="1"/>
                  </a:xfrm>
                  <a:prstGeom prst="line">
                    <a:avLst/>
                  </a:prstGeom>
                  <a:noFill/>
                  <a:ln w="5238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19746" name="Line 194"/>
                  <p:cNvSpPr>
                    <a:spLocks noChangeShapeType="1"/>
                  </p:cNvSpPr>
                  <p:nvPr/>
                </p:nvSpPr>
                <p:spPr bwMode="auto">
                  <a:xfrm>
                    <a:off x="4011" y="1926"/>
                    <a:ext cx="25" cy="1"/>
                  </a:xfrm>
                  <a:prstGeom prst="line">
                    <a:avLst/>
                  </a:prstGeom>
                  <a:noFill/>
                  <a:ln w="5238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19747" name="Line 195"/>
                  <p:cNvSpPr>
                    <a:spLocks noChangeShapeType="1"/>
                  </p:cNvSpPr>
                  <p:nvPr/>
                </p:nvSpPr>
                <p:spPr bwMode="auto">
                  <a:xfrm>
                    <a:off x="4135" y="1942"/>
                    <a:ext cx="18" cy="1"/>
                  </a:xfrm>
                  <a:prstGeom prst="line">
                    <a:avLst/>
                  </a:prstGeom>
                  <a:noFill/>
                  <a:ln w="5238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19748" name="Line 196"/>
                  <p:cNvSpPr>
                    <a:spLocks noChangeShapeType="1"/>
                  </p:cNvSpPr>
                  <p:nvPr/>
                </p:nvSpPr>
                <p:spPr bwMode="auto">
                  <a:xfrm>
                    <a:off x="4244" y="1942"/>
                    <a:ext cx="25" cy="1"/>
                  </a:xfrm>
                  <a:prstGeom prst="line">
                    <a:avLst/>
                  </a:prstGeom>
                  <a:noFill/>
                  <a:ln w="5238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19749" name="Line 197"/>
                  <p:cNvSpPr>
                    <a:spLocks noChangeShapeType="1"/>
                  </p:cNvSpPr>
                  <p:nvPr/>
                </p:nvSpPr>
                <p:spPr bwMode="auto">
                  <a:xfrm>
                    <a:off x="4364" y="1958"/>
                    <a:ext cx="18" cy="1"/>
                  </a:xfrm>
                  <a:prstGeom prst="line">
                    <a:avLst/>
                  </a:prstGeom>
                  <a:noFill/>
                  <a:ln w="5238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19750" name="Line 198"/>
                  <p:cNvSpPr>
                    <a:spLocks noChangeShapeType="1"/>
                  </p:cNvSpPr>
                  <p:nvPr/>
                </p:nvSpPr>
                <p:spPr bwMode="auto">
                  <a:xfrm>
                    <a:off x="4476" y="1979"/>
                    <a:ext cx="22" cy="1"/>
                  </a:xfrm>
                  <a:prstGeom prst="line">
                    <a:avLst/>
                  </a:prstGeom>
                  <a:noFill/>
                  <a:ln w="5238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19751" name="Freeform 199"/>
                  <p:cNvSpPr>
                    <a:spLocks/>
                  </p:cNvSpPr>
                  <p:nvPr/>
                </p:nvSpPr>
                <p:spPr bwMode="auto">
                  <a:xfrm>
                    <a:off x="3913" y="2470"/>
                    <a:ext cx="174" cy="251"/>
                  </a:xfrm>
                  <a:custGeom>
                    <a:avLst/>
                    <a:gdLst>
                      <a:gd name="T0" fmla="*/ 174 w 174"/>
                      <a:gd name="T1" fmla="*/ 123 h 251"/>
                      <a:gd name="T2" fmla="*/ 167 w 174"/>
                      <a:gd name="T3" fmla="*/ 176 h 251"/>
                      <a:gd name="T4" fmla="*/ 149 w 174"/>
                      <a:gd name="T5" fmla="*/ 214 h 251"/>
                      <a:gd name="T6" fmla="*/ 120 w 174"/>
                      <a:gd name="T7" fmla="*/ 240 h 251"/>
                      <a:gd name="T8" fmla="*/ 87 w 174"/>
                      <a:gd name="T9" fmla="*/ 251 h 251"/>
                      <a:gd name="T10" fmla="*/ 54 w 174"/>
                      <a:gd name="T11" fmla="*/ 240 h 251"/>
                      <a:gd name="T12" fmla="*/ 29 w 174"/>
                      <a:gd name="T13" fmla="*/ 214 h 251"/>
                      <a:gd name="T14" fmla="*/ 7 w 174"/>
                      <a:gd name="T15" fmla="*/ 176 h 251"/>
                      <a:gd name="T16" fmla="*/ 0 w 174"/>
                      <a:gd name="T17" fmla="*/ 123 h 251"/>
                      <a:gd name="T18" fmla="*/ 7 w 174"/>
                      <a:gd name="T19" fmla="*/ 75 h 251"/>
                      <a:gd name="T20" fmla="*/ 29 w 174"/>
                      <a:gd name="T21" fmla="*/ 38 h 251"/>
                      <a:gd name="T22" fmla="*/ 54 w 174"/>
                      <a:gd name="T23" fmla="*/ 11 h 251"/>
                      <a:gd name="T24" fmla="*/ 87 w 174"/>
                      <a:gd name="T25" fmla="*/ 0 h 251"/>
                      <a:gd name="T26" fmla="*/ 120 w 174"/>
                      <a:gd name="T27" fmla="*/ 11 h 251"/>
                      <a:gd name="T28" fmla="*/ 149 w 174"/>
                      <a:gd name="T29" fmla="*/ 38 h 251"/>
                      <a:gd name="T30" fmla="*/ 167 w 174"/>
                      <a:gd name="T31" fmla="*/ 75 h 251"/>
                      <a:gd name="T32" fmla="*/ 174 w 174"/>
                      <a:gd name="T33" fmla="*/ 123 h 251"/>
                      <a:gd name="T34" fmla="*/ 174 w 174"/>
                      <a:gd name="T35" fmla="*/ 123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4" h="251">
                        <a:moveTo>
                          <a:pt x="174" y="123"/>
                        </a:moveTo>
                        <a:lnTo>
                          <a:pt x="167" y="176"/>
                        </a:lnTo>
                        <a:lnTo>
                          <a:pt x="149" y="214"/>
                        </a:lnTo>
                        <a:lnTo>
                          <a:pt x="120" y="240"/>
                        </a:lnTo>
                        <a:lnTo>
                          <a:pt x="87" y="251"/>
                        </a:lnTo>
                        <a:lnTo>
                          <a:pt x="54" y="240"/>
                        </a:lnTo>
                        <a:lnTo>
                          <a:pt x="29" y="214"/>
                        </a:lnTo>
                        <a:lnTo>
                          <a:pt x="7" y="176"/>
                        </a:lnTo>
                        <a:lnTo>
                          <a:pt x="0" y="123"/>
                        </a:lnTo>
                        <a:lnTo>
                          <a:pt x="7" y="75"/>
                        </a:lnTo>
                        <a:lnTo>
                          <a:pt x="29" y="38"/>
                        </a:lnTo>
                        <a:lnTo>
                          <a:pt x="54" y="11"/>
                        </a:lnTo>
                        <a:lnTo>
                          <a:pt x="87" y="0"/>
                        </a:lnTo>
                        <a:lnTo>
                          <a:pt x="120" y="11"/>
                        </a:lnTo>
                        <a:lnTo>
                          <a:pt x="149" y="38"/>
                        </a:lnTo>
                        <a:lnTo>
                          <a:pt x="167" y="75"/>
                        </a:lnTo>
                        <a:lnTo>
                          <a:pt x="174" y="123"/>
                        </a:lnTo>
                        <a:lnTo>
                          <a:pt x="174" y="123"/>
                        </a:lnTo>
                        <a:close/>
                      </a:path>
                    </a:pathLst>
                  </a:custGeom>
                  <a:solidFill>
                    <a:srgbClr val="C2C2C2"/>
                  </a:solidFill>
                  <a:ln w="52388">
                    <a:solidFill>
                      <a:srgbClr val="000000"/>
                    </a:solidFill>
                    <a:prstDash val="solid"/>
                    <a:round/>
                    <a:headEnd/>
                    <a:tailEnd/>
                  </a:ln>
                </p:spPr>
                <p:txBody>
                  <a:bodyPr/>
                  <a:lstStyle/>
                  <a:p>
                    <a:endParaRPr lang="ja-JP" altLang="en-US"/>
                  </a:p>
                </p:txBody>
              </p:sp>
              <p:sp>
                <p:nvSpPr>
                  <p:cNvPr id="919752" name="Freeform 200"/>
                  <p:cNvSpPr>
                    <a:spLocks/>
                  </p:cNvSpPr>
                  <p:nvPr/>
                </p:nvSpPr>
                <p:spPr bwMode="auto">
                  <a:xfrm>
                    <a:off x="4196" y="2257"/>
                    <a:ext cx="171" cy="251"/>
                  </a:xfrm>
                  <a:custGeom>
                    <a:avLst/>
                    <a:gdLst>
                      <a:gd name="T0" fmla="*/ 171 w 171"/>
                      <a:gd name="T1" fmla="*/ 128 h 251"/>
                      <a:gd name="T2" fmla="*/ 168 w 171"/>
                      <a:gd name="T3" fmla="*/ 176 h 251"/>
                      <a:gd name="T4" fmla="*/ 149 w 171"/>
                      <a:gd name="T5" fmla="*/ 213 h 251"/>
                      <a:gd name="T6" fmla="*/ 120 w 171"/>
                      <a:gd name="T7" fmla="*/ 240 h 251"/>
                      <a:gd name="T8" fmla="*/ 88 w 171"/>
                      <a:gd name="T9" fmla="*/ 251 h 251"/>
                      <a:gd name="T10" fmla="*/ 55 w 171"/>
                      <a:gd name="T11" fmla="*/ 240 h 251"/>
                      <a:gd name="T12" fmla="*/ 26 w 171"/>
                      <a:gd name="T13" fmla="*/ 213 h 251"/>
                      <a:gd name="T14" fmla="*/ 8 w 171"/>
                      <a:gd name="T15" fmla="*/ 176 h 251"/>
                      <a:gd name="T16" fmla="*/ 0 w 171"/>
                      <a:gd name="T17" fmla="*/ 128 h 251"/>
                      <a:gd name="T18" fmla="*/ 8 w 171"/>
                      <a:gd name="T19" fmla="*/ 80 h 251"/>
                      <a:gd name="T20" fmla="*/ 26 w 171"/>
                      <a:gd name="T21" fmla="*/ 37 h 251"/>
                      <a:gd name="T22" fmla="*/ 55 w 171"/>
                      <a:gd name="T23" fmla="*/ 10 h 251"/>
                      <a:gd name="T24" fmla="*/ 88 w 171"/>
                      <a:gd name="T25" fmla="*/ 0 h 251"/>
                      <a:gd name="T26" fmla="*/ 120 w 171"/>
                      <a:gd name="T27" fmla="*/ 10 h 251"/>
                      <a:gd name="T28" fmla="*/ 149 w 171"/>
                      <a:gd name="T29" fmla="*/ 37 h 251"/>
                      <a:gd name="T30" fmla="*/ 168 w 171"/>
                      <a:gd name="T31" fmla="*/ 80 h 251"/>
                      <a:gd name="T32" fmla="*/ 171 w 171"/>
                      <a:gd name="T33" fmla="*/ 128 h 251"/>
                      <a:gd name="T34" fmla="*/ 171 w 171"/>
                      <a:gd name="T35" fmla="*/ 12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1" h="251">
                        <a:moveTo>
                          <a:pt x="171" y="128"/>
                        </a:moveTo>
                        <a:lnTo>
                          <a:pt x="168" y="176"/>
                        </a:lnTo>
                        <a:lnTo>
                          <a:pt x="149" y="213"/>
                        </a:lnTo>
                        <a:lnTo>
                          <a:pt x="120" y="240"/>
                        </a:lnTo>
                        <a:lnTo>
                          <a:pt x="88" y="251"/>
                        </a:lnTo>
                        <a:lnTo>
                          <a:pt x="55" y="240"/>
                        </a:lnTo>
                        <a:lnTo>
                          <a:pt x="26" y="213"/>
                        </a:lnTo>
                        <a:lnTo>
                          <a:pt x="8" y="176"/>
                        </a:lnTo>
                        <a:lnTo>
                          <a:pt x="0" y="128"/>
                        </a:lnTo>
                        <a:lnTo>
                          <a:pt x="8" y="80"/>
                        </a:lnTo>
                        <a:lnTo>
                          <a:pt x="26" y="37"/>
                        </a:lnTo>
                        <a:lnTo>
                          <a:pt x="55" y="10"/>
                        </a:lnTo>
                        <a:lnTo>
                          <a:pt x="88" y="0"/>
                        </a:lnTo>
                        <a:lnTo>
                          <a:pt x="120" y="10"/>
                        </a:lnTo>
                        <a:lnTo>
                          <a:pt x="149" y="37"/>
                        </a:lnTo>
                        <a:lnTo>
                          <a:pt x="168" y="80"/>
                        </a:lnTo>
                        <a:lnTo>
                          <a:pt x="171" y="128"/>
                        </a:lnTo>
                        <a:lnTo>
                          <a:pt x="171" y="128"/>
                        </a:lnTo>
                        <a:close/>
                      </a:path>
                    </a:pathLst>
                  </a:custGeom>
                  <a:solidFill>
                    <a:srgbClr val="C2C2C2"/>
                  </a:solidFill>
                  <a:ln w="52388">
                    <a:solidFill>
                      <a:srgbClr val="000000"/>
                    </a:solidFill>
                    <a:prstDash val="solid"/>
                    <a:round/>
                    <a:headEnd/>
                    <a:tailEnd/>
                  </a:ln>
                </p:spPr>
                <p:txBody>
                  <a:bodyPr/>
                  <a:lstStyle/>
                  <a:p>
                    <a:endParaRPr lang="ja-JP" altLang="en-US"/>
                  </a:p>
                </p:txBody>
              </p:sp>
              <p:sp>
                <p:nvSpPr>
                  <p:cNvPr id="919753" name="Freeform 201"/>
                  <p:cNvSpPr>
                    <a:spLocks/>
                  </p:cNvSpPr>
                  <p:nvPr/>
                </p:nvSpPr>
                <p:spPr bwMode="auto">
                  <a:xfrm>
                    <a:off x="3989" y="2550"/>
                    <a:ext cx="62" cy="86"/>
                  </a:xfrm>
                  <a:custGeom>
                    <a:avLst/>
                    <a:gdLst>
                      <a:gd name="T0" fmla="*/ 62 w 62"/>
                      <a:gd name="T1" fmla="*/ 43 h 86"/>
                      <a:gd name="T2" fmla="*/ 58 w 62"/>
                      <a:gd name="T3" fmla="*/ 59 h 86"/>
                      <a:gd name="T4" fmla="*/ 51 w 62"/>
                      <a:gd name="T5" fmla="*/ 75 h 86"/>
                      <a:gd name="T6" fmla="*/ 40 w 62"/>
                      <a:gd name="T7" fmla="*/ 86 h 86"/>
                      <a:gd name="T8" fmla="*/ 29 w 62"/>
                      <a:gd name="T9" fmla="*/ 86 h 86"/>
                      <a:gd name="T10" fmla="*/ 18 w 62"/>
                      <a:gd name="T11" fmla="*/ 86 h 86"/>
                      <a:gd name="T12" fmla="*/ 7 w 62"/>
                      <a:gd name="T13" fmla="*/ 75 h 86"/>
                      <a:gd name="T14" fmla="*/ 4 w 62"/>
                      <a:gd name="T15" fmla="*/ 59 h 86"/>
                      <a:gd name="T16" fmla="*/ 0 w 62"/>
                      <a:gd name="T17" fmla="*/ 43 h 86"/>
                      <a:gd name="T18" fmla="*/ 4 w 62"/>
                      <a:gd name="T19" fmla="*/ 27 h 86"/>
                      <a:gd name="T20" fmla="*/ 7 w 62"/>
                      <a:gd name="T21" fmla="*/ 16 h 86"/>
                      <a:gd name="T22" fmla="*/ 18 w 62"/>
                      <a:gd name="T23" fmla="*/ 6 h 86"/>
                      <a:gd name="T24" fmla="*/ 29 w 62"/>
                      <a:gd name="T25" fmla="*/ 0 h 86"/>
                      <a:gd name="T26" fmla="*/ 40 w 62"/>
                      <a:gd name="T27" fmla="*/ 6 h 86"/>
                      <a:gd name="T28" fmla="*/ 51 w 62"/>
                      <a:gd name="T29" fmla="*/ 16 h 86"/>
                      <a:gd name="T30" fmla="*/ 58 w 62"/>
                      <a:gd name="T31" fmla="*/ 27 h 86"/>
                      <a:gd name="T32" fmla="*/ 62 w 62"/>
                      <a:gd name="T33" fmla="*/ 43 h 86"/>
                      <a:gd name="T34" fmla="*/ 62 w 62"/>
                      <a:gd name="T35" fmla="*/ 4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2" h="86">
                        <a:moveTo>
                          <a:pt x="62" y="43"/>
                        </a:moveTo>
                        <a:lnTo>
                          <a:pt x="58" y="59"/>
                        </a:lnTo>
                        <a:lnTo>
                          <a:pt x="51" y="75"/>
                        </a:lnTo>
                        <a:lnTo>
                          <a:pt x="40" y="86"/>
                        </a:lnTo>
                        <a:lnTo>
                          <a:pt x="29" y="86"/>
                        </a:lnTo>
                        <a:lnTo>
                          <a:pt x="18" y="86"/>
                        </a:lnTo>
                        <a:lnTo>
                          <a:pt x="7" y="75"/>
                        </a:lnTo>
                        <a:lnTo>
                          <a:pt x="4" y="59"/>
                        </a:lnTo>
                        <a:lnTo>
                          <a:pt x="0" y="43"/>
                        </a:lnTo>
                        <a:lnTo>
                          <a:pt x="4" y="27"/>
                        </a:lnTo>
                        <a:lnTo>
                          <a:pt x="7" y="16"/>
                        </a:lnTo>
                        <a:lnTo>
                          <a:pt x="18" y="6"/>
                        </a:lnTo>
                        <a:lnTo>
                          <a:pt x="29" y="0"/>
                        </a:lnTo>
                        <a:lnTo>
                          <a:pt x="40" y="6"/>
                        </a:lnTo>
                        <a:lnTo>
                          <a:pt x="51" y="16"/>
                        </a:lnTo>
                        <a:lnTo>
                          <a:pt x="58" y="27"/>
                        </a:lnTo>
                        <a:lnTo>
                          <a:pt x="62" y="43"/>
                        </a:lnTo>
                        <a:lnTo>
                          <a:pt x="62" y="4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919754" name="Freeform 202"/>
                  <p:cNvSpPr>
                    <a:spLocks/>
                  </p:cNvSpPr>
                  <p:nvPr/>
                </p:nvSpPr>
                <p:spPr bwMode="auto">
                  <a:xfrm>
                    <a:off x="4269" y="2337"/>
                    <a:ext cx="62" cy="85"/>
                  </a:xfrm>
                  <a:custGeom>
                    <a:avLst/>
                    <a:gdLst>
                      <a:gd name="T0" fmla="*/ 62 w 62"/>
                      <a:gd name="T1" fmla="*/ 42 h 85"/>
                      <a:gd name="T2" fmla="*/ 58 w 62"/>
                      <a:gd name="T3" fmla="*/ 58 h 85"/>
                      <a:gd name="T4" fmla="*/ 51 w 62"/>
                      <a:gd name="T5" fmla="*/ 75 h 85"/>
                      <a:gd name="T6" fmla="*/ 40 w 62"/>
                      <a:gd name="T7" fmla="*/ 85 h 85"/>
                      <a:gd name="T8" fmla="*/ 29 w 62"/>
                      <a:gd name="T9" fmla="*/ 85 h 85"/>
                      <a:gd name="T10" fmla="*/ 18 w 62"/>
                      <a:gd name="T11" fmla="*/ 85 h 85"/>
                      <a:gd name="T12" fmla="*/ 7 w 62"/>
                      <a:gd name="T13" fmla="*/ 75 h 85"/>
                      <a:gd name="T14" fmla="*/ 4 w 62"/>
                      <a:gd name="T15" fmla="*/ 58 h 85"/>
                      <a:gd name="T16" fmla="*/ 0 w 62"/>
                      <a:gd name="T17" fmla="*/ 42 h 85"/>
                      <a:gd name="T18" fmla="*/ 4 w 62"/>
                      <a:gd name="T19" fmla="*/ 26 h 85"/>
                      <a:gd name="T20" fmla="*/ 7 w 62"/>
                      <a:gd name="T21" fmla="*/ 10 h 85"/>
                      <a:gd name="T22" fmla="*/ 18 w 62"/>
                      <a:gd name="T23" fmla="*/ 0 h 85"/>
                      <a:gd name="T24" fmla="*/ 29 w 62"/>
                      <a:gd name="T25" fmla="*/ 0 h 85"/>
                      <a:gd name="T26" fmla="*/ 40 w 62"/>
                      <a:gd name="T27" fmla="*/ 0 h 85"/>
                      <a:gd name="T28" fmla="*/ 51 w 62"/>
                      <a:gd name="T29" fmla="*/ 10 h 85"/>
                      <a:gd name="T30" fmla="*/ 58 w 62"/>
                      <a:gd name="T31" fmla="*/ 26 h 85"/>
                      <a:gd name="T32" fmla="*/ 62 w 62"/>
                      <a:gd name="T33" fmla="*/ 42 h 85"/>
                      <a:gd name="T34" fmla="*/ 62 w 62"/>
                      <a:gd name="T35" fmla="*/ 4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2" h="85">
                        <a:moveTo>
                          <a:pt x="62" y="42"/>
                        </a:moveTo>
                        <a:lnTo>
                          <a:pt x="58" y="58"/>
                        </a:lnTo>
                        <a:lnTo>
                          <a:pt x="51" y="75"/>
                        </a:lnTo>
                        <a:lnTo>
                          <a:pt x="40" y="85"/>
                        </a:lnTo>
                        <a:lnTo>
                          <a:pt x="29" y="85"/>
                        </a:lnTo>
                        <a:lnTo>
                          <a:pt x="18" y="85"/>
                        </a:lnTo>
                        <a:lnTo>
                          <a:pt x="7" y="75"/>
                        </a:lnTo>
                        <a:lnTo>
                          <a:pt x="4" y="58"/>
                        </a:lnTo>
                        <a:lnTo>
                          <a:pt x="0" y="42"/>
                        </a:lnTo>
                        <a:lnTo>
                          <a:pt x="4" y="26"/>
                        </a:lnTo>
                        <a:lnTo>
                          <a:pt x="7" y="10"/>
                        </a:lnTo>
                        <a:lnTo>
                          <a:pt x="18" y="0"/>
                        </a:lnTo>
                        <a:lnTo>
                          <a:pt x="29" y="0"/>
                        </a:lnTo>
                        <a:lnTo>
                          <a:pt x="40" y="0"/>
                        </a:lnTo>
                        <a:lnTo>
                          <a:pt x="51" y="10"/>
                        </a:lnTo>
                        <a:lnTo>
                          <a:pt x="58" y="26"/>
                        </a:lnTo>
                        <a:lnTo>
                          <a:pt x="62" y="42"/>
                        </a:lnTo>
                        <a:lnTo>
                          <a:pt x="62" y="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919755" name="Freeform 203"/>
                  <p:cNvSpPr>
                    <a:spLocks/>
                  </p:cNvSpPr>
                  <p:nvPr/>
                </p:nvSpPr>
                <p:spPr bwMode="auto">
                  <a:xfrm>
                    <a:off x="4822" y="1611"/>
                    <a:ext cx="43" cy="59"/>
                  </a:xfrm>
                  <a:custGeom>
                    <a:avLst/>
                    <a:gdLst>
                      <a:gd name="T0" fmla="*/ 43 w 43"/>
                      <a:gd name="T1" fmla="*/ 27 h 59"/>
                      <a:gd name="T2" fmla="*/ 36 w 43"/>
                      <a:gd name="T3" fmla="*/ 48 h 59"/>
                      <a:gd name="T4" fmla="*/ 22 w 43"/>
                      <a:gd name="T5" fmla="*/ 59 h 59"/>
                      <a:gd name="T6" fmla="*/ 7 w 43"/>
                      <a:gd name="T7" fmla="*/ 48 h 59"/>
                      <a:gd name="T8" fmla="*/ 0 w 43"/>
                      <a:gd name="T9" fmla="*/ 27 h 59"/>
                      <a:gd name="T10" fmla="*/ 7 w 43"/>
                      <a:gd name="T11" fmla="*/ 5 h 59"/>
                      <a:gd name="T12" fmla="*/ 22 w 43"/>
                      <a:gd name="T13" fmla="*/ 0 h 59"/>
                      <a:gd name="T14" fmla="*/ 36 w 43"/>
                      <a:gd name="T15" fmla="*/ 5 h 59"/>
                      <a:gd name="T16" fmla="*/ 43 w 43"/>
                      <a:gd name="T17" fmla="*/ 27 h 59"/>
                      <a:gd name="T18" fmla="*/ 43 w 43"/>
                      <a:gd name="T19" fmla="*/ 27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59">
                        <a:moveTo>
                          <a:pt x="43" y="27"/>
                        </a:moveTo>
                        <a:lnTo>
                          <a:pt x="36" y="48"/>
                        </a:lnTo>
                        <a:lnTo>
                          <a:pt x="22" y="59"/>
                        </a:lnTo>
                        <a:lnTo>
                          <a:pt x="7" y="48"/>
                        </a:lnTo>
                        <a:lnTo>
                          <a:pt x="0" y="27"/>
                        </a:lnTo>
                        <a:lnTo>
                          <a:pt x="7" y="5"/>
                        </a:lnTo>
                        <a:lnTo>
                          <a:pt x="22" y="0"/>
                        </a:lnTo>
                        <a:lnTo>
                          <a:pt x="36" y="5"/>
                        </a:lnTo>
                        <a:lnTo>
                          <a:pt x="43" y="27"/>
                        </a:lnTo>
                        <a:lnTo>
                          <a:pt x="43" y="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919756" name="Freeform 204"/>
                  <p:cNvSpPr>
                    <a:spLocks/>
                  </p:cNvSpPr>
                  <p:nvPr/>
                </p:nvSpPr>
                <p:spPr bwMode="auto">
                  <a:xfrm>
                    <a:off x="4989" y="1462"/>
                    <a:ext cx="33" cy="48"/>
                  </a:xfrm>
                  <a:custGeom>
                    <a:avLst/>
                    <a:gdLst>
                      <a:gd name="T0" fmla="*/ 33 w 33"/>
                      <a:gd name="T1" fmla="*/ 21 h 48"/>
                      <a:gd name="T2" fmla="*/ 29 w 33"/>
                      <a:gd name="T3" fmla="*/ 37 h 48"/>
                      <a:gd name="T4" fmla="*/ 18 w 33"/>
                      <a:gd name="T5" fmla="*/ 48 h 48"/>
                      <a:gd name="T6" fmla="*/ 7 w 33"/>
                      <a:gd name="T7" fmla="*/ 37 h 48"/>
                      <a:gd name="T8" fmla="*/ 0 w 33"/>
                      <a:gd name="T9" fmla="*/ 21 h 48"/>
                      <a:gd name="T10" fmla="*/ 7 w 33"/>
                      <a:gd name="T11" fmla="*/ 5 h 48"/>
                      <a:gd name="T12" fmla="*/ 18 w 33"/>
                      <a:gd name="T13" fmla="*/ 0 h 48"/>
                      <a:gd name="T14" fmla="*/ 29 w 33"/>
                      <a:gd name="T15" fmla="*/ 5 h 48"/>
                      <a:gd name="T16" fmla="*/ 33 w 33"/>
                      <a:gd name="T17" fmla="*/ 21 h 48"/>
                      <a:gd name="T18" fmla="*/ 33 w 33"/>
                      <a:gd name="T19"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48">
                        <a:moveTo>
                          <a:pt x="33" y="21"/>
                        </a:moveTo>
                        <a:lnTo>
                          <a:pt x="29" y="37"/>
                        </a:lnTo>
                        <a:lnTo>
                          <a:pt x="18" y="48"/>
                        </a:lnTo>
                        <a:lnTo>
                          <a:pt x="7" y="37"/>
                        </a:lnTo>
                        <a:lnTo>
                          <a:pt x="0" y="21"/>
                        </a:lnTo>
                        <a:lnTo>
                          <a:pt x="7" y="5"/>
                        </a:lnTo>
                        <a:lnTo>
                          <a:pt x="18" y="0"/>
                        </a:lnTo>
                        <a:lnTo>
                          <a:pt x="29" y="5"/>
                        </a:lnTo>
                        <a:lnTo>
                          <a:pt x="33" y="21"/>
                        </a:lnTo>
                        <a:lnTo>
                          <a:pt x="33" y="2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919757" name="Freeform 205"/>
                  <p:cNvSpPr>
                    <a:spLocks/>
                  </p:cNvSpPr>
                  <p:nvPr/>
                </p:nvSpPr>
                <p:spPr bwMode="auto">
                  <a:xfrm>
                    <a:off x="4844" y="1830"/>
                    <a:ext cx="87" cy="91"/>
                  </a:xfrm>
                  <a:custGeom>
                    <a:avLst/>
                    <a:gdLst>
                      <a:gd name="T0" fmla="*/ 0 w 87"/>
                      <a:gd name="T1" fmla="*/ 91 h 91"/>
                      <a:gd name="T2" fmla="*/ 0 w 87"/>
                      <a:gd name="T3" fmla="*/ 85 h 91"/>
                      <a:gd name="T4" fmla="*/ 7 w 87"/>
                      <a:gd name="T5" fmla="*/ 64 h 91"/>
                      <a:gd name="T6" fmla="*/ 25 w 87"/>
                      <a:gd name="T7" fmla="*/ 21 h 91"/>
                      <a:gd name="T8" fmla="*/ 36 w 87"/>
                      <a:gd name="T9" fmla="*/ 5 h 91"/>
                      <a:gd name="T10" fmla="*/ 51 w 87"/>
                      <a:gd name="T11" fmla="*/ 0 h 91"/>
                      <a:gd name="T12" fmla="*/ 69 w 87"/>
                      <a:gd name="T13" fmla="*/ 11 h 91"/>
                      <a:gd name="T14" fmla="*/ 76 w 87"/>
                      <a:gd name="T15" fmla="*/ 21 h 91"/>
                      <a:gd name="T16" fmla="*/ 87 w 87"/>
                      <a:gd name="T17" fmla="*/ 4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91">
                        <a:moveTo>
                          <a:pt x="0" y="91"/>
                        </a:moveTo>
                        <a:lnTo>
                          <a:pt x="0" y="85"/>
                        </a:lnTo>
                        <a:lnTo>
                          <a:pt x="7" y="64"/>
                        </a:lnTo>
                        <a:lnTo>
                          <a:pt x="25" y="21"/>
                        </a:lnTo>
                        <a:lnTo>
                          <a:pt x="36" y="5"/>
                        </a:lnTo>
                        <a:lnTo>
                          <a:pt x="51" y="0"/>
                        </a:lnTo>
                        <a:lnTo>
                          <a:pt x="69" y="11"/>
                        </a:lnTo>
                        <a:lnTo>
                          <a:pt x="76" y="21"/>
                        </a:lnTo>
                        <a:lnTo>
                          <a:pt x="87" y="43"/>
                        </a:lnTo>
                      </a:path>
                    </a:pathLst>
                  </a:custGeom>
                  <a:noFill/>
                  <a:ln w="5238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758" name="Freeform 206"/>
                  <p:cNvSpPr>
                    <a:spLocks/>
                  </p:cNvSpPr>
                  <p:nvPr/>
                </p:nvSpPr>
                <p:spPr bwMode="auto">
                  <a:xfrm>
                    <a:off x="5018" y="1771"/>
                    <a:ext cx="98" cy="70"/>
                  </a:xfrm>
                  <a:custGeom>
                    <a:avLst/>
                    <a:gdLst>
                      <a:gd name="T0" fmla="*/ 0 w 98"/>
                      <a:gd name="T1" fmla="*/ 70 h 70"/>
                      <a:gd name="T2" fmla="*/ 0 w 98"/>
                      <a:gd name="T3" fmla="*/ 64 h 70"/>
                      <a:gd name="T4" fmla="*/ 7 w 98"/>
                      <a:gd name="T5" fmla="*/ 48 h 70"/>
                      <a:gd name="T6" fmla="*/ 15 w 98"/>
                      <a:gd name="T7" fmla="*/ 27 h 70"/>
                      <a:gd name="T8" fmla="*/ 26 w 98"/>
                      <a:gd name="T9" fmla="*/ 11 h 70"/>
                      <a:gd name="T10" fmla="*/ 40 w 98"/>
                      <a:gd name="T11" fmla="*/ 0 h 70"/>
                      <a:gd name="T12" fmla="*/ 58 w 98"/>
                      <a:gd name="T13" fmla="*/ 0 h 70"/>
                      <a:gd name="T14" fmla="*/ 77 w 98"/>
                      <a:gd name="T15" fmla="*/ 22 h 70"/>
                      <a:gd name="T16" fmla="*/ 87 w 98"/>
                      <a:gd name="T17" fmla="*/ 38 h 70"/>
                      <a:gd name="T18" fmla="*/ 98 w 98"/>
                      <a:gd name="T19" fmla="*/ 5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70">
                        <a:moveTo>
                          <a:pt x="0" y="70"/>
                        </a:moveTo>
                        <a:lnTo>
                          <a:pt x="0" y="64"/>
                        </a:lnTo>
                        <a:lnTo>
                          <a:pt x="7" y="48"/>
                        </a:lnTo>
                        <a:lnTo>
                          <a:pt x="15" y="27"/>
                        </a:lnTo>
                        <a:lnTo>
                          <a:pt x="26" y="11"/>
                        </a:lnTo>
                        <a:lnTo>
                          <a:pt x="40" y="0"/>
                        </a:lnTo>
                        <a:lnTo>
                          <a:pt x="58" y="0"/>
                        </a:lnTo>
                        <a:lnTo>
                          <a:pt x="77" y="22"/>
                        </a:lnTo>
                        <a:lnTo>
                          <a:pt x="87" y="38"/>
                        </a:lnTo>
                        <a:lnTo>
                          <a:pt x="98" y="59"/>
                        </a:lnTo>
                      </a:path>
                    </a:pathLst>
                  </a:custGeom>
                  <a:noFill/>
                  <a:ln w="5238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759" name="Line 207"/>
                  <p:cNvSpPr>
                    <a:spLocks noChangeShapeType="1"/>
                  </p:cNvSpPr>
                  <p:nvPr/>
                </p:nvSpPr>
                <p:spPr bwMode="auto">
                  <a:xfrm>
                    <a:off x="5076" y="1942"/>
                    <a:ext cx="1" cy="27"/>
                  </a:xfrm>
                  <a:prstGeom prst="line">
                    <a:avLst/>
                  </a:prstGeom>
                  <a:noFill/>
                  <a:ln w="5238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919760" name="Freeform 208"/>
                  <p:cNvSpPr>
                    <a:spLocks/>
                  </p:cNvSpPr>
                  <p:nvPr/>
                </p:nvSpPr>
                <p:spPr bwMode="auto">
                  <a:xfrm>
                    <a:off x="4705" y="1921"/>
                    <a:ext cx="528" cy="474"/>
                  </a:xfrm>
                  <a:custGeom>
                    <a:avLst/>
                    <a:gdLst>
                      <a:gd name="T0" fmla="*/ 0 w 528"/>
                      <a:gd name="T1" fmla="*/ 469 h 474"/>
                      <a:gd name="T2" fmla="*/ 4 w 528"/>
                      <a:gd name="T3" fmla="*/ 469 h 474"/>
                      <a:gd name="T4" fmla="*/ 8 w 528"/>
                      <a:gd name="T5" fmla="*/ 469 h 474"/>
                      <a:gd name="T6" fmla="*/ 33 w 528"/>
                      <a:gd name="T7" fmla="*/ 474 h 474"/>
                      <a:gd name="T8" fmla="*/ 70 w 528"/>
                      <a:gd name="T9" fmla="*/ 474 h 474"/>
                      <a:gd name="T10" fmla="*/ 120 w 528"/>
                      <a:gd name="T11" fmla="*/ 474 h 474"/>
                      <a:gd name="T12" fmla="*/ 175 w 528"/>
                      <a:gd name="T13" fmla="*/ 474 h 474"/>
                      <a:gd name="T14" fmla="*/ 233 w 528"/>
                      <a:gd name="T15" fmla="*/ 469 h 474"/>
                      <a:gd name="T16" fmla="*/ 291 w 528"/>
                      <a:gd name="T17" fmla="*/ 464 h 474"/>
                      <a:gd name="T18" fmla="*/ 353 w 528"/>
                      <a:gd name="T19" fmla="*/ 448 h 474"/>
                      <a:gd name="T20" fmla="*/ 408 w 528"/>
                      <a:gd name="T21" fmla="*/ 426 h 474"/>
                      <a:gd name="T22" fmla="*/ 455 w 528"/>
                      <a:gd name="T23" fmla="*/ 400 h 474"/>
                      <a:gd name="T24" fmla="*/ 495 w 528"/>
                      <a:gd name="T25" fmla="*/ 362 h 474"/>
                      <a:gd name="T26" fmla="*/ 517 w 528"/>
                      <a:gd name="T27" fmla="*/ 314 h 474"/>
                      <a:gd name="T28" fmla="*/ 524 w 528"/>
                      <a:gd name="T29" fmla="*/ 288 h 474"/>
                      <a:gd name="T30" fmla="*/ 528 w 528"/>
                      <a:gd name="T31" fmla="*/ 256 h 474"/>
                      <a:gd name="T32" fmla="*/ 524 w 528"/>
                      <a:gd name="T33" fmla="*/ 218 h 474"/>
                      <a:gd name="T34" fmla="*/ 517 w 528"/>
                      <a:gd name="T35" fmla="*/ 181 h 474"/>
                      <a:gd name="T36" fmla="*/ 506 w 528"/>
                      <a:gd name="T37" fmla="*/ 144 h 474"/>
                      <a:gd name="T38" fmla="*/ 488 w 528"/>
                      <a:gd name="T39" fmla="*/ 96 h 474"/>
                      <a:gd name="T40" fmla="*/ 462 w 528"/>
                      <a:gd name="T41" fmla="*/ 48 h 474"/>
                      <a:gd name="T42" fmla="*/ 433 w 528"/>
                      <a:gd name="T43" fmla="*/ 0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8" h="474">
                        <a:moveTo>
                          <a:pt x="0" y="469"/>
                        </a:moveTo>
                        <a:lnTo>
                          <a:pt x="4" y="469"/>
                        </a:lnTo>
                        <a:lnTo>
                          <a:pt x="8" y="469"/>
                        </a:lnTo>
                        <a:lnTo>
                          <a:pt x="33" y="474"/>
                        </a:lnTo>
                        <a:lnTo>
                          <a:pt x="70" y="474"/>
                        </a:lnTo>
                        <a:lnTo>
                          <a:pt x="120" y="474"/>
                        </a:lnTo>
                        <a:lnTo>
                          <a:pt x="175" y="474"/>
                        </a:lnTo>
                        <a:lnTo>
                          <a:pt x="233" y="469"/>
                        </a:lnTo>
                        <a:lnTo>
                          <a:pt x="291" y="464"/>
                        </a:lnTo>
                        <a:lnTo>
                          <a:pt x="353" y="448"/>
                        </a:lnTo>
                        <a:lnTo>
                          <a:pt x="408" y="426"/>
                        </a:lnTo>
                        <a:lnTo>
                          <a:pt x="455" y="400"/>
                        </a:lnTo>
                        <a:lnTo>
                          <a:pt x="495" y="362"/>
                        </a:lnTo>
                        <a:lnTo>
                          <a:pt x="517" y="314"/>
                        </a:lnTo>
                        <a:lnTo>
                          <a:pt x="524" y="288"/>
                        </a:lnTo>
                        <a:lnTo>
                          <a:pt x="528" y="256"/>
                        </a:lnTo>
                        <a:lnTo>
                          <a:pt x="524" y="218"/>
                        </a:lnTo>
                        <a:lnTo>
                          <a:pt x="517" y="181"/>
                        </a:lnTo>
                        <a:lnTo>
                          <a:pt x="506" y="144"/>
                        </a:lnTo>
                        <a:lnTo>
                          <a:pt x="488" y="96"/>
                        </a:lnTo>
                        <a:lnTo>
                          <a:pt x="462" y="48"/>
                        </a:lnTo>
                        <a:lnTo>
                          <a:pt x="433" y="0"/>
                        </a:lnTo>
                      </a:path>
                    </a:pathLst>
                  </a:custGeom>
                  <a:noFill/>
                  <a:ln w="5238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761" name="Freeform 209"/>
                  <p:cNvSpPr>
                    <a:spLocks/>
                  </p:cNvSpPr>
                  <p:nvPr/>
                </p:nvSpPr>
                <p:spPr bwMode="auto">
                  <a:xfrm>
                    <a:off x="4833" y="2150"/>
                    <a:ext cx="327" cy="139"/>
                  </a:xfrm>
                  <a:custGeom>
                    <a:avLst/>
                    <a:gdLst>
                      <a:gd name="T0" fmla="*/ 0 w 327"/>
                      <a:gd name="T1" fmla="*/ 48 h 139"/>
                      <a:gd name="T2" fmla="*/ 11 w 327"/>
                      <a:gd name="T3" fmla="*/ 59 h 139"/>
                      <a:gd name="T4" fmla="*/ 32 w 327"/>
                      <a:gd name="T5" fmla="*/ 80 h 139"/>
                      <a:gd name="T6" fmla="*/ 65 w 327"/>
                      <a:gd name="T7" fmla="*/ 107 h 139"/>
                      <a:gd name="T8" fmla="*/ 109 w 327"/>
                      <a:gd name="T9" fmla="*/ 128 h 139"/>
                      <a:gd name="T10" fmla="*/ 160 w 327"/>
                      <a:gd name="T11" fmla="*/ 139 h 139"/>
                      <a:gd name="T12" fmla="*/ 185 w 327"/>
                      <a:gd name="T13" fmla="*/ 139 h 139"/>
                      <a:gd name="T14" fmla="*/ 214 w 327"/>
                      <a:gd name="T15" fmla="*/ 128 h 139"/>
                      <a:gd name="T16" fmla="*/ 243 w 327"/>
                      <a:gd name="T17" fmla="*/ 107 h 139"/>
                      <a:gd name="T18" fmla="*/ 272 w 327"/>
                      <a:gd name="T19" fmla="*/ 80 h 139"/>
                      <a:gd name="T20" fmla="*/ 298 w 327"/>
                      <a:gd name="T21" fmla="*/ 48 h 139"/>
                      <a:gd name="T22" fmla="*/ 327 w 327"/>
                      <a:gd name="T23"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7" h="139">
                        <a:moveTo>
                          <a:pt x="0" y="48"/>
                        </a:moveTo>
                        <a:lnTo>
                          <a:pt x="11" y="59"/>
                        </a:lnTo>
                        <a:lnTo>
                          <a:pt x="32" y="80"/>
                        </a:lnTo>
                        <a:lnTo>
                          <a:pt x="65" y="107"/>
                        </a:lnTo>
                        <a:lnTo>
                          <a:pt x="109" y="128"/>
                        </a:lnTo>
                        <a:lnTo>
                          <a:pt x="160" y="139"/>
                        </a:lnTo>
                        <a:lnTo>
                          <a:pt x="185" y="139"/>
                        </a:lnTo>
                        <a:lnTo>
                          <a:pt x="214" y="128"/>
                        </a:lnTo>
                        <a:lnTo>
                          <a:pt x="243" y="107"/>
                        </a:lnTo>
                        <a:lnTo>
                          <a:pt x="272" y="80"/>
                        </a:lnTo>
                        <a:lnTo>
                          <a:pt x="298" y="48"/>
                        </a:lnTo>
                        <a:lnTo>
                          <a:pt x="327" y="0"/>
                        </a:lnTo>
                      </a:path>
                    </a:pathLst>
                  </a:custGeom>
                  <a:noFill/>
                  <a:ln w="285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19762" name="Line 210"/>
                  <p:cNvSpPr>
                    <a:spLocks noChangeShapeType="1"/>
                  </p:cNvSpPr>
                  <p:nvPr/>
                </p:nvSpPr>
                <p:spPr bwMode="auto">
                  <a:xfrm>
                    <a:off x="4913" y="1995"/>
                    <a:ext cx="1" cy="27"/>
                  </a:xfrm>
                  <a:prstGeom prst="line">
                    <a:avLst/>
                  </a:prstGeom>
                  <a:noFill/>
                  <a:ln w="5238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grpSp>
            <p:sp>
              <p:nvSpPr>
                <p:cNvPr id="919763" name="Rectangle 211"/>
                <p:cNvSpPr>
                  <a:spLocks noChangeArrowheads="1"/>
                </p:cNvSpPr>
                <p:nvPr/>
              </p:nvSpPr>
              <p:spPr bwMode="auto">
                <a:xfrm rot="-878176">
                  <a:off x="2591" y="469"/>
                  <a:ext cx="911" cy="240"/>
                </a:xfrm>
                <a:prstGeom prst="rect">
                  <a:avLst/>
                </a:prstGeom>
                <a:noFill/>
                <a:ln>
                  <a:noFill/>
                </a:ln>
                <a:effectLst/>
                <a:extLst>
                  <a:ext uri="{909E8E84-426E-40DD-AFC4-6F175D3DCCD1}">
                    <a14:hiddenFill xmlns:a14="http://schemas.microsoft.com/office/drawing/2010/main">
                      <a:solidFill>
                        <a:srgbClr val="006699"/>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pPr>
                  <a:r>
                    <a:rPr lang="ja-JP" altLang="en-US">
                      <a:solidFill>
                        <a:srgbClr val="006699"/>
                      </a:solidFill>
                      <a:ea typeface="HG創英角ﾎﾟｯﾌﾟ体" pitchFamily="49" charset="-128"/>
                    </a:rPr>
                    <a:t>ＳＱＣ</a:t>
                  </a:r>
                </a:p>
              </p:txBody>
            </p:sp>
          </p:grpSp>
        </p:grpSp>
      </p:grpSp>
      <p:sp>
        <p:nvSpPr>
          <p:cNvPr id="919764" name="AutoShape 212"/>
          <p:cNvSpPr>
            <a:spLocks noChangeArrowheads="1"/>
          </p:cNvSpPr>
          <p:nvPr/>
        </p:nvSpPr>
        <p:spPr bwMode="auto">
          <a:xfrm>
            <a:off x="2984500" y="1600200"/>
            <a:ext cx="4254500" cy="533400"/>
          </a:xfrm>
          <a:prstGeom prst="roundRect">
            <a:avLst>
              <a:gd name="adj" fmla="val 16667"/>
            </a:avLst>
          </a:prstGeom>
          <a:solidFill>
            <a:schemeClr val="bg1"/>
          </a:solidFill>
          <a:ln w="28575">
            <a:solidFill>
              <a:srgbClr val="800000"/>
            </a:solidFill>
            <a:round/>
            <a:headEnd/>
            <a:tailEnd/>
          </a:ln>
          <a:effectLst/>
          <a:extLst>
            <a:ext uri="{AF507438-7753-43E0-B8FC-AC1667EBCBE1}">
              <a14:hiddenEffects xmlns:a14="http://schemas.microsoft.com/office/drawing/2010/main">
                <a:effectLst>
                  <a:outerShdw dist="107763" dir="18900000" algn="ctr" rotWithShape="0">
                    <a:schemeClr val="bg2"/>
                  </a:outerShdw>
                </a:effectLst>
              </a14:hiddenEffects>
            </a:ext>
          </a:extLst>
        </p:spPr>
        <p:txBody>
          <a:bodyPr wrap="none" anchor="ctr"/>
          <a:lstStyle/>
          <a:p>
            <a:pPr algn="ctr">
              <a:spcBef>
                <a:spcPct val="0"/>
              </a:spcBef>
            </a:pPr>
            <a:r>
              <a:rPr lang="ja-JP" altLang="en-US" b="1">
                <a:solidFill>
                  <a:srgbClr val="CC3399"/>
                </a:solidFill>
                <a:effectLst>
                  <a:outerShdw blurRad="38100" dist="38100" dir="2700000" algn="tl">
                    <a:srgbClr val="C0C0C0"/>
                  </a:outerShdw>
                </a:effectLst>
                <a:latin typeface="HG丸ｺﾞｼｯｸM-PRO" pitchFamily="50" charset="-128"/>
                <a:ea typeface="HG丸ｺﾞｼｯｸM-PRO" pitchFamily="50" charset="-128"/>
              </a:rPr>
              <a:t>アメリカからＳＱＣ到来 </a:t>
            </a:r>
            <a:endParaRPr lang="ja-JP" altLang="en-US">
              <a:solidFill>
                <a:srgbClr val="CC3399"/>
              </a:solidFill>
              <a:effectLst>
                <a:outerShdw blurRad="38100" dist="38100" dir="2700000" algn="tl">
                  <a:srgbClr val="C0C0C0"/>
                </a:outerShdw>
              </a:effectLst>
              <a:latin typeface="HG丸ｺﾞｼｯｸM-PRO" pitchFamily="50" charset="-128"/>
              <a:ea typeface="HG丸ｺﾞｼｯｸM-PRO" pitchFamily="50" charset="-128"/>
            </a:endParaRPr>
          </a:p>
        </p:txBody>
      </p:sp>
      <p:sp>
        <p:nvSpPr>
          <p:cNvPr id="919765" name="Text Box 213"/>
          <p:cNvSpPr txBox="1">
            <a:spLocks noChangeArrowheads="1"/>
          </p:cNvSpPr>
          <p:nvPr/>
        </p:nvSpPr>
        <p:spPr bwMode="auto">
          <a:xfrm>
            <a:off x="1930400" y="2552700"/>
            <a:ext cx="6253163" cy="1373188"/>
          </a:xfrm>
          <a:prstGeom prst="rect">
            <a:avLst/>
          </a:prstGeom>
          <a:solidFill>
            <a:srgbClr val="FFDAB5"/>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pPr>
            <a:r>
              <a:rPr lang="ja-JP" altLang="en-US" sz="2800" b="1"/>
              <a:t>　</a:t>
            </a:r>
            <a:r>
              <a:rPr lang="ja-JP" altLang="en-US" sz="2800" b="1" i="1" u="sng"/>
              <a:t>１９５０年 アメリカのＥ ・ デミング博士が</a:t>
            </a:r>
          </a:p>
          <a:p>
            <a:pPr>
              <a:spcBef>
                <a:spcPct val="0"/>
              </a:spcBef>
            </a:pPr>
            <a:r>
              <a:rPr lang="ja-JP" altLang="en-US" sz="2800" b="1" i="1" u="sng">
                <a:solidFill>
                  <a:srgbClr val="FF0000"/>
                </a:solidFill>
              </a:rPr>
              <a:t>　</a:t>
            </a:r>
            <a:r>
              <a:rPr lang="ja-JP" altLang="en-US" sz="2800" b="1" i="1" u="sng">
                <a:solidFill>
                  <a:srgbClr val="FF0000"/>
                </a:solidFill>
                <a:ea typeface="HGP創英角ﾎﾟｯﾌﾟ体" pitchFamily="50" charset="-128"/>
              </a:rPr>
              <a:t>ＳＱＣ</a:t>
            </a:r>
            <a:r>
              <a:rPr lang="ja-JP" altLang="en-US" sz="2800" b="1" i="1" u="sng">
                <a:solidFill>
                  <a:srgbClr val="FF0000"/>
                </a:solidFill>
              </a:rPr>
              <a:t> （統計的品質管理）</a:t>
            </a:r>
            <a:r>
              <a:rPr lang="ja-JP" altLang="en-US" sz="2800" b="1" i="1" u="sng"/>
              <a:t> を日本の　</a:t>
            </a:r>
          </a:p>
          <a:p>
            <a:pPr>
              <a:spcBef>
                <a:spcPct val="0"/>
              </a:spcBef>
            </a:pPr>
            <a:r>
              <a:rPr lang="ja-JP" altLang="en-US" sz="2800" b="1" i="1" u="sng"/>
              <a:t>　多くの企業に広げました。　</a:t>
            </a:r>
          </a:p>
        </p:txBody>
      </p:sp>
      <p:grpSp>
        <p:nvGrpSpPr>
          <p:cNvPr id="919766" name="Group 214"/>
          <p:cNvGrpSpPr>
            <a:grpSpLocks/>
          </p:cNvGrpSpPr>
          <p:nvPr/>
        </p:nvGrpSpPr>
        <p:grpSpPr bwMode="auto">
          <a:xfrm>
            <a:off x="203200" y="3810000"/>
            <a:ext cx="8940800" cy="2824163"/>
            <a:chOff x="0" y="2541"/>
            <a:chExt cx="5760" cy="1779"/>
          </a:xfrm>
        </p:grpSpPr>
        <p:pic>
          <p:nvPicPr>
            <p:cNvPr id="919767" name="Picture 2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36" y="2541"/>
              <a:ext cx="1524" cy="17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19768" name="AutoShape 216"/>
            <p:cNvSpPr>
              <a:spLocks noChangeArrowheads="1"/>
            </p:cNvSpPr>
            <p:nvPr/>
          </p:nvSpPr>
          <p:spPr bwMode="auto">
            <a:xfrm flipH="1">
              <a:off x="0" y="2928"/>
              <a:ext cx="4032" cy="1392"/>
            </a:xfrm>
            <a:prstGeom prst="wedgeRoundRectCallout">
              <a:avLst>
                <a:gd name="adj1" fmla="val -63370"/>
                <a:gd name="adj2" fmla="val 2727"/>
                <a:gd name="adj3" fmla="val 16667"/>
              </a:avLst>
            </a:prstGeom>
            <a:solidFill>
              <a:srgbClr val="D9F1FF"/>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0"/>
                </a:spcBef>
              </a:pPr>
              <a:r>
                <a:rPr lang="ja-JP" altLang="en-US" sz="2800" u="sng">
                  <a:latin typeface="HG創英角ﾎﾟｯﾌﾟ体" pitchFamily="49" charset="-128"/>
                  <a:ea typeface="HG創英角ﾎﾟｯﾌﾟ体" pitchFamily="49" charset="-128"/>
                </a:rPr>
                <a:t>「どうも、ＳＱＣだけでは</a:t>
              </a:r>
            </a:p>
            <a:p>
              <a:pPr>
                <a:spcBef>
                  <a:spcPct val="0"/>
                </a:spcBef>
              </a:pPr>
              <a:r>
                <a:rPr lang="ja-JP" altLang="en-US" sz="2800">
                  <a:latin typeface="HG創英角ﾎﾟｯﾌﾟ体" pitchFamily="49" charset="-128"/>
                  <a:ea typeface="HG創英角ﾎﾟｯﾌﾟ体" pitchFamily="49" charset="-128"/>
                </a:rPr>
                <a:t>　</a:t>
              </a:r>
              <a:r>
                <a:rPr lang="ja-JP" altLang="en-US" sz="2800" u="sng">
                  <a:latin typeface="HG創英角ﾎﾟｯﾌﾟ体" pitchFamily="49" charset="-128"/>
                  <a:ea typeface="HG創英角ﾎﾟｯﾌﾟ体" pitchFamily="49" charset="-128"/>
                </a:rPr>
                <a:t>日本の風土になじみにくい</a:t>
              </a:r>
              <a:r>
                <a:rPr lang="ja-JP" altLang="en-US" sz="2800">
                  <a:latin typeface="HG創英角ﾎﾟｯﾌﾟ体" pitchFamily="49" charset="-128"/>
                  <a:ea typeface="HG創英角ﾎﾟｯﾌﾟ体" pitchFamily="49" charset="-128"/>
                </a:rPr>
                <a:t>し、</a:t>
              </a:r>
            </a:p>
            <a:p>
              <a:pPr>
                <a:spcBef>
                  <a:spcPct val="0"/>
                </a:spcBef>
              </a:pPr>
              <a:r>
                <a:rPr lang="ja-JP" altLang="en-US" sz="2800">
                  <a:latin typeface="HG創英角ﾎﾟｯﾌﾟ体" pitchFamily="49" charset="-128"/>
                  <a:ea typeface="HG創英角ﾎﾟｯﾌﾟ体" pitchFamily="49" charset="-128"/>
                </a:rPr>
                <a:t>　　</a:t>
              </a:r>
              <a:r>
                <a:rPr lang="ja-JP" altLang="en-US" sz="2800" u="sng">
                  <a:latin typeface="HG創英角ﾎﾟｯﾌﾟ体" pitchFamily="49" charset="-128"/>
                  <a:ea typeface="HG創英角ﾎﾟｯﾌﾟ体" pitchFamily="49" charset="-128"/>
                </a:rPr>
                <a:t>品質の向上は望めない」</a:t>
              </a:r>
              <a:r>
                <a:rPr lang="ja-JP" altLang="en-US" sz="2800">
                  <a:latin typeface="HG創英角ﾎﾟｯﾌﾟ体" pitchFamily="49" charset="-128"/>
                  <a:ea typeface="HG創英角ﾎﾟｯﾌﾟ体" pitchFamily="49" charset="-128"/>
                </a:rPr>
                <a:t>・・・</a:t>
              </a:r>
            </a:p>
            <a:p>
              <a:pPr>
                <a:spcBef>
                  <a:spcPct val="0"/>
                </a:spcBef>
              </a:pPr>
              <a:r>
                <a:rPr lang="ja-JP" altLang="en-US" sz="2800">
                  <a:latin typeface="HG創英角ﾎﾟｯﾌﾟ体" pitchFamily="49" charset="-128"/>
                  <a:ea typeface="HG創英角ﾎﾟｯﾌﾟ体" pitchFamily="49" charset="-128"/>
                </a:rPr>
                <a:t>　　　どうしたら良いのかなぁ～？</a:t>
              </a:r>
            </a:p>
          </p:txBody>
        </p:sp>
      </p:grpSp>
    </p:spTree>
  </p:cSld>
  <p:clrMapOvr>
    <a:masterClrMapping/>
  </p:clrMapOvr>
  <p:transition>
    <p:cover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919766"/>
                                        </p:tgtEl>
                                        <p:attrNameLst>
                                          <p:attrName>style.visibility</p:attrName>
                                        </p:attrNameLst>
                                      </p:cBhvr>
                                      <p:to>
                                        <p:strVal val="visible"/>
                                      </p:to>
                                    </p:set>
                                    <p:animEffect transition="in" filter="blinds(horizontal)">
                                      <p:cBhvr>
                                        <p:cTn id="7" dur="500"/>
                                        <p:tgtEl>
                                          <p:spTgt spid="9197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スライド番号プレースホルダー 4"/>
          <p:cNvSpPr>
            <a:spLocks noGrp="1"/>
          </p:cNvSpPr>
          <p:nvPr>
            <p:ph type="sldNum" sz="quarter" idx="11"/>
          </p:nvPr>
        </p:nvSpPr>
        <p:spPr/>
        <p:txBody>
          <a:bodyPr/>
          <a:lstStyle/>
          <a:p>
            <a:fld id="{9DFADE4A-1C6E-45E7-B4AE-3052715B195E}" type="slidenum">
              <a:rPr lang="en-US" altLang="ja-JP"/>
              <a:pPr/>
              <a:t>30</a:t>
            </a:fld>
            <a:r>
              <a:rPr lang="en-US" altLang="ja-JP"/>
              <a:t>/35</a:t>
            </a:r>
          </a:p>
        </p:txBody>
      </p:sp>
      <p:sp>
        <p:nvSpPr>
          <p:cNvPr id="995330" name="AutoShape 2"/>
          <p:cNvSpPr>
            <a:spLocks noChangeArrowheads="1"/>
          </p:cNvSpPr>
          <p:nvPr/>
        </p:nvSpPr>
        <p:spPr bwMode="auto">
          <a:xfrm>
            <a:off x="323850" y="993775"/>
            <a:ext cx="8424863" cy="5603875"/>
          </a:xfrm>
          <a:prstGeom prst="roundRect">
            <a:avLst>
              <a:gd name="adj" fmla="val 6912"/>
            </a:avLst>
          </a:pr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995332" name="Text Box 4"/>
          <p:cNvSpPr txBox="1">
            <a:spLocks noChangeArrowheads="1"/>
          </p:cNvSpPr>
          <p:nvPr/>
        </p:nvSpPr>
        <p:spPr bwMode="auto">
          <a:xfrm>
            <a:off x="714375" y="1125538"/>
            <a:ext cx="7185025" cy="513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lang="en-US" altLang="ja-JP" sz="2800" b="1">
                <a:latin typeface="ＭＳ Ｐゴシック" pitchFamily="50" charset="-128"/>
              </a:rPr>
              <a:t>①</a:t>
            </a:r>
            <a:r>
              <a:rPr lang="ja-JP" altLang="en-US" sz="2800" b="1">
                <a:latin typeface="ＭＳ Ｐゴシック" pitchFamily="50" charset="-128"/>
              </a:rPr>
              <a:t>メンバーに会合の目的を正しく理解してもらう</a:t>
            </a:r>
          </a:p>
          <a:p>
            <a:pPr>
              <a:lnSpc>
                <a:spcPct val="70000"/>
              </a:lnSpc>
              <a:spcBef>
                <a:spcPct val="50000"/>
              </a:spcBef>
            </a:pPr>
            <a:r>
              <a:rPr lang="ja-JP" altLang="en-US" sz="2800" b="1">
                <a:latin typeface="ＭＳ Ｐゴシック" pitchFamily="50" charset="-128"/>
              </a:rPr>
              <a:t>②発言しやすい工夫をする（雰囲気作り）</a:t>
            </a:r>
          </a:p>
          <a:p>
            <a:pPr>
              <a:lnSpc>
                <a:spcPct val="70000"/>
              </a:lnSpc>
              <a:spcBef>
                <a:spcPct val="50000"/>
              </a:spcBef>
            </a:pPr>
            <a:r>
              <a:rPr lang="ja-JP" altLang="en-US" sz="2800" b="1">
                <a:latin typeface="ＭＳ Ｐゴシック" pitchFamily="50" charset="-128"/>
              </a:rPr>
              <a:t>③発言をよく聞き、かたよらないようにする</a:t>
            </a:r>
          </a:p>
          <a:p>
            <a:pPr>
              <a:lnSpc>
                <a:spcPct val="70000"/>
              </a:lnSpc>
              <a:spcBef>
                <a:spcPct val="50000"/>
              </a:spcBef>
            </a:pPr>
            <a:r>
              <a:rPr lang="ja-JP" altLang="en-US" sz="2800" b="1">
                <a:latin typeface="ＭＳ Ｐゴシック" pitchFamily="50" charset="-128"/>
              </a:rPr>
              <a:t>④メンバー全員からの質問を引き出す</a:t>
            </a:r>
          </a:p>
          <a:p>
            <a:pPr>
              <a:lnSpc>
                <a:spcPct val="70000"/>
              </a:lnSpc>
              <a:spcBef>
                <a:spcPct val="50000"/>
              </a:spcBef>
            </a:pPr>
            <a:r>
              <a:rPr lang="ja-JP" altLang="en-US" sz="2800" b="1">
                <a:latin typeface="ＭＳ Ｐゴシック" pitchFamily="50" charset="-128"/>
              </a:rPr>
              <a:t>⑤しゃべりすぎないようにする</a:t>
            </a:r>
          </a:p>
          <a:p>
            <a:pPr>
              <a:lnSpc>
                <a:spcPct val="70000"/>
              </a:lnSpc>
              <a:spcBef>
                <a:spcPct val="50000"/>
              </a:spcBef>
            </a:pPr>
            <a:r>
              <a:rPr lang="ja-JP" altLang="en-US" sz="2800" b="1">
                <a:latin typeface="ＭＳ Ｐゴシック" pitchFamily="50" charset="-128"/>
              </a:rPr>
              <a:t>⑥定刻開始、定刻終了を守る</a:t>
            </a:r>
          </a:p>
          <a:p>
            <a:pPr>
              <a:lnSpc>
                <a:spcPct val="70000"/>
              </a:lnSpc>
              <a:spcBef>
                <a:spcPct val="50000"/>
              </a:spcBef>
            </a:pPr>
            <a:r>
              <a:rPr lang="ja-JP" altLang="en-US" sz="2800" b="1">
                <a:latin typeface="ＭＳ Ｐゴシック" pitchFamily="50" charset="-128"/>
              </a:rPr>
              <a:t>⑦個人攻撃をしない（発言をさえぎらない）</a:t>
            </a:r>
          </a:p>
          <a:p>
            <a:pPr>
              <a:lnSpc>
                <a:spcPct val="70000"/>
              </a:lnSpc>
              <a:spcBef>
                <a:spcPct val="50000"/>
              </a:spcBef>
            </a:pPr>
            <a:r>
              <a:rPr lang="ja-JP" altLang="en-US" sz="2800" b="1">
                <a:latin typeface="ＭＳ Ｐゴシック" pitchFamily="50" charset="-128"/>
              </a:rPr>
              <a:t>⑧議論をうまくまとめる</a:t>
            </a:r>
          </a:p>
          <a:p>
            <a:pPr>
              <a:lnSpc>
                <a:spcPct val="70000"/>
              </a:lnSpc>
              <a:spcBef>
                <a:spcPct val="50000"/>
              </a:spcBef>
            </a:pPr>
            <a:r>
              <a:rPr lang="ja-JP" altLang="en-US" sz="2800" b="1">
                <a:latin typeface="ＭＳ Ｐゴシック" pitchFamily="50" charset="-128"/>
              </a:rPr>
              <a:t>⑨欠席メンバーの意見を全員に話す</a:t>
            </a:r>
          </a:p>
          <a:p>
            <a:pPr>
              <a:lnSpc>
                <a:spcPct val="70000"/>
              </a:lnSpc>
              <a:spcBef>
                <a:spcPct val="50000"/>
              </a:spcBef>
            </a:pPr>
            <a:r>
              <a:rPr lang="ja-JP" altLang="en-US" sz="2800" b="1">
                <a:latin typeface="ＭＳ Ｐゴシック" pitchFamily="50" charset="-128"/>
              </a:rPr>
              <a:t>⑩欠席メンバーに会合結果を伝える</a:t>
            </a:r>
          </a:p>
        </p:txBody>
      </p:sp>
      <p:grpSp>
        <p:nvGrpSpPr>
          <p:cNvPr id="995333" name="Group 5"/>
          <p:cNvGrpSpPr>
            <a:grpSpLocks/>
          </p:cNvGrpSpPr>
          <p:nvPr/>
        </p:nvGrpSpPr>
        <p:grpSpPr bwMode="auto">
          <a:xfrm>
            <a:off x="230188" y="179388"/>
            <a:ext cx="8812212" cy="641350"/>
            <a:chOff x="113" y="201"/>
            <a:chExt cx="5551" cy="404"/>
          </a:xfrm>
        </p:grpSpPr>
        <p:sp>
          <p:nvSpPr>
            <p:cNvPr id="995334" name="Rectangle 6"/>
            <p:cNvSpPr>
              <a:spLocks noChangeArrowheads="1"/>
            </p:cNvSpPr>
            <p:nvPr/>
          </p:nvSpPr>
          <p:spPr bwMode="auto">
            <a:xfrm>
              <a:off x="288" y="201"/>
              <a:ext cx="5184" cy="404"/>
            </a:xfrm>
            <a:prstGeom prst="rect">
              <a:avLst/>
            </a:prstGeom>
            <a:noFill/>
            <a:ln>
              <a:noFill/>
            </a:ln>
            <a:effectLst/>
            <a:extLst>
              <a:ext uri="{909E8E84-426E-40DD-AFC4-6F175D3DCCD1}">
                <a14:hiddenFill xmlns:a14="http://schemas.microsoft.com/office/drawing/2010/main">
                  <a:gradFill rotWithShape="0">
                    <a:gsLst>
                      <a:gs pos="0">
                        <a:srgbClr val="99CC00"/>
                      </a:gs>
                      <a:gs pos="50000">
                        <a:srgbClr val="99CC00">
                          <a:gamma/>
                          <a:tint val="0"/>
                          <a:invGamma/>
                        </a:srgbClr>
                      </a:gs>
                      <a:gs pos="100000">
                        <a:srgbClr val="99CC00"/>
                      </a:gs>
                    </a:gsLst>
                    <a:lin ang="5400000" scaled="1"/>
                  </a:gra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lang="ja-JP" altLang="en-US" sz="3600" b="1">
                  <a:ea typeface="HGP創英角ﾎﾟｯﾌﾟ体" pitchFamily="50" charset="-128"/>
                </a:rPr>
                <a:t>会合でのﾘｰﾀﾞｰの役割</a:t>
              </a:r>
            </a:p>
          </p:txBody>
        </p:sp>
        <p:sp>
          <p:nvSpPr>
            <p:cNvPr id="995335" name="Line 7"/>
            <p:cNvSpPr>
              <a:spLocks noChangeShapeType="1"/>
            </p:cNvSpPr>
            <p:nvPr/>
          </p:nvSpPr>
          <p:spPr bwMode="auto">
            <a:xfrm>
              <a:off x="113" y="572"/>
              <a:ext cx="5551" cy="0"/>
            </a:xfrm>
            <a:prstGeom prst="line">
              <a:avLst/>
            </a:prstGeom>
            <a:noFill/>
            <a:ln w="88900" cmpd="thinThick">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tx1"/>
                    </a:outerShdw>
                  </a:effectLst>
                </a14:hiddenEffects>
              </a:ext>
            </a:extLst>
          </p:spPr>
          <p:txBody>
            <a:bodyPr lIns="92075" tIns="46038" rIns="92075" bIns="46038"/>
            <a:lstStyle/>
            <a:p>
              <a:endParaRPr lang="ja-JP" altLang="en-US"/>
            </a:p>
          </p:txBody>
        </p:sp>
      </p:grpSp>
      <p:pic>
        <p:nvPicPr>
          <p:cNvPr id="995336"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11975" y="3846513"/>
            <a:ext cx="2081213" cy="266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cover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スライド番号プレースホルダー 4"/>
          <p:cNvSpPr>
            <a:spLocks noGrp="1"/>
          </p:cNvSpPr>
          <p:nvPr>
            <p:ph type="sldNum" sz="quarter" idx="11"/>
          </p:nvPr>
        </p:nvSpPr>
        <p:spPr/>
        <p:txBody>
          <a:bodyPr/>
          <a:lstStyle/>
          <a:p>
            <a:fld id="{A70FB35E-5DBB-4705-9075-6D1CBCBC86FC}" type="slidenum">
              <a:rPr lang="en-US" altLang="ja-JP"/>
              <a:pPr/>
              <a:t>31</a:t>
            </a:fld>
            <a:r>
              <a:rPr lang="en-US" altLang="ja-JP"/>
              <a:t>/35</a:t>
            </a:r>
          </a:p>
        </p:txBody>
      </p:sp>
      <p:sp>
        <p:nvSpPr>
          <p:cNvPr id="973833" name="AutoShape 9"/>
          <p:cNvSpPr>
            <a:spLocks noChangeArrowheads="1"/>
          </p:cNvSpPr>
          <p:nvPr/>
        </p:nvSpPr>
        <p:spPr bwMode="auto">
          <a:xfrm>
            <a:off x="323850" y="1382713"/>
            <a:ext cx="8556625" cy="4618037"/>
          </a:xfrm>
          <a:prstGeom prst="roundRect">
            <a:avLst>
              <a:gd name="adj" fmla="val 6912"/>
            </a:avLst>
          </a:pr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973827" name="Rectangle 3"/>
          <p:cNvSpPr>
            <a:spLocks noChangeArrowheads="1"/>
          </p:cNvSpPr>
          <p:nvPr>
            <p:ph idx="1"/>
          </p:nvPr>
        </p:nvSpPr>
        <p:spPr bwMode="auto">
          <a:xfrm>
            <a:off x="609600" y="1901825"/>
            <a:ext cx="8093075" cy="35004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40" tIns="45720" rIns="91440" bIns="45720" numCol="1" anchor="t" anchorCtr="0" compatLnSpc="1">
            <a:prstTxWarp prst="textNoShape">
              <a:avLst/>
            </a:prstTxWarp>
            <a:spAutoFit/>
          </a:bodyPr>
          <a:lstStyle/>
          <a:p>
            <a:pPr>
              <a:buFontTx/>
              <a:buNone/>
            </a:pPr>
            <a:r>
              <a:rPr lang="en-US" altLang="ja-JP" b="1"/>
              <a:t>①</a:t>
            </a:r>
            <a:r>
              <a:rPr lang="ja-JP" altLang="en-US" b="1">
                <a:solidFill>
                  <a:srgbClr val="FF0000"/>
                </a:solidFill>
              </a:rPr>
              <a:t>夢を持つ</a:t>
            </a:r>
            <a:r>
              <a:rPr lang="ja-JP" altLang="en-US" b="1"/>
              <a:t>・・・・・・・夢は必ず実現する</a:t>
            </a:r>
          </a:p>
          <a:p>
            <a:pPr>
              <a:lnSpc>
                <a:spcPct val="130000"/>
              </a:lnSpc>
              <a:buFontTx/>
              <a:buNone/>
            </a:pPr>
            <a:r>
              <a:rPr lang="ja-JP" altLang="en-US" b="1"/>
              <a:t>②</a:t>
            </a:r>
            <a:r>
              <a:rPr lang="ja-JP" altLang="en-US" b="1">
                <a:solidFill>
                  <a:srgbClr val="FF0000"/>
                </a:solidFill>
              </a:rPr>
              <a:t>楽しくやる</a:t>
            </a:r>
            <a:r>
              <a:rPr lang="ja-JP" altLang="en-US" b="1"/>
              <a:t>・・・・・・同じやるなら楽しくやる</a:t>
            </a:r>
          </a:p>
          <a:p>
            <a:pPr>
              <a:lnSpc>
                <a:spcPct val="130000"/>
              </a:lnSpc>
              <a:buFontTx/>
              <a:buNone/>
            </a:pPr>
            <a:r>
              <a:rPr lang="ja-JP" altLang="en-US" b="1"/>
              <a:t>③</a:t>
            </a:r>
            <a:r>
              <a:rPr lang="ja-JP" altLang="en-US" b="1">
                <a:solidFill>
                  <a:srgbClr val="FF0000"/>
                </a:solidFill>
              </a:rPr>
              <a:t>ライバルを持つ</a:t>
            </a:r>
            <a:r>
              <a:rPr lang="ja-JP" altLang="en-US" b="1"/>
              <a:t>・・ライバルを持って競争する</a:t>
            </a:r>
          </a:p>
          <a:p>
            <a:pPr>
              <a:lnSpc>
                <a:spcPct val="130000"/>
              </a:lnSpc>
              <a:buFontTx/>
              <a:buNone/>
            </a:pPr>
            <a:r>
              <a:rPr lang="ja-JP" altLang="en-US" b="1"/>
              <a:t>④ＱＣサークルの目的は“人”・・</a:t>
            </a:r>
            <a:r>
              <a:rPr lang="ja-JP" altLang="en-US" b="1">
                <a:solidFill>
                  <a:srgbClr val="FF0000"/>
                </a:solidFill>
              </a:rPr>
              <a:t>人材育成</a:t>
            </a:r>
          </a:p>
          <a:p>
            <a:pPr>
              <a:lnSpc>
                <a:spcPct val="130000"/>
              </a:lnSpc>
              <a:buFontTx/>
              <a:buNone/>
            </a:pPr>
            <a:r>
              <a:rPr lang="ja-JP" altLang="en-US" b="1"/>
              <a:t>⑤</a:t>
            </a:r>
            <a:r>
              <a:rPr lang="ja-JP" altLang="en-US" b="1">
                <a:solidFill>
                  <a:srgbClr val="FF0000"/>
                </a:solidFill>
              </a:rPr>
              <a:t>自分のため</a:t>
            </a:r>
            <a:r>
              <a:rPr lang="ja-JP" altLang="en-US" b="1"/>
              <a:t>に（自分の成長の場として）</a:t>
            </a:r>
          </a:p>
        </p:txBody>
      </p:sp>
      <p:grpSp>
        <p:nvGrpSpPr>
          <p:cNvPr id="973830" name="Group 6"/>
          <p:cNvGrpSpPr>
            <a:grpSpLocks/>
          </p:cNvGrpSpPr>
          <p:nvPr/>
        </p:nvGrpSpPr>
        <p:grpSpPr bwMode="auto">
          <a:xfrm>
            <a:off x="179388" y="568325"/>
            <a:ext cx="8812212" cy="641350"/>
            <a:chOff x="113" y="201"/>
            <a:chExt cx="5551" cy="404"/>
          </a:xfrm>
        </p:grpSpPr>
        <p:sp>
          <p:nvSpPr>
            <p:cNvPr id="973831" name="Rectangle 7"/>
            <p:cNvSpPr>
              <a:spLocks noChangeArrowheads="1"/>
            </p:cNvSpPr>
            <p:nvPr/>
          </p:nvSpPr>
          <p:spPr bwMode="auto">
            <a:xfrm>
              <a:off x="288" y="201"/>
              <a:ext cx="5184" cy="404"/>
            </a:xfrm>
            <a:prstGeom prst="rect">
              <a:avLst/>
            </a:prstGeom>
            <a:noFill/>
            <a:ln>
              <a:noFill/>
            </a:ln>
            <a:effectLst/>
            <a:extLst>
              <a:ext uri="{909E8E84-426E-40DD-AFC4-6F175D3DCCD1}">
                <a14:hiddenFill xmlns:a14="http://schemas.microsoft.com/office/drawing/2010/main">
                  <a:gradFill rotWithShape="0">
                    <a:gsLst>
                      <a:gs pos="0">
                        <a:srgbClr val="99CC00"/>
                      </a:gs>
                      <a:gs pos="50000">
                        <a:srgbClr val="99CC00">
                          <a:gamma/>
                          <a:tint val="0"/>
                          <a:invGamma/>
                        </a:srgbClr>
                      </a:gs>
                      <a:gs pos="100000">
                        <a:srgbClr val="99CC00"/>
                      </a:gs>
                    </a:gsLst>
                    <a:lin ang="5400000" scaled="1"/>
                  </a:gra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r>
                <a:rPr lang="ja-JP" altLang="en-US" sz="3600" b="1">
                  <a:ea typeface="HGP創英角ﾎﾟｯﾌﾟ体" pitchFamily="50" charset="-128"/>
                </a:rPr>
                <a:t>ＱＣサークルの進め方</a:t>
              </a:r>
              <a:endParaRPr lang="ja-JP" altLang="en-US" sz="3600">
                <a:ea typeface="HGP創英角ﾎﾟｯﾌﾟ体" pitchFamily="50" charset="-128"/>
              </a:endParaRPr>
            </a:p>
          </p:txBody>
        </p:sp>
        <p:sp>
          <p:nvSpPr>
            <p:cNvPr id="973832" name="Line 8"/>
            <p:cNvSpPr>
              <a:spLocks noChangeShapeType="1"/>
            </p:cNvSpPr>
            <p:nvPr/>
          </p:nvSpPr>
          <p:spPr bwMode="auto">
            <a:xfrm>
              <a:off x="113" y="572"/>
              <a:ext cx="5551" cy="0"/>
            </a:xfrm>
            <a:prstGeom prst="line">
              <a:avLst/>
            </a:prstGeom>
            <a:noFill/>
            <a:ln w="88900" cmpd="thinThick">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tx1"/>
                    </a:outerShdw>
                  </a:effectLst>
                </a14:hiddenEffects>
              </a:ext>
            </a:extLst>
          </p:spPr>
          <p:txBody>
            <a:bodyPr lIns="92075" tIns="46038" rIns="92075" bIns="46038"/>
            <a:lstStyle/>
            <a:p>
              <a:endParaRPr lang="ja-JP" altLang="en-US"/>
            </a:p>
          </p:txBody>
        </p:sp>
      </p:grpSp>
      <p:sp>
        <p:nvSpPr>
          <p:cNvPr id="973834" name="Text Box 10"/>
          <p:cNvSpPr txBox="1">
            <a:spLocks noChangeArrowheads="1"/>
          </p:cNvSpPr>
          <p:nvPr/>
        </p:nvSpPr>
        <p:spPr bwMode="auto">
          <a:xfrm>
            <a:off x="254000" y="0"/>
            <a:ext cx="3322638"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342900" indent="-342900">
              <a:spcBef>
                <a:spcPct val="0"/>
              </a:spcBef>
              <a:defRPr kumimoji="1" sz="2400">
                <a:solidFill>
                  <a:schemeClr val="tx1"/>
                </a:solidFill>
                <a:latin typeface="Times New Roman" pitchFamily="18" charset="0"/>
                <a:ea typeface="ＭＳ Ｐゴシック" pitchFamily="50" charset="-128"/>
              </a:defRPr>
            </a:lvl1pPr>
            <a:lvl2pPr>
              <a:spcBef>
                <a:spcPct val="0"/>
              </a:spcBef>
              <a:defRPr kumimoji="1" sz="2400">
                <a:solidFill>
                  <a:schemeClr val="tx1"/>
                </a:solidFill>
                <a:latin typeface="Times New Roman" pitchFamily="18" charset="0"/>
                <a:ea typeface="ＭＳ Ｐゴシック" pitchFamily="50" charset="-128"/>
              </a:defRPr>
            </a:lvl2pPr>
            <a:lvl3pPr>
              <a:spcBef>
                <a:spcPct val="0"/>
              </a:spcBef>
              <a:defRPr kumimoji="1" sz="2400">
                <a:solidFill>
                  <a:schemeClr val="tx1"/>
                </a:solidFill>
                <a:latin typeface="Times New Roman" pitchFamily="18" charset="0"/>
                <a:ea typeface="ＭＳ Ｐゴシック" pitchFamily="50" charset="-128"/>
              </a:defRPr>
            </a:lvl3pPr>
            <a:lvl4pPr>
              <a:spcBef>
                <a:spcPct val="0"/>
              </a:spcBef>
              <a:defRPr kumimoji="1" sz="2400">
                <a:solidFill>
                  <a:schemeClr val="tx1"/>
                </a:solidFill>
                <a:latin typeface="Times New Roman" pitchFamily="18" charset="0"/>
                <a:ea typeface="ＭＳ Ｐゴシック" pitchFamily="50" charset="-128"/>
              </a:defRPr>
            </a:lvl4pPr>
            <a:lvl5pPr>
              <a:spcBef>
                <a:spcPct val="0"/>
              </a:spcBef>
              <a:defRPr kumimoji="1" sz="2400">
                <a:solidFill>
                  <a:schemeClr val="tx1"/>
                </a:solidFill>
                <a:latin typeface="Times New Roman" pitchFamily="18" charset="0"/>
                <a:ea typeface="ＭＳ Ｐゴシック" pitchFamily="50" charset="-128"/>
              </a:defRPr>
            </a:lvl5pPr>
            <a:lvl6pPr fontAlgn="base">
              <a:spcBef>
                <a:spcPct val="0"/>
              </a:spcBef>
              <a:spcAft>
                <a:spcPct val="0"/>
              </a:spcAft>
              <a:defRPr kumimoji="1" sz="2400">
                <a:solidFill>
                  <a:schemeClr val="tx1"/>
                </a:solidFill>
                <a:latin typeface="Times New Roman" pitchFamily="18" charset="0"/>
                <a:ea typeface="ＭＳ Ｐゴシック" pitchFamily="50" charset="-128"/>
              </a:defRPr>
            </a:lvl6pPr>
            <a:lvl7pPr fontAlgn="base">
              <a:spcBef>
                <a:spcPct val="0"/>
              </a:spcBef>
              <a:spcAft>
                <a:spcPct val="0"/>
              </a:spcAft>
              <a:defRPr kumimoji="1" sz="2400">
                <a:solidFill>
                  <a:schemeClr val="tx1"/>
                </a:solidFill>
                <a:latin typeface="Times New Roman" pitchFamily="18" charset="0"/>
                <a:ea typeface="ＭＳ Ｐゴシック" pitchFamily="50" charset="-128"/>
              </a:defRPr>
            </a:lvl7pPr>
            <a:lvl8pPr fontAlgn="base">
              <a:spcBef>
                <a:spcPct val="0"/>
              </a:spcBef>
              <a:spcAft>
                <a:spcPct val="0"/>
              </a:spcAft>
              <a:defRPr kumimoji="1" sz="2400">
                <a:solidFill>
                  <a:schemeClr val="tx1"/>
                </a:solidFill>
                <a:latin typeface="Times New Roman" pitchFamily="18" charset="0"/>
                <a:ea typeface="ＭＳ Ｐゴシック" pitchFamily="50" charset="-128"/>
              </a:defRPr>
            </a:lvl8pPr>
            <a:lvl9pPr fontAlgn="base">
              <a:spcBef>
                <a:spcPct val="0"/>
              </a:spcBef>
              <a:spcAft>
                <a:spcPct val="0"/>
              </a:spcAft>
              <a:defRPr kumimoji="1" sz="2400">
                <a:solidFill>
                  <a:schemeClr val="tx1"/>
                </a:solidFill>
                <a:latin typeface="Times New Roman" pitchFamily="18" charset="0"/>
                <a:ea typeface="ＭＳ Ｐゴシック" pitchFamily="50" charset="-128"/>
              </a:defRPr>
            </a:lvl9pPr>
          </a:lstStyle>
          <a:p>
            <a:pPr>
              <a:spcBef>
                <a:spcPct val="50000"/>
              </a:spcBef>
            </a:pPr>
            <a:r>
              <a:rPr lang="ja-JP" altLang="en-US"/>
              <a:t>最後に</a:t>
            </a:r>
          </a:p>
        </p:txBody>
      </p:sp>
    </p:spTree>
  </p:cSld>
  <p:clrMapOvr>
    <a:masterClrMapping/>
  </p:clrMapOvr>
  <p:transition>
    <p:cover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スライド番号プレースホルダー 2"/>
          <p:cNvSpPr>
            <a:spLocks noGrp="1"/>
          </p:cNvSpPr>
          <p:nvPr>
            <p:ph type="sldNum" sz="quarter" idx="11"/>
          </p:nvPr>
        </p:nvSpPr>
        <p:spPr/>
        <p:txBody>
          <a:bodyPr/>
          <a:lstStyle/>
          <a:p>
            <a:fld id="{1403AB3C-7C06-4D40-8D5C-48AA9C59B925}" type="slidenum">
              <a:rPr lang="en-US" altLang="ja-JP"/>
              <a:pPr/>
              <a:t>32</a:t>
            </a:fld>
            <a:r>
              <a:rPr lang="en-US" altLang="ja-JP"/>
              <a:t>/35</a:t>
            </a:r>
          </a:p>
        </p:txBody>
      </p:sp>
      <p:sp>
        <p:nvSpPr>
          <p:cNvPr id="982021" name="Rectangle 5"/>
          <p:cNvSpPr>
            <a:spLocks noChangeArrowheads="1"/>
          </p:cNvSpPr>
          <p:nvPr/>
        </p:nvSpPr>
        <p:spPr bwMode="auto">
          <a:xfrm>
            <a:off x="265113" y="2781300"/>
            <a:ext cx="3402012" cy="134143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190800">
            <a:spAutoFit/>
          </a:bodyPr>
          <a:lstStyle/>
          <a:p>
            <a:pPr>
              <a:lnSpc>
                <a:spcPct val="80000"/>
              </a:lnSpc>
              <a:spcBef>
                <a:spcPct val="50000"/>
              </a:spcBef>
            </a:pPr>
            <a:r>
              <a:rPr lang="ja-JP" altLang="en-US" b="1"/>
              <a:t>メンバー・サークルの夢、</a:t>
            </a:r>
          </a:p>
          <a:p>
            <a:pPr>
              <a:lnSpc>
                <a:spcPct val="60000"/>
              </a:lnSpc>
              <a:spcBef>
                <a:spcPct val="50000"/>
              </a:spcBef>
            </a:pPr>
            <a:r>
              <a:rPr lang="ja-JP" altLang="en-US" b="1"/>
              <a:t>目標、願い、希望を</a:t>
            </a:r>
          </a:p>
          <a:p>
            <a:pPr>
              <a:lnSpc>
                <a:spcPct val="60000"/>
              </a:lnSpc>
              <a:spcBef>
                <a:spcPct val="50000"/>
              </a:spcBef>
            </a:pPr>
            <a:r>
              <a:rPr lang="ja-JP" altLang="en-US" b="1"/>
              <a:t>出し合おう</a:t>
            </a:r>
          </a:p>
        </p:txBody>
      </p:sp>
      <p:sp>
        <p:nvSpPr>
          <p:cNvPr id="982022" name="AutoShape 6"/>
          <p:cNvSpPr>
            <a:spLocks noChangeArrowheads="1"/>
          </p:cNvSpPr>
          <p:nvPr/>
        </p:nvSpPr>
        <p:spPr bwMode="auto">
          <a:xfrm>
            <a:off x="165100" y="2168525"/>
            <a:ext cx="3587750" cy="506413"/>
          </a:xfrm>
          <a:prstGeom prst="roundRect">
            <a:avLst>
              <a:gd name="adj" fmla="val 16667"/>
            </a:avLst>
          </a:prstGeom>
          <a:noFill/>
          <a:ln w="9525">
            <a:solidFill>
              <a:schemeClr val="tx1"/>
            </a:solidFill>
            <a:round/>
            <a:headEnd/>
            <a:tailEnd/>
          </a:ln>
          <a:effectLst/>
          <a:extLst>
            <a:ext uri="{909E8E84-426E-40DD-AFC4-6F175D3DCCD1}">
              <a14:hiddenFill xmlns:a14="http://schemas.microsoft.com/office/drawing/2010/main">
                <a:solidFill>
                  <a:srgbClr val="CC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spcBef>
                <a:spcPct val="50000"/>
              </a:spcBef>
            </a:pPr>
            <a:r>
              <a:rPr lang="ja-JP" altLang="en-US" b="1">
                <a:solidFill>
                  <a:srgbClr val="0066FF"/>
                </a:solidFill>
              </a:rPr>
              <a:t>夢、目標、願いを出し合う</a:t>
            </a:r>
          </a:p>
        </p:txBody>
      </p:sp>
      <p:sp>
        <p:nvSpPr>
          <p:cNvPr id="982023" name="Rectangle 7"/>
          <p:cNvSpPr>
            <a:spLocks noChangeArrowheads="1"/>
          </p:cNvSpPr>
          <p:nvPr/>
        </p:nvSpPr>
        <p:spPr bwMode="auto">
          <a:xfrm>
            <a:off x="4762500" y="1835150"/>
            <a:ext cx="4206875" cy="18319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tIns="190800">
            <a:spAutoFit/>
          </a:bodyPr>
          <a:lstStyle/>
          <a:p>
            <a:pPr>
              <a:spcBef>
                <a:spcPct val="50000"/>
              </a:spcBef>
            </a:pPr>
            <a:r>
              <a:rPr lang="ja-JP" altLang="en-US" sz="2000" b="1"/>
              <a:t>・工場一改善の進んだ職場をつくろう</a:t>
            </a:r>
          </a:p>
          <a:p>
            <a:pPr>
              <a:lnSpc>
                <a:spcPct val="90000"/>
              </a:lnSpc>
              <a:spcBef>
                <a:spcPct val="50000"/>
              </a:spcBef>
            </a:pPr>
            <a:r>
              <a:rPr lang="ja-JP" altLang="en-US" sz="2000" b="1"/>
              <a:t>・全社大会で社長賞をとろう</a:t>
            </a:r>
          </a:p>
          <a:p>
            <a:pPr>
              <a:lnSpc>
                <a:spcPct val="90000"/>
              </a:lnSpc>
              <a:spcBef>
                <a:spcPct val="50000"/>
              </a:spcBef>
            </a:pPr>
            <a:r>
              <a:rPr lang="ja-JP" altLang="en-US" sz="2000" b="1"/>
              <a:t>・全日本選抜大会で金賞をとろう</a:t>
            </a:r>
          </a:p>
          <a:p>
            <a:pPr>
              <a:lnSpc>
                <a:spcPct val="90000"/>
              </a:lnSpc>
              <a:spcBef>
                <a:spcPct val="50000"/>
              </a:spcBef>
            </a:pPr>
            <a:r>
              <a:rPr lang="ja-JP" altLang="en-US" sz="2000" b="1"/>
              <a:t>・賞金を貯めて海外旅行に行こう</a:t>
            </a:r>
          </a:p>
        </p:txBody>
      </p:sp>
      <p:sp>
        <p:nvSpPr>
          <p:cNvPr id="982024" name="AutoShape 8"/>
          <p:cNvSpPr>
            <a:spLocks noChangeArrowheads="1"/>
          </p:cNvSpPr>
          <p:nvPr/>
        </p:nvSpPr>
        <p:spPr bwMode="auto">
          <a:xfrm>
            <a:off x="5048250" y="1431925"/>
            <a:ext cx="3433763" cy="506413"/>
          </a:xfrm>
          <a:prstGeom prst="roundRect">
            <a:avLst>
              <a:gd name="adj" fmla="val 16667"/>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spcBef>
                <a:spcPct val="50000"/>
              </a:spcBef>
            </a:pPr>
            <a:r>
              <a:rPr lang="ja-JP" altLang="en-US" b="1">
                <a:solidFill>
                  <a:srgbClr val="FF0000"/>
                </a:solidFill>
              </a:rPr>
              <a:t>サークルの夢</a:t>
            </a:r>
            <a:r>
              <a:rPr lang="ja-JP" altLang="en-US" b="1"/>
              <a:t>：絞り込み</a:t>
            </a:r>
          </a:p>
        </p:txBody>
      </p:sp>
      <p:sp>
        <p:nvSpPr>
          <p:cNvPr id="982025" name="Rectangle 9"/>
          <p:cNvSpPr>
            <a:spLocks noChangeArrowheads="1"/>
          </p:cNvSpPr>
          <p:nvPr/>
        </p:nvSpPr>
        <p:spPr bwMode="auto">
          <a:xfrm>
            <a:off x="4729163" y="4394200"/>
            <a:ext cx="4251325" cy="18319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tIns="190800">
            <a:spAutoFit/>
          </a:bodyPr>
          <a:lstStyle/>
          <a:p>
            <a:pPr>
              <a:spcBef>
                <a:spcPct val="50000"/>
              </a:spcBef>
            </a:pPr>
            <a:r>
              <a:rPr lang="ja-JP" altLang="en-US" sz="2000" b="1"/>
              <a:t>・資格試験に合格したい</a:t>
            </a:r>
          </a:p>
          <a:p>
            <a:pPr>
              <a:lnSpc>
                <a:spcPct val="90000"/>
              </a:lnSpc>
              <a:spcBef>
                <a:spcPct val="50000"/>
              </a:spcBef>
            </a:pPr>
            <a:r>
              <a:rPr lang="ja-JP" altLang="en-US" sz="2000" b="1"/>
              <a:t>・会社で一番のリーダーになりたい</a:t>
            </a:r>
          </a:p>
          <a:p>
            <a:pPr>
              <a:lnSpc>
                <a:spcPct val="90000"/>
              </a:lnSpc>
              <a:spcBef>
                <a:spcPct val="50000"/>
              </a:spcBef>
            </a:pPr>
            <a:r>
              <a:rPr lang="ja-JP" altLang="en-US" sz="2000" b="1"/>
              <a:t>・趣味、スポーツの腕を上げたい</a:t>
            </a:r>
          </a:p>
          <a:p>
            <a:pPr>
              <a:lnSpc>
                <a:spcPct val="90000"/>
              </a:lnSpc>
              <a:spcBef>
                <a:spcPct val="50000"/>
              </a:spcBef>
            </a:pPr>
            <a:r>
              <a:rPr lang="ja-JP" altLang="en-US" sz="2000" b="1"/>
              <a:t>・良い友達を得たい・結婚したい</a:t>
            </a:r>
          </a:p>
        </p:txBody>
      </p:sp>
      <p:sp>
        <p:nvSpPr>
          <p:cNvPr id="982026" name="AutoShape 10"/>
          <p:cNvSpPr>
            <a:spLocks noChangeArrowheads="1"/>
          </p:cNvSpPr>
          <p:nvPr/>
        </p:nvSpPr>
        <p:spPr bwMode="auto">
          <a:xfrm>
            <a:off x="4867275" y="3992563"/>
            <a:ext cx="4035425" cy="506412"/>
          </a:xfrm>
          <a:prstGeom prst="roundRect">
            <a:avLst>
              <a:gd name="adj" fmla="val 16667"/>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a:spcBef>
                <a:spcPct val="50000"/>
              </a:spcBef>
            </a:pPr>
            <a:r>
              <a:rPr lang="ja-JP" altLang="en-US" b="1">
                <a:solidFill>
                  <a:srgbClr val="FF0000"/>
                </a:solidFill>
              </a:rPr>
              <a:t>個人の夢</a:t>
            </a:r>
            <a:r>
              <a:rPr lang="ja-JP" altLang="en-US" b="1"/>
              <a:t>：ﾒﾝﾊﾞｰで支援し合う</a:t>
            </a:r>
          </a:p>
        </p:txBody>
      </p:sp>
      <p:sp>
        <p:nvSpPr>
          <p:cNvPr id="982027" name="AutoShape 11"/>
          <p:cNvSpPr>
            <a:spLocks noChangeArrowheads="1"/>
          </p:cNvSpPr>
          <p:nvPr/>
        </p:nvSpPr>
        <p:spPr bwMode="auto">
          <a:xfrm rot="-783641">
            <a:off x="3838575" y="2244725"/>
            <a:ext cx="754063" cy="766763"/>
          </a:xfrm>
          <a:prstGeom prst="rightArrow">
            <a:avLst>
              <a:gd name="adj1" fmla="val 49898"/>
              <a:gd name="adj2" fmla="val 42949"/>
            </a:avLst>
          </a:prstGeom>
          <a:solidFill>
            <a:srgbClr val="339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pPr>
            <a:endParaRPr lang="ja-JP" altLang="ja-JP" sz="1200" b="1">
              <a:solidFill>
                <a:srgbClr val="FF0000"/>
              </a:solidFill>
            </a:endParaRPr>
          </a:p>
        </p:txBody>
      </p:sp>
      <p:sp>
        <p:nvSpPr>
          <p:cNvPr id="982028" name="AutoShape 12"/>
          <p:cNvSpPr>
            <a:spLocks noChangeArrowheads="1"/>
          </p:cNvSpPr>
          <p:nvPr/>
        </p:nvSpPr>
        <p:spPr bwMode="auto">
          <a:xfrm rot="1712521">
            <a:off x="3838575" y="3556000"/>
            <a:ext cx="754063" cy="766763"/>
          </a:xfrm>
          <a:prstGeom prst="rightArrow">
            <a:avLst>
              <a:gd name="adj1" fmla="val 49898"/>
              <a:gd name="adj2" fmla="val 42949"/>
            </a:avLst>
          </a:prstGeom>
          <a:solidFill>
            <a:srgbClr val="339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982029" name="Text Box 13"/>
          <p:cNvSpPr txBox="1">
            <a:spLocks noChangeArrowheads="1"/>
          </p:cNvSpPr>
          <p:nvPr/>
        </p:nvSpPr>
        <p:spPr bwMode="auto">
          <a:xfrm>
            <a:off x="3813175" y="1528763"/>
            <a:ext cx="798513" cy="604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pPr>
            <a:r>
              <a:rPr lang="ja-JP" altLang="en-US" sz="1600" b="1"/>
              <a:t>共通の</a:t>
            </a:r>
          </a:p>
          <a:p>
            <a:pPr algn="ctr">
              <a:lnSpc>
                <a:spcPct val="60000"/>
              </a:lnSpc>
              <a:spcBef>
                <a:spcPct val="50000"/>
              </a:spcBef>
            </a:pPr>
            <a:r>
              <a:rPr lang="ja-JP" altLang="en-US" sz="1600" b="1"/>
              <a:t>もの</a:t>
            </a:r>
          </a:p>
        </p:txBody>
      </p:sp>
      <p:sp>
        <p:nvSpPr>
          <p:cNvPr id="982030" name="Text Box 14"/>
          <p:cNvSpPr txBox="1">
            <a:spLocks noChangeArrowheads="1"/>
          </p:cNvSpPr>
          <p:nvPr/>
        </p:nvSpPr>
        <p:spPr bwMode="auto">
          <a:xfrm>
            <a:off x="3646488" y="4376738"/>
            <a:ext cx="798512" cy="630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pPr>
            <a:r>
              <a:rPr lang="ja-JP" altLang="en-US" sz="1600" b="1"/>
              <a:t>個人的</a:t>
            </a:r>
          </a:p>
          <a:p>
            <a:pPr algn="ctr">
              <a:lnSpc>
                <a:spcPct val="70000"/>
              </a:lnSpc>
              <a:spcBef>
                <a:spcPct val="50000"/>
              </a:spcBef>
            </a:pPr>
            <a:r>
              <a:rPr lang="ja-JP" altLang="en-US" sz="1600" b="1"/>
              <a:t>なもの</a:t>
            </a:r>
          </a:p>
        </p:txBody>
      </p:sp>
      <p:sp>
        <p:nvSpPr>
          <p:cNvPr id="982032" name="Line 16"/>
          <p:cNvSpPr>
            <a:spLocks noChangeShapeType="1"/>
          </p:cNvSpPr>
          <p:nvPr/>
        </p:nvSpPr>
        <p:spPr bwMode="auto">
          <a:xfrm>
            <a:off x="0" y="762000"/>
            <a:ext cx="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grpSp>
        <p:nvGrpSpPr>
          <p:cNvPr id="982033" name="Group 17"/>
          <p:cNvGrpSpPr>
            <a:grpSpLocks/>
          </p:cNvGrpSpPr>
          <p:nvPr/>
        </p:nvGrpSpPr>
        <p:grpSpPr bwMode="auto">
          <a:xfrm>
            <a:off x="179388" y="179388"/>
            <a:ext cx="8812212" cy="641350"/>
            <a:chOff x="113" y="201"/>
            <a:chExt cx="5551" cy="404"/>
          </a:xfrm>
        </p:grpSpPr>
        <p:sp>
          <p:nvSpPr>
            <p:cNvPr id="982034" name="Rectangle 18"/>
            <p:cNvSpPr>
              <a:spLocks noChangeArrowheads="1"/>
            </p:cNvSpPr>
            <p:nvPr/>
          </p:nvSpPr>
          <p:spPr bwMode="auto">
            <a:xfrm>
              <a:off x="288" y="201"/>
              <a:ext cx="5184" cy="404"/>
            </a:xfrm>
            <a:prstGeom prst="rect">
              <a:avLst/>
            </a:prstGeom>
            <a:noFill/>
            <a:ln>
              <a:noFill/>
            </a:ln>
            <a:effectLst/>
            <a:extLst>
              <a:ext uri="{909E8E84-426E-40DD-AFC4-6F175D3DCCD1}">
                <a14:hiddenFill xmlns:a14="http://schemas.microsoft.com/office/drawing/2010/main">
                  <a:gradFill rotWithShape="0">
                    <a:gsLst>
                      <a:gs pos="0">
                        <a:srgbClr val="99CC00"/>
                      </a:gs>
                      <a:gs pos="50000">
                        <a:srgbClr val="99CC00">
                          <a:gamma/>
                          <a:tint val="0"/>
                          <a:invGamma/>
                        </a:srgbClr>
                      </a:gs>
                      <a:gs pos="100000">
                        <a:srgbClr val="99CC00"/>
                      </a:gs>
                    </a:gsLst>
                    <a:lin ang="5400000" scaled="1"/>
                  </a:gra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lang="ja-JP" altLang="en-US" sz="3600">
                  <a:ea typeface="HGP創英角ﾎﾟｯﾌﾟ体" pitchFamily="50" charset="-128"/>
                </a:rPr>
                <a:t>夢・目標の実現</a:t>
              </a:r>
            </a:p>
          </p:txBody>
        </p:sp>
        <p:sp>
          <p:nvSpPr>
            <p:cNvPr id="982035" name="Line 19"/>
            <p:cNvSpPr>
              <a:spLocks noChangeShapeType="1"/>
            </p:cNvSpPr>
            <p:nvPr/>
          </p:nvSpPr>
          <p:spPr bwMode="auto">
            <a:xfrm>
              <a:off x="113" y="572"/>
              <a:ext cx="5551" cy="0"/>
            </a:xfrm>
            <a:prstGeom prst="line">
              <a:avLst/>
            </a:prstGeom>
            <a:noFill/>
            <a:ln w="88900" cmpd="thinThick">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tx1"/>
                    </a:outerShdw>
                  </a:effectLst>
                </a14:hiddenEffects>
              </a:ext>
            </a:extLst>
          </p:spPr>
          <p:txBody>
            <a:bodyPr lIns="92075" tIns="46038" rIns="92075" bIns="46038"/>
            <a:lstStyle/>
            <a:p>
              <a:endParaRPr lang="ja-JP" altLang="en-US"/>
            </a:p>
          </p:txBody>
        </p:sp>
      </p:grpSp>
      <p:pic>
        <p:nvPicPr>
          <p:cNvPr id="982036" name="Picture 20" descr="2-C-00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963" y="4264025"/>
            <a:ext cx="3095625" cy="22653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cover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スライド番号プレースホルダー 2"/>
          <p:cNvSpPr>
            <a:spLocks noGrp="1"/>
          </p:cNvSpPr>
          <p:nvPr>
            <p:ph type="sldNum" sz="quarter" idx="11"/>
          </p:nvPr>
        </p:nvSpPr>
        <p:spPr/>
        <p:txBody>
          <a:bodyPr/>
          <a:lstStyle/>
          <a:p>
            <a:fld id="{6E8B2ECE-28E6-4194-A283-A1B6CCA164DC}" type="slidenum">
              <a:rPr lang="en-US" altLang="ja-JP"/>
              <a:pPr/>
              <a:t>33</a:t>
            </a:fld>
            <a:r>
              <a:rPr lang="en-US" altLang="ja-JP"/>
              <a:t>/35</a:t>
            </a:r>
          </a:p>
        </p:txBody>
      </p:sp>
      <p:sp>
        <p:nvSpPr>
          <p:cNvPr id="983043" name="Text Box 3"/>
          <p:cNvSpPr txBox="1">
            <a:spLocks noChangeArrowheads="1"/>
          </p:cNvSpPr>
          <p:nvPr/>
        </p:nvSpPr>
        <p:spPr bwMode="auto">
          <a:xfrm>
            <a:off x="1014413" y="769938"/>
            <a:ext cx="3309937"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pPr>
            <a:r>
              <a:rPr lang="ja-JP" altLang="en-US" sz="3200">
                <a:ea typeface="HGP創英角ﾎﾟｯﾌﾟ体" pitchFamily="50" charset="-128"/>
              </a:rPr>
              <a:t>（業績に貢献する）</a:t>
            </a:r>
          </a:p>
        </p:txBody>
      </p:sp>
      <p:sp>
        <p:nvSpPr>
          <p:cNvPr id="983045" name="Rectangle 5"/>
          <p:cNvSpPr>
            <a:spLocks noChangeArrowheads="1"/>
          </p:cNvSpPr>
          <p:nvPr/>
        </p:nvSpPr>
        <p:spPr bwMode="auto">
          <a:xfrm>
            <a:off x="685800" y="1905000"/>
            <a:ext cx="685800" cy="1676400"/>
          </a:xfrm>
          <a:prstGeom prst="rect">
            <a:avLst/>
          </a:prstGeom>
          <a:gradFill rotWithShape="0">
            <a:gsLst>
              <a:gs pos="0">
                <a:srgbClr val="FFFFFF"/>
              </a:gs>
              <a:gs pos="100000">
                <a:srgbClr val="CCECFF"/>
              </a:gs>
            </a:gsLst>
            <a:path path="shape">
              <a:fillToRect l="50000" t="50000" r="50000" b="50000"/>
            </a:path>
          </a:gradFill>
          <a:ln w="9525">
            <a:solidFill>
              <a:schemeClr val="tx1"/>
            </a:solidFill>
            <a:miter lim="800000"/>
            <a:headEnd/>
            <a:tailEnd/>
          </a:ln>
          <a:effectLst>
            <a:outerShdw dist="107763" dir="2700000" algn="ctr" rotWithShape="0">
              <a:schemeClr val="bg2"/>
            </a:outerShdw>
          </a:effectLst>
        </p:spPr>
        <p:txBody>
          <a:bodyPr wrap="none" anchor="ctr"/>
          <a:lstStyle/>
          <a:p>
            <a:pPr algn="ctr">
              <a:spcBef>
                <a:spcPct val="0"/>
              </a:spcBef>
            </a:pPr>
            <a:r>
              <a:rPr lang="ja-JP" altLang="en-US"/>
              <a:t>（１）</a:t>
            </a:r>
          </a:p>
        </p:txBody>
      </p:sp>
      <p:sp>
        <p:nvSpPr>
          <p:cNvPr id="983046" name="Rectangle 6"/>
          <p:cNvSpPr>
            <a:spLocks noChangeArrowheads="1"/>
          </p:cNvSpPr>
          <p:nvPr/>
        </p:nvSpPr>
        <p:spPr bwMode="auto">
          <a:xfrm>
            <a:off x="1371600" y="1905000"/>
            <a:ext cx="7086600" cy="1676400"/>
          </a:xfrm>
          <a:prstGeom prst="rect">
            <a:avLst/>
          </a:prstGeom>
          <a:gradFill rotWithShape="0">
            <a:gsLst>
              <a:gs pos="0">
                <a:srgbClr val="CCECFF"/>
              </a:gs>
              <a:gs pos="100000">
                <a:srgbClr val="FFFFFF"/>
              </a:gs>
            </a:gsLst>
            <a:path path="rect">
              <a:fillToRect l="100000" b="100000"/>
            </a:path>
          </a:gradFill>
          <a:ln w="9525">
            <a:solidFill>
              <a:schemeClr val="tx1"/>
            </a:solidFill>
            <a:miter lim="800000"/>
            <a:headEnd/>
            <a:tailEnd/>
          </a:ln>
          <a:effectLst>
            <a:outerShdw dist="107763" dir="2700000" algn="ctr" rotWithShape="0">
              <a:schemeClr val="bg2"/>
            </a:outerShdw>
          </a:effectLst>
        </p:spPr>
        <p:txBody>
          <a:bodyPr wrap="none" anchor="ctr"/>
          <a:lstStyle/>
          <a:p>
            <a:pPr>
              <a:spcBef>
                <a:spcPct val="0"/>
              </a:spcBef>
            </a:pPr>
            <a:r>
              <a:rPr lang="ja-JP" altLang="en-US" b="1"/>
              <a:t>方針（職場の重要課題）と活動テーマの一体化を図る。</a:t>
            </a:r>
          </a:p>
          <a:p>
            <a:pPr>
              <a:spcBef>
                <a:spcPct val="0"/>
              </a:spcBef>
            </a:pPr>
            <a:r>
              <a:rPr lang="ja-JP" altLang="en-US" b="1"/>
              <a:t>メンバー全員が価値を認める目標の達成に向けて、</a:t>
            </a:r>
          </a:p>
          <a:p>
            <a:pPr>
              <a:spcBef>
                <a:spcPct val="0"/>
              </a:spcBef>
            </a:pPr>
            <a:r>
              <a:rPr lang="ja-JP" altLang="en-US" b="1"/>
              <a:t>改善努力を積み重ね、</a:t>
            </a:r>
            <a:r>
              <a:rPr lang="ja-JP" altLang="en-US" b="1">
                <a:solidFill>
                  <a:srgbClr val="0000FF"/>
                </a:solidFill>
              </a:rPr>
              <a:t>存在感</a:t>
            </a:r>
            <a:r>
              <a:rPr lang="ja-JP" altLang="en-US" b="1"/>
              <a:t>と</a:t>
            </a:r>
            <a:r>
              <a:rPr lang="ja-JP" altLang="en-US" b="1">
                <a:solidFill>
                  <a:srgbClr val="0000FF"/>
                </a:solidFill>
              </a:rPr>
              <a:t>達成感</a:t>
            </a:r>
            <a:r>
              <a:rPr lang="ja-JP" altLang="en-US" b="1"/>
              <a:t>を味わう活動</a:t>
            </a:r>
          </a:p>
          <a:p>
            <a:pPr>
              <a:spcBef>
                <a:spcPct val="0"/>
              </a:spcBef>
            </a:pPr>
            <a:r>
              <a:rPr lang="ja-JP" altLang="en-US" b="1"/>
              <a:t>を展開する。</a:t>
            </a:r>
          </a:p>
        </p:txBody>
      </p:sp>
      <p:sp>
        <p:nvSpPr>
          <p:cNvPr id="983047" name="Rectangle 7"/>
          <p:cNvSpPr>
            <a:spLocks noChangeArrowheads="1"/>
          </p:cNvSpPr>
          <p:nvPr/>
        </p:nvSpPr>
        <p:spPr bwMode="auto">
          <a:xfrm>
            <a:off x="685800" y="3962400"/>
            <a:ext cx="685800" cy="838200"/>
          </a:xfrm>
          <a:prstGeom prst="rect">
            <a:avLst/>
          </a:prstGeom>
          <a:gradFill rotWithShape="0">
            <a:gsLst>
              <a:gs pos="0">
                <a:srgbClr val="FFFFFF"/>
              </a:gs>
              <a:gs pos="100000">
                <a:srgbClr val="CCECFF"/>
              </a:gs>
            </a:gsLst>
            <a:path path="shape">
              <a:fillToRect l="50000" t="50000" r="50000" b="50000"/>
            </a:path>
          </a:gradFill>
          <a:ln w="9525">
            <a:solidFill>
              <a:schemeClr val="tx1"/>
            </a:solidFill>
            <a:miter lim="800000"/>
            <a:headEnd/>
            <a:tailEnd/>
          </a:ln>
          <a:effectLst>
            <a:outerShdw dist="107763" dir="2700000" algn="ctr" rotWithShape="0">
              <a:schemeClr val="bg2"/>
            </a:outerShdw>
          </a:effectLst>
        </p:spPr>
        <p:txBody>
          <a:bodyPr wrap="none" anchor="ctr"/>
          <a:lstStyle/>
          <a:p>
            <a:pPr algn="ctr">
              <a:spcBef>
                <a:spcPct val="0"/>
              </a:spcBef>
            </a:pPr>
            <a:r>
              <a:rPr lang="ja-JP" altLang="en-US"/>
              <a:t>（２）</a:t>
            </a:r>
          </a:p>
        </p:txBody>
      </p:sp>
      <p:sp>
        <p:nvSpPr>
          <p:cNvPr id="983048" name="Rectangle 8"/>
          <p:cNvSpPr>
            <a:spLocks noChangeArrowheads="1"/>
          </p:cNvSpPr>
          <p:nvPr/>
        </p:nvSpPr>
        <p:spPr bwMode="auto">
          <a:xfrm>
            <a:off x="1371600" y="3962400"/>
            <a:ext cx="7086600" cy="838200"/>
          </a:xfrm>
          <a:prstGeom prst="rect">
            <a:avLst/>
          </a:prstGeom>
          <a:gradFill rotWithShape="0">
            <a:gsLst>
              <a:gs pos="0">
                <a:srgbClr val="CCECFF"/>
              </a:gs>
              <a:gs pos="100000">
                <a:srgbClr val="FFFFFF"/>
              </a:gs>
            </a:gsLst>
            <a:path path="rect">
              <a:fillToRect l="100000" b="100000"/>
            </a:path>
          </a:gradFill>
          <a:ln w="9525">
            <a:solidFill>
              <a:schemeClr val="tx1"/>
            </a:solidFill>
            <a:miter lim="800000"/>
            <a:headEnd/>
            <a:tailEnd/>
          </a:ln>
          <a:effectLst>
            <a:outerShdw dist="107763" dir="2700000" algn="ctr" rotWithShape="0">
              <a:schemeClr val="bg2"/>
            </a:outerShdw>
          </a:effectLst>
        </p:spPr>
        <p:txBody>
          <a:bodyPr wrap="none" anchor="ctr"/>
          <a:lstStyle/>
          <a:p>
            <a:pPr>
              <a:spcBef>
                <a:spcPct val="0"/>
              </a:spcBef>
            </a:pPr>
            <a:r>
              <a:rPr lang="ja-JP" altLang="en-US" b="1"/>
              <a:t>骨のある問題、</a:t>
            </a:r>
            <a:r>
              <a:rPr lang="ja-JP" altLang="en-US" b="1">
                <a:solidFill>
                  <a:srgbClr val="0000FF"/>
                </a:solidFill>
              </a:rPr>
              <a:t>高い目標</a:t>
            </a:r>
            <a:r>
              <a:rPr lang="ja-JP" altLang="en-US" b="1"/>
              <a:t>への取り組みを通じて</a:t>
            </a:r>
          </a:p>
          <a:p>
            <a:pPr>
              <a:spcBef>
                <a:spcPct val="0"/>
              </a:spcBef>
            </a:pPr>
            <a:r>
              <a:rPr lang="ja-JP" altLang="en-US" b="1"/>
              <a:t>個々人の能力（価値）を高める。</a:t>
            </a:r>
          </a:p>
        </p:txBody>
      </p:sp>
      <p:sp>
        <p:nvSpPr>
          <p:cNvPr id="983049" name="Rectangle 9"/>
          <p:cNvSpPr>
            <a:spLocks noChangeArrowheads="1"/>
          </p:cNvSpPr>
          <p:nvPr/>
        </p:nvSpPr>
        <p:spPr bwMode="auto">
          <a:xfrm>
            <a:off x="685800" y="5257800"/>
            <a:ext cx="685800" cy="762000"/>
          </a:xfrm>
          <a:prstGeom prst="rect">
            <a:avLst/>
          </a:prstGeom>
          <a:gradFill rotWithShape="0">
            <a:gsLst>
              <a:gs pos="0">
                <a:srgbClr val="FFFFFF"/>
              </a:gs>
              <a:gs pos="100000">
                <a:srgbClr val="CCECFF"/>
              </a:gs>
            </a:gsLst>
            <a:path path="shape">
              <a:fillToRect l="50000" t="50000" r="50000" b="50000"/>
            </a:path>
          </a:gradFill>
          <a:ln w="9525">
            <a:solidFill>
              <a:schemeClr val="tx1"/>
            </a:solidFill>
            <a:miter lim="800000"/>
            <a:headEnd/>
            <a:tailEnd/>
          </a:ln>
          <a:effectLst>
            <a:outerShdw dist="107763" dir="2700000" algn="ctr" rotWithShape="0">
              <a:schemeClr val="bg2"/>
            </a:outerShdw>
          </a:effectLst>
        </p:spPr>
        <p:txBody>
          <a:bodyPr wrap="none" anchor="ctr"/>
          <a:lstStyle/>
          <a:p>
            <a:pPr algn="ctr">
              <a:spcBef>
                <a:spcPct val="0"/>
              </a:spcBef>
            </a:pPr>
            <a:r>
              <a:rPr lang="ja-JP" altLang="en-US"/>
              <a:t>（３）</a:t>
            </a:r>
          </a:p>
        </p:txBody>
      </p:sp>
      <p:sp>
        <p:nvSpPr>
          <p:cNvPr id="983050" name="Rectangle 10"/>
          <p:cNvSpPr>
            <a:spLocks noChangeArrowheads="1"/>
          </p:cNvSpPr>
          <p:nvPr/>
        </p:nvSpPr>
        <p:spPr bwMode="auto">
          <a:xfrm>
            <a:off x="1371600" y="5257800"/>
            <a:ext cx="7086600" cy="762000"/>
          </a:xfrm>
          <a:prstGeom prst="rect">
            <a:avLst/>
          </a:prstGeom>
          <a:gradFill rotWithShape="0">
            <a:gsLst>
              <a:gs pos="0">
                <a:srgbClr val="CCECFF"/>
              </a:gs>
              <a:gs pos="100000">
                <a:srgbClr val="FFFFFF"/>
              </a:gs>
            </a:gsLst>
            <a:path path="rect">
              <a:fillToRect l="100000" b="100000"/>
            </a:path>
          </a:gradFill>
          <a:ln w="9525">
            <a:solidFill>
              <a:schemeClr val="tx1"/>
            </a:solidFill>
            <a:miter lim="800000"/>
            <a:headEnd/>
            <a:tailEnd/>
          </a:ln>
          <a:effectLst>
            <a:outerShdw dist="107763" dir="2700000" algn="ctr" rotWithShape="0">
              <a:schemeClr val="bg2"/>
            </a:outerShdw>
          </a:effectLst>
        </p:spPr>
        <p:txBody>
          <a:bodyPr wrap="none" anchor="ctr"/>
          <a:lstStyle/>
          <a:p>
            <a:pPr>
              <a:spcBef>
                <a:spcPct val="0"/>
              </a:spcBef>
            </a:pPr>
            <a:r>
              <a:rPr lang="ja-JP" altLang="en-US" b="1"/>
              <a:t>成果は全職場共通のものさしで測れるよう、</a:t>
            </a:r>
          </a:p>
          <a:p>
            <a:pPr>
              <a:spcBef>
                <a:spcPct val="0"/>
              </a:spcBef>
            </a:pPr>
            <a:r>
              <a:rPr lang="ja-JP" altLang="en-US" b="1">
                <a:solidFill>
                  <a:srgbClr val="0000FF"/>
                </a:solidFill>
              </a:rPr>
              <a:t>数値化</a:t>
            </a:r>
            <a:r>
              <a:rPr lang="ja-JP" altLang="en-US" b="1"/>
              <a:t>（金額評価）を工夫する。</a:t>
            </a:r>
          </a:p>
        </p:txBody>
      </p:sp>
      <p:sp>
        <p:nvSpPr>
          <p:cNvPr id="983051" name="Line 11"/>
          <p:cNvSpPr>
            <a:spLocks noChangeShapeType="1"/>
          </p:cNvSpPr>
          <p:nvPr/>
        </p:nvSpPr>
        <p:spPr bwMode="auto">
          <a:xfrm>
            <a:off x="0" y="609600"/>
            <a:ext cx="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83052" name="Line 12"/>
          <p:cNvSpPr>
            <a:spLocks noChangeShapeType="1"/>
          </p:cNvSpPr>
          <p:nvPr/>
        </p:nvSpPr>
        <p:spPr bwMode="auto">
          <a:xfrm>
            <a:off x="0" y="685800"/>
            <a:ext cx="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83053" name="Line 13"/>
          <p:cNvSpPr>
            <a:spLocks noChangeShapeType="1"/>
          </p:cNvSpPr>
          <p:nvPr/>
        </p:nvSpPr>
        <p:spPr bwMode="auto">
          <a:xfrm>
            <a:off x="0" y="609600"/>
            <a:ext cx="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grpSp>
        <p:nvGrpSpPr>
          <p:cNvPr id="983054" name="Group 14"/>
          <p:cNvGrpSpPr>
            <a:grpSpLocks/>
          </p:cNvGrpSpPr>
          <p:nvPr/>
        </p:nvGrpSpPr>
        <p:grpSpPr bwMode="auto">
          <a:xfrm>
            <a:off x="179388" y="153988"/>
            <a:ext cx="8812212" cy="641350"/>
            <a:chOff x="113" y="201"/>
            <a:chExt cx="5551" cy="404"/>
          </a:xfrm>
        </p:grpSpPr>
        <p:sp>
          <p:nvSpPr>
            <p:cNvPr id="983055" name="Rectangle 15"/>
            <p:cNvSpPr>
              <a:spLocks noChangeArrowheads="1"/>
            </p:cNvSpPr>
            <p:nvPr/>
          </p:nvSpPr>
          <p:spPr bwMode="auto">
            <a:xfrm>
              <a:off x="288" y="201"/>
              <a:ext cx="5184" cy="404"/>
            </a:xfrm>
            <a:prstGeom prst="rect">
              <a:avLst/>
            </a:prstGeom>
            <a:noFill/>
            <a:ln>
              <a:noFill/>
            </a:ln>
            <a:effectLst/>
            <a:extLst>
              <a:ext uri="{909E8E84-426E-40DD-AFC4-6F175D3DCCD1}">
                <a14:hiddenFill xmlns:a14="http://schemas.microsoft.com/office/drawing/2010/main">
                  <a:gradFill rotWithShape="0">
                    <a:gsLst>
                      <a:gs pos="0">
                        <a:srgbClr val="99CC00"/>
                      </a:gs>
                      <a:gs pos="50000">
                        <a:srgbClr val="99CC00">
                          <a:gamma/>
                          <a:tint val="0"/>
                          <a:invGamma/>
                        </a:srgbClr>
                      </a:gs>
                      <a:gs pos="100000">
                        <a:srgbClr val="99CC00"/>
                      </a:gs>
                    </a:gsLst>
                    <a:lin ang="5400000" scaled="1"/>
                  </a:gra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lang="ja-JP" altLang="en-US" sz="3600">
                  <a:ea typeface="HGP創英角ﾎﾟｯﾌﾟ体" pitchFamily="50" charset="-128"/>
                </a:rPr>
                <a:t>企業活動に寄与する活動の推進</a:t>
              </a:r>
            </a:p>
          </p:txBody>
        </p:sp>
        <p:sp>
          <p:nvSpPr>
            <p:cNvPr id="983056" name="Line 16"/>
            <p:cNvSpPr>
              <a:spLocks noChangeShapeType="1"/>
            </p:cNvSpPr>
            <p:nvPr/>
          </p:nvSpPr>
          <p:spPr bwMode="auto">
            <a:xfrm>
              <a:off x="113" y="572"/>
              <a:ext cx="5551" cy="0"/>
            </a:xfrm>
            <a:prstGeom prst="line">
              <a:avLst/>
            </a:prstGeom>
            <a:noFill/>
            <a:ln w="88900" cmpd="thinThick">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tx1"/>
                    </a:outerShdw>
                  </a:effectLst>
                </a14:hiddenEffects>
              </a:ext>
            </a:extLst>
          </p:spPr>
          <p:txBody>
            <a:bodyPr lIns="92075" tIns="46038" rIns="92075" bIns="46038"/>
            <a:lstStyle/>
            <a:p>
              <a:endParaRPr lang="ja-JP" altLang="en-US"/>
            </a:p>
          </p:txBody>
        </p:sp>
      </p:grpSp>
    </p:spTree>
  </p:cSld>
  <p:clrMapOvr>
    <a:masterClrMapping/>
  </p:clrMapOvr>
  <p:transition>
    <p:cover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2"/>
          <p:cNvSpPr>
            <a:spLocks noGrp="1"/>
          </p:cNvSpPr>
          <p:nvPr>
            <p:ph type="sldNum" sz="quarter" idx="11"/>
          </p:nvPr>
        </p:nvSpPr>
        <p:spPr/>
        <p:txBody>
          <a:bodyPr/>
          <a:lstStyle/>
          <a:p>
            <a:fld id="{7C2B2DF6-A2B5-4001-BD59-9F7A1A0C6D62}" type="slidenum">
              <a:rPr lang="en-US" altLang="ja-JP"/>
              <a:pPr/>
              <a:t>34</a:t>
            </a:fld>
            <a:r>
              <a:rPr lang="en-US" altLang="ja-JP"/>
              <a:t>/35</a:t>
            </a:r>
          </a:p>
        </p:txBody>
      </p:sp>
      <p:sp>
        <p:nvSpPr>
          <p:cNvPr id="1032194" name="Text Box 2"/>
          <p:cNvSpPr txBox="1">
            <a:spLocks noChangeArrowheads="1"/>
          </p:cNvSpPr>
          <p:nvPr/>
        </p:nvSpPr>
        <p:spPr bwMode="auto">
          <a:xfrm>
            <a:off x="179388" y="757238"/>
            <a:ext cx="8713787" cy="5656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07763" dir="2700000" algn="ctr" rotWithShape="0">
                    <a:schemeClr val="bg2"/>
                  </a:outerShdw>
                </a:effectLst>
              </a14:hiddenEffects>
            </a:ext>
          </a:extLst>
        </p:spPr>
        <p:txBody>
          <a:bodyPr>
            <a:spAutoFit/>
          </a:bodyPr>
          <a:lstStyle/>
          <a:p>
            <a:pPr>
              <a:spcBef>
                <a:spcPct val="50000"/>
              </a:spcBef>
            </a:pPr>
            <a:r>
              <a:rPr lang="en-US" altLang="ja-JP" sz="6600" b="1">
                <a:solidFill>
                  <a:schemeClr val="tx2"/>
                </a:solidFill>
                <a:latin typeface="HG正楷書体-PRO" pitchFamily="66" charset="-128"/>
                <a:ea typeface="HG正楷書体-PRO" pitchFamily="66" charset="-128"/>
              </a:rPr>
              <a:t>『</a:t>
            </a:r>
            <a:r>
              <a:rPr lang="ja-JP" altLang="en-US" sz="6600" b="1">
                <a:solidFill>
                  <a:schemeClr val="tx2"/>
                </a:solidFill>
                <a:latin typeface="HG正楷書体-PRO" pitchFamily="66" charset="-128"/>
                <a:ea typeface="HG正楷書体-PRO" pitchFamily="66" charset="-128"/>
              </a:rPr>
              <a:t>報われない努力は</a:t>
            </a:r>
          </a:p>
          <a:p>
            <a:pPr>
              <a:lnSpc>
                <a:spcPct val="70000"/>
              </a:lnSpc>
              <a:spcBef>
                <a:spcPct val="50000"/>
              </a:spcBef>
            </a:pPr>
            <a:r>
              <a:rPr lang="ja-JP" altLang="en-US" sz="6600" b="1">
                <a:solidFill>
                  <a:schemeClr val="tx2"/>
                </a:solidFill>
                <a:latin typeface="HG正楷書体-PRO" pitchFamily="66" charset="-128"/>
                <a:ea typeface="HG正楷書体-PRO" pitchFamily="66" charset="-128"/>
              </a:rPr>
              <a:t>　ある。でも、</a:t>
            </a:r>
          </a:p>
          <a:p>
            <a:pPr>
              <a:lnSpc>
                <a:spcPct val="80000"/>
              </a:lnSpc>
              <a:spcBef>
                <a:spcPct val="50000"/>
              </a:spcBef>
            </a:pPr>
            <a:r>
              <a:rPr lang="ja-JP" altLang="en-US" sz="6600" b="1">
                <a:solidFill>
                  <a:schemeClr val="tx2"/>
                </a:solidFill>
                <a:latin typeface="HG正楷書体-PRO" pitchFamily="66" charset="-128"/>
                <a:ea typeface="HG正楷書体-PRO" pitchFamily="66" charset="-128"/>
              </a:rPr>
              <a:t>　</a:t>
            </a:r>
            <a:r>
              <a:rPr lang="ja-JP" altLang="en-US" sz="6600" b="1" u="sng">
                <a:solidFill>
                  <a:srgbClr val="FF0000"/>
                </a:solidFill>
                <a:latin typeface="HG正楷書体-PRO" pitchFamily="66" charset="-128"/>
                <a:ea typeface="HG正楷書体-PRO" pitchFamily="66" charset="-128"/>
              </a:rPr>
              <a:t>ムダな努力はない</a:t>
            </a:r>
            <a:r>
              <a:rPr lang="en-US" altLang="ja-JP" sz="6600" b="1">
                <a:solidFill>
                  <a:schemeClr val="tx2"/>
                </a:solidFill>
                <a:latin typeface="HG正楷書体-PRO" pitchFamily="66" charset="-128"/>
                <a:ea typeface="HG正楷書体-PRO" pitchFamily="66" charset="-128"/>
              </a:rPr>
              <a:t>』</a:t>
            </a:r>
            <a:endParaRPr lang="en-US" altLang="ja-JP" sz="6600" b="1" i="1">
              <a:effectLst>
                <a:outerShdw blurRad="38100" dist="38100" dir="2700000" algn="tl">
                  <a:srgbClr val="C0C0C0"/>
                </a:outerShdw>
              </a:effectLst>
              <a:latin typeface="HG正楷書体-PRO" pitchFamily="66" charset="-128"/>
              <a:ea typeface="HG正楷書体-PRO" pitchFamily="66" charset="-128"/>
            </a:endParaRPr>
          </a:p>
          <a:p>
            <a:pPr algn="r">
              <a:lnSpc>
                <a:spcPct val="270000"/>
              </a:lnSpc>
              <a:spcBef>
                <a:spcPct val="50000"/>
              </a:spcBef>
            </a:pPr>
            <a:r>
              <a:rPr lang="ja-JP" altLang="en-US" sz="1800" b="1">
                <a:effectLst>
                  <a:outerShdw blurRad="38100" dist="38100" dir="2700000" algn="tl">
                    <a:srgbClr val="C0C0C0"/>
                  </a:outerShdw>
                </a:effectLst>
                <a:latin typeface="HG正楷書体-PRO" pitchFamily="66" charset="-128"/>
                <a:ea typeface="HG正楷書体-PRO" pitchFamily="66" charset="-128"/>
              </a:rPr>
              <a:t>トヨタ自動車㈱主査　平井 勝利 氏　曰く</a:t>
            </a:r>
          </a:p>
          <a:p>
            <a:pPr algn="r">
              <a:lnSpc>
                <a:spcPct val="40000"/>
              </a:lnSpc>
              <a:spcBef>
                <a:spcPct val="50000"/>
              </a:spcBef>
            </a:pPr>
            <a:r>
              <a:rPr lang="ja-JP" altLang="en-US" sz="1800" b="1">
                <a:effectLst>
                  <a:outerShdw blurRad="38100" dist="38100" dir="2700000" algn="tl">
                    <a:srgbClr val="C0C0C0"/>
                  </a:outerShdw>
                </a:effectLst>
                <a:latin typeface="HG正楷書体-PRO" pitchFamily="66" charset="-128"/>
                <a:ea typeface="HG正楷書体-PRO" pitchFamily="66" charset="-128"/>
              </a:rPr>
              <a:t>（東海支部　副世話人）　</a:t>
            </a:r>
          </a:p>
          <a:p>
            <a:pPr algn="r">
              <a:spcBef>
                <a:spcPct val="50000"/>
              </a:spcBef>
            </a:pPr>
            <a:r>
              <a:rPr lang="ja-JP" altLang="en-US" sz="4000" b="1" i="1">
                <a:effectLst>
                  <a:outerShdw blurRad="38100" dist="38100" dir="2700000" algn="tl">
                    <a:srgbClr val="C0C0C0"/>
                  </a:outerShdw>
                </a:effectLst>
                <a:latin typeface="HG正楷書体-PRO" pitchFamily="66" charset="-128"/>
                <a:ea typeface="HG正楷書体-PRO" pitchFamily="66" charset="-128"/>
              </a:rPr>
              <a:t>必ず報われるチャンスはある！</a:t>
            </a:r>
          </a:p>
        </p:txBody>
      </p:sp>
    </p:spTree>
  </p:cSld>
  <p:clrMapOvr>
    <a:masterClrMapping/>
  </p:clrMapOvr>
  <p:transition>
    <p:cover di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スライド番号プレースホルダー 2"/>
          <p:cNvSpPr>
            <a:spLocks noGrp="1"/>
          </p:cNvSpPr>
          <p:nvPr>
            <p:ph type="sldNum" sz="quarter" idx="11"/>
          </p:nvPr>
        </p:nvSpPr>
        <p:spPr/>
        <p:txBody>
          <a:bodyPr/>
          <a:lstStyle/>
          <a:p>
            <a:fld id="{2A37CA74-A13C-41E5-86F6-67F0A0924746}" type="slidenum">
              <a:rPr lang="en-US" altLang="ja-JP"/>
              <a:pPr/>
              <a:t>35</a:t>
            </a:fld>
            <a:r>
              <a:rPr lang="en-US" altLang="ja-JP"/>
              <a:t>/35</a:t>
            </a:r>
          </a:p>
        </p:txBody>
      </p:sp>
      <p:sp>
        <p:nvSpPr>
          <p:cNvPr id="857091" name="Text Box 3"/>
          <p:cNvSpPr txBox="1">
            <a:spLocks noChangeArrowheads="1"/>
          </p:cNvSpPr>
          <p:nvPr/>
        </p:nvSpPr>
        <p:spPr bwMode="auto">
          <a:xfrm>
            <a:off x="733425" y="495300"/>
            <a:ext cx="7727950" cy="914400"/>
          </a:xfrm>
          <a:prstGeom prst="rect">
            <a:avLst/>
          </a:prstGeom>
          <a:solidFill>
            <a:srgbClr val="00008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pPr>
            <a:r>
              <a:rPr lang="ja-JP" altLang="en-US" sz="5400">
                <a:solidFill>
                  <a:schemeClr val="bg1"/>
                </a:solidFill>
                <a:effectLst>
                  <a:outerShdw blurRad="38100" dist="38100" dir="2700000" algn="tl">
                    <a:srgbClr val="000000"/>
                  </a:outerShdw>
                </a:effectLst>
                <a:ea typeface="HG創英角ﾎﾟｯﾌﾟ体" pitchFamily="49" charset="-128"/>
              </a:rPr>
              <a:t>　習うより、慣れろ！　</a:t>
            </a:r>
          </a:p>
        </p:txBody>
      </p:sp>
      <p:sp>
        <p:nvSpPr>
          <p:cNvPr id="857092" name="Text Box 4"/>
          <p:cNvSpPr txBox="1">
            <a:spLocks noChangeArrowheads="1"/>
          </p:cNvSpPr>
          <p:nvPr/>
        </p:nvSpPr>
        <p:spPr bwMode="auto">
          <a:xfrm>
            <a:off x="774700" y="1663700"/>
            <a:ext cx="77724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ja-JP" altLang="en-US" sz="4400">
                <a:solidFill>
                  <a:srgbClr val="CC0000"/>
                </a:solidFill>
                <a:ea typeface="HG創英角ﾎﾟｯﾌﾟ体" pitchFamily="49" charset="-128"/>
              </a:rPr>
              <a:t>とにかく、やってみよう！</a:t>
            </a:r>
          </a:p>
        </p:txBody>
      </p:sp>
      <p:grpSp>
        <p:nvGrpSpPr>
          <p:cNvPr id="857308" name="Group 220"/>
          <p:cNvGrpSpPr>
            <a:grpSpLocks/>
          </p:cNvGrpSpPr>
          <p:nvPr/>
        </p:nvGrpSpPr>
        <p:grpSpPr bwMode="auto">
          <a:xfrm>
            <a:off x="873125" y="2589213"/>
            <a:ext cx="6180138" cy="4090987"/>
            <a:chOff x="1774" y="1654"/>
            <a:chExt cx="3893" cy="2577"/>
          </a:xfrm>
        </p:grpSpPr>
        <p:sp>
          <p:nvSpPr>
            <p:cNvPr id="857298" name="Text Box 210"/>
            <p:cNvSpPr txBox="1">
              <a:spLocks noChangeArrowheads="1"/>
            </p:cNvSpPr>
            <p:nvPr/>
          </p:nvSpPr>
          <p:spPr bwMode="auto">
            <a:xfrm>
              <a:off x="2719" y="1654"/>
              <a:ext cx="1839" cy="98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a:spAutoFit/>
            </a:bodyPr>
            <a:lstStyle/>
            <a:p>
              <a:pPr algn="ctr">
                <a:spcBef>
                  <a:spcPct val="0"/>
                </a:spcBef>
              </a:pPr>
              <a:r>
                <a:rPr lang="ja-JP" altLang="en-US" sz="9600" b="1">
                  <a:solidFill>
                    <a:srgbClr val="0000FF"/>
                  </a:solidFill>
                  <a:effectLst>
                    <a:outerShdw blurRad="38100" dist="38100" dir="2700000" algn="tl">
                      <a:srgbClr val="C0C0C0"/>
                    </a:outerShdw>
                  </a:effectLst>
                  <a:latin typeface="HG丸ｺﾞｼｯｸM-PRO" pitchFamily="50" charset="-128"/>
                  <a:ea typeface="HG丸ｺﾞｼｯｸM-PRO" pitchFamily="50" charset="-128"/>
                </a:rPr>
                <a:t>終</a:t>
              </a:r>
            </a:p>
          </p:txBody>
        </p:sp>
        <p:grpSp>
          <p:nvGrpSpPr>
            <p:cNvPr id="857307" name="Group 219"/>
            <p:cNvGrpSpPr>
              <a:grpSpLocks/>
            </p:cNvGrpSpPr>
            <p:nvPr/>
          </p:nvGrpSpPr>
          <p:grpSpPr bwMode="auto">
            <a:xfrm>
              <a:off x="1774" y="2744"/>
              <a:ext cx="3893" cy="1487"/>
              <a:chOff x="1774" y="2744"/>
              <a:chExt cx="3893" cy="1487"/>
            </a:xfrm>
          </p:grpSpPr>
          <p:sp>
            <p:nvSpPr>
              <p:cNvPr id="857299" name="Rectangle 211"/>
              <p:cNvSpPr>
                <a:spLocks noChangeArrowheads="1"/>
              </p:cNvSpPr>
              <p:nvPr/>
            </p:nvSpPr>
            <p:spPr bwMode="auto">
              <a:xfrm>
                <a:off x="1875" y="2744"/>
                <a:ext cx="3782" cy="1487"/>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0"/>
                  </a:spcBef>
                </a:pPr>
                <a:endParaRPr lang="ja-JP" altLang="ja-JP" sz="2000" b="1">
                  <a:latin typeface="ＭＳ Ｐゴシック" pitchFamily="50" charset="-128"/>
                </a:endParaRPr>
              </a:p>
            </p:txBody>
          </p:sp>
          <p:sp>
            <p:nvSpPr>
              <p:cNvPr id="857300" name="Text Box 212"/>
              <p:cNvSpPr txBox="1">
                <a:spLocks noChangeArrowheads="1"/>
              </p:cNvSpPr>
              <p:nvPr/>
            </p:nvSpPr>
            <p:spPr bwMode="auto">
              <a:xfrm>
                <a:off x="3085" y="2791"/>
                <a:ext cx="1320"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0"/>
                  </a:spcBef>
                </a:pPr>
                <a:r>
                  <a:rPr lang="ja-JP" altLang="en-US" sz="2000" b="1"/>
                  <a:t>参 考 文 献</a:t>
                </a:r>
              </a:p>
            </p:txBody>
          </p:sp>
          <p:sp>
            <p:nvSpPr>
              <p:cNvPr id="857301" name="Text Box 213"/>
              <p:cNvSpPr txBox="1">
                <a:spLocks noChangeArrowheads="1"/>
              </p:cNvSpPr>
              <p:nvPr/>
            </p:nvSpPr>
            <p:spPr bwMode="auto">
              <a:xfrm>
                <a:off x="1969" y="3204"/>
                <a:ext cx="3541"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0"/>
                  </a:spcBef>
                </a:pPr>
                <a:r>
                  <a:rPr lang="ja-JP" altLang="en-US" sz="1400" b="1"/>
                  <a:t>「ＱＣサークルの基本」　　　　　　　　　　　　　　　ＱＣサークル本部編</a:t>
                </a:r>
              </a:p>
            </p:txBody>
          </p:sp>
          <p:sp>
            <p:nvSpPr>
              <p:cNvPr id="857302" name="Text Box 214"/>
              <p:cNvSpPr txBox="1">
                <a:spLocks noChangeArrowheads="1"/>
              </p:cNvSpPr>
              <p:nvPr/>
            </p:nvSpPr>
            <p:spPr bwMode="auto">
              <a:xfrm>
                <a:off x="1964" y="3399"/>
                <a:ext cx="3400"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0"/>
                  </a:spcBef>
                </a:pPr>
                <a:r>
                  <a:rPr lang="ja-JP" altLang="en-US" sz="1400" b="1"/>
                  <a:t>「ＱＣサークル活動運営の基本」　　　　　　　　　ＱＣサークル本部編</a:t>
                </a:r>
              </a:p>
            </p:txBody>
          </p:sp>
          <p:sp>
            <p:nvSpPr>
              <p:cNvPr id="857303" name="Text Box 215"/>
              <p:cNvSpPr txBox="1">
                <a:spLocks noChangeArrowheads="1"/>
              </p:cNvSpPr>
              <p:nvPr/>
            </p:nvSpPr>
            <p:spPr bwMode="auto">
              <a:xfrm>
                <a:off x="1958" y="3610"/>
                <a:ext cx="3571"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0"/>
                  </a:spcBef>
                </a:pPr>
                <a:r>
                  <a:rPr lang="ja-JP" altLang="en-US" sz="1400" b="1"/>
                  <a:t>「ＱＣ的ものの見方・考え方」　　　　　　　　　　　 細谷克也著</a:t>
                </a:r>
              </a:p>
            </p:txBody>
          </p:sp>
          <p:sp>
            <p:nvSpPr>
              <p:cNvPr id="857304" name="Text Box 216"/>
              <p:cNvSpPr txBox="1">
                <a:spLocks noChangeArrowheads="1"/>
              </p:cNvSpPr>
              <p:nvPr/>
            </p:nvSpPr>
            <p:spPr bwMode="auto">
              <a:xfrm>
                <a:off x="1774" y="3991"/>
                <a:ext cx="3893"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0"/>
                  </a:spcBef>
                </a:pPr>
                <a:r>
                  <a:rPr lang="en-US" altLang="ja-JP" sz="1400"/>
                  <a:t>       </a:t>
                </a:r>
                <a:r>
                  <a:rPr lang="ja-JP" altLang="en-US" sz="1400" b="1"/>
                  <a:t>「ＱＣって何？」　　　　　　　　　　　　　　　　　　　 橋本昌夫著</a:t>
                </a:r>
              </a:p>
            </p:txBody>
          </p:sp>
          <p:sp>
            <p:nvSpPr>
              <p:cNvPr id="857305" name="Text Box 217"/>
              <p:cNvSpPr txBox="1">
                <a:spLocks noChangeArrowheads="1"/>
              </p:cNvSpPr>
              <p:nvPr/>
            </p:nvSpPr>
            <p:spPr bwMode="auto">
              <a:xfrm>
                <a:off x="2010" y="3021"/>
                <a:ext cx="2254"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0"/>
                  </a:spcBef>
                </a:pPr>
                <a:r>
                  <a:rPr lang="ja-JP" altLang="en-US" sz="1400" b="1"/>
                  <a:t>発行（財）日科技連出版社</a:t>
                </a:r>
              </a:p>
            </p:txBody>
          </p:sp>
          <p:sp>
            <p:nvSpPr>
              <p:cNvPr id="857306" name="Text Box 218"/>
              <p:cNvSpPr txBox="1">
                <a:spLocks noChangeArrowheads="1"/>
              </p:cNvSpPr>
              <p:nvPr/>
            </p:nvSpPr>
            <p:spPr bwMode="auto">
              <a:xfrm>
                <a:off x="1958" y="3802"/>
                <a:ext cx="3571"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0"/>
                  </a:spcBef>
                </a:pPr>
                <a:r>
                  <a:rPr lang="ja-JP" altLang="en-US" sz="1400" b="1">
                    <a:latin typeface="ＭＳ Ｐゴシック" pitchFamily="50" charset="-128"/>
                  </a:rPr>
                  <a:t>「 </a:t>
                </a:r>
                <a:r>
                  <a:rPr lang="en-US" altLang="ja-JP" sz="1400" b="1">
                    <a:latin typeface="ＭＳ Ｐゴシック" pitchFamily="50" charset="-128"/>
                  </a:rPr>
                  <a:t>QC</a:t>
                </a:r>
                <a:r>
                  <a:rPr lang="ja-JP" altLang="en-US" sz="1400" b="1">
                    <a:latin typeface="ＭＳ Ｐゴシック" pitchFamily="50" charset="-128"/>
                  </a:rPr>
                  <a:t>ｻｰｸﾙﾘｰﾀﾞｰ・ﾒﾝﾊﾞｰﾏﾆｭｱﾙ」　　　　　　　　 細谷克也著</a:t>
                </a:r>
              </a:p>
            </p:txBody>
          </p:sp>
        </p:grpSp>
      </p:grpSp>
      <p:pic>
        <p:nvPicPr>
          <p:cNvPr id="857311" name="Picture 22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05500" y="2452688"/>
            <a:ext cx="2895600" cy="2868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857308"/>
                                        </p:tgtEl>
                                        <p:attrNameLst>
                                          <p:attrName>style.visibility</p:attrName>
                                        </p:attrNameLst>
                                      </p:cBhvr>
                                      <p:to>
                                        <p:strVal val="visible"/>
                                      </p:to>
                                    </p:set>
                                    <p:animEffect transition="in" filter="blinds(horizontal)">
                                      <p:cBhvr>
                                        <p:cTn id="7" dur="500"/>
                                        <p:tgtEl>
                                          <p:spTgt spid="8573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1"/>
          </p:nvPr>
        </p:nvSpPr>
        <p:spPr/>
        <p:txBody>
          <a:bodyPr/>
          <a:lstStyle/>
          <a:p>
            <a:fld id="{7EA242A1-5999-4E1B-B1FF-0FB9E56C239C}" type="slidenum">
              <a:rPr lang="en-US" altLang="ja-JP"/>
              <a:pPr/>
              <a:t>36</a:t>
            </a:fld>
            <a:r>
              <a:rPr lang="en-US" altLang="ja-JP"/>
              <a:t>/35</a:t>
            </a:r>
          </a:p>
        </p:txBody>
      </p:sp>
    </p:spTree>
  </p:cSld>
  <p:clrMapOvr>
    <a:masterClrMapping/>
  </p:clrMapOvr>
  <p:transition>
    <p:cover di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スライド番号プレースホルダー 3"/>
          <p:cNvSpPr>
            <a:spLocks noGrp="1"/>
          </p:cNvSpPr>
          <p:nvPr>
            <p:ph type="sldNum" sz="quarter" idx="11"/>
          </p:nvPr>
        </p:nvSpPr>
        <p:spPr/>
        <p:txBody>
          <a:bodyPr/>
          <a:lstStyle/>
          <a:p>
            <a:fld id="{F1F1113D-1BBC-42DD-803A-8B755D863F7D}" type="slidenum">
              <a:rPr lang="en-US" altLang="ja-JP"/>
              <a:pPr/>
              <a:t>37</a:t>
            </a:fld>
            <a:r>
              <a:rPr lang="en-US" altLang="ja-JP"/>
              <a:t>/35</a:t>
            </a:r>
          </a:p>
        </p:txBody>
      </p:sp>
      <p:sp>
        <p:nvSpPr>
          <p:cNvPr id="1034242" name="Text Box 2"/>
          <p:cNvSpPr txBox="1">
            <a:spLocks noChangeArrowheads="1"/>
          </p:cNvSpPr>
          <p:nvPr/>
        </p:nvSpPr>
        <p:spPr bwMode="auto">
          <a:xfrm>
            <a:off x="44450" y="53975"/>
            <a:ext cx="1841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pPr>
            <a:endParaRPr lang="ja-JP" altLang="ja-JP" sz="3600"/>
          </a:p>
        </p:txBody>
      </p:sp>
      <p:sp>
        <p:nvSpPr>
          <p:cNvPr id="1034243" name="Text Box 3"/>
          <p:cNvSpPr txBox="1">
            <a:spLocks noChangeArrowheads="1"/>
          </p:cNvSpPr>
          <p:nvPr/>
        </p:nvSpPr>
        <p:spPr bwMode="auto">
          <a:xfrm>
            <a:off x="1666875" y="280988"/>
            <a:ext cx="5233988" cy="544512"/>
          </a:xfrm>
          <a:prstGeom prst="rect">
            <a:avLst/>
          </a:prstGeom>
          <a:solidFill>
            <a:srgbClr val="FFFF00"/>
          </a:solidFill>
          <a:ln>
            <a:noFill/>
          </a:ln>
          <a:effectLst>
            <a:outerShdw dist="107763" dir="2700000" algn="ctr" rotWithShape="0">
              <a:schemeClr val="bg2">
                <a:alpha val="50000"/>
              </a:schemeClr>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56473" tIns="28237" rIns="56473" bIns="28237">
            <a:spAutoFit/>
          </a:bodyPr>
          <a:lstStyle>
            <a:lvl1pPr defTabSz="565150">
              <a:spcBef>
                <a:spcPct val="0"/>
              </a:spcBef>
              <a:defRPr kumimoji="1" sz="2400">
                <a:solidFill>
                  <a:schemeClr val="tx1"/>
                </a:solidFill>
                <a:latin typeface="Times New Roman" pitchFamily="18" charset="0"/>
                <a:ea typeface="ＭＳ Ｐゴシック" pitchFamily="50" charset="-128"/>
              </a:defRPr>
            </a:lvl1pPr>
            <a:lvl2pPr marL="282575" defTabSz="565150">
              <a:spcBef>
                <a:spcPct val="0"/>
              </a:spcBef>
              <a:defRPr kumimoji="1" sz="2400">
                <a:solidFill>
                  <a:schemeClr val="tx1"/>
                </a:solidFill>
                <a:latin typeface="Times New Roman" pitchFamily="18" charset="0"/>
                <a:ea typeface="ＭＳ Ｐゴシック" pitchFamily="50" charset="-128"/>
              </a:defRPr>
            </a:lvl2pPr>
            <a:lvl3pPr marL="565150" defTabSz="565150">
              <a:spcBef>
                <a:spcPct val="0"/>
              </a:spcBef>
              <a:defRPr kumimoji="1" sz="2400">
                <a:solidFill>
                  <a:schemeClr val="tx1"/>
                </a:solidFill>
                <a:latin typeface="Times New Roman" pitchFamily="18" charset="0"/>
                <a:ea typeface="ＭＳ Ｐゴシック" pitchFamily="50" charset="-128"/>
              </a:defRPr>
            </a:lvl3pPr>
            <a:lvl4pPr marL="847725" defTabSz="565150">
              <a:spcBef>
                <a:spcPct val="0"/>
              </a:spcBef>
              <a:defRPr kumimoji="1" sz="2400">
                <a:solidFill>
                  <a:schemeClr val="tx1"/>
                </a:solidFill>
                <a:latin typeface="Times New Roman" pitchFamily="18" charset="0"/>
                <a:ea typeface="ＭＳ Ｐゴシック" pitchFamily="50" charset="-128"/>
              </a:defRPr>
            </a:lvl4pPr>
            <a:lvl5pPr marL="1128713" defTabSz="565150">
              <a:spcBef>
                <a:spcPct val="0"/>
              </a:spcBef>
              <a:defRPr kumimoji="1" sz="2400">
                <a:solidFill>
                  <a:schemeClr val="tx1"/>
                </a:solidFill>
                <a:latin typeface="Times New Roman" pitchFamily="18" charset="0"/>
                <a:ea typeface="ＭＳ Ｐゴシック" pitchFamily="50" charset="-128"/>
              </a:defRPr>
            </a:lvl5pPr>
            <a:lvl6pPr marL="1585913" defTabSz="565150" fontAlgn="base">
              <a:spcBef>
                <a:spcPct val="0"/>
              </a:spcBef>
              <a:spcAft>
                <a:spcPct val="0"/>
              </a:spcAft>
              <a:defRPr kumimoji="1" sz="2400">
                <a:solidFill>
                  <a:schemeClr val="tx1"/>
                </a:solidFill>
                <a:latin typeface="Times New Roman" pitchFamily="18" charset="0"/>
                <a:ea typeface="ＭＳ Ｐゴシック" pitchFamily="50" charset="-128"/>
              </a:defRPr>
            </a:lvl6pPr>
            <a:lvl7pPr marL="2043113" defTabSz="565150" fontAlgn="base">
              <a:spcBef>
                <a:spcPct val="0"/>
              </a:spcBef>
              <a:spcAft>
                <a:spcPct val="0"/>
              </a:spcAft>
              <a:defRPr kumimoji="1" sz="2400">
                <a:solidFill>
                  <a:schemeClr val="tx1"/>
                </a:solidFill>
                <a:latin typeface="Times New Roman" pitchFamily="18" charset="0"/>
                <a:ea typeface="ＭＳ Ｐゴシック" pitchFamily="50" charset="-128"/>
              </a:defRPr>
            </a:lvl7pPr>
            <a:lvl8pPr marL="2500313" defTabSz="565150" fontAlgn="base">
              <a:spcBef>
                <a:spcPct val="0"/>
              </a:spcBef>
              <a:spcAft>
                <a:spcPct val="0"/>
              </a:spcAft>
              <a:defRPr kumimoji="1" sz="2400">
                <a:solidFill>
                  <a:schemeClr val="tx1"/>
                </a:solidFill>
                <a:latin typeface="Times New Roman" pitchFamily="18" charset="0"/>
                <a:ea typeface="ＭＳ Ｐゴシック" pitchFamily="50" charset="-128"/>
              </a:defRPr>
            </a:lvl8pPr>
            <a:lvl9pPr marL="2957513" defTabSz="565150" fontAlgn="base">
              <a:spcBef>
                <a:spcPct val="0"/>
              </a:spcBef>
              <a:spcAft>
                <a:spcPct val="0"/>
              </a:spcAft>
              <a:defRPr kumimoji="1" sz="2400">
                <a:solidFill>
                  <a:schemeClr val="tx1"/>
                </a:solidFill>
                <a:latin typeface="Times New Roman" pitchFamily="18" charset="0"/>
                <a:ea typeface="ＭＳ Ｐゴシック" pitchFamily="50" charset="-128"/>
              </a:defRPr>
            </a:lvl9pPr>
          </a:lstStyle>
          <a:p>
            <a:pPr algn="ctr"/>
            <a:r>
              <a:rPr lang="ja-JP" altLang="en-US" sz="3200" b="1">
                <a:ea typeface="HGP創英角ﾎﾟｯﾌﾟ体" pitchFamily="50" charset="-128"/>
              </a:rPr>
              <a:t>レベル把握ガイドブックを市販</a:t>
            </a:r>
            <a:endParaRPr lang="ja-JP" altLang="en-US" sz="3200">
              <a:ea typeface="HGP創英角ﾎﾟｯﾌﾟ体" pitchFamily="50" charset="-128"/>
            </a:endParaRPr>
          </a:p>
        </p:txBody>
      </p:sp>
      <p:pic>
        <p:nvPicPr>
          <p:cNvPr id="1034244" name="Picture 4" descr="File0392"/>
          <p:cNvPicPr>
            <a:picLocks noChangeAspect="1" noChangeArrowheads="1"/>
          </p:cNvPicPr>
          <p:nvPr>
            <p:ph/>
          </p:nvPr>
        </p:nvPicPr>
        <p:blipFill>
          <a:blip r:embed="rId3">
            <a:extLst>
              <a:ext uri="{28A0092B-C50C-407E-A947-70E740481C1C}">
                <a14:useLocalDpi xmlns:a14="http://schemas.microsoft.com/office/drawing/2010/main" val="0"/>
              </a:ext>
            </a:extLst>
          </a:blip>
          <a:srcRect/>
          <a:stretch>
            <a:fillRect/>
          </a:stretch>
        </p:blipFill>
        <p:spPr bwMode="auto">
          <a:xfrm>
            <a:off x="1116013" y="1123950"/>
            <a:ext cx="3859212" cy="5400675"/>
          </a:xfrm>
          <a:noFill/>
          <a:extLst>
            <a:ext uri="{909E8E84-426E-40DD-AFC4-6F175D3DCCD1}">
              <a14:hiddenFill xmlns:a14="http://schemas.microsoft.com/office/drawing/2010/main">
                <a:solidFill>
                  <a:srgbClr val="FFFFFF"/>
                </a:solidFill>
              </a14:hiddenFill>
            </a:ext>
          </a:extLst>
        </p:spPr>
      </p:pic>
      <p:sp>
        <p:nvSpPr>
          <p:cNvPr id="1034245" name="AutoShape 5"/>
          <p:cNvSpPr>
            <a:spLocks noChangeArrowheads="1"/>
          </p:cNvSpPr>
          <p:nvPr/>
        </p:nvSpPr>
        <p:spPr bwMode="auto">
          <a:xfrm>
            <a:off x="5364163" y="1989138"/>
            <a:ext cx="3097212" cy="1008062"/>
          </a:xfrm>
          <a:prstGeom prst="flowChartAlternateProcess">
            <a:avLst/>
          </a:prstGeom>
          <a:solidFill>
            <a:srgbClr val="CC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0"/>
              </a:spcBef>
            </a:pPr>
            <a:r>
              <a:rPr lang="ja-JP" altLang="en-US" b="1"/>
              <a:t>多くの</a:t>
            </a:r>
            <a:r>
              <a:rPr lang="en-US" altLang="ja-JP" b="1"/>
              <a:t>QC</a:t>
            </a:r>
            <a:r>
              <a:rPr lang="ja-JP" altLang="en-US" b="1"/>
              <a:t>サークルが活用できるようにする</a:t>
            </a:r>
          </a:p>
        </p:txBody>
      </p:sp>
      <p:sp>
        <p:nvSpPr>
          <p:cNvPr id="1034246" name="AutoShape 6"/>
          <p:cNvSpPr>
            <a:spLocks noChangeArrowheads="1"/>
          </p:cNvSpPr>
          <p:nvPr/>
        </p:nvSpPr>
        <p:spPr bwMode="auto">
          <a:xfrm>
            <a:off x="6372225" y="3386138"/>
            <a:ext cx="863600" cy="431800"/>
          </a:xfrm>
          <a:prstGeom prst="downArrow">
            <a:avLst>
              <a:gd name="adj1" fmla="val 50000"/>
              <a:gd name="adj2" fmla="val 25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ja-JP" altLang="en-US"/>
          </a:p>
        </p:txBody>
      </p:sp>
      <p:sp>
        <p:nvSpPr>
          <p:cNvPr id="1034247" name="Rectangle 7"/>
          <p:cNvSpPr>
            <a:spLocks noChangeArrowheads="1"/>
          </p:cNvSpPr>
          <p:nvPr/>
        </p:nvSpPr>
        <p:spPr bwMode="auto">
          <a:xfrm>
            <a:off x="5508625" y="4149725"/>
            <a:ext cx="3025775" cy="936625"/>
          </a:xfrm>
          <a:prstGeom prst="rect">
            <a:avLst/>
          </a:prstGeom>
          <a:solidFill>
            <a:srgbClr val="CC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spcBef>
                <a:spcPct val="0"/>
              </a:spcBef>
            </a:pPr>
            <a:r>
              <a:rPr lang="en-US" altLang="ja-JP" b="1"/>
              <a:t>㈱</a:t>
            </a:r>
            <a:r>
              <a:rPr lang="ja-JP" altLang="en-US" b="1"/>
              <a:t>日科学技連出版社から発刊</a:t>
            </a:r>
          </a:p>
        </p:txBody>
      </p:sp>
    </p:spTree>
  </p:cSld>
  <p:clrMapOvr>
    <a:masterClrMapping/>
  </p:clrMapOvr>
  <p:transition>
    <p:cover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スライド番号プレースホルダー 2"/>
          <p:cNvSpPr>
            <a:spLocks noGrp="1"/>
          </p:cNvSpPr>
          <p:nvPr>
            <p:ph type="sldNum" sz="quarter" idx="11"/>
          </p:nvPr>
        </p:nvSpPr>
        <p:spPr/>
        <p:txBody>
          <a:bodyPr/>
          <a:lstStyle/>
          <a:p>
            <a:fld id="{CBD57FB0-F799-46E5-848C-00FDB7C6601F}" type="slidenum">
              <a:rPr lang="en-US" altLang="ja-JP"/>
              <a:pPr/>
              <a:t>38</a:t>
            </a:fld>
            <a:r>
              <a:rPr lang="en-US" altLang="ja-JP"/>
              <a:t>/35</a:t>
            </a:r>
          </a:p>
        </p:txBody>
      </p:sp>
      <p:sp>
        <p:nvSpPr>
          <p:cNvPr id="1036290" name="Rectangle 2"/>
          <p:cNvSpPr>
            <a:spLocks noChangeArrowheads="1"/>
          </p:cNvSpPr>
          <p:nvPr/>
        </p:nvSpPr>
        <p:spPr bwMode="auto">
          <a:xfrm>
            <a:off x="758825" y="2238375"/>
            <a:ext cx="2684463" cy="2108200"/>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036291" name="Rectangle 3"/>
          <p:cNvSpPr>
            <a:spLocks noChangeArrowheads="1"/>
          </p:cNvSpPr>
          <p:nvPr/>
        </p:nvSpPr>
        <p:spPr bwMode="auto">
          <a:xfrm>
            <a:off x="625475" y="1970088"/>
            <a:ext cx="2681288" cy="487362"/>
          </a:xfrm>
          <a:prstGeom prst="rect">
            <a:avLst/>
          </a:prstGeom>
          <a:solidFill>
            <a:srgbClr val="FFCCFF"/>
          </a:solidFill>
          <a:ln w="9525">
            <a:solidFill>
              <a:schemeClr val="tx1"/>
            </a:solidFill>
            <a:miter lim="800000"/>
            <a:headEnd/>
            <a:tailEnd/>
          </a:ln>
          <a:effectLst>
            <a:outerShdw dist="107763" dir="2700000" algn="ctr" rotWithShape="0">
              <a:schemeClr val="bg2"/>
            </a:outerShdw>
          </a:effectLst>
        </p:spPr>
        <p:txBody>
          <a:bodyPr wrap="none" anchor="ctr"/>
          <a:lstStyle/>
          <a:p>
            <a:endParaRPr lang="ja-JP" altLang="en-US"/>
          </a:p>
        </p:txBody>
      </p:sp>
      <p:sp>
        <p:nvSpPr>
          <p:cNvPr id="1036292" name="Rectangle 4"/>
          <p:cNvSpPr>
            <a:spLocks noChangeArrowheads="1"/>
          </p:cNvSpPr>
          <p:nvPr/>
        </p:nvSpPr>
        <p:spPr bwMode="auto">
          <a:xfrm>
            <a:off x="6289675" y="1800225"/>
            <a:ext cx="2109788" cy="1384300"/>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036293" name="Rectangle 5"/>
          <p:cNvSpPr>
            <a:spLocks noChangeArrowheads="1"/>
          </p:cNvSpPr>
          <p:nvPr/>
        </p:nvSpPr>
        <p:spPr bwMode="auto">
          <a:xfrm>
            <a:off x="7359650" y="1800225"/>
            <a:ext cx="1038225" cy="733425"/>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rgbClr val="FFFF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036294" name="AutoShape 6"/>
          <p:cNvSpPr>
            <a:spLocks noChangeArrowheads="1"/>
          </p:cNvSpPr>
          <p:nvPr/>
        </p:nvSpPr>
        <p:spPr bwMode="auto">
          <a:xfrm>
            <a:off x="566738" y="800100"/>
            <a:ext cx="7942262" cy="5943600"/>
          </a:xfrm>
          <a:prstGeom prst="roundRect">
            <a:avLst>
              <a:gd name="adj" fmla="val 1894"/>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036295" name="Rectangle 7"/>
          <p:cNvSpPr>
            <a:spLocks noChangeArrowheads="1"/>
          </p:cNvSpPr>
          <p:nvPr/>
        </p:nvSpPr>
        <p:spPr bwMode="auto">
          <a:xfrm>
            <a:off x="781050" y="5514975"/>
            <a:ext cx="18415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spcBef>
                <a:spcPct val="0"/>
              </a:spcBef>
            </a:pPr>
            <a:r>
              <a:rPr kumimoji="0" lang="en-US" altLang="ja-JP" sz="1200">
                <a:solidFill>
                  <a:srgbClr val="000000"/>
                </a:solidFill>
                <a:latin typeface="ＭＳ Ｐゴシック" pitchFamily="50" charset="-128"/>
              </a:rPr>
              <a:t>    </a:t>
            </a:r>
            <a:endParaRPr kumimoji="0" lang="en-US" altLang="ja-JP" sz="900">
              <a:latin typeface="ＭＳ Ｐゴシック" pitchFamily="50" charset="-128"/>
            </a:endParaRPr>
          </a:p>
        </p:txBody>
      </p:sp>
      <p:sp>
        <p:nvSpPr>
          <p:cNvPr id="1036296" name="Rectangle 8"/>
          <p:cNvSpPr>
            <a:spLocks noChangeArrowheads="1"/>
          </p:cNvSpPr>
          <p:nvPr/>
        </p:nvSpPr>
        <p:spPr bwMode="auto">
          <a:xfrm>
            <a:off x="781050" y="6156325"/>
            <a:ext cx="18415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spcBef>
                <a:spcPct val="0"/>
              </a:spcBef>
            </a:pPr>
            <a:r>
              <a:rPr kumimoji="0" lang="en-US" altLang="ja-JP" sz="1200">
                <a:solidFill>
                  <a:srgbClr val="000000"/>
                </a:solidFill>
                <a:latin typeface="ＭＳ Ｐゴシック" pitchFamily="50" charset="-128"/>
              </a:rPr>
              <a:t>    </a:t>
            </a:r>
            <a:endParaRPr kumimoji="0" lang="en-US" altLang="ja-JP" sz="900">
              <a:latin typeface="ＭＳ Ｐゴシック" pitchFamily="50" charset="-128"/>
            </a:endParaRPr>
          </a:p>
        </p:txBody>
      </p:sp>
      <p:sp>
        <p:nvSpPr>
          <p:cNvPr id="1036297" name="Rectangle 9"/>
          <p:cNvSpPr>
            <a:spLocks noChangeArrowheads="1"/>
          </p:cNvSpPr>
          <p:nvPr/>
        </p:nvSpPr>
        <p:spPr bwMode="auto">
          <a:xfrm>
            <a:off x="800100" y="6484938"/>
            <a:ext cx="18415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spcBef>
                <a:spcPct val="0"/>
              </a:spcBef>
            </a:pPr>
            <a:r>
              <a:rPr kumimoji="0" lang="en-US" altLang="ja-JP" sz="1200">
                <a:solidFill>
                  <a:srgbClr val="000000"/>
                </a:solidFill>
                <a:latin typeface="ＭＳ Ｐゴシック" pitchFamily="50" charset="-128"/>
              </a:rPr>
              <a:t>    </a:t>
            </a:r>
            <a:endParaRPr kumimoji="0" lang="en-US" altLang="ja-JP" sz="900">
              <a:latin typeface="ＭＳ Ｐゴシック" pitchFamily="50" charset="-128"/>
            </a:endParaRPr>
          </a:p>
        </p:txBody>
      </p:sp>
      <p:sp>
        <p:nvSpPr>
          <p:cNvPr id="1036298" name="Rectangle 10"/>
          <p:cNvSpPr>
            <a:spLocks noChangeArrowheads="1"/>
          </p:cNvSpPr>
          <p:nvPr/>
        </p:nvSpPr>
        <p:spPr bwMode="auto">
          <a:xfrm>
            <a:off x="781050" y="5514975"/>
            <a:ext cx="18415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spcBef>
                <a:spcPct val="0"/>
              </a:spcBef>
            </a:pPr>
            <a:r>
              <a:rPr kumimoji="0" lang="en-US" altLang="ja-JP" sz="1200">
                <a:solidFill>
                  <a:srgbClr val="000000"/>
                </a:solidFill>
                <a:latin typeface="ＭＳ Ｐゴシック" pitchFamily="50" charset="-128"/>
              </a:rPr>
              <a:t>    </a:t>
            </a:r>
            <a:endParaRPr kumimoji="0" lang="en-US" altLang="ja-JP" sz="900">
              <a:latin typeface="ＭＳ Ｐゴシック" pitchFamily="50" charset="-128"/>
            </a:endParaRPr>
          </a:p>
        </p:txBody>
      </p:sp>
      <p:sp>
        <p:nvSpPr>
          <p:cNvPr id="1036299" name="Rectangle 11"/>
          <p:cNvSpPr>
            <a:spLocks noChangeArrowheads="1"/>
          </p:cNvSpPr>
          <p:nvPr/>
        </p:nvSpPr>
        <p:spPr bwMode="auto">
          <a:xfrm>
            <a:off x="781050" y="6156325"/>
            <a:ext cx="18415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spcBef>
                <a:spcPct val="0"/>
              </a:spcBef>
            </a:pPr>
            <a:r>
              <a:rPr kumimoji="0" lang="en-US" altLang="ja-JP" sz="1200">
                <a:solidFill>
                  <a:srgbClr val="000000"/>
                </a:solidFill>
                <a:latin typeface="ＭＳ Ｐゴシック" pitchFamily="50" charset="-128"/>
              </a:rPr>
              <a:t>    </a:t>
            </a:r>
            <a:endParaRPr kumimoji="0" lang="en-US" altLang="ja-JP" sz="900">
              <a:latin typeface="ＭＳ Ｐゴシック" pitchFamily="50" charset="-128"/>
            </a:endParaRPr>
          </a:p>
        </p:txBody>
      </p:sp>
      <p:sp>
        <p:nvSpPr>
          <p:cNvPr id="1036300" name="Rectangle 12"/>
          <p:cNvSpPr>
            <a:spLocks noChangeArrowheads="1"/>
          </p:cNvSpPr>
          <p:nvPr/>
        </p:nvSpPr>
        <p:spPr bwMode="auto">
          <a:xfrm>
            <a:off x="7627938" y="4656138"/>
            <a:ext cx="800100" cy="398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eaLnBrk="0" hangingPunct="0">
              <a:spcBef>
                <a:spcPct val="0"/>
              </a:spcBef>
            </a:pPr>
            <a:r>
              <a:rPr kumimoji="0" lang="ja-JP" altLang="en-US" sz="1200" b="1">
                <a:latin typeface="ＭＳ Ｐゴシック" pitchFamily="50" charset="-128"/>
              </a:rPr>
              <a:t>高い</a:t>
            </a:r>
          </a:p>
        </p:txBody>
      </p:sp>
      <p:sp>
        <p:nvSpPr>
          <p:cNvPr id="1036301" name="Rectangle 13"/>
          <p:cNvSpPr>
            <a:spLocks noChangeArrowheads="1"/>
          </p:cNvSpPr>
          <p:nvPr/>
        </p:nvSpPr>
        <p:spPr bwMode="auto">
          <a:xfrm>
            <a:off x="508000" y="1398588"/>
            <a:ext cx="79676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kumimoji="0" lang="ja-JP" altLang="en-US" sz="1600" b="1">
                <a:latin typeface="ＭＳ Ｐゴシック" pitchFamily="50" charset="-128"/>
              </a:rPr>
              <a:t>　「サークルの能力」と「職場の状況」を調べ下記マトリックスに打点してレベルを掴む</a:t>
            </a:r>
          </a:p>
        </p:txBody>
      </p:sp>
      <p:grpSp>
        <p:nvGrpSpPr>
          <p:cNvPr id="1036302" name="Group 14"/>
          <p:cNvGrpSpPr>
            <a:grpSpLocks/>
          </p:cNvGrpSpPr>
          <p:nvPr/>
        </p:nvGrpSpPr>
        <p:grpSpPr bwMode="auto">
          <a:xfrm>
            <a:off x="3533775" y="5006975"/>
            <a:ext cx="4941888" cy="1624013"/>
            <a:chOff x="1721" y="4496"/>
            <a:chExt cx="2263" cy="958"/>
          </a:xfrm>
        </p:grpSpPr>
        <p:sp>
          <p:nvSpPr>
            <p:cNvPr id="1036303" name="Rectangle 15"/>
            <p:cNvSpPr>
              <a:spLocks noChangeArrowheads="1"/>
            </p:cNvSpPr>
            <p:nvPr/>
          </p:nvSpPr>
          <p:spPr bwMode="auto">
            <a:xfrm>
              <a:off x="1829" y="4642"/>
              <a:ext cx="2091" cy="812"/>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036304" name="Rectangle 16"/>
            <p:cNvSpPr>
              <a:spLocks noChangeArrowheads="1"/>
            </p:cNvSpPr>
            <p:nvPr/>
          </p:nvSpPr>
          <p:spPr bwMode="auto">
            <a:xfrm>
              <a:off x="1772" y="4503"/>
              <a:ext cx="818" cy="261"/>
            </a:xfrm>
            <a:prstGeom prst="rect">
              <a:avLst/>
            </a:prstGeom>
            <a:solidFill>
              <a:srgbClr val="FFCCFF"/>
            </a:solidFill>
            <a:ln w="9525">
              <a:solidFill>
                <a:schemeClr val="tx1"/>
              </a:solidFill>
              <a:miter lim="800000"/>
              <a:headEnd/>
              <a:tailEnd/>
            </a:ln>
            <a:effectLst>
              <a:outerShdw dist="107763" dir="2700000" algn="ctr" rotWithShape="0">
                <a:schemeClr val="bg2"/>
              </a:outerShdw>
            </a:effectLst>
          </p:spPr>
          <p:txBody>
            <a:bodyPr wrap="none" anchor="ctr"/>
            <a:lstStyle/>
            <a:p>
              <a:endParaRPr lang="ja-JP" altLang="en-US"/>
            </a:p>
          </p:txBody>
        </p:sp>
        <p:sp>
          <p:nvSpPr>
            <p:cNvPr id="1036305" name="Rectangle 17"/>
            <p:cNvSpPr>
              <a:spLocks noChangeArrowheads="1"/>
            </p:cNvSpPr>
            <p:nvPr/>
          </p:nvSpPr>
          <p:spPr bwMode="auto">
            <a:xfrm>
              <a:off x="1721" y="4496"/>
              <a:ext cx="750" cy="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kumimoji="0" lang="ja-JP" altLang="en-US" sz="1000">
                  <a:latin typeface="ＭＳ Ｐゴシック" pitchFamily="50" charset="-128"/>
                </a:rPr>
                <a:t>　［把握項目］</a:t>
              </a:r>
            </a:p>
          </p:txBody>
        </p:sp>
        <p:sp>
          <p:nvSpPr>
            <p:cNvPr id="1036306" name="Rectangle 18"/>
            <p:cNvSpPr>
              <a:spLocks noChangeArrowheads="1"/>
            </p:cNvSpPr>
            <p:nvPr/>
          </p:nvSpPr>
          <p:spPr bwMode="auto">
            <a:xfrm>
              <a:off x="1787" y="4599"/>
              <a:ext cx="1124" cy="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kumimoji="0" lang="ja-JP" altLang="en-US" sz="1400" b="1">
                  <a:latin typeface="ＭＳ Ｐゴシック" pitchFamily="50" charset="-128"/>
                </a:rPr>
                <a:t>サークルの能力</a:t>
              </a:r>
            </a:p>
          </p:txBody>
        </p:sp>
        <p:sp>
          <p:nvSpPr>
            <p:cNvPr id="1036307" name="Rectangle 19"/>
            <p:cNvSpPr>
              <a:spLocks noChangeArrowheads="1"/>
            </p:cNvSpPr>
            <p:nvPr/>
          </p:nvSpPr>
          <p:spPr bwMode="auto">
            <a:xfrm>
              <a:off x="1810" y="4791"/>
              <a:ext cx="2174" cy="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kumimoji="0" lang="ja-JP" altLang="en-US" sz="1200" b="1">
                  <a:latin typeface="ＭＳ Ｐゴシック" pitchFamily="50" charset="-128"/>
                </a:rPr>
                <a:t>（イ）ＱＣの基本的な考え方と問題解決のステップ</a:t>
              </a:r>
            </a:p>
          </p:txBody>
        </p:sp>
        <p:sp>
          <p:nvSpPr>
            <p:cNvPr id="1036308" name="Rectangle 20"/>
            <p:cNvSpPr>
              <a:spLocks noChangeArrowheads="1"/>
            </p:cNvSpPr>
            <p:nvPr/>
          </p:nvSpPr>
          <p:spPr bwMode="auto">
            <a:xfrm>
              <a:off x="1810" y="4914"/>
              <a:ext cx="2174" cy="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kumimoji="0" lang="ja-JP" altLang="en-US" sz="1200" b="1">
                  <a:latin typeface="ＭＳ Ｐゴシック" pitchFamily="50" charset="-128"/>
                </a:rPr>
                <a:t>（ロ）ＱＣサークル活動の運営の仕方</a:t>
              </a:r>
            </a:p>
          </p:txBody>
        </p:sp>
        <p:sp>
          <p:nvSpPr>
            <p:cNvPr id="1036309" name="Rectangle 21"/>
            <p:cNvSpPr>
              <a:spLocks noChangeArrowheads="1"/>
            </p:cNvSpPr>
            <p:nvPr/>
          </p:nvSpPr>
          <p:spPr bwMode="auto">
            <a:xfrm>
              <a:off x="1810" y="5038"/>
              <a:ext cx="2174" cy="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kumimoji="0" lang="ja-JP" altLang="en-US" sz="1200" b="1">
                  <a:latin typeface="ＭＳ Ｐゴシック" pitchFamily="50" charset="-128"/>
                </a:rPr>
                <a:t>（ハ）ＱＣ手法の使い方と活動結果のまとめ・発表</a:t>
              </a:r>
            </a:p>
          </p:txBody>
        </p:sp>
        <p:sp>
          <p:nvSpPr>
            <p:cNvPr id="1036310" name="Rectangle 22"/>
            <p:cNvSpPr>
              <a:spLocks noChangeArrowheads="1"/>
            </p:cNvSpPr>
            <p:nvPr/>
          </p:nvSpPr>
          <p:spPr bwMode="auto">
            <a:xfrm>
              <a:off x="1810" y="5163"/>
              <a:ext cx="2174" cy="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kumimoji="0" lang="ja-JP" altLang="en-US" sz="1200" b="1">
                  <a:latin typeface="ＭＳ Ｐゴシック" pitchFamily="50" charset="-128"/>
                </a:rPr>
                <a:t>（ニ）多技能・ローテーション</a:t>
              </a:r>
            </a:p>
          </p:txBody>
        </p:sp>
        <p:sp>
          <p:nvSpPr>
            <p:cNvPr id="1036311" name="Rectangle 23"/>
            <p:cNvSpPr>
              <a:spLocks noChangeArrowheads="1"/>
            </p:cNvSpPr>
            <p:nvPr/>
          </p:nvSpPr>
          <p:spPr bwMode="auto">
            <a:xfrm>
              <a:off x="1810" y="5288"/>
              <a:ext cx="2174" cy="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kumimoji="0" lang="ja-JP" altLang="en-US" sz="1200" b="1">
                  <a:latin typeface="ＭＳ Ｐゴシック" pitchFamily="50" charset="-128"/>
                </a:rPr>
                <a:t>（ホ）改善技能・改善能力</a:t>
              </a:r>
            </a:p>
          </p:txBody>
        </p:sp>
      </p:grpSp>
      <p:sp>
        <p:nvSpPr>
          <p:cNvPr id="1036312" name="Line 24"/>
          <p:cNvSpPr>
            <a:spLocks noChangeShapeType="1"/>
          </p:cNvSpPr>
          <p:nvPr/>
        </p:nvSpPr>
        <p:spPr bwMode="auto">
          <a:xfrm>
            <a:off x="6383338" y="4829175"/>
            <a:ext cx="1182687" cy="1588"/>
          </a:xfrm>
          <a:prstGeom prst="line">
            <a:avLst/>
          </a:prstGeom>
          <a:noFill/>
          <a:ln w="25400">
            <a:solidFill>
              <a:srgbClr val="000000"/>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36313" name="Rectangle 25"/>
          <p:cNvSpPr>
            <a:spLocks noChangeArrowheads="1"/>
          </p:cNvSpPr>
          <p:nvPr/>
        </p:nvSpPr>
        <p:spPr bwMode="auto">
          <a:xfrm>
            <a:off x="5713413" y="4668838"/>
            <a:ext cx="931862" cy="30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eaLnBrk="0" hangingPunct="0">
              <a:spcBef>
                <a:spcPct val="0"/>
              </a:spcBef>
            </a:pPr>
            <a:r>
              <a:rPr kumimoji="0" lang="ja-JP" altLang="en-US" sz="1200" b="1">
                <a:latin typeface="ＭＳ Ｐゴシック" pitchFamily="50" charset="-128"/>
              </a:rPr>
              <a:t>Ｘ軸</a:t>
            </a:r>
          </a:p>
        </p:txBody>
      </p:sp>
      <p:sp>
        <p:nvSpPr>
          <p:cNvPr id="1036314" name="Rectangle 26"/>
          <p:cNvSpPr>
            <a:spLocks noChangeArrowheads="1"/>
          </p:cNvSpPr>
          <p:nvPr/>
        </p:nvSpPr>
        <p:spPr bwMode="auto">
          <a:xfrm>
            <a:off x="3533775" y="1858963"/>
            <a:ext cx="573088" cy="363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eaLnBrk="0" hangingPunct="0">
              <a:spcBef>
                <a:spcPct val="0"/>
              </a:spcBef>
            </a:pPr>
            <a:r>
              <a:rPr kumimoji="0" lang="ja-JP" altLang="en-US" sz="1200" b="1">
                <a:latin typeface="ＭＳ Ｐゴシック" pitchFamily="50" charset="-128"/>
              </a:rPr>
              <a:t>良い</a:t>
            </a:r>
          </a:p>
        </p:txBody>
      </p:sp>
      <p:sp>
        <p:nvSpPr>
          <p:cNvPr id="1036315" name="Line 27"/>
          <p:cNvSpPr>
            <a:spLocks noChangeShapeType="1"/>
          </p:cNvSpPr>
          <p:nvPr/>
        </p:nvSpPr>
        <p:spPr bwMode="auto">
          <a:xfrm>
            <a:off x="4660900" y="4829175"/>
            <a:ext cx="1001713" cy="1588"/>
          </a:xfrm>
          <a:prstGeom prst="line">
            <a:avLst/>
          </a:prstGeom>
          <a:noFill/>
          <a:ln w="254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36316" name="Rectangle 28"/>
          <p:cNvSpPr>
            <a:spLocks noChangeArrowheads="1"/>
          </p:cNvSpPr>
          <p:nvPr/>
        </p:nvSpPr>
        <p:spPr bwMode="auto">
          <a:xfrm>
            <a:off x="508000" y="1971675"/>
            <a:ext cx="154622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kumimoji="0" lang="ja-JP" altLang="en-US" sz="1000">
                <a:latin typeface="ＭＳ Ｐゴシック" pitchFamily="50" charset="-128"/>
              </a:rPr>
              <a:t>　［把握項目］</a:t>
            </a:r>
          </a:p>
        </p:txBody>
      </p:sp>
      <p:sp>
        <p:nvSpPr>
          <p:cNvPr id="1036317" name="Rectangle 29"/>
          <p:cNvSpPr>
            <a:spLocks noChangeArrowheads="1"/>
          </p:cNvSpPr>
          <p:nvPr/>
        </p:nvSpPr>
        <p:spPr bwMode="auto">
          <a:xfrm>
            <a:off x="623888" y="2184400"/>
            <a:ext cx="27432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kumimoji="0" lang="ja-JP" altLang="en-US" sz="1400" b="1">
                <a:latin typeface="ＭＳ Ｐゴシック" pitchFamily="50" charset="-128"/>
              </a:rPr>
              <a:t>明るく働きがいのある職場</a:t>
            </a:r>
          </a:p>
        </p:txBody>
      </p:sp>
      <p:sp>
        <p:nvSpPr>
          <p:cNvPr id="1036318" name="Rectangle 30"/>
          <p:cNvSpPr>
            <a:spLocks noChangeArrowheads="1"/>
          </p:cNvSpPr>
          <p:nvPr/>
        </p:nvSpPr>
        <p:spPr bwMode="auto">
          <a:xfrm>
            <a:off x="7331075" y="1768475"/>
            <a:ext cx="127635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kumimoji="0" lang="ja-JP" altLang="en-US" sz="1200" b="1">
                <a:latin typeface="ＭＳ Ｐゴシック" pitchFamily="50" charset="-128"/>
              </a:rPr>
              <a:t>Ａゾーン</a:t>
            </a:r>
          </a:p>
        </p:txBody>
      </p:sp>
      <p:sp>
        <p:nvSpPr>
          <p:cNvPr id="1036319" name="Rectangle 31"/>
          <p:cNvSpPr>
            <a:spLocks noChangeArrowheads="1"/>
          </p:cNvSpPr>
          <p:nvPr/>
        </p:nvSpPr>
        <p:spPr bwMode="auto">
          <a:xfrm>
            <a:off x="3024188" y="4562475"/>
            <a:ext cx="1116012" cy="293688"/>
          </a:xfrm>
          <a:prstGeom prst="rect">
            <a:avLst/>
          </a:prstGeom>
          <a:solidFill>
            <a:srgbClr val="FFCCFF"/>
          </a:solidFill>
          <a:ln w="19050">
            <a:solidFill>
              <a:schemeClr val="tx1"/>
            </a:solidFill>
            <a:miter lim="800000"/>
            <a:headEnd/>
            <a:tailEnd/>
          </a:ln>
          <a:effectLst>
            <a:outerShdw dist="107763" dir="2700000" algn="ctr" rotWithShape="0">
              <a:schemeClr val="bg2"/>
            </a:outerShdw>
          </a:effectLst>
        </p:spPr>
        <p:txBody>
          <a:bodyPr lIns="92075" tIns="46038" rIns="92075" bIns="46038">
            <a:spAutoFit/>
          </a:bodyPr>
          <a:lstStyle/>
          <a:p>
            <a:pPr eaLnBrk="0" hangingPunct="0">
              <a:spcBef>
                <a:spcPct val="0"/>
              </a:spcBef>
            </a:pPr>
            <a:r>
              <a:rPr kumimoji="0" lang="ja-JP" altLang="en-US" sz="1200" b="1">
                <a:latin typeface="ＭＳ Ｐゴシック" pitchFamily="50" charset="-128"/>
              </a:rPr>
              <a:t>レベル</a:t>
            </a:r>
          </a:p>
        </p:txBody>
      </p:sp>
      <p:sp>
        <p:nvSpPr>
          <p:cNvPr id="1036320" name="Rectangle 32"/>
          <p:cNvSpPr>
            <a:spLocks noChangeArrowheads="1"/>
          </p:cNvSpPr>
          <p:nvPr/>
        </p:nvSpPr>
        <p:spPr bwMode="auto">
          <a:xfrm>
            <a:off x="7329488" y="1949450"/>
            <a:ext cx="1284287" cy="501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kumimoji="0" lang="ja-JP" altLang="en-US" sz="900">
                <a:latin typeface="ＭＳ Ｐゴシック" pitchFamily="50" charset="-128"/>
              </a:rPr>
              <a:t>明るい職場づくり</a:t>
            </a:r>
          </a:p>
          <a:p>
            <a:pPr eaLnBrk="0" hangingPunct="0">
              <a:spcBef>
                <a:spcPct val="0"/>
              </a:spcBef>
            </a:pPr>
            <a:r>
              <a:rPr kumimoji="0" lang="ja-JP" altLang="en-US" sz="900">
                <a:latin typeface="ＭＳ Ｐゴシック" pitchFamily="50" charset="-128"/>
              </a:rPr>
              <a:t>知識・活動も</a:t>
            </a:r>
          </a:p>
          <a:p>
            <a:pPr eaLnBrk="0" hangingPunct="0">
              <a:spcBef>
                <a:spcPct val="0"/>
              </a:spcBef>
            </a:pPr>
            <a:r>
              <a:rPr kumimoji="0" lang="ja-JP" altLang="en-US" sz="900">
                <a:latin typeface="ＭＳ Ｐゴシック" pitchFamily="50" charset="-128"/>
              </a:rPr>
              <a:t>トップレベル</a:t>
            </a:r>
          </a:p>
        </p:txBody>
      </p:sp>
      <p:sp>
        <p:nvSpPr>
          <p:cNvPr id="1036321" name="Text Box 33"/>
          <p:cNvSpPr txBox="1">
            <a:spLocks noChangeArrowheads="1"/>
          </p:cNvSpPr>
          <p:nvPr/>
        </p:nvSpPr>
        <p:spPr bwMode="auto">
          <a:xfrm>
            <a:off x="3581400" y="3297238"/>
            <a:ext cx="366713" cy="6492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eaLnBrk="0" hangingPunct="0">
              <a:spcBef>
                <a:spcPct val="0"/>
              </a:spcBef>
            </a:pPr>
            <a:r>
              <a:rPr kumimoji="0" lang="ja-JP" altLang="en-US" sz="1200" b="1">
                <a:latin typeface="ＭＳ Ｐゴシック" pitchFamily="50" charset="-128"/>
              </a:rPr>
              <a:t>Ｙ軸</a:t>
            </a:r>
          </a:p>
        </p:txBody>
      </p:sp>
      <p:sp>
        <p:nvSpPr>
          <p:cNvPr id="1036322" name="Rectangle 34" descr="5%"/>
          <p:cNvSpPr>
            <a:spLocks noChangeArrowheads="1"/>
          </p:cNvSpPr>
          <p:nvPr/>
        </p:nvSpPr>
        <p:spPr bwMode="auto">
          <a:xfrm>
            <a:off x="5243513" y="1792288"/>
            <a:ext cx="1046162" cy="1116012"/>
          </a:xfrm>
          <a:prstGeom prst="rect">
            <a:avLst/>
          </a:prstGeom>
          <a:pattFill prst="pct5">
            <a:fgClr>
              <a:schemeClr val="bg2"/>
            </a:fgClr>
            <a:bgClr>
              <a:srgbClr val="FFFFFF"/>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036323" name="Rectangle 35" descr="5%"/>
          <p:cNvSpPr>
            <a:spLocks noChangeArrowheads="1"/>
          </p:cNvSpPr>
          <p:nvPr/>
        </p:nvSpPr>
        <p:spPr bwMode="auto">
          <a:xfrm>
            <a:off x="6880225" y="3182938"/>
            <a:ext cx="1525588" cy="649287"/>
          </a:xfrm>
          <a:prstGeom prst="rect">
            <a:avLst/>
          </a:prstGeom>
          <a:pattFill prst="pct5">
            <a:fgClr>
              <a:schemeClr val="bg2"/>
            </a:fgClr>
            <a:bgClr>
              <a:srgbClr val="FFFFFF"/>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036324" name="Rectangle 36" descr="5%"/>
          <p:cNvSpPr>
            <a:spLocks noChangeArrowheads="1"/>
          </p:cNvSpPr>
          <p:nvPr/>
        </p:nvSpPr>
        <p:spPr bwMode="auto">
          <a:xfrm>
            <a:off x="6276975" y="3827463"/>
            <a:ext cx="2128838" cy="657225"/>
          </a:xfrm>
          <a:prstGeom prst="rect">
            <a:avLst/>
          </a:prstGeom>
          <a:pattFill prst="pct5">
            <a:fgClr>
              <a:schemeClr val="bg2"/>
            </a:fgClr>
            <a:bgClr>
              <a:srgbClr val="FFFFFF"/>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036325" name="Rectangle 37" descr="5%"/>
          <p:cNvSpPr>
            <a:spLocks noChangeArrowheads="1"/>
          </p:cNvSpPr>
          <p:nvPr/>
        </p:nvSpPr>
        <p:spPr bwMode="auto">
          <a:xfrm>
            <a:off x="4138613" y="1793875"/>
            <a:ext cx="1109662" cy="1474788"/>
          </a:xfrm>
          <a:prstGeom prst="rect">
            <a:avLst/>
          </a:prstGeom>
          <a:pattFill prst="pct5">
            <a:fgClr>
              <a:schemeClr val="bg2"/>
            </a:fgClr>
            <a:bgClr>
              <a:srgbClr val="FFFFFF"/>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lgn="ctr" eaLnBrk="0" hangingPunct="0">
              <a:spcBef>
                <a:spcPct val="0"/>
              </a:spcBef>
            </a:pPr>
            <a:endParaRPr kumimoji="0" lang="ja-JP" altLang="ja-JP">
              <a:latin typeface="ＭＳ Ｐゴシック" pitchFamily="50" charset="-128"/>
            </a:endParaRPr>
          </a:p>
        </p:txBody>
      </p:sp>
      <p:sp>
        <p:nvSpPr>
          <p:cNvPr id="1036326" name="Rectangle 38"/>
          <p:cNvSpPr>
            <a:spLocks noChangeArrowheads="1"/>
          </p:cNvSpPr>
          <p:nvPr/>
        </p:nvSpPr>
        <p:spPr bwMode="auto">
          <a:xfrm>
            <a:off x="3795713" y="4313238"/>
            <a:ext cx="287337"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pPr eaLnBrk="0" hangingPunct="0">
              <a:spcBef>
                <a:spcPct val="0"/>
              </a:spcBef>
            </a:pPr>
            <a:r>
              <a:rPr kumimoji="0" lang="en-US" altLang="ja-JP" sz="1200">
                <a:latin typeface="ＭＳ Ｐゴシック" pitchFamily="50" charset="-128"/>
              </a:rPr>
              <a:t>1</a:t>
            </a:r>
          </a:p>
        </p:txBody>
      </p:sp>
      <p:sp>
        <p:nvSpPr>
          <p:cNvPr id="1036327" name="Line 39"/>
          <p:cNvSpPr>
            <a:spLocks noChangeShapeType="1"/>
          </p:cNvSpPr>
          <p:nvPr/>
        </p:nvSpPr>
        <p:spPr bwMode="auto">
          <a:xfrm flipV="1">
            <a:off x="3736975" y="2274888"/>
            <a:ext cx="0" cy="977900"/>
          </a:xfrm>
          <a:prstGeom prst="line">
            <a:avLst/>
          </a:prstGeom>
          <a:noFill/>
          <a:ln w="254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36328" name="Line 40"/>
          <p:cNvSpPr>
            <a:spLocks noChangeShapeType="1"/>
          </p:cNvSpPr>
          <p:nvPr/>
        </p:nvSpPr>
        <p:spPr bwMode="auto">
          <a:xfrm flipV="1">
            <a:off x="3725863" y="3676650"/>
            <a:ext cx="0" cy="674688"/>
          </a:xfrm>
          <a:prstGeom prst="line">
            <a:avLst/>
          </a:prstGeom>
          <a:noFill/>
          <a:ln w="254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36329" name="Rectangle 41"/>
          <p:cNvSpPr>
            <a:spLocks noChangeArrowheads="1"/>
          </p:cNvSpPr>
          <p:nvPr/>
        </p:nvSpPr>
        <p:spPr bwMode="auto">
          <a:xfrm>
            <a:off x="4138613" y="1795463"/>
            <a:ext cx="4265612" cy="2687637"/>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036330" name="Line 42"/>
          <p:cNvSpPr>
            <a:spLocks noChangeShapeType="1"/>
          </p:cNvSpPr>
          <p:nvPr/>
        </p:nvSpPr>
        <p:spPr bwMode="auto">
          <a:xfrm flipV="1">
            <a:off x="5227638" y="4398963"/>
            <a:ext cx="0" cy="7778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36331" name="Line 43"/>
          <p:cNvSpPr>
            <a:spLocks noChangeShapeType="1"/>
          </p:cNvSpPr>
          <p:nvPr/>
        </p:nvSpPr>
        <p:spPr bwMode="auto">
          <a:xfrm flipV="1">
            <a:off x="7381875" y="4405313"/>
            <a:ext cx="0" cy="8255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36332" name="Line 44"/>
          <p:cNvSpPr>
            <a:spLocks noChangeShapeType="1"/>
          </p:cNvSpPr>
          <p:nvPr/>
        </p:nvSpPr>
        <p:spPr bwMode="auto">
          <a:xfrm>
            <a:off x="4164013" y="3930650"/>
            <a:ext cx="85725"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36333" name="Line 45"/>
          <p:cNvSpPr>
            <a:spLocks noChangeShapeType="1"/>
          </p:cNvSpPr>
          <p:nvPr/>
        </p:nvSpPr>
        <p:spPr bwMode="auto">
          <a:xfrm>
            <a:off x="4152900" y="2549525"/>
            <a:ext cx="84138" cy="158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36334" name="Rectangle 46"/>
          <p:cNvSpPr>
            <a:spLocks noChangeArrowheads="1"/>
          </p:cNvSpPr>
          <p:nvPr/>
        </p:nvSpPr>
        <p:spPr bwMode="auto">
          <a:xfrm>
            <a:off x="4178300" y="4468813"/>
            <a:ext cx="29845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kumimoji="0" lang="en-US" altLang="ja-JP" sz="1200">
                <a:latin typeface="ＭＳ Ｐゴシック" pitchFamily="50" charset="-128"/>
              </a:rPr>
              <a:t>1</a:t>
            </a:r>
          </a:p>
        </p:txBody>
      </p:sp>
      <p:sp>
        <p:nvSpPr>
          <p:cNvPr id="1036335" name="Rectangle 47"/>
          <p:cNvSpPr>
            <a:spLocks noChangeArrowheads="1"/>
          </p:cNvSpPr>
          <p:nvPr/>
        </p:nvSpPr>
        <p:spPr bwMode="auto">
          <a:xfrm>
            <a:off x="3781425" y="3135313"/>
            <a:ext cx="3048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kumimoji="0" lang="en-US" altLang="ja-JP" sz="1200">
                <a:latin typeface="ＭＳ Ｐゴシック" pitchFamily="50" charset="-128"/>
              </a:rPr>
              <a:t>3</a:t>
            </a:r>
          </a:p>
        </p:txBody>
      </p:sp>
      <p:sp>
        <p:nvSpPr>
          <p:cNvPr id="1036336" name="Rectangle 48"/>
          <p:cNvSpPr>
            <a:spLocks noChangeArrowheads="1"/>
          </p:cNvSpPr>
          <p:nvPr/>
        </p:nvSpPr>
        <p:spPr bwMode="auto">
          <a:xfrm>
            <a:off x="3781425" y="2416175"/>
            <a:ext cx="30162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kumimoji="0" lang="en-US" altLang="ja-JP" sz="1200">
                <a:latin typeface="ＭＳ Ｐゴシック" pitchFamily="50" charset="-128"/>
              </a:rPr>
              <a:t>4</a:t>
            </a:r>
          </a:p>
        </p:txBody>
      </p:sp>
      <p:sp>
        <p:nvSpPr>
          <p:cNvPr id="1036337" name="Rectangle 49"/>
          <p:cNvSpPr>
            <a:spLocks noChangeArrowheads="1"/>
          </p:cNvSpPr>
          <p:nvPr/>
        </p:nvSpPr>
        <p:spPr bwMode="auto">
          <a:xfrm>
            <a:off x="3781425" y="1666875"/>
            <a:ext cx="3048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kumimoji="0" lang="en-US" altLang="ja-JP" sz="1200">
                <a:latin typeface="ＭＳ Ｐゴシック" pitchFamily="50" charset="-128"/>
              </a:rPr>
              <a:t>5</a:t>
            </a:r>
          </a:p>
        </p:txBody>
      </p:sp>
      <p:sp>
        <p:nvSpPr>
          <p:cNvPr id="1036338" name="Rectangle 50"/>
          <p:cNvSpPr>
            <a:spLocks noChangeArrowheads="1"/>
          </p:cNvSpPr>
          <p:nvPr/>
        </p:nvSpPr>
        <p:spPr bwMode="auto">
          <a:xfrm>
            <a:off x="5038725" y="4467225"/>
            <a:ext cx="29845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kumimoji="0" lang="en-US" altLang="ja-JP" sz="1200">
                <a:latin typeface="ＭＳ Ｐゴシック" pitchFamily="50" charset="-128"/>
              </a:rPr>
              <a:t>2</a:t>
            </a:r>
          </a:p>
        </p:txBody>
      </p:sp>
      <p:sp>
        <p:nvSpPr>
          <p:cNvPr id="1036339" name="Rectangle 51"/>
          <p:cNvSpPr>
            <a:spLocks noChangeArrowheads="1"/>
          </p:cNvSpPr>
          <p:nvPr/>
        </p:nvSpPr>
        <p:spPr bwMode="auto">
          <a:xfrm>
            <a:off x="6091238" y="4475163"/>
            <a:ext cx="301625"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kumimoji="0" lang="en-US" altLang="ja-JP" sz="1200">
                <a:latin typeface="ＭＳ Ｐゴシック" pitchFamily="50" charset="-128"/>
              </a:rPr>
              <a:t>3</a:t>
            </a:r>
          </a:p>
        </p:txBody>
      </p:sp>
      <p:sp>
        <p:nvSpPr>
          <p:cNvPr id="1036340" name="Rectangle 52"/>
          <p:cNvSpPr>
            <a:spLocks noChangeArrowheads="1"/>
          </p:cNvSpPr>
          <p:nvPr/>
        </p:nvSpPr>
        <p:spPr bwMode="auto">
          <a:xfrm>
            <a:off x="7218363" y="4468813"/>
            <a:ext cx="303212"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kumimoji="0" lang="en-US" altLang="ja-JP" sz="1200">
                <a:latin typeface="ＭＳ Ｐゴシック" pitchFamily="50" charset="-128"/>
              </a:rPr>
              <a:t>4</a:t>
            </a:r>
          </a:p>
        </p:txBody>
      </p:sp>
      <p:sp>
        <p:nvSpPr>
          <p:cNvPr id="1036341" name="Rectangle 53"/>
          <p:cNvSpPr>
            <a:spLocks noChangeArrowheads="1"/>
          </p:cNvSpPr>
          <p:nvPr/>
        </p:nvSpPr>
        <p:spPr bwMode="auto">
          <a:xfrm>
            <a:off x="8107363" y="4460875"/>
            <a:ext cx="30162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kumimoji="0" lang="en-US" altLang="ja-JP" sz="1200">
                <a:latin typeface="ＭＳ Ｐゴシック" pitchFamily="50" charset="-128"/>
              </a:rPr>
              <a:t>5</a:t>
            </a:r>
          </a:p>
        </p:txBody>
      </p:sp>
      <p:sp>
        <p:nvSpPr>
          <p:cNvPr id="1036342" name="Rectangle 54"/>
          <p:cNvSpPr>
            <a:spLocks noChangeArrowheads="1"/>
          </p:cNvSpPr>
          <p:nvPr/>
        </p:nvSpPr>
        <p:spPr bwMode="auto">
          <a:xfrm>
            <a:off x="3781425" y="3794125"/>
            <a:ext cx="3048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kumimoji="0" lang="en-US" altLang="ja-JP" sz="1200">
                <a:latin typeface="ＭＳ Ｐゴシック" pitchFamily="50" charset="-128"/>
              </a:rPr>
              <a:t>2</a:t>
            </a:r>
          </a:p>
        </p:txBody>
      </p:sp>
      <p:sp>
        <p:nvSpPr>
          <p:cNvPr id="1036343" name="Rectangle 55"/>
          <p:cNvSpPr>
            <a:spLocks noChangeArrowheads="1"/>
          </p:cNvSpPr>
          <p:nvPr/>
        </p:nvSpPr>
        <p:spPr bwMode="auto">
          <a:xfrm>
            <a:off x="4110038" y="3594100"/>
            <a:ext cx="133032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kumimoji="0" lang="ja-JP" altLang="en-US" sz="1200" b="1">
                <a:latin typeface="ＭＳ Ｐゴシック" pitchFamily="50" charset="-128"/>
              </a:rPr>
              <a:t>Ｄゾーン</a:t>
            </a:r>
          </a:p>
        </p:txBody>
      </p:sp>
      <p:sp>
        <p:nvSpPr>
          <p:cNvPr id="1036344" name="Rectangle 56"/>
          <p:cNvSpPr>
            <a:spLocks noChangeArrowheads="1"/>
          </p:cNvSpPr>
          <p:nvPr/>
        </p:nvSpPr>
        <p:spPr bwMode="auto">
          <a:xfrm>
            <a:off x="5241925" y="2916238"/>
            <a:ext cx="125095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kumimoji="0" lang="ja-JP" altLang="en-US" sz="1200" b="1">
                <a:latin typeface="ＭＳ Ｐゴシック" pitchFamily="50" charset="-128"/>
              </a:rPr>
              <a:t>Ｃゾーン</a:t>
            </a:r>
          </a:p>
        </p:txBody>
      </p:sp>
      <p:sp>
        <p:nvSpPr>
          <p:cNvPr id="1036345" name="Rectangle 57"/>
          <p:cNvSpPr>
            <a:spLocks noChangeArrowheads="1"/>
          </p:cNvSpPr>
          <p:nvPr/>
        </p:nvSpPr>
        <p:spPr bwMode="auto">
          <a:xfrm>
            <a:off x="6254750" y="2151063"/>
            <a:ext cx="1152525"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kumimoji="0" lang="ja-JP" altLang="en-US" sz="1200" b="1">
                <a:latin typeface="ＭＳ Ｐゴシック" pitchFamily="50" charset="-128"/>
              </a:rPr>
              <a:t>Ｂゾーン</a:t>
            </a:r>
          </a:p>
        </p:txBody>
      </p:sp>
      <p:sp>
        <p:nvSpPr>
          <p:cNvPr id="1036346" name="Rectangle 58"/>
          <p:cNvSpPr>
            <a:spLocks noChangeArrowheads="1"/>
          </p:cNvSpPr>
          <p:nvPr/>
        </p:nvSpPr>
        <p:spPr bwMode="auto">
          <a:xfrm>
            <a:off x="4121150" y="1858963"/>
            <a:ext cx="1203325"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kumimoji="0" lang="ja-JP" altLang="en-US" sz="1200" b="1">
                <a:latin typeface="ＭＳ Ｐゴシック" pitchFamily="50" charset="-128"/>
              </a:rPr>
              <a:t>Ｄゾーン－</a:t>
            </a:r>
            <a:r>
              <a:rPr kumimoji="0" lang="en-US" altLang="ja-JP" sz="1200" b="1">
                <a:latin typeface="ＭＳ Ｐゴシック" pitchFamily="50" charset="-128"/>
              </a:rPr>
              <a:t>1</a:t>
            </a:r>
          </a:p>
        </p:txBody>
      </p:sp>
      <p:sp>
        <p:nvSpPr>
          <p:cNvPr id="1036347" name="Rectangle 59"/>
          <p:cNvSpPr>
            <a:spLocks noChangeArrowheads="1"/>
          </p:cNvSpPr>
          <p:nvPr/>
        </p:nvSpPr>
        <p:spPr bwMode="auto">
          <a:xfrm>
            <a:off x="6483350" y="3863975"/>
            <a:ext cx="138112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kumimoji="0" lang="ja-JP" altLang="en-US" sz="1200" b="1">
                <a:latin typeface="ＭＳ Ｐゴシック" pitchFamily="50" charset="-128"/>
              </a:rPr>
              <a:t>Ｄゾーン－</a:t>
            </a:r>
            <a:r>
              <a:rPr kumimoji="0" lang="en-US" altLang="ja-JP" sz="1200" b="1">
                <a:latin typeface="ＭＳ Ｐゴシック" pitchFamily="50" charset="-128"/>
              </a:rPr>
              <a:t>2</a:t>
            </a:r>
          </a:p>
        </p:txBody>
      </p:sp>
      <p:sp>
        <p:nvSpPr>
          <p:cNvPr id="1036348" name="Rectangle 60"/>
          <p:cNvSpPr>
            <a:spLocks noChangeArrowheads="1"/>
          </p:cNvSpPr>
          <p:nvPr/>
        </p:nvSpPr>
        <p:spPr bwMode="auto">
          <a:xfrm>
            <a:off x="6864350" y="3213100"/>
            <a:ext cx="1214438"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kumimoji="0" lang="ja-JP" altLang="en-US" sz="1200" b="1">
                <a:latin typeface="ＭＳ Ｐゴシック" pitchFamily="50" charset="-128"/>
              </a:rPr>
              <a:t>Ｃゾーン－</a:t>
            </a:r>
            <a:r>
              <a:rPr kumimoji="0" lang="en-US" altLang="ja-JP" sz="1200" b="1">
                <a:latin typeface="ＭＳ Ｐゴシック" pitchFamily="50" charset="-128"/>
              </a:rPr>
              <a:t>2</a:t>
            </a:r>
          </a:p>
        </p:txBody>
      </p:sp>
      <p:sp>
        <p:nvSpPr>
          <p:cNvPr id="1036349" name="Rectangle 61"/>
          <p:cNvSpPr>
            <a:spLocks noChangeArrowheads="1"/>
          </p:cNvSpPr>
          <p:nvPr/>
        </p:nvSpPr>
        <p:spPr bwMode="auto">
          <a:xfrm>
            <a:off x="5214938" y="1844675"/>
            <a:ext cx="1268412"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kumimoji="0" lang="ja-JP" altLang="en-US" sz="1200" b="1">
                <a:latin typeface="ＭＳ Ｐゴシック" pitchFamily="50" charset="-128"/>
              </a:rPr>
              <a:t>Ｃゾーン－</a:t>
            </a:r>
            <a:r>
              <a:rPr kumimoji="0" lang="en-US" altLang="ja-JP" sz="1200" b="1">
                <a:latin typeface="ＭＳ Ｐゴシック" pitchFamily="50" charset="-128"/>
              </a:rPr>
              <a:t>1</a:t>
            </a:r>
          </a:p>
        </p:txBody>
      </p:sp>
      <p:sp>
        <p:nvSpPr>
          <p:cNvPr id="1036350" name="Rectangle 62"/>
          <p:cNvSpPr>
            <a:spLocks noChangeArrowheads="1"/>
          </p:cNvSpPr>
          <p:nvPr/>
        </p:nvSpPr>
        <p:spPr bwMode="auto">
          <a:xfrm>
            <a:off x="4238625" y="2103438"/>
            <a:ext cx="10033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kumimoji="0" lang="ja-JP" altLang="en-US" sz="900">
                <a:latin typeface="ＭＳ Ｐゴシック" pitchFamily="50" charset="-128"/>
              </a:rPr>
              <a:t>明るい職場だが能力は低い</a:t>
            </a:r>
          </a:p>
        </p:txBody>
      </p:sp>
      <p:sp>
        <p:nvSpPr>
          <p:cNvPr id="1036351" name="Rectangle 63"/>
          <p:cNvSpPr>
            <a:spLocks noChangeArrowheads="1"/>
          </p:cNvSpPr>
          <p:nvPr/>
        </p:nvSpPr>
        <p:spPr bwMode="auto">
          <a:xfrm>
            <a:off x="4213225" y="3854450"/>
            <a:ext cx="1955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kumimoji="0" lang="ja-JP" altLang="en-US" sz="900">
                <a:latin typeface="ＭＳ Ｐゴシック" pitchFamily="50" charset="-128"/>
              </a:rPr>
              <a:t>明るい職場づくり知識においても努力が必要である</a:t>
            </a:r>
          </a:p>
        </p:txBody>
      </p:sp>
      <p:sp>
        <p:nvSpPr>
          <p:cNvPr id="1036352" name="Rectangle 64"/>
          <p:cNvSpPr>
            <a:spLocks noChangeArrowheads="1"/>
          </p:cNvSpPr>
          <p:nvPr/>
        </p:nvSpPr>
        <p:spPr bwMode="auto">
          <a:xfrm>
            <a:off x="5237163" y="2101850"/>
            <a:ext cx="1023937"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kumimoji="0" lang="ja-JP" altLang="en-US" sz="900">
                <a:latin typeface="ＭＳ Ｐゴシック" pitchFamily="50" charset="-128"/>
              </a:rPr>
              <a:t>明るい職場だが能力はやや低い</a:t>
            </a:r>
          </a:p>
        </p:txBody>
      </p:sp>
      <p:sp>
        <p:nvSpPr>
          <p:cNvPr id="1036353" name="Rectangle 65"/>
          <p:cNvSpPr>
            <a:spLocks noChangeArrowheads="1"/>
          </p:cNvSpPr>
          <p:nvPr/>
        </p:nvSpPr>
        <p:spPr bwMode="auto">
          <a:xfrm>
            <a:off x="6483350" y="4057650"/>
            <a:ext cx="1768475"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kumimoji="0" lang="ja-JP" altLang="en-US" sz="900">
                <a:latin typeface="ＭＳ Ｐゴシック" pitchFamily="50" charset="-128"/>
              </a:rPr>
              <a:t>能力はそこそこあるが職場に活気がない</a:t>
            </a:r>
          </a:p>
        </p:txBody>
      </p:sp>
      <p:sp>
        <p:nvSpPr>
          <p:cNvPr id="1036354" name="Rectangle 66"/>
          <p:cNvSpPr>
            <a:spLocks noChangeArrowheads="1"/>
          </p:cNvSpPr>
          <p:nvPr/>
        </p:nvSpPr>
        <p:spPr bwMode="auto">
          <a:xfrm>
            <a:off x="6904038" y="3422650"/>
            <a:ext cx="13843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kumimoji="0" lang="ja-JP" altLang="en-US" sz="900">
                <a:latin typeface="ＭＳ Ｐゴシック" pitchFamily="50" charset="-128"/>
              </a:rPr>
              <a:t>能力は高いが職場に活気がない</a:t>
            </a:r>
          </a:p>
        </p:txBody>
      </p:sp>
      <p:sp>
        <p:nvSpPr>
          <p:cNvPr id="1036355" name="Rectangle 67"/>
          <p:cNvSpPr>
            <a:spLocks noChangeArrowheads="1"/>
          </p:cNvSpPr>
          <p:nvPr/>
        </p:nvSpPr>
        <p:spPr bwMode="auto">
          <a:xfrm>
            <a:off x="6276975" y="2517775"/>
            <a:ext cx="1401763" cy="501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kumimoji="0" lang="ja-JP" altLang="en-US" sz="900">
                <a:latin typeface="ＭＳ Ｐゴシック" pitchFamily="50" charset="-128"/>
              </a:rPr>
              <a:t>明るい職場づくり知識・活動においても良くやられている</a:t>
            </a:r>
          </a:p>
        </p:txBody>
      </p:sp>
      <p:sp>
        <p:nvSpPr>
          <p:cNvPr id="1036356" name="Rectangle 68"/>
          <p:cNvSpPr>
            <a:spLocks noChangeArrowheads="1"/>
          </p:cNvSpPr>
          <p:nvPr/>
        </p:nvSpPr>
        <p:spPr bwMode="auto">
          <a:xfrm>
            <a:off x="5226050" y="3201988"/>
            <a:ext cx="1565275" cy="501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kumimoji="0" lang="ja-JP" altLang="en-US" sz="900">
                <a:latin typeface="ＭＳ Ｐゴシック" pitchFamily="50" charset="-128"/>
              </a:rPr>
              <a:t>明るい職場づくり</a:t>
            </a:r>
          </a:p>
          <a:p>
            <a:pPr eaLnBrk="0" hangingPunct="0">
              <a:spcBef>
                <a:spcPct val="0"/>
              </a:spcBef>
            </a:pPr>
            <a:r>
              <a:rPr kumimoji="0" lang="ja-JP" altLang="en-US" sz="900">
                <a:latin typeface="ＭＳ Ｐゴシック" pitchFamily="50" charset="-128"/>
              </a:rPr>
              <a:t>知識・活動においても平均的である</a:t>
            </a:r>
          </a:p>
        </p:txBody>
      </p:sp>
      <p:sp>
        <p:nvSpPr>
          <p:cNvPr id="1036357" name="Freeform 69"/>
          <p:cNvSpPr>
            <a:spLocks/>
          </p:cNvSpPr>
          <p:nvPr/>
        </p:nvSpPr>
        <p:spPr bwMode="auto">
          <a:xfrm>
            <a:off x="5249863" y="1800225"/>
            <a:ext cx="3160712" cy="2028825"/>
          </a:xfrm>
          <a:custGeom>
            <a:avLst/>
            <a:gdLst>
              <a:gd name="T0" fmla="*/ 0 w 1536"/>
              <a:gd name="T1" fmla="*/ 0 h 1584"/>
              <a:gd name="T2" fmla="*/ 0 w 1536"/>
              <a:gd name="T3" fmla="*/ 1584 h 1584"/>
              <a:gd name="T4" fmla="*/ 1536 w 1536"/>
              <a:gd name="T5" fmla="*/ 1584 h 1584"/>
            </a:gdLst>
            <a:ahLst/>
            <a:cxnLst>
              <a:cxn ang="0">
                <a:pos x="T0" y="T1"/>
              </a:cxn>
              <a:cxn ang="0">
                <a:pos x="T2" y="T3"/>
              </a:cxn>
              <a:cxn ang="0">
                <a:pos x="T4" y="T5"/>
              </a:cxn>
            </a:cxnLst>
            <a:rect l="0" t="0" r="r" b="b"/>
            <a:pathLst>
              <a:path w="1536" h="1584">
                <a:moveTo>
                  <a:pt x="0" y="0"/>
                </a:moveTo>
                <a:lnTo>
                  <a:pt x="0" y="1584"/>
                </a:lnTo>
                <a:lnTo>
                  <a:pt x="1536" y="1584"/>
                </a:ln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36358" name="Rectangle 70"/>
          <p:cNvSpPr>
            <a:spLocks noChangeArrowheads="1"/>
          </p:cNvSpPr>
          <p:nvPr/>
        </p:nvSpPr>
        <p:spPr bwMode="auto">
          <a:xfrm>
            <a:off x="704850" y="2578100"/>
            <a:ext cx="2617788"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kumimoji="0" lang="ja-JP" altLang="en-US" sz="1200" b="1">
                <a:latin typeface="ＭＳ Ｐゴシック" pitchFamily="50" charset="-128"/>
              </a:rPr>
              <a:t>（イ）人間関係とチームワーク</a:t>
            </a:r>
          </a:p>
        </p:txBody>
      </p:sp>
      <p:sp>
        <p:nvSpPr>
          <p:cNvPr id="1036359" name="Rectangle 71"/>
          <p:cNvSpPr>
            <a:spLocks noChangeArrowheads="1"/>
          </p:cNvSpPr>
          <p:nvPr/>
        </p:nvSpPr>
        <p:spPr bwMode="auto">
          <a:xfrm>
            <a:off x="706438" y="2871788"/>
            <a:ext cx="24463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kumimoji="0" lang="ja-JP" altLang="en-US" sz="1200" b="1">
                <a:latin typeface="ＭＳ Ｐゴシック" pitchFamily="50" charset="-128"/>
              </a:rPr>
              <a:t>（ロ）ＱＣサークル会合実施状況 </a:t>
            </a:r>
          </a:p>
        </p:txBody>
      </p:sp>
      <p:sp>
        <p:nvSpPr>
          <p:cNvPr id="1036360" name="Rectangle 72"/>
          <p:cNvSpPr>
            <a:spLocks noChangeArrowheads="1"/>
          </p:cNvSpPr>
          <p:nvPr/>
        </p:nvSpPr>
        <p:spPr bwMode="auto">
          <a:xfrm>
            <a:off x="719138" y="3482975"/>
            <a:ext cx="28336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kumimoji="0" lang="ja-JP" altLang="en-US" sz="1200" b="1">
                <a:latin typeface="ＭＳ Ｐゴシック" pitchFamily="50" charset="-128"/>
              </a:rPr>
              <a:t>（ニ）ＱＣや仕事の知識・技能を向上させ</a:t>
            </a:r>
          </a:p>
          <a:p>
            <a:pPr eaLnBrk="0" hangingPunct="0">
              <a:spcBef>
                <a:spcPct val="0"/>
              </a:spcBef>
            </a:pPr>
            <a:r>
              <a:rPr kumimoji="0" lang="ja-JP" altLang="en-US" sz="1200" b="1">
                <a:latin typeface="ＭＳ Ｐゴシック" pitchFamily="50" charset="-128"/>
              </a:rPr>
              <a:t>　　　ようという意欲</a:t>
            </a:r>
          </a:p>
        </p:txBody>
      </p:sp>
      <p:sp>
        <p:nvSpPr>
          <p:cNvPr id="1036361" name="Rectangle 73"/>
          <p:cNvSpPr>
            <a:spLocks noChangeArrowheads="1"/>
          </p:cNvSpPr>
          <p:nvPr/>
        </p:nvSpPr>
        <p:spPr bwMode="auto">
          <a:xfrm>
            <a:off x="708025" y="3983038"/>
            <a:ext cx="2390775"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kumimoji="0" lang="ja-JP" altLang="en-US" sz="1200" b="1">
                <a:latin typeface="ＭＳ Ｐゴシック" pitchFamily="50" charset="-128"/>
              </a:rPr>
              <a:t>（ホ）職場の５Ｓとルール遵守</a:t>
            </a:r>
          </a:p>
        </p:txBody>
      </p:sp>
      <p:sp>
        <p:nvSpPr>
          <p:cNvPr id="1036362" name="Rectangle 74"/>
          <p:cNvSpPr>
            <a:spLocks noChangeArrowheads="1"/>
          </p:cNvSpPr>
          <p:nvPr/>
        </p:nvSpPr>
        <p:spPr bwMode="auto">
          <a:xfrm>
            <a:off x="719138" y="3190875"/>
            <a:ext cx="263525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spcBef>
                <a:spcPct val="0"/>
              </a:spcBef>
            </a:pPr>
            <a:r>
              <a:rPr lang="ja-JP" altLang="en-US" sz="1200" b="1">
                <a:latin typeface="ＭＳ Ｐゴシック" pitchFamily="50" charset="-128"/>
              </a:rPr>
              <a:t>（ハ）上司・スタッフ・関連部署との連携</a:t>
            </a:r>
          </a:p>
        </p:txBody>
      </p:sp>
      <p:sp>
        <p:nvSpPr>
          <p:cNvPr id="1036363" name="AutoShape 75"/>
          <p:cNvSpPr>
            <a:spLocks noChangeArrowheads="1"/>
          </p:cNvSpPr>
          <p:nvPr/>
        </p:nvSpPr>
        <p:spPr bwMode="auto">
          <a:xfrm>
            <a:off x="792163" y="920750"/>
            <a:ext cx="5457825" cy="379413"/>
          </a:xfrm>
          <a:prstGeom prst="roundRect">
            <a:avLst>
              <a:gd name="adj" fmla="val 16667"/>
            </a:avLst>
          </a:prstGeom>
          <a:solidFill>
            <a:srgbClr val="FFCCFF"/>
          </a:solidFill>
          <a:ln w="9525">
            <a:solidFill>
              <a:schemeClr val="tx1"/>
            </a:solidFill>
            <a:round/>
            <a:headEnd/>
            <a:tailEnd/>
          </a:ln>
          <a:effectLst>
            <a:outerShdw dist="107763" dir="2700000" algn="ctr" rotWithShape="0">
              <a:schemeClr val="bg2"/>
            </a:outerShdw>
          </a:effectLst>
        </p:spPr>
        <p:txBody>
          <a:bodyPr wrap="none" anchor="ctr"/>
          <a:lstStyle/>
          <a:p>
            <a:pPr algn="ctr">
              <a:spcBef>
                <a:spcPct val="0"/>
              </a:spcBef>
            </a:pPr>
            <a:r>
              <a:rPr lang="ja-JP" altLang="en-US" sz="1800" b="1">
                <a:latin typeface="ＭＳ Ｐゴシック" pitchFamily="50" charset="-128"/>
              </a:rPr>
              <a:t>「ＱＣサークルレベル把握と指導指針」抜粋</a:t>
            </a:r>
          </a:p>
        </p:txBody>
      </p:sp>
      <p:pic>
        <p:nvPicPr>
          <p:cNvPr id="1036364" name="Picture 7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2325" y="5033963"/>
            <a:ext cx="2325688" cy="148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36365" name="Text Box 77"/>
          <p:cNvSpPr txBox="1">
            <a:spLocks noChangeArrowheads="1"/>
          </p:cNvSpPr>
          <p:nvPr/>
        </p:nvSpPr>
        <p:spPr bwMode="auto">
          <a:xfrm>
            <a:off x="1058863" y="163513"/>
            <a:ext cx="6613525" cy="51911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lang="ja-JP" altLang="en-US" sz="2800" b="1">
                <a:ea typeface="HG創英角ﾎﾟｯﾌﾟ体" pitchFamily="49" charset="-128"/>
              </a:rPr>
              <a:t>サークルのレベル把握と指導指針の活用</a:t>
            </a:r>
          </a:p>
        </p:txBody>
      </p:sp>
    </p:spTree>
  </p:cSld>
  <p:clrMapOvr>
    <a:masterClrMapping/>
  </p:clrMapOvr>
  <p:transition>
    <p:cover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8338" name="Rectangle 2"/>
          <p:cNvSpPr>
            <a:spLocks noChangeArrowheads="1"/>
          </p:cNvSpPr>
          <p:nvPr/>
        </p:nvSpPr>
        <p:spPr bwMode="auto">
          <a:xfrm>
            <a:off x="152400" y="304800"/>
            <a:ext cx="8459788" cy="1228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80000"/>
              </a:lnSpc>
              <a:spcBef>
                <a:spcPct val="0"/>
              </a:spcBef>
            </a:pPr>
            <a:r>
              <a:rPr lang="en-US" altLang="ja-JP" sz="1000">
                <a:solidFill>
                  <a:srgbClr val="000000"/>
                </a:solidFill>
                <a:latin typeface="HG丸ｺﾞｼｯｸM-PRO" pitchFamily="50" charset="-128"/>
                <a:ea typeface="HG丸ｺﾞｼｯｸM-PRO" pitchFamily="50" charset="-128"/>
              </a:rPr>
              <a:t>							</a:t>
            </a:r>
          </a:p>
          <a:p>
            <a:pPr>
              <a:lnSpc>
                <a:spcPct val="110000"/>
              </a:lnSpc>
              <a:spcBef>
                <a:spcPct val="0"/>
              </a:spcBef>
            </a:pPr>
            <a:r>
              <a:rPr lang="en-US" altLang="ja-JP" sz="1600" b="1">
                <a:solidFill>
                  <a:srgbClr val="000000"/>
                </a:solidFill>
                <a:latin typeface="HG丸ｺﾞｼｯｸM-PRO" pitchFamily="50" charset="-128"/>
                <a:ea typeface="HG丸ｺﾞｼｯｸM-PRO" pitchFamily="50" charset="-128"/>
              </a:rPr>
              <a:t> </a:t>
            </a:r>
            <a:r>
              <a:rPr lang="ja-JP" altLang="en-US" b="1">
                <a:solidFill>
                  <a:srgbClr val="000000"/>
                </a:solidFill>
                <a:latin typeface="HG丸ｺﾞｼｯｸM-PRO" pitchFamily="50" charset="-128"/>
                <a:ea typeface="HG丸ｺﾞｼｯｸM-PRO" pitchFamily="50" charset="-128"/>
              </a:rPr>
              <a:t>平均的な「能力」に関するレベル把握項目</a:t>
            </a:r>
            <a:r>
              <a:rPr lang="ja-JP" altLang="en-US" sz="1600" b="1">
                <a:solidFill>
                  <a:srgbClr val="000000"/>
                </a:solidFill>
                <a:latin typeface="HG丸ｺﾞｼｯｸM-PRO" pitchFamily="50" charset="-128"/>
                <a:ea typeface="HG丸ｺﾞｼｯｸM-PRO" pitchFamily="50" charset="-128"/>
              </a:rPr>
              <a:t>	</a:t>
            </a:r>
            <a:r>
              <a:rPr lang="ja-JP" altLang="en-US" sz="1000">
                <a:solidFill>
                  <a:srgbClr val="000000"/>
                </a:solidFill>
                <a:latin typeface="HG丸ｺﾞｼｯｸM-PRO" pitchFamily="50" charset="-128"/>
                <a:ea typeface="HG丸ｺﾞｼｯｸM-PRO" pitchFamily="50" charset="-128"/>
              </a:rPr>
              <a:t>						</a:t>
            </a:r>
          </a:p>
          <a:p>
            <a:pPr>
              <a:lnSpc>
                <a:spcPct val="50000"/>
              </a:lnSpc>
              <a:spcBef>
                <a:spcPct val="0"/>
              </a:spcBef>
            </a:pPr>
            <a:r>
              <a:rPr lang="ja-JP" altLang="en-US" sz="1000">
                <a:solidFill>
                  <a:srgbClr val="000000"/>
                </a:solidFill>
                <a:latin typeface="HG丸ｺﾞｼｯｸM-PRO" pitchFamily="50" charset="-128"/>
                <a:ea typeface="HG丸ｺﾞｼｯｸM-PRO" pitchFamily="50" charset="-128"/>
              </a:rPr>
              <a:t>（イ）～（ホ）までの項目を参考にして、そのサークルがどのレベルに該当するか１～５で判定する。							</a:t>
            </a:r>
          </a:p>
          <a:p>
            <a:pPr>
              <a:lnSpc>
                <a:spcPct val="80000"/>
              </a:lnSpc>
              <a:spcBef>
                <a:spcPct val="0"/>
              </a:spcBef>
            </a:pPr>
            <a:r>
              <a:rPr lang="ja-JP" altLang="en-US" sz="1000">
                <a:solidFill>
                  <a:srgbClr val="000000"/>
                </a:solidFill>
                <a:latin typeface="HG丸ｺﾞｼｯｸM-PRO" pitchFamily="50" charset="-128"/>
                <a:ea typeface="HG丸ｺﾞｼｯｸM-PRO" pitchFamily="50" charset="-128"/>
              </a:rPr>
              <a:t>その結果を添付の</a:t>
            </a:r>
            <a:r>
              <a:rPr lang="ja-JP" altLang="en-US" sz="1400" b="1">
                <a:solidFill>
                  <a:srgbClr val="000000"/>
                </a:solidFill>
                <a:latin typeface="HG丸ｺﾞｼｯｸM-PRO" pitchFamily="50" charset="-128"/>
                <a:ea typeface="HG丸ｺﾞｼｯｸM-PRO" pitchFamily="50" charset="-128"/>
              </a:rPr>
              <a:t>「ＱＣサークルレベル把握表」</a:t>
            </a:r>
            <a:r>
              <a:rPr lang="ja-JP" altLang="en-US" sz="1000">
                <a:solidFill>
                  <a:srgbClr val="000000"/>
                </a:solidFill>
                <a:latin typeface="HG丸ｺﾞｼｯｸM-PRO" pitchFamily="50" charset="-128"/>
                <a:ea typeface="HG丸ｺﾞｼｯｸM-PRO" pitchFamily="50" charset="-128"/>
              </a:rPr>
              <a:t>の </a:t>
            </a:r>
            <a:r>
              <a:rPr lang="en-US" altLang="ja-JP" sz="1400" b="1">
                <a:solidFill>
                  <a:srgbClr val="000000"/>
                </a:solidFill>
                <a:latin typeface="HG丸ｺﾞｼｯｸM-PRO" pitchFamily="50" charset="-128"/>
                <a:ea typeface="HG丸ｺﾞｼｯｸM-PRO" pitchFamily="50" charset="-128"/>
              </a:rPr>
              <a:t>X</a:t>
            </a:r>
            <a:r>
              <a:rPr lang="ja-JP" altLang="en-US" sz="1400" b="1">
                <a:solidFill>
                  <a:srgbClr val="000000"/>
                </a:solidFill>
                <a:latin typeface="HG丸ｺﾞｼｯｸM-PRO" pitchFamily="50" charset="-128"/>
                <a:ea typeface="HG丸ｺﾞｼｯｸM-PRO" pitchFamily="50" charset="-128"/>
              </a:rPr>
              <a:t>軸 </a:t>
            </a:r>
            <a:r>
              <a:rPr lang="ja-JP" altLang="en-US" sz="1000">
                <a:solidFill>
                  <a:srgbClr val="000000"/>
                </a:solidFill>
                <a:latin typeface="HG丸ｺﾞｼｯｸM-PRO" pitchFamily="50" charset="-128"/>
                <a:ea typeface="HG丸ｺﾞｼｯｸM-PRO" pitchFamily="50" charset="-128"/>
              </a:rPr>
              <a:t>評価点記入欄に記入し、</a:t>
            </a:r>
            <a:r>
              <a:rPr lang="en-US" altLang="ja-JP" sz="1400" b="1">
                <a:solidFill>
                  <a:srgbClr val="000000"/>
                </a:solidFill>
                <a:latin typeface="HG丸ｺﾞｼｯｸM-PRO" pitchFamily="50" charset="-128"/>
                <a:ea typeface="HG丸ｺﾞｼｯｸM-PRO" pitchFamily="50" charset="-128"/>
              </a:rPr>
              <a:t>X</a:t>
            </a:r>
            <a:r>
              <a:rPr lang="ja-JP" altLang="en-US" sz="1400" b="1">
                <a:solidFill>
                  <a:srgbClr val="000000"/>
                </a:solidFill>
                <a:latin typeface="HG丸ｺﾞｼｯｸM-PRO" pitchFamily="50" charset="-128"/>
                <a:ea typeface="HG丸ｺﾞｼｯｸM-PRO" pitchFamily="50" charset="-128"/>
              </a:rPr>
              <a:t>軸 </a:t>
            </a:r>
            <a:r>
              <a:rPr lang="ja-JP" altLang="en-US" sz="1000">
                <a:solidFill>
                  <a:srgbClr val="000000"/>
                </a:solidFill>
                <a:latin typeface="HG丸ｺﾞｼｯｸM-PRO" pitchFamily="50" charset="-128"/>
                <a:ea typeface="HG丸ｺﾞｼｯｸM-PRO" pitchFamily="50" charset="-128"/>
              </a:rPr>
              <a:t>に打点する。							</a:t>
            </a:r>
          </a:p>
        </p:txBody>
      </p:sp>
      <p:sp>
        <p:nvSpPr>
          <p:cNvPr id="1038339" name="Text Box 3"/>
          <p:cNvSpPr txBox="1">
            <a:spLocks noChangeArrowheads="1"/>
          </p:cNvSpPr>
          <p:nvPr/>
        </p:nvSpPr>
        <p:spPr bwMode="auto">
          <a:xfrm>
            <a:off x="7467600" y="1828800"/>
            <a:ext cx="1685925" cy="549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0"/>
              </a:spcBef>
            </a:pPr>
            <a:r>
              <a:rPr lang="ja-JP" altLang="en-US" sz="1000">
                <a:ea typeface="HG丸ｺﾞｼｯｸM-PRO" pitchFamily="50" charset="-128"/>
              </a:rPr>
              <a:t>・約</a:t>
            </a:r>
            <a:r>
              <a:rPr lang="en-US" altLang="ja-JP" sz="1000">
                <a:latin typeface="HG丸ｺﾞｼｯｸM-PRO" pitchFamily="50" charset="-128"/>
                <a:ea typeface="HG丸ｺﾞｼｯｸM-PRO" pitchFamily="50" charset="-128"/>
              </a:rPr>
              <a:t>80%</a:t>
            </a:r>
            <a:r>
              <a:rPr lang="ja-JP" altLang="en-US" sz="1000">
                <a:latin typeface="HG丸ｺﾞｼｯｸM-PRO" pitchFamily="50" charset="-128"/>
                <a:ea typeface="HG丸ｺﾞｼｯｸM-PRO" pitchFamily="50" charset="-128"/>
              </a:rPr>
              <a:t>が身について</a:t>
            </a:r>
          </a:p>
          <a:p>
            <a:pPr>
              <a:spcBef>
                <a:spcPct val="0"/>
              </a:spcBef>
            </a:pPr>
            <a:r>
              <a:rPr lang="ja-JP" altLang="en-US" sz="1000">
                <a:latin typeface="HG丸ｺﾞｼｯｸM-PRO" pitchFamily="50" charset="-128"/>
                <a:ea typeface="HG丸ｺﾞｼｯｸM-PRO" pitchFamily="50" charset="-128"/>
              </a:rPr>
              <a:t>　おり、自然に実践で</a:t>
            </a:r>
          </a:p>
          <a:p>
            <a:pPr>
              <a:spcBef>
                <a:spcPct val="0"/>
              </a:spcBef>
            </a:pPr>
            <a:r>
              <a:rPr lang="ja-JP" altLang="en-US" sz="1000">
                <a:latin typeface="HG丸ｺﾞｼｯｸM-PRO" pitchFamily="50" charset="-128"/>
                <a:ea typeface="HG丸ｺﾞｼｯｸM-PRO" pitchFamily="50" charset="-128"/>
              </a:rPr>
              <a:t>　きる。</a:t>
            </a:r>
          </a:p>
        </p:txBody>
      </p:sp>
      <p:sp>
        <p:nvSpPr>
          <p:cNvPr id="1038340" name="Text Box 4"/>
          <p:cNvSpPr txBox="1">
            <a:spLocks noChangeArrowheads="1"/>
          </p:cNvSpPr>
          <p:nvPr/>
        </p:nvSpPr>
        <p:spPr bwMode="auto">
          <a:xfrm>
            <a:off x="7467600" y="2670175"/>
            <a:ext cx="1685925" cy="549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0"/>
              </a:spcBef>
            </a:pPr>
            <a:r>
              <a:rPr lang="ja-JP" altLang="en-US" sz="1000">
                <a:ea typeface="HG丸ｺﾞｼｯｸM-PRO" pitchFamily="50" charset="-128"/>
              </a:rPr>
              <a:t>・約</a:t>
            </a:r>
            <a:r>
              <a:rPr lang="en-US" altLang="ja-JP" sz="1000">
                <a:latin typeface="HG丸ｺﾞｼｯｸM-PRO" pitchFamily="50" charset="-128"/>
                <a:ea typeface="HG丸ｺﾞｼｯｸM-PRO" pitchFamily="50" charset="-128"/>
              </a:rPr>
              <a:t>80%</a:t>
            </a:r>
            <a:r>
              <a:rPr lang="ja-JP" altLang="en-US" sz="1000">
                <a:latin typeface="HG丸ｺﾞｼｯｸM-PRO" pitchFamily="50" charset="-128"/>
                <a:ea typeface="HG丸ｺﾞｼｯｸM-PRO" pitchFamily="50" charset="-128"/>
              </a:rPr>
              <a:t>が理解してお</a:t>
            </a:r>
          </a:p>
          <a:p>
            <a:pPr>
              <a:spcBef>
                <a:spcPct val="0"/>
              </a:spcBef>
            </a:pPr>
            <a:r>
              <a:rPr lang="ja-JP" altLang="en-US" sz="1000">
                <a:latin typeface="HG丸ｺﾞｼｯｸM-PRO" pitchFamily="50" charset="-128"/>
                <a:ea typeface="HG丸ｺﾞｼｯｸM-PRO" pitchFamily="50" charset="-128"/>
              </a:rPr>
              <a:t>　り自らの役割を自覚し</a:t>
            </a:r>
          </a:p>
          <a:p>
            <a:pPr>
              <a:spcBef>
                <a:spcPct val="0"/>
              </a:spcBef>
            </a:pPr>
            <a:r>
              <a:rPr lang="ja-JP" altLang="en-US" sz="1000">
                <a:latin typeface="HG丸ｺﾞｼｯｸM-PRO" pitchFamily="50" charset="-128"/>
                <a:ea typeface="HG丸ｺﾞｼｯｸM-PRO" pitchFamily="50" charset="-128"/>
              </a:rPr>
              <a:t>　自主的に活動できる。</a:t>
            </a:r>
          </a:p>
        </p:txBody>
      </p:sp>
      <p:grpSp>
        <p:nvGrpSpPr>
          <p:cNvPr id="1038341" name="Group 5"/>
          <p:cNvGrpSpPr>
            <a:grpSpLocks/>
          </p:cNvGrpSpPr>
          <p:nvPr/>
        </p:nvGrpSpPr>
        <p:grpSpPr bwMode="auto">
          <a:xfrm>
            <a:off x="95250" y="1676400"/>
            <a:ext cx="9048750" cy="4776788"/>
            <a:chOff x="60" y="1056"/>
            <a:chExt cx="5700" cy="3009"/>
          </a:xfrm>
        </p:grpSpPr>
        <p:sp>
          <p:nvSpPr>
            <p:cNvPr id="1038342" name="Rectangle 6" descr="10%"/>
            <p:cNvSpPr>
              <a:spLocks noChangeArrowheads="1"/>
            </p:cNvSpPr>
            <p:nvPr/>
          </p:nvSpPr>
          <p:spPr bwMode="auto">
            <a:xfrm>
              <a:off x="96" y="1056"/>
              <a:ext cx="943" cy="2700"/>
            </a:xfrm>
            <a:prstGeom prst="rect">
              <a:avLst/>
            </a:prstGeom>
            <a:pattFill prst="pct10">
              <a:fgClr>
                <a:schemeClr val="folHlink"/>
              </a:fgClr>
              <a:bgClr>
                <a:srgbClr val="FFFFFF"/>
              </a:bgClr>
            </a:patt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038343" name="Rectangle 7" descr="10%"/>
            <p:cNvSpPr>
              <a:spLocks noChangeArrowheads="1"/>
            </p:cNvSpPr>
            <p:nvPr/>
          </p:nvSpPr>
          <p:spPr bwMode="auto">
            <a:xfrm>
              <a:off x="96" y="3744"/>
              <a:ext cx="5562" cy="294"/>
            </a:xfrm>
            <a:prstGeom prst="rect">
              <a:avLst/>
            </a:prstGeom>
            <a:pattFill prst="pct10">
              <a:fgClr>
                <a:schemeClr val="folHlink"/>
              </a:fgClr>
              <a:bgClr>
                <a:srgbClr val="FFFFFF"/>
              </a:bgClr>
            </a:patt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038344" name="Rectangle 8"/>
            <p:cNvSpPr>
              <a:spLocks noChangeArrowheads="1"/>
            </p:cNvSpPr>
            <p:nvPr/>
          </p:nvSpPr>
          <p:spPr bwMode="auto">
            <a:xfrm>
              <a:off x="96" y="1056"/>
              <a:ext cx="5568" cy="2995"/>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038345" name="Line 9"/>
            <p:cNvSpPr>
              <a:spLocks noChangeShapeType="1"/>
            </p:cNvSpPr>
            <p:nvPr/>
          </p:nvSpPr>
          <p:spPr bwMode="auto">
            <a:xfrm>
              <a:off x="1032" y="1057"/>
              <a:ext cx="0" cy="2994"/>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38346" name="Line 10"/>
            <p:cNvSpPr>
              <a:spLocks noChangeShapeType="1"/>
            </p:cNvSpPr>
            <p:nvPr/>
          </p:nvSpPr>
          <p:spPr bwMode="auto">
            <a:xfrm>
              <a:off x="97" y="1632"/>
              <a:ext cx="556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38347" name="Line 11"/>
            <p:cNvSpPr>
              <a:spLocks noChangeShapeType="1"/>
            </p:cNvSpPr>
            <p:nvPr/>
          </p:nvSpPr>
          <p:spPr bwMode="auto">
            <a:xfrm flipH="1">
              <a:off x="1969" y="1063"/>
              <a:ext cx="2" cy="282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38348" name="Line 12"/>
            <p:cNvSpPr>
              <a:spLocks noChangeShapeType="1"/>
            </p:cNvSpPr>
            <p:nvPr/>
          </p:nvSpPr>
          <p:spPr bwMode="auto">
            <a:xfrm>
              <a:off x="2899" y="1057"/>
              <a:ext cx="1" cy="2839"/>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38349" name="Line 13"/>
            <p:cNvSpPr>
              <a:spLocks noChangeShapeType="1"/>
            </p:cNvSpPr>
            <p:nvPr/>
          </p:nvSpPr>
          <p:spPr bwMode="auto">
            <a:xfrm>
              <a:off x="3808" y="1057"/>
              <a:ext cx="0" cy="284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38350" name="Line 14"/>
            <p:cNvSpPr>
              <a:spLocks noChangeShapeType="1"/>
            </p:cNvSpPr>
            <p:nvPr/>
          </p:nvSpPr>
          <p:spPr bwMode="auto">
            <a:xfrm>
              <a:off x="4752" y="1065"/>
              <a:ext cx="0" cy="284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38351" name="Line 15"/>
            <p:cNvSpPr>
              <a:spLocks noChangeShapeType="1"/>
            </p:cNvSpPr>
            <p:nvPr/>
          </p:nvSpPr>
          <p:spPr bwMode="auto">
            <a:xfrm>
              <a:off x="97" y="2217"/>
              <a:ext cx="556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38352" name="Line 16"/>
            <p:cNvSpPr>
              <a:spLocks noChangeShapeType="1"/>
            </p:cNvSpPr>
            <p:nvPr/>
          </p:nvSpPr>
          <p:spPr bwMode="auto">
            <a:xfrm>
              <a:off x="97" y="2775"/>
              <a:ext cx="556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38353" name="Line 17"/>
            <p:cNvSpPr>
              <a:spLocks noChangeShapeType="1"/>
            </p:cNvSpPr>
            <p:nvPr/>
          </p:nvSpPr>
          <p:spPr bwMode="auto">
            <a:xfrm>
              <a:off x="97" y="3217"/>
              <a:ext cx="556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38354" name="Line 18"/>
            <p:cNvSpPr>
              <a:spLocks noChangeShapeType="1"/>
            </p:cNvSpPr>
            <p:nvPr/>
          </p:nvSpPr>
          <p:spPr bwMode="auto">
            <a:xfrm>
              <a:off x="97" y="3757"/>
              <a:ext cx="556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38355" name="Rectangle 19"/>
            <p:cNvSpPr>
              <a:spLocks noChangeArrowheads="1"/>
            </p:cNvSpPr>
            <p:nvPr/>
          </p:nvSpPr>
          <p:spPr bwMode="auto">
            <a:xfrm>
              <a:off x="584" y="3873"/>
              <a:ext cx="684"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spcBef>
                  <a:spcPct val="50000"/>
                </a:spcBef>
              </a:pPr>
              <a:r>
                <a:rPr lang="ja-JP" altLang="en-US" sz="1200" b="1">
                  <a:ea typeface="HG丸ｺﾞｼｯｸM-PRO" pitchFamily="50" charset="-128"/>
                </a:rPr>
                <a:t>レベル</a:t>
              </a:r>
            </a:p>
          </p:txBody>
        </p:sp>
        <p:sp>
          <p:nvSpPr>
            <p:cNvPr id="1038356" name="Line 20"/>
            <p:cNvSpPr>
              <a:spLocks noChangeShapeType="1"/>
            </p:cNvSpPr>
            <p:nvPr/>
          </p:nvSpPr>
          <p:spPr bwMode="auto">
            <a:xfrm>
              <a:off x="1057" y="3904"/>
              <a:ext cx="460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38357" name="Line 21"/>
            <p:cNvSpPr>
              <a:spLocks noChangeShapeType="1"/>
            </p:cNvSpPr>
            <p:nvPr/>
          </p:nvSpPr>
          <p:spPr bwMode="auto">
            <a:xfrm>
              <a:off x="1920" y="3983"/>
              <a:ext cx="1056" cy="0"/>
            </a:xfrm>
            <a:prstGeom prst="line">
              <a:avLst/>
            </a:prstGeom>
            <a:noFill/>
            <a:ln w="190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38358" name="Line 22"/>
            <p:cNvSpPr>
              <a:spLocks noChangeShapeType="1"/>
            </p:cNvSpPr>
            <p:nvPr/>
          </p:nvSpPr>
          <p:spPr bwMode="auto">
            <a:xfrm>
              <a:off x="3534" y="3971"/>
              <a:ext cx="947" cy="0"/>
            </a:xfrm>
            <a:prstGeom prst="line">
              <a:avLst/>
            </a:prstGeom>
            <a:noFill/>
            <a:ln w="1905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38359" name="Rectangle 23"/>
            <p:cNvSpPr>
              <a:spLocks noChangeArrowheads="1"/>
            </p:cNvSpPr>
            <p:nvPr/>
          </p:nvSpPr>
          <p:spPr bwMode="auto">
            <a:xfrm>
              <a:off x="3080" y="3886"/>
              <a:ext cx="587"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spcBef>
                  <a:spcPct val="50000"/>
                </a:spcBef>
              </a:pPr>
              <a:r>
                <a:rPr lang="ja-JP" altLang="en-US" sz="1200" b="1">
                  <a:ea typeface="HG丸ｺﾞｼｯｸM-PRO" pitchFamily="50" charset="-128"/>
                </a:rPr>
                <a:t>Ｘ軸</a:t>
              </a:r>
            </a:p>
          </p:txBody>
        </p:sp>
        <p:sp>
          <p:nvSpPr>
            <p:cNvPr id="1038360" name="Rectangle 24"/>
            <p:cNvSpPr>
              <a:spLocks noChangeArrowheads="1"/>
            </p:cNvSpPr>
            <p:nvPr/>
          </p:nvSpPr>
          <p:spPr bwMode="auto">
            <a:xfrm>
              <a:off x="4578" y="3892"/>
              <a:ext cx="587"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spcBef>
                  <a:spcPct val="50000"/>
                </a:spcBef>
              </a:pPr>
              <a:r>
                <a:rPr lang="ja-JP" altLang="en-US" sz="1200" b="1">
                  <a:ea typeface="HG丸ｺﾞｼｯｸM-PRO" pitchFamily="50" charset="-128"/>
                </a:rPr>
                <a:t>高い</a:t>
              </a:r>
            </a:p>
          </p:txBody>
        </p:sp>
        <p:sp>
          <p:nvSpPr>
            <p:cNvPr id="1038361" name="Rectangle 25"/>
            <p:cNvSpPr>
              <a:spLocks noChangeArrowheads="1"/>
            </p:cNvSpPr>
            <p:nvPr/>
          </p:nvSpPr>
          <p:spPr bwMode="auto">
            <a:xfrm>
              <a:off x="96" y="3757"/>
              <a:ext cx="684"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spcBef>
                  <a:spcPct val="50000"/>
                </a:spcBef>
              </a:pPr>
              <a:r>
                <a:rPr lang="ja-JP" altLang="en-US" sz="1200" b="1">
                  <a:ea typeface="HG丸ｺﾞｼｯｸM-PRO" pitchFamily="50" charset="-128"/>
                </a:rPr>
                <a:t>項　目</a:t>
              </a:r>
            </a:p>
          </p:txBody>
        </p:sp>
        <p:sp>
          <p:nvSpPr>
            <p:cNvPr id="1038362" name="Line 26"/>
            <p:cNvSpPr>
              <a:spLocks noChangeShapeType="1"/>
            </p:cNvSpPr>
            <p:nvPr/>
          </p:nvSpPr>
          <p:spPr bwMode="auto">
            <a:xfrm flipV="1">
              <a:off x="95" y="3774"/>
              <a:ext cx="911" cy="276"/>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38363" name="Line 27"/>
            <p:cNvSpPr>
              <a:spLocks noChangeShapeType="1"/>
            </p:cNvSpPr>
            <p:nvPr/>
          </p:nvSpPr>
          <p:spPr bwMode="auto">
            <a:xfrm>
              <a:off x="1039" y="3769"/>
              <a:ext cx="0" cy="287"/>
            </a:xfrm>
            <a:prstGeom prst="line">
              <a:avLst/>
            </a:prstGeom>
            <a:noFill/>
            <a:ln w="254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38364" name="Line 28"/>
            <p:cNvSpPr>
              <a:spLocks noChangeShapeType="1"/>
            </p:cNvSpPr>
            <p:nvPr/>
          </p:nvSpPr>
          <p:spPr bwMode="auto">
            <a:xfrm flipV="1">
              <a:off x="91" y="3773"/>
              <a:ext cx="912" cy="269"/>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38365" name="Rectangle 29"/>
            <p:cNvSpPr>
              <a:spLocks noChangeArrowheads="1"/>
            </p:cNvSpPr>
            <p:nvPr/>
          </p:nvSpPr>
          <p:spPr bwMode="auto">
            <a:xfrm>
              <a:off x="60" y="1670"/>
              <a:ext cx="900" cy="6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110000"/>
                </a:lnSpc>
                <a:spcBef>
                  <a:spcPct val="0"/>
                </a:spcBef>
              </a:pPr>
              <a:r>
                <a:rPr lang="ja-JP" altLang="en-US" sz="1000" b="1">
                  <a:solidFill>
                    <a:srgbClr val="000000"/>
                  </a:solidFill>
                  <a:latin typeface="HG丸ｺﾞｼｯｸM-PRO" pitchFamily="50" charset="-128"/>
                  <a:ea typeface="HG丸ｺﾞｼｯｸM-PRO" pitchFamily="50" charset="-128"/>
                </a:rPr>
                <a:t>（ロ）	             </a:t>
              </a:r>
              <a:r>
                <a:rPr lang="ja-JP" altLang="en-US" sz="1000">
                  <a:solidFill>
                    <a:srgbClr val="000000"/>
                  </a:solidFill>
                  <a:latin typeface="HG丸ｺﾞｼｯｸM-PRO" pitchFamily="50" charset="-128"/>
                  <a:ea typeface="HG丸ｺﾞｼｯｸM-PRO" pitchFamily="50" charset="-128"/>
                </a:rPr>
                <a:t> </a:t>
              </a:r>
            </a:p>
            <a:p>
              <a:pPr>
                <a:lnSpc>
                  <a:spcPct val="110000"/>
                </a:lnSpc>
                <a:spcBef>
                  <a:spcPct val="0"/>
                </a:spcBef>
              </a:pPr>
              <a:r>
                <a:rPr lang="ja-JP" altLang="en-US" sz="1000" b="1">
                  <a:solidFill>
                    <a:srgbClr val="000000"/>
                  </a:solidFill>
                  <a:latin typeface="HG丸ｺﾞｼｯｸM-PRO" pitchFamily="50" charset="-128"/>
                  <a:ea typeface="HG丸ｺﾞｼｯｸM-PRO" pitchFamily="50" charset="-128"/>
                </a:rPr>
                <a:t>ＱＣサークル活動の          </a:t>
              </a:r>
              <a:endParaRPr lang="ja-JP" altLang="en-US" sz="1000">
                <a:solidFill>
                  <a:srgbClr val="000000"/>
                </a:solidFill>
                <a:latin typeface="HG丸ｺﾞｼｯｸM-PRO" pitchFamily="50" charset="-128"/>
                <a:ea typeface="HG丸ｺﾞｼｯｸM-PRO" pitchFamily="50" charset="-128"/>
              </a:endParaRPr>
            </a:p>
            <a:p>
              <a:pPr>
                <a:lnSpc>
                  <a:spcPct val="110000"/>
                </a:lnSpc>
                <a:spcBef>
                  <a:spcPct val="0"/>
                </a:spcBef>
              </a:pPr>
              <a:r>
                <a:rPr lang="ja-JP" altLang="en-US" sz="1000" b="1">
                  <a:solidFill>
                    <a:srgbClr val="000000"/>
                  </a:solidFill>
                  <a:latin typeface="HG丸ｺﾞｼｯｸM-PRO" pitchFamily="50" charset="-128"/>
                  <a:ea typeface="HG丸ｺﾞｼｯｸM-PRO" pitchFamily="50" charset="-128"/>
                </a:rPr>
                <a:t>運営の仕方	               </a:t>
              </a:r>
            </a:p>
            <a:p>
              <a:pPr>
                <a:lnSpc>
                  <a:spcPct val="110000"/>
                </a:lnSpc>
                <a:spcBef>
                  <a:spcPct val="0"/>
                </a:spcBef>
              </a:pPr>
              <a:r>
                <a:rPr lang="ja-JP" altLang="en-US" sz="1000" b="1">
                  <a:solidFill>
                    <a:srgbClr val="000000"/>
                  </a:solidFill>
                  <a:latin typeface="HG丸ｺﾞｼｯｸM-PRO" pitchFamily="50" charset="-128"/>
                  <a:ea typeface="HG丸ｺﾞｼｯｸM-PRO" pitchFamily="50" charset="-128"/>
                </a:rPr>
                <a:t> （リーダーシップ）</a:t>
              </a:r>
              <a:r>
                <a:rPr lang="ja-JP" altLang="en-US" sz="1000">
                  <a:solidFill>
                    <a:srgbClr val="000000"/>
                  </a:solidFill>
                  <a:latin typeface="HG丸ｺﾞｼｯｸM-PRO" pitchFamily="50" charset="-128"/>
                  <a:ea typeface="HG丸ｺﾞｼｯｸM-PRO" pitchFamily="50" charset="-128"/>
                </a:rPr>
                <a:t>	      	</a:t>
              </a:r>
            </a:p>
          </p:txBody>
        </p:sp>
        <p:sp>
          <p:nvSpPr>
            <p:cNvPr id="1038366" name="Rectangle 30"/>
            <p:cNvSpPr>
              <a:spLocks noChangeArrowheads="1"/>
            </p:cNvSpPr>
            <p:nvPr/>
          </p:nvSpPr>
          <p:spPr bwMode="auto">
            <a:xfrm>
              <a:off x="67" y="2256"/>
              <a:ext cx="1008" cy="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spcBef>
                  <a:spcPct val="0"/>
                </a:spcBef>
              </a:pPr>
              <a:r>
                <a:rPr lang="ja-JP" altLang="en-US" sz="1000" b="1">
                  <a:solidFill>
                    <a:srgbClr val="000000"/>
                  </a:solidFill>
                  <a:latin typeface="HG丸ｺﾞｼｯｸM-PRO" pitchFamily="50" charset="-128"/>
                  <a:ea typeface="HG丸ｺﾞｼｯｸM-PRO" pitchFamily="50" charset="-128"/>
                </a:rPr>
                <a:t>（ハ）	             </a:t>
              </a:r>
              <a:r>
                <a:rPr lang="ja-JP" altLang="en-US" sz="1000">
                  <a:solidFill>
                    <a:srgbClr val="000000"/>
                  </a:solidFill>
                  <a:latin typeface="HG丸ｺﾞｼｯｸM-PRO" pitchFamily="50" charset="-128"/>
                  <a:ea typeface="HG丸ｺﾞｼｯｸM-PRO" pitchFamily="50" charset="-128"/>
                </a:rPr>
                <a:t>	</a:t>
              </a:r>
            </a:p>
            <a:p>
              <a:pPr>
                <a:lnSpc>
                  <a:spcPct val="0"/>
                </a:lnSpc>
                <a:spcBef>
                  <a:spcPct val="0"/>
                </a:spcBef>
              </a:pPr>
              <a:r>
                <a:rPr lang="ja-JP" altLang="en-US" sz="1000" b="1">
                  <a:solidFill>
                    <a:srgbClr val="000000"/>
                  </a:solidFill>
                  <a:latin typeface="HG丸ｺﾞｼｯｸM-PRO" pitchFamily="50" charset="-128"/>
                  <a:ea typeface="HG丸ｺﾞｼｯｸM-PRO" pitchFamily="50" charset="-128"/>
                </a:rPr>
                <a:t>ＱＣ手法の使い方と          </a:t>
              </a:r>
              <a:endParaRPr lang="ja-JP" altLang="en-US" sz="1000">
                <a:solidFill>
                  <a:srgbClr val="000000"/>
                </a:solidFill>
                <a:latin typeface="HG丸ｺﾞｼｯｸM-PRO" pitchFamily="50" charset="-128"/>
                <a:ea typeface="HG丸ｺﾞｼｯｸM-PRO" pitchFamily="50" charset="-128"/>
              </a:endParaRPr>
            </a:p>
            <a:p>
              <a:pPr>
                <a:lnSpc>
                  <a:spcPct val="130000"/>
                </a:lnSpc>
                <a:spcBef>
                  <a:spcPct val="0"/>
                </a:spcBef>
              </a:pPr>
              <a:r>
                <a:rPr lang="ja-JP" altLang="en-US" sz="1000" b="1">
                  <a:solidFill>
                    <a:srgbClr val="000000"/>
                  </a:solidFill>
                  <a:latin typeface="HG丸ｺﾞｼｯｸM-PRO" pitchFamily="50" charset="-128"/>
                  <a:ea typeface="HG丸ｺﾞｼｯｸM-PRO" pitchFamily="50" charset="-128"/>
                </a:rPr>
                <a:t>活動結果のまとめ・発表  </a:t>
              </a:r>
              <a:r>
                <a:rPr lang="ja-JP" altLang="en-US" sz="1000">
                  <a:solidFill>
                    <a:srgbClr val="000000"/>
                  </a:solidFill>
                  <a:latin typeface="HG丸ｺﾞｼｯｸM-PRO" pitchFamily="50" charset="-128"/>
                  <a:ea typeface="HG丸ｺﾞｼｯｸM-PRO" pitchFamily="50" charset="-128"/>
                </a:rPr>
                <a:t>	</a:t>
              </a:r>
            </a:p>
          </p:txBody>
        </p:sp>
        <p:sp>
          <p:nvSpPr>
            <p:cNvPr id="1038367" name="Rectangle 31"/>
            <p:cNvSpPr>
              <a:spLocks noChangeArrowheads="1"/>
            </p:cNvSpPr>
            <p:nvPr/>
          </p:nvSpPr>
          <p:spPr bwMode="auto">
            <a:xfrm>
              <a:off x="72" y="3258"/>
              <a:ext cx="1027" cy="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120000"/>
                </a:lnSpc>
                <a:spcBef>
                  <a:spcPct val="0"/>
                </a:spcBef>
              </a:pPr>
              <a:r>
                <a:rPr lang="ja-JP" altLang="en-US" sz="1000" b="1">
                  <a:solidFill>
                    <a:srgbClr val="000000"/>
                  </a:solidFill>
                  <a:latin typeface="HG丸ｺﾞｼｯｸM-PRO" pitchFamily="50" charset="-128"/>
                  <a:ea typeface="HG丸ｺﾞｼｯｸM-PRO" pitchFamily="50" charset="-128"/>
                </a:rPr>
                <a:t>（ホ）	            </a:t>
              </a:r>
              <a:endParaRPr lang="ja-JP" altLang="en-US" sz="1000">
                <a:solidFill>
                  <a:srgbClr val="000000"/>
                </a:solidFill>
                <a:latin typeface="HG丸ｺﾞｼｯｸM-PRO" pitchFamily="50" charset="-128"/>
                <a:ea typeface="HG丸ｺﾞｼｯｸM-PRO" pitchFamily="50" charset="-128"/>
              </a:endParaRPr>
            </a:p>
            <a:p>
              <a:pPr>
                <a:lnSpc>
                  <a:spcPct val="120000"/>
                </a:lnSpc>
                <a:spcBef>
                  <a:spcPct val="0"/>
                </a:spcBef>
              </a:pPr>
              <a:r>
                <a:rPr lang="ja-JP" altLang="en-US" sz="1000" b="1">
                  <a:solidFill>
                    <a:srgbClr val="000000"/>
                  </a:solidFill>
                  <a:latin typeface="HG丸ｺﾞｼｯｸM-PRO" pitchFamily="50" charset="-128"/>
                  <a:ea typeface="HG丸ｺﾞｼｯｸM-PRO" pitchFamily="50" charset="-128"/>
                </a:rPr>
                <a:t>改善技能・改善能力          </a:t>
              </a:r>
              <a:endParaRPr lang="ja-JP" altLang="en-US" sz="1000">
                <a:solidFill>
                  <a:srgbClr val="000000"/>
                </a:solidFill>
                <a:latin typeface="HG丸ｺﾞｼｯｸM-PRO" pitchFamily="50" charset="-128"/>
                <a:ea typeface="HG丸ｺﾞｼｯｸM-PRO" pitchFamily="50" charset="-128"/>
              </a:endParaRPr>
            </a:p>
            <a:p>
              <a:pPr>
                <a:lnSpc>
                  <a:spcPct val="120000"/>
                </a:lnSpc>
                <a:spcBef>
                  <a:spcPct val="0"/>
                </a:spcBef>
              </a:pPr>
              <a:r>
                <a:rPr lang="ja-JP" altLang="en-US" sz="1000" b="1">
                  <a:solidFill>
                    <a:srgbClr val="000000"/>
                  </a:solidFill>
                  <a:latin typeface="HG丸ｺﾞｼｯｸM-PRO" pitchFamily="50" charset="-128"/>
                  <a:ea typeface="HG丸ｺﾞｼｯｸM-PRO" pitchFamily="50" charset="-128"/>
                </a:rPr>
                <a:t>（改善に対するやる気）           </a:t>
              </a:r>
            </a:p>
          </p:txBody>
        </p:sp>
        <p:sp>
          <p:nvSpPr>
            <p:cNvPr id="1038368" name="Rectangle 32"/>
            <p:cNvSpPr>
              <a:spLocks noChangeArrowheads="1"/>
            </p:cNvSpPr>
            <p:nvPr/>
          </p:nvSpPr>
          <p:spPr bwMode="auto">
            <a:xfrm>
              <a:off x="67" y="2838"/>
              <a:ext cx="1008" cy="4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60000"/>
                </a:lnSpc>
                <a:spcBef>
                  <a:spcPct val="0"/>
                </a:spcBef>
              </a:pPr>
              <a:r>
                <a:rPr lang="ja-JP" altLang="en-US" sz="1000" b="1">
                  <a:solidFill>
                    <a:srgbClr val="000000"/>
                  </a:solidFill>
                  <a:latin typeface="HG丸ｺﾞｼｯｸM-PRO" pitchFamily="50" charset="-128"/>
                  <a:ea typeface="HG丸ｺﾞｼｯｸM-PRO" pitchFamily="50" charset="-128"/>
                </a:rPr>
                <a:t>（ニ）	             </a:t>
              </a:r>
              <a:r>
                <a:rPr lang="ja-JP" altLang="en-US" sz="1000">
                  <a:solidFill>
                    <a:srgbClr val="000000"/>
                  </a:solidFill>
                  <a:latin typeface="HG丸ｺﾞｼｯｸM-PRO" pitchFamily="50" charset="-128"/>
                  <a:ea typeface="HG丸ｺﾞｼｯｸM-PRO" pitchFamily="50" charset="-128"/>
                </a:rPr>
                <a:t>	</a:t>
              </a:r>
            </a:p>
            <a:p>
              <a:pPr>
                <a:lnSpc>
                  <a:spcPct val="60000"/>
                </a:lnSpc>
                <a:spcBef>
                  <a:spcPct val="0"/>
                </a:spcBef>
              </a:pPr>
              <a:r>
                <a:rPr lang="ja-JP" altLang="en-US" sz="1000" b="1">
                  <a:solidFill>
                    <a:srgbClr val="000000"/>
                  </a:solidFill>
                  <a:latin typeface="HG丸ｺﾞｼｯｸM-PRO" pitchFamily="50" charset="-128"/>
                  <a:ea typeface="HG丸ｺﾞｼｯｸM-PRO" pitchFamily="50" charset="-128"/>
                </a:rPr>
                <a:t>多技能の向上	               </a:t>
              </a:r>
              <a:r>
                <a:rPr lang="ja-JP" altLang="en-US" sz="1000">
                  <a:solidFill>
                    <a:srgbClr val="000000"/>
                  </a:solidFill>
                  <a:latin typeface="HG丸ｺﾞｼｯｸM-PRO" pitchFamily="50" charset="-128"/>
                  <a:ea typeface="HG丸ｺﾞｼｯｸM-PRO" pitchFamily="50" charset="-128"/>
                </a:rPr>
                <a:t>	</a:t>
              </a:r>
            </a:p>
            <a:p>
              <a:pPr>
                <a:lnSpc>
                  <a:spcPct val="60000"/>
                </a:lnSpc>
                <a:spcBef>
                  <a:spcPct val="0"/>
                </a:spcBef>
              </a:pPr>
              <a:r>
                <a:rPr lang="ja-JP" altLang="en-US" sz="1000" b="1">
                  <a:solidFill>
                    <a:srgbClr val="000000"/>
                  </a:solidFill>
                  <a:latin typeface="HG丸ｺﾞｼｯｸM-PRO" pitchFamily="50" charset="-128"/>
                  <a:ea typeface="HG丸ｺﾞｼｯｸM-PRO" pitchFamily="50" charset="-128"/>
                </a:rPr>
                <a:t>・ローテーションなど</a:t>
              </a:r>
              <a:r>
                <a:rPr lang="ja-JP" altLang="en-US" sz="1000">
                  <a:solidFill>
                    <a:srgbClr val="000000"/>
                  </a:solidFill>
                  <a:latin typeface="HG丸ｺﾞｼｯｸM-PRO" pitchFamily="50" charset="-128"/>
                  <a:ea typeface="HG丸ｺﾞｼｯｸM-PRO" pitchFamily="50" charset="-128"/>
                </a:rPr>
                <a:t>	</a:t>
              </a:r>
            </a:p>
          </p:txBody>
        </p:sp>
        <p:sp>
          <p:nvSpPr>
            <p:cNvPr id="1038369" name="Rectangle 33"/>
            <p:cNvSpPr>
              <a:spLocks noChangeArrowheads="1"/>
            </p:cNvSpPr>
            <p:nvPr/>
          </p:nvSpPr>
          <p:spPr bwMode="auto">
            <a:xfrm>
              <a:off x="144" y="3648"/>
              <a:ext cx="5616" cy="2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60000"/>
                </a:lnSpc>
                <a:spcBef>
                  <a:spcPct val="0"/>
                </a:spcBef>
              </a:pPr>
              <a:endParaRPr lang="en-US" altLang="ja-JP" sz="1000" b="1">
                <a:solidFill>
                  <a:srgbClr val="000000"/>
                </a:solidFill>
                <a:latin typeface="HG丸ｺﾞｼｯｸM-PRO" pitchFamily="50" charset="-128"/>
                <a:ea typeface="HG丸ｺﾞｼｯｸM-PRO" pitchFamily="50" charset="-128"/>
              </a:endParaRPr>
            </a:p>
            <a:p>
              <a:pPr>
                <a:lnSpc>
                  <a:spcPct val="60000"/>
                </a:lnSpc>
                <a:spcBef>
                  <a:spcPct val="0"/>
                </a:spcBef>
              </a:pPr>
              <a:r>
                <a:rPr lang="en-US" altLang="ja-JP" sz="1000" b="1">
                  <a:solidFill>
                    <a:srgbClr val="000000"/>
                  </a:solidFill>
                  <a:latin typeface="HG丸ｺﾞｼｯｸM-PRO" pitchFamily="50" charset="-128"/>
                  <a:ea typeface="HG丸ｺﾞｼｯｸM-PRO" pitchFamily="50" charset="-128"/>
                </a:rPr>
                <a:t>			 	  	</a:t>
              </a:r>
            </a:p>
            <a:p>
              <a:pPr>
                <a:lnSpc>
                  <a:spcPct val="60000"/>
                </a:lnSpc>
                <a:spcBef>
                  <a:spcPct val="0"/>
                </a:spcBef>
              </a:pPr>
              <a:r>
                <a:rPr lang="en-US" altLang="ja-JP" sz="1000" b="1">
                  <a:solidFill>
                    <a:srgbClr val="000000"/>
                  </a:solidFill>
                  <a:latin typeface="HG丸ｺﾞｼｯｸM-PRO" pitchFamily="50" charset="-128"/>
                  <a:ea typeface="HG丸ｺﾞｼｯｸM-PRO" pitchFamily="50" charset="-128"/>
                </a:rPr>
                <a:t>		     1	                    2                              3	                        4	                5								</a:t>
              </a:r>
            </a:p>
          </p:txBody>
        </p:sp>
        <p:sp>
          <p:nvSpPr>
            <p:cNvPr id="1038370" name="Rectangle 34"/>
            <p:cNvSpPr>
              <a:spLocks noChangeArrowheads="1"/>
            </p:cNvSpPr>
            <p:nvPr/>
          </p:nvSpPr>
          <p:spPr bwMode="auto">
            <a:xfrm>
              <a:off x="72" y="1134"/>
              <a:ext cx="1056" cy="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70000"/>
                </a:lnSpc>
                <a:spcBef>
                  <a:spcPct val="0"/>
                </a:spcBef>
              </a:pPr>
              <a:r>
                <a:rPr lang="ja-JP" altLang="en-US" sz="1000" b="1">
                  <a:solidFill>
                    <a:srgbClr val="000000"/>
                  </a:solidFill>
                  <a:latin typeface="HG丸ｺﾞｼｯｸM-PRO" pitchFamily="50" charset="-128"/>
                  <a:ea typeface="HG丸ｺﾞｼｯｸM-PRO" pitchFamily="50" charset="-128"/>
                </a:rPr>
                <a:t>（イ）	             </a:t>
              </a:r>
              <a:r>
                <a:rPr lang="ja-JP" altLang="en-US" sz="1000">
                  <a:solidFill>
                    <a:srgbClr val="000000"/>
                  </a:solidFill>
                  <a:latin typeface="HG丸ｺﾞｼｯｸM-PRO" pitchFamily="50" charset="-128"/>
                  <a:ea typeface="HG丸ｺﾞｼｯｸM-PRO" pitchFamily="50" charset="-128"/>
                </a:rPr>
                <a:t>	</a:t>
              </a:r>
            </a:p>
            <a:p>
              <a:pPr>
                <a:lnSpc>
                  <a:spcPct val="70000"/>
                </a:lnSpc>
                <a:spcBef>
                  <a:spcPct val="0"/>
                </a:spcBef>
              </a:pPr>
              <a:r>
                <a:rPr lang="ja-JP" altLang="en-US" sz="1000" b="1">
                  <a:solidFill>
                    <a:srgbClr val="000000"/>
                  </a:solidFill>
                  <a:latin typeface="HG丸ｺﾞｼｯｸM-PRO" pitchFamily="50" charset="-128"/>
                  <a:ea typeface="HG丸ｺﾞｼｯｸM-PRO" pitchFamily="50" charset="-128"/>
                </a:rPr>
                <a:t>ＱＣの基本的な考え方と     </a:t>
              </a:r>
              <a:r>
                <a:rPr lang="ja-JP" altLang="en-US" sz="1000">
                  <a:solidFill>
                    <a:srgbClr val="000000"/>
                  </a:solidFill>
                  <a:latin typeface="HG丸ｺﾞｼｯｸM-PRO" pitchFamily="50" charset="-128"/>
                  <a:ea typeface="HG丸ｺﾞｼｯｸM-PRO" pitchFamily="50" charset="-128"/>
                </a:rPr>
                <a:t>	</a:t>
              </a:r>
            </a:p>
            <a:p>
              <a:pPr>
                <a:lnSpc>
                  <a:spcPct val="70000"/>
                </a:lnSpc>
                <a:spcBef>
                  <a:spcPct val="0"/>
                </a:spcBef>
              </a:pPr>
              <a:r>
                <a:rPr lang="ja-JP" altLang="en-US" sz="1000" b="1">
                  <a:solidFill>
                    <a:srgbClr val="000000"/>
                  </a:solidFill>
                  <a:latin typeface="HG丸ｺﾞｼｯｸM-PRO" pitchFamily="50" charset="-128"/>
                  <a:ea typeface="HG丸ｺﾞｼｯｸM-PRO" pitchFamily="50" charset="-128"/>
                </a:rPr>
                <a:t>問題解決のステップ           </a:t>
              </a:r>
              <a:r>
                <a:rPr lang="ja-JP" altLang="en-US" sz="1000">
                  <a:solidFill>
                    <a:srgbClr val="000000"/>
                  </a:solidFill>
                  <a:latin typeface="HG丸ｺﾞｼｯｸM-PRO" pitchFamily="50" charset="-128"/>
                  <a:ea typeface="HG丸ｺﾞｼｯｸM-PRO" pitchFamily="50" charset="-128"/>
                </a:rPr>
                <a:t>	    	</a:t>
              </a:r>
            </a:p>
          </p:txBody>
        </p:sp>
        <p:sp>
          <p:nvSpPr>
            <p:cNvPr id="1038371" name="Rectangle 35"/>
            <p:cNvSpPr>
              <a:spLocks noChangeArrowheads="1"/>
            </p:cNvSpPr>
            <p:nvPr/>
          </p:nvSpPr>
          <p:spPr bwMode="auto">
            <a:xfrm>
              <a:off x="990" y="2796"/>
              <a:ext cx="1051" cy="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110000"/>
                </a:lnSpc>
                <a:spcBef>
                  <a:spcPct val="0"/>
                </a:spcBef>
              </a:pPr>
              <a:r>
                <a:rPr lang="ja-JP" altLang="en-US" sz="1000">
                  <a:solidFill>
                    <a:srgbClr val="000000"/>
                  </a:solidFill>
                  <a:latin typeface="HG丸ｺﾞｼｯｸM-PRO" pitchFamily="50" charset="-128"/>
                  <a:ea typeface="HG丸ｺﾞｼｯｸM-PRO" pitchFamily="50" charset="-128"/>
                </a:rPr>
                <a:t>・計画に対し</a:t>
              </a:r>
            </a:p>
            <a:p>
              <a:pPr>
                <a:lnSpc>
                  <a:spcPct val="110000"/>
                </a:lnSpc>
                <a:spcBef>
                  <a:spcPct val="0"/>
                </a:spcBef>
              </a:pPr>
              <a:endParaRPr lang="ja-JP" altLang="en-US" sz="500">
                <a:solidFill>
                  <a:srgbClr val="000000"/>
                </a:solidFill>
                <a:latin typeface="HG丸ｺﾞｼｯｸM-PRO" pitchFamily="50" charset="-128"/>
                <a:ea typeface="HG丸ｺﾞｼｯｸM-PRO" pitchFamily="50" charset="-128"/>
              </a:endParaRPr>
            </a:p>
            <a:p>
              <a:pPr>
                <a:lnSpc>
                  <a:spcPct val="110000"/>
                </a:lnSpc>
                <a:spcBef>
                  <a:spcPct val="0"/>
                </a:spcBef>
              </a:pPr>
              <a:r>
                <a:rPr lang="ja-JP" altLang="en-US" sz="1000">
                  <a:solidFill>
                    <a:srgbClr val="000000"/>
                  </a:solidFill>
                  <a:latin typeface="HG丸ｺﾞｼｯｸM-PRO" pitchFamily="50" charset="-128"/>
                  <a:ea typeface="HG丸ｺﾞｼｯｸM-PRO" pitchFamily="50" charset="-128"/>
                </a:rPr>
                <a:t>  </a:t>
              </a:r>
              <a:r>
                <a:rPr lang="ja-JP" altLang="en-US" sz="1000" b="1">
                  <a:solidFill>
                    <a:srgbClr val="000000"/>
                  </a:solidFill>
                  <a:latin typeface="HG丸ｺﾞｼｯｸM-PRO" pitchFamily="50" charset="-128"/>
                  <a:ea typeface="HG丸ｺﾞｼｯｸM-PRO" pitchFamily="50" charset="-128"/>
                </a:rPr>
                <a:t>　　</a:t>
              </a:r>
              <a:r>
                <a:rPr lang="en-US" altLang="ja-JP" sz="1000" b="1">
                  <a:solidFill>
                    <a:srgbClr val="000000"/>
                  </a:solidFill>
                  <a:latin typeface="HG丸ｺﾞｼｯｸM-PRO" pitchFamily="50" charset="-128"/>
                  <a:ea typeface="HG丸ｺﾞｼｯｸM-PRO" pitchFamily="50" charset="-128"/>
                </a:rPr>
                <a:t>6</a:t>
              </a:r>
              <a:r>
                <a:rPr lang="ja-JP" altLang="en-US" sz="1000" b="1">
                  <a:solidFill>
                    <a:srgbClr val="000000"/>
                  </a:solidFill>
                  <a:latin typeface="HG丸ｺﾞｼｯｸM-PRO" pitchFamily="50" charset="-128"/>
                  <a:ea typeface="HG丸ｺﾞｼｯｸM-PRO" pitchFamily="50" charset="-128"/>
                </a:rPr>
                <a:t>０％以下</a:t>
              </a:r>
            </a:p>
          </p:txBody>
        </p:sp>
        <p:sp>
          <p:nvSpPr>
            <p:cNvPr id="1038372" name="Rectangle 36"/>
            <p:cNvSpPr>
              <a:spLocks noChangeArrowheads="1"/>
            </p:cNvSpPr>
            <p:nvPr/>
          </p:nvSpPr>
          <p:spPr bwMode="auto">
            <a:xfrm>
              <a:off x="4681" y="3240"/>
              <a:ext cx="1056"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spcBef>
                  <a:spcPct val="0"/>
                </a:spcBef>
              </a:pPr>
              <a:r>
                <a:rPr lang="en-US" altLang="ja-JP" sz="1000">
                  <a:solidFill>
                    <a:srgbClr val="000000"/>
                  </a:solidFill>
                  <a:latin typeface="HG丸ｺﾞｼｯｸM-PRO" pitchFamily="50" charset="-128"/>
                  <a:ea typeface="HG丸ｺﾞｼｯｸM-PRO" pitchFamily="50" charset="-128"/>
                </a:rPr>
                <a:t> </a:t>
              </a:r>
              <a:r>
                <a:rPr lang="ja-JP" altLang="en-US" sz="1000">
                  <a:solidFill>
                    <a:srgbClr val="000000"/>
                  </a:solidFill>
                  <a:latin typeface="HG丸ｺﾞｼｯｸM-PRO" pitchFamily="50" charset="-128"/>
                  <a:ea typeface="HG丸ｺﾞｼｯｸM-PRO" pitchFamily="50" charset="-128"/>
                </a:rPr>
                <a:t>・常に問題意識を持って  </a:t>
              </a:r>
            </a:p>
            <a:p>
              <a:pPr>
                <a:spcBef>
                  <a:spcPct val="0"/>
                </a:spcBef>
              </a:pPr>
              <a:r>
                <a:rPr lang="ja-JP" altLang="en-US" sz="1000">
                  <a:solidFill>
                    <a:srgbClr val="000000"/>
                  </a:solidFill>
                  <a:latin typeface="HG丸ｺﾞｼｯｸM-PRO" pitchFamily="50" charset="-128"/>
                  <a:ea typeface="HG丸ｺﾞｼｯｸM-PRO" pitchFamily="50" charset="-128"/>
                </a:rPr>
                <a:t>    おり新たな発想で、積</a:t>
              </a:r>
            </a:p>
            <a:p>
              <a:pPr>
                <a:spcBef>
                  <a:spcPct val="0"/>
                </a:spcBef>
              </a:pPr>
              <a:r>
                <a:rPr lang="ja-JP" altLang="en-US" sz="1000">
                  <a:solidFill>
                    <a:srgbClr val="000000"/>
                  </a:solidFill>
                  <a:latin typeface="HG丸ｺﾞｼｯｸM-PRO" pitchFamily="50" charset="-128"/>
                  <a:ea typeface="HG丸ｺﾞｼｯｸM-PRO" pitchFamily="50" charset="-128"/>
                </a:rPr>
                <a:t>    極的に改善（</a:t>
              </a:r>
              <a:r>
                <a:rPr lang="en-US" altLang="ja-JP" sz="1000">
                  <a:solidFill>
                    <a:srgbClr val="000000"/>
                  </a:solidFill>
                  <a:latin typeface="HG丸ｺﾞｼｯｸM-PRO" pitchFamily="50" charset="-128"/>
                  <a:ea typeface="HG丸ｺﾞｼｯｸM-PRO" pitchFamily="50" charset="-128"/>
                </a:rPr>
                <a:t>or</a:t>
              </a:r>
              <a:r>
                <a:rPr lang="ja-JP" altLang="en-US" sz="1000">
                  <a:solidFill>
                    <a:srgbClr val="000000"/>
                  </a:solidFill>
                  <a:latin typeface="HG丸ｺﾞｼｯｸM-PRO" pitchFamily="50" charset="-128"/>
                  <a:ea typeface="HG丸ｺﾞｼｯｸM-PRO" pitchFamily="50" charset="-128"/>
                </a:rPr>
                <a:t>進言）</a:t>
              </a:r>
            </a:p>
            <a:p>
              <a:pPr>
                <a:spcBef>
                  <a:spcPct val="0"/>
                </a:spcBef>
              </a:pPr>
              <a:r>
                <a:rPr lang="ja-JP" altLang="en-US" sz="1000">
                  <a:solidFill>
                    <a:srgbClr val="000000"/>
                  </a:solidFill>
                  <a:latin typeface="HG丸ｺﾞｼｯｸM-PRO" pitchFamily="50" charset="-128"/>
                  <a:ea typeface="HG丸ｺﾞｼｯｸM-PRO" pitchFamily="50" charset="-128"/>
                </a:rPr>
                <a:t>    する。</a:t>
              </a:r>
            </a:p>
          </p:txBody>
        </p:sp>
        <p:sp>
          <p:nvSpPr>
            <p:cNvPr id="1038373" name="Rectangle 37"/>
            <p:cNvSpPr>
              <a:spLocks noChangeArrowheads="1"/>
            </p:cNvSpPr>
            <p:nvPr/>
          </p:nvSpPr>
          <p:spPr bwMode="auto">
            <a:xfrm>
              <a:off x="954" y="3222"/>
              <a:ext cx="1152" cy="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110000"/>
                </a:lnSpc>
                <a:spcBef>
                  <a:spcPct val="0"/>
                </a:spcBef>
              </a:pPr>
              <a:r>
                <a:rPr lang="en-US" altLang="ja-JP" sz="1000" b="1">
                  <a:solidFill>
                    <a:srgbClr val="000000"/>
                  </a:solidFill>
                  <a:latin typeface="HG丸ｺﾞｼｯｸM-PRO" pitchFamily="50" charset="-128"/>
                  <a:ea typeface="HG丸ｺﾞｼｯｸM-PRO" pitchFamily="50" charset="-128"/>
                </a:rPr>
                <a:t> </a:t>
              </a:r>
              <a:r>
                <a:rPr lang="ja-JP" altLang="en-US" sz="1000">
                  <a:solidFill>
                    <a:srgbClr val="000000"/>
                  </a:solidFill>
                  <a:latin typeface="HG丸ｺﾞｼｯｸM-PRO" pitchFamily="50" charset="-128"/>
                  <a:ea typeface="HG丸ｺﾞｼｯｸM-PRO" pitchFamily="50" charset="-128"/>
                </a:rPr>
                <a:t>・自らは改善しようとい</a:t>
              </a:r>
            </a:p>
            <a:p>
              <a:pPr>
                <a:lnSpc>
                  <a:spcPct val="110000"/>
                </a:lnSpc>
                <a:spcBef>
                  <a:spcPct val="0"/>
                </a:spcBef>
              </a:pPr>
              <a:r>
                <a:rPr lang="ja-JP" altLang="en-US" sz="1000">
                  <a:solidFill>
                    <a:srgbClr val="000000"/>
                  </a:solidFill>
                  <a:latin typeface="HG丸ｺﾞｼｯｸM-PRO" pitchFamily="50" charset="-128"/>
                  <a:ea typeface="HG丸ｺﾞｼｯｸM-PRO" pitchFamily="50" charset="-128"/>
                </a:rPr>
                <a:t>    う意識はなく上司の指</a:t>
              </a:r>
            </a:p>
            <a:p>
              <a:pPr>
                <a:lnSpc>
                  <a:spcPct val="110000"/>
                </a:lnSpc>
                <a:spcBef>
                  <a:spcPct val="0"/>
                </a:spcBef>
              </a:pPr>
              <a:r>
                <a:rPr lang="ja-JP" altLang="en-US" sz="1000">
                  <a:solidFill>
                    <a:srgbClr val="000000"/>
                  </a:solidFill>
                  <a:latin typeface="HG丸ｺﾞｼｯｸM-PRO" pitchFamily="50" charset="-128"/>
                  <a:ea typeface="HG丸ｺﾞｼｯｸM-PRO" pitchFamily="50" charset="-128"/>
                </a:rPr>
                <a:t>    示に対しても消極的。   </a:t>
              </a:r>
            </a:p>
          </p:txBody>
        </p:sp>
        <p:sp>
          <p:nvSpPr>
            <p:cNvPr id="1038374" name="Rectangle 38"/>
            <p:cNvSpPr>
              <a:spLocks noChangeArrowheads="1"/>
            </p:cNvSpPr>
            <p:nvPr/>
          </p:nvSpPr>
          <p:spPr bwMode="auto">
            <a:xfrm>
              <a:off x="1891" y="3228"/>
              <a:ext cx="1200"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spcBef>
                  <a:spcPct val="0"/>
                </a:spcBef>
              </a:pPr>
              <a:r>
                <a:rPr lang="en-US" altLang="ja-JP" sz="1000">
                  <a:solidFill>
                    <a:srgbClr val="000000"/>
                  </a:solidFill>
                  <a:latin typeface="HG丸ｺﾞｼｯｸM-PRO" pitchFamily="50" charset="-128"/>
                  <a:ea typeface="HG丸ｺﾞｼｯｸM-PRO" pitchFamily="50" charset="-128"/>
                </a:rPr>
                <a:t> </a:t>
              </a:r>
              <a:r>
                <a:rPr lang="ja-JP" altLang="en-US" sz="1000">
                  <a:solidFill>
                    <a:srgbClr val="000000"/>
                  </a:solidFill>
                  <a:latin typeface="HG丸ｺﾞｼｯｸM-PRO" pitchFamily="50" charset="-128"/>
                  <a:ea typeface="HG丸ｺﾞｼｯｸM-PRO" pitchFamily="50" charset="-128"/>
                </a:rPr>
                <a:t>・従来のやり方に固執し</a:t>
              </a:r>
            </a:p>
            <a:p>
              <a:pPr>
                <a:spcBef>
                  <a:spcPct val="0"/>
                </a:spcBef>
              </a:pPr>
              <a:r>
                <a:rPr lang="ja-JP" altLang="en-US" sz="1000">
                  <a:solidFill>
                    <a:srgbClr val="000000"/>
                  </a:solidFill>
                  <a:latin typeface="HG丸ｺﾞｼｯｸM-PRO" pitchFamily="50" charset="-128"/>
                  <a:ea typeface="HG丸ｺﾞｼｯｸM-PRO" pitchFamily="50" charset="-128"/>
                </a:rPr>
                <a:t>    がちだが上司に言われ</a:t>
              </a:r>
            </a:p>
            <a:p>
              <a:pPr>
                <a:spcBef>
                  <a:spcPct val="0"/>
                </a:spcBef>
              </a:pPr>
              <a:r>
                <a:rPr lang="ja-JP" altLang="en-US" sz="1000">
                  <a:solidFill>
                    <a:srgbClr val="000000"/>
                  </a:solidFill>
                  <a:latin typeface="HG丸ｺﾞｼｯｸM-PRO" pitchFamily="50" charset="-128"/>
                  <a:ea typeface="HG丸ｺﾞｼｯｸM-PRO" pitchFamily="50" charset="-128"/>
                </a:rPr>
                <a:t>    たことについてはなん</a:t>
              </a:r>
            </a:p>
            <a:p>
              <a:pPr>
                <a:spcBef>
                  <a:spcPct val="0"/>
                </a:spcBef>
              </a:pPr>
              <a:r>
                <a:rPr lang="ja-JP" altLang="en-US" sz="1000">
                  <a:solidFill>
                    <a:srgbClr val="000000"/>
                  </a:solidFill>
                  <a:latin typeface="HG丸ｺﾞｼｯｸM-PRO" pitchFamily="50" charset="-128"/>
                  <a:ea typeface="HG丸ｺﾞｼｯｸM-PRO" pitchFamily="50" charset="-128"/>
                </a:rPr>
                <a:t>    とかやる。  	</a:t>
              </a:r>
            </a:p>
          </p:txBody>
        </p:sp>
        <p:sp>
          <p:nvSpPr>
            <p:cNvPr id="1038375" name="Rectangle 39"/>
            <p:cNvSpPr>
              <a:spLocks noChangeArrowheads="1"/>
            </p:cNvSpPr>
            <p:nvPr/>
          </p:nvSpPr>
          <p:spPr bwMode="auto">
            <a:xfrm>
              <a:off x="2851" y="3228"/>
              <a:ext cx="1008" cy="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spcBef>
                  <a:spcPct val="0"/>
                </a:spcBef>
              </a:pPr>
              <a:r>
                <a:rPr lang="ja-JP" altLang="en-US" sz="1000">
                  <a:solidFill>
                    <a:srgbClr val="000000"/>
                  </a:solidFill>
                  <a:latin typeface="HG丸ｺﾞｼｯｸM-PRO" pitchFamily="50" charset="-128"/>
                  <a:ea typeface="HG丸ｺﾞｼｯｸM-PRO" pitchFamily="50" charset="-128"/>
                </a:rPr>
                <a:t>・自ら進んで改善するこ </a:t>
              </a:r>
            </a:p>
            <a:p>
              <a:pPr>
                <a:spcBef>
                  <a:spcPct val="0"/>
                </a:spcBef>
              </a:pPr>
              <a:r>
                <a:rPr lang="ja-JP" altLang="en-US" sz="1000">
                  <a:solidFill>
                    <a:srgbClr val="000000"/>
                  </a:solidFill>
                  <a:latin typeface="HG丸ｺﾞｼｯｸM-PRO" pitchFamily="50" charset="-128"/>
                  <a:ea typeface="HG丸ｺﾞｼｯｸM-PRO" pitchFamily="50" charset="-128"/>
                </a:rPr>
                <a:t>   とはあまりないが上司 </a:t>
              </a:r>
            </a:p>
            <a:p>
              <a:pPr>
                <a:spcBef>
                  <a:spcPct val="0"/>
                </a:spcBef>
              </a:pPr>
              <a:r>
                <a:rPr lang="ja-JP" altLang="en-US" sz="1000">
                  <a:solidFill>
                    <a:srgbClr val="000000"/>
                  </a:solidFill>
                  <a:latin typeface="HG丸ｺﾞｼｯｸM-PRO" pitchFamily="50" charset="-128"/>
                  <a:ea typeface="HG丸ｺﾞｼｯｸM-PRO" pitchFamily="50" charset="-128"/>
                </a:rPr>
                <a:t>   に言われたことはキチ</a:t>
              </a:r>
            </a:p>
            <a:p>
              <a:pPr>
                <a:spcBef>
                  <a:spcPct val="0"/>
                </a:spcBef>
              </a:pPr>
              <a:r>
                <a:rPr lang="ja-JP" altLang="en-US" sz="1000">
                  <a:solidFill>
                    <a:srgbClr val="000000"/>
                  </a:solidFill>
                  <a:latin typeface="HG丸ｺﾞｼｯｸM-PRO" pitchFamily="50" charset="-128"/>
                  <a:ea typeface="HG丸ｺﾞｼｯｸM-PRO" pitchFamily="50" charset="-128"/>
                </a:rPr>
                <a:t>   ンと実施する。        </a:t>
              </a:r>
            </a:p>
            <a:p>
              <a:pPr>
                <a:spcBef>
                  <a:spcPct val="0"/>
                </a:spcBef>
              </a:pPr>
              <a:r>
                <a:rPr lang="ja-JP" altLang="en-US" sz="1000">
                  <a:solidFill>
                    <a:srgbClr val="000000"/>
                  </a:solidFill>
                  <a:latin typeface="HG丸ｺﾞｼｯｸM-PRO" pitchFamily="50" charset="-128"/>
                  <a:ea typeface="HG丸ｺﾞｼｯｸM-PRO" pitchFamily="50" charset="-128"/>
                </a:rPr>
                <a:t>       	                          </a:t>
              </a:r>
            </a:p>
          </p:txBody>
        </p:sp>
        <p:sp>
          <p:nvSpPr>
            <p:cNvPr id="1038376" name="Rectangle 40"/>
            <p:cNvSpPr>
              <a:spLocks noChangeArrowheads="1"/>
            </p:cNvSpPr>
            <p:nvPr/>
          </p:nvSpPr>
          <p:spPr bwMode="auto">
            <a:xfrm>
              <a:off x="3733" y="3240"/>
              <a:ext cx="1104"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spcBef>
                  <a:spcPct val="0"/>
                </a:spcBef>
              </a:pPr>
              <a:r>
                <a:rPr lang="en-US" altLang="ja-JP" sz="1000">
                  <a:solidFill>
                    <a:srgbClr val="000000"/>
                  </a:solidFill>
                  <a:latin typeface="HG丸ｺﾞｼｯｸM-PRO" pitchFamily="50" charset="-128"/>
                  <a:ea typeface="HG丸ｺﾞｼｯｸM-PRO" pitchFamily="50" charset="-128"/>
                </a:rPr>
                <a:t> </a:t>
              </a:r>
              <a:r>
                <a:rPr lang="ja-JP" altLang="en-US" sz="1000">
                  <a:solidFill>
                    <a:srgbClr val="000000"/>
                  </a:solidFill>
                  <a:latin typeface="HG丸ｺﾞｼｯｸM-PRO" pitchFamily="50" charset="-128"/>
                  <a:ea typeface="HG丸ｺﾞｼｯｸM-PRO" pitchFamily="50" charset="-128"/>
                </a:rPr>
                <a:t>・自らの問題ととらえさ</a:t>
              </a:r>
            </a:p>
            <a:p>
              <a:pPr>
                <a:spcBef>
                  <a:spcPct val="0"/>
                </a:spcBef>
              </a:pPr>
              <a:r>
                <a:rPr lang="ja-JP" altLang="en-US" sz="1000">
                  <a:solidFill>
                    <a:srgbClr val="000000"/>
                  </a:solidFill>
                  <a:latin typeface="HG丸ｺﾞｼｯｸM-PRO" pitchFamily="50" charset="-128"/>
                  <a:ea typeface="HG丸ｺﾞｼｯｸM-PRO" pitchFamily="50" charset="-128"/>
                </a:rPr>
                <a:t>    らに工夫を凝らした改 </a:t>
              </a:r>
            </a:p>
            <a:p>
              <a:pPr>
                <a:spcBef>
                  <a:spcPct val="0"/>
                </a:spcBef>
              </a:pPr>
              <a:r>
                <a:rPr lang="ja-JP" altLang="en-US" sz="1000">
                  <a:solidFill>
                    <a:srgbClr val="000000"/>
                  </a:solidFill>
                  <a:latin typeface="HG丸ｺﾞｼｯｸM-PRO" pitchFamily="50" charset="-128"/>
                  <a:ea typeface="HG丸ｺﾞｼｯｸM-PRO" pitchFamily="50" charset="-128"/>
                </a:rPr>
                <a:t>    善を実施する。	</a:t>
              </a:r>
            </a:p>
          </p:txBody>
        </p:sp>
        <p:sp>
          <p:nvSpPr>
            <p:cNvPr id="1038377" name="Text Box 41"/>
            <p:cNvSpPr txBox="1">
              <a:spLocks noChangeArrowheads="1"/>
            </p:cNvSpPr>
            <p:nvPr/>
          </p:nvSpPr>
          <p:spPr bwMode="auto">
            <a:xfrm>
              <a:off x="990" y="1152"/>
              <a:ext cx="996" cy="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0"/>
                </a:spcBef>
              </a:pPr>
              <a:r>
                <a:rPr lang="ja-JP" altLang="en-US" sz="1000">
                  <a:ea typeface="HG丸ｺﾞｼｯｸM-PRO" pitchFamily="50" charset="-128"/>
                </a:rPr>
                <a:t>・メンバーの約</a:t>
              </a:r>
              <a:r>
                <a:rPr lang="en-US" altLang="ja-JP" sz="1000">
                  <a:latin typeface="HG丸ｺﾞｼｯｸM-PRO" pitchFamily="50" charset="-128"/>
                  <a:ea typeface="HG丸ｺﾞｼｯｸM-PRO" pitchFamily="50" charset="-128"/>
                </a:rPr>
                <a:t>50%</a:t>
              </a:r>
              <a:r>
                <a:rPr lang="ja-JP" altLang="en-US" sz="1000">
                  <a:latin typeface="HG丸ｺﾞｼｯｸM-PRO" pitchFamily="50" charset="-128"/>
                  <a:ea typeface="HG丸ｺﾞｼｯｸM-PRO" pitchFamily="50" charset="-128"/>
                </a:rPr>
                <a:t>は</a:t>
              </a:r>
            </a:p>
            <a:p>
              <a:pPr>
                <a:spcBef>
                  <a:spcPct val="0"/>
                </a:spcBef>
              </a:pPr>
              <a:r>
                <a:rPr lang="ja-JP" altLang="en-US" sz="1000">
                  <a:latin typeface="HG丸ｺﾞｼｯｸM-PRO" pitchFamily="50" charset="-128"/>
                  <a:ea typeface="HG丸ｺﾞｼｯｸM-PRO" pitchFamily="50" charset="-128"/>
                </a:rPr>
                <a:t>　用語を知っている程度</a:t>
              </a:r>
            </a:p>
            <a:p>
              <a:pPr>
                <a:spcBef>
                  <a:spcPct val="0"/>
                </a:spcBef>
              </a:pPr>
              <a:r>
                <a:rPr lang="ja-JP" altLang="en-US" sz="1000">
                  <a:latin typeface="HG丸ｺﾞｼｯｸM-PRO" pitchFamily="50" charset="-128"/>
                  <a:ea typeface="HG丸ｺﾞｼｯｸM-PRO" pitchFamily="50" charset="-128"/>
                </a:rPr>
                <a:t>　で理解はしていない。</a:t>
              </a:r>
            </a:p>
          </p:txBody>
        </p:sp>
        <p:sp>
          <p:nvSpPr>
            <p:cNvPr id="1038378" name="Text Box 42"/>
            <p:cNvSpPr txBox="1">
              <a:spLocks noChangeArrowheads="1"/>
            </p:cNvSpPr>
            <p:nvPr/>
          </p:nvSpPr>
          <p:spPr bwMode="auto">
            <a:xfrm>
              <a:off x="1914" y="1152"/>
              <a:ext cx="1062" cy="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0"/>
                </a:spcBef>
              </a:pPr>
              <a:r>
                <a:rPr lang="ja-JP" altLang="en-US" sz="1000">
                  <a:ea typeface="HG丸ｺﾞｼｯｸM-PRO" pitchFamily="50" charset="-128"/>
                </a:rPr>
                <a:t>・約</a:t>
              </a:r>
              <a:r>
                <a:rPr lang="en-US" altLang="ja-JP" sz="1000">
                  <a:latin typeface="HG丸ｺﾞｼｯｸM-PRO" pitchFamily="50" charset="-128"/>
                  <a:ea typeface="HG丸ｺﾞｼｯｸM-PRO" pitchFamily="50" charset="-128"/>
                </a:rPr>
                <a:t>50%</a:t>
              </a:r>
              <a:r>
                <a:rPr lang="ja-JP" altLang="en-US" sz="1000">
                  <a:latin typeface="HG丸ｺﾞｼｯｸM-PRO" pitchFamily="50" charset="-128"/>
                  <a:ea typeface="HG丸ｺﾞｼｯｸM-PRO" pitchFamily="50" charset="-128"/>
                </a:rPr>
                <a:t>は理解している　が日常業務や問題発生</a:t>
              </a:r>
            </a:p>
            <a:p>
              <a:pPr>
                <a:spcBef>
                  <a:spcPct val="0"/>
                </a:spcBef>
              </a:pPr>
              <a:r>
                <a:rPr lang="ja-JP" altLang="en-US" sz="1000">
                  <a:latin typeface="HG丸ｺﾞｼｯｸM-PRO" pitchFamily="50" charset="-128"/>
                  <a:ea typeface="HG丸ｺﾞｼｯｸM-PRO" pitchFamily="50" charset="-128"/>
                </a:rPr>
                <a:t>　時に実践できない。</a:t>
              </a:r>
            </a:p>
          </p:txBody>
        </p:sp>
        <p:sp>
          <p:nvSpPr>
            <p:cNvPr id="1038379" name="Text Box 43"/>
            <p:cNvSpPr txBox="1">
              <a:spLocks noChangeArrowheads="1"/>
            </p:cNvSpPr>
            <p:nvPr/>
          </p:nvSpPr>
          <p:spPr bwMode="auto">
            <a:xfrm>
              <a:off x="2850" y="1152"/>
              <a:ext cx="1062" cy="3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0"/>
                </a:spcBef>
              </a:pPr>
              <a:r>
                <a:rPr lang="ja-JP" altLang="en-US" sz="1000">
                  <a:ea typeface="HG丸ｺﾞｼｯｸM-PRO" pitchFamily="50" charset="-128"/>
                </a:rPr>
                <a:t>・約</a:t>
              </a:r>
              <a:r>
                <a:rPr lang="en-US" altLang="ja-JP" sz="1000">
                  <a:latin typeface="HG丸ｺﾞｼｯｸM-PRO" pitchFamily="50" charset="-128"/>
                  <a:ea typeface="HG丸ｺﾞｼｯｸM-PRO" pitchFamily="50" charset="-128"/>
                </a:rPr>
                <a:t>60%</a:t>
              </a:r>
              <a:r>
                <a:rPr lang="ja-JP" altLang="en-US" sz="1000">
                  <a:latin typeface="HG丸ｺﾞｼｯｸM-PRO" pitchFamily="50" charset="-128"/>
                  <a:ea typeface="HG丸ｺﾞｼｯｸM-PRO" pitchFamily="50" charset="-128"/>
                </a:rPr>
                <a:t>は理解してお</a:t>
              </a:r>
            </a:p>
            <a:p>
              <a:pPr>
                <a:spcBef>
                  <a:spcPct val="0"/>
                </a:spcBef>
              </a:pPr>
              <a:r>
                <a:rPr lang="ja-JP" altLang="en-US" sz="1000">
                  <a:latin typeface="HG丸ｺﾞｼｯｸM-PRO" pitchFamily="50" charset="-128"/>
                  <a:ea typeface="HG丸ｺﾞｼｯｸM-PRO" pitchFamily="50" charset="-128"/>
                </a:rPr>
                <a:t>　り、サークルリーダー</a:t>
              </a:r>
            </a:p>
            <a:p>
              <a:pPr>
                <a:spcBef>
                  <a:spcPct val="0"/>
                </a:spcBef>
              </a:pPr>
              <a:r>
                <a:rPr lang="ja-JP" altLang="en-US" sz="1000">
                  <a:latin typeface="HG丸ｺﾞｼｯｸM-PRO" pitchFamily="50" charset="-128"/>
                  <a:ea typeface="HG丸ｺﾞｼｯｸM-PRO" pitchFamily="50" charset="-128"/>
                </a:rPr>
                <a:t>　主導で実践できる。</a:t>
              </a:r>
            </a:p>
          </p:txBody>
        </p:sp>
        <p:sp>
          <p:nvSpPr>
            <p:cNvPr id="1038380" name="Text Box 44"/>
            <p:cNvSpPr txBox="1">
              <a:spLocks noChangeArrowheads="1"/>
            </p:cNvSpPr>
            <p:nvPr/>
          </p:nvSpPr>
          <p:spPr bwMode="auto">
            <a:xfrm>
              <a:off x="3756" y="1152"/>
              <a:ext cx="1062" cy="4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0"/>
                </a:spcBef>
              </a:pPr>
              <a:r>
                <a:rPr lang="ja-JP" altLang="en-US" sz="1000">
                  <a:ea typeface="HG丸ｺﾞｼｯｸM-PRO" pitchFamily="50" charset="-128"/>
                </a:rPr>
                <a:t>・約</a:t>
              </a:r>
              <a:r>
                <a:rPr lang="en-US" altLang="ja-JP" sz="1000">
                  <a:latin typeface="HG丸ｺﾞｼｯｸM-PRO" pitchFamily="50" charset="-128"/>
                  <a:ea typeface="HG丸ｺﾞｼｯｸM-PRO" pitchFamily="50" charset="-128"/>
                </a:rPr>
                <a:t>70%</a:t>
              </a:r>
              <a:r>
                <a:rPr lang="ja-JP" altLang="en-US" sz="1000">
                  <a:latin typeface="HG丸ｺﾞｼｯｸM-PRO" pitchFamily="50" charset="-128"/>
                  <a:ea typeface="HG丸ｺﾞｼｯｸM-PRO" pitchFamily="50" charset="-128"/>
                </a:rPr>
                <a:t>が理解してお</a:t>
              </a:r>
            </a:p>
            <a:p>
              <a:pPr>
                <a:spcBef>
                  <a:spcPct val="0"/>
                </a:spcBef>
              </a:pPr>
              <a:r>
                <a:rPr lang="ja-JP" altLang="en-US" sz="1000">
                  <a:latin typeface="HG丸ｺﾞｼｯｸM-PRO" pitchFamily="50" charset="-128"/>
                  <a:ea typeface="HG丸ｺﾞｼｯｸM-PRO" pitchFamily="50" charset="-128"/>
                </a:rPr>
                <a:t>　り、各自が日常業務や</a:t>
              </a:r>
            </a:p>
            <a:p>
              <a:pPr>
                <a:spcBef>
                  <a:spcPct val="0"/>
                </a:spcBef>
              </a:pPr>
              <a:r>
                <a:rPr lang="ja-JP" altLang="en-US" sz="1000">
                  <a:latin typeface="HG丸ｺﾞｼｯｸM-PRO" pitchFamily="50" charset="-128"/>
                  <a:ea typeface="HG丸ｺﾞｼｯｸM-PRO" pitchFamily="50" charset="-128"/>
                </a:rPr>
                <a:t>　問題発生時になんとか</a:t>
              </a:r>
            </a:p>
            <a:p>
              <a:pPr>
                <a:spcBef>
                  <a:spcPct val="0"/>
                </a:spcBef>
              </a:pPr>
              <a:r>
                <a:rPr lang="ja-JP" altLang="en-US" sz="1000">
                  <a:latin typeface="HG丸ｺﾞｼｯｸM-PRO" pitchFamily="50" charset="-128"/>
                  <a:ea typeface="HG丸ｺﾞｼｯｸM-PRO" pitchFamily="50" charset="-128"/>
                </a:rPr>
                <a:t>　実践できる。</a:t>
              </a:r>
            </a:p>
          </p:txBody>
        </p:sp>
        <p:sp>
          <p:nvSpPr>
            <p:cNvPr id="1038381" name="Text Box 45"/>
            <p:cNvSpPr txBox="1">
              <a:spLocks noChangeArrowheads="1"/>
            </p:cNvSpPr>
            <p:nvPr/>
          </p:nvSpPr>
          <p:spPr bwMode="auto">
            <a:xfrm>
              <a:off x="990" y="1680"/>
              <a:ext cx="996" cy="4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0"/>
                </a:spcBef>
              </a:pPr>
              <a:r>
                <a:rPr lang="ja-JP" altLang="en-US" sz="1000">
                  <a:ea typeface="HG丸ｺﾞｼｯｸM-PRO" pitchFamily="50" charset="-128"/>
                </a:rPr>
                <a:t>・メンバーの約</a:t>
              </a:r>
              <a:r>
                <a:rPr lang="en-US" altLang="ja-JP" sz="1000">
                  <a:latin typeface="HG丸ｺﾞｼｯｸM-PRO" pitchFamily="50" charset="-128"/>
                  <a:ea typeface="HG丸ｺﾞｼｯｸM-PRO" pitchFamily="50" charset="-128"/>
                </a:rPr>
                <a:t>50%</a:t>
              </a:r>
              <a:r>
                <a:rPr lang="ja-JP" altLang="en-US" sz="1000">
                  <a:latin typeface="HG丸ｺﾞｼｯｸM-PRO" pitchFamily="50" charset="-128"/>
                  <a:ea typeface="HG丸ｺﾞｼｯｸM-PRO" pitchFamily="50" charset="-128"/>
                </a:rPr>
                <a:t>は</a:t>
              </a:r>
            </a:p>
            <a:p>
              <a:pPr>
                <a:spcBef>
                  <a:spcPct val="0"/>
                </a:spcBef>
              </a:pPr>
              <a:r>
                <a:rPr lang="ja-JP" altLang="en-US" sz="1000">
                  <a:latin typeface="HG丸ｺﾞｼｯｸM-PRO" pitchFamily="50" charset="-128"/>
                  <a:ea typeface="HG丸ｺﾞｼｯｸM-PRO" pitchFamily="50" charset="-128"/>
                </a:rPr>
                <a:t>　運営の仕方を知らず</a:t>
              </a:r>
            </a:p>
            <a:p>
              <a:pPr>
                <a:spcBef>
                  <a:spcPct val="0"/>
                </a:spcBef>
              </a:pPr>
              <a:r>
                <a:rPr lang="ja-JP" altLang="en-US" sz="1000">
                  <a:latin typeface="HG丸ｺﾞｼｯｸM-PRO" pitchFamily="50" charset="-128"/>
                  <a:ea typeface="HG丸ｺﾞｼｯｸM-PRO" pitchFamily="50" charset="-128"/>
                </a:rPr>
                <a:t>　上司の指示がなけれ</a:t>
              </a:r>
            </a:p>
            <a:p>
              <a:pPr>
                <a:spcBef>
                  <a:spcPct val="0"/>
                </a:spcBef>
              </a:pPr>
              <a:r>
                <a:rPr lang="ja-JP" altLang="en-US" sz="1000">
                  <a:latin typeface="HG丸ｺﾞｼｯｸM-PRO" pitchFamily="50" charset="-128"/>
                  <a:ea typeface="HG丸ｺﾞｼｯｸM-PRO" pitchFamily="50" charset="-128"/>
                </a:rPr>
                <a:t>　ばやれない。</a:t>
              </a:r>
            </a:p>
          </p:txBody>
        </p:sp>
        <p:sp>
          <p:nvSpPr>
            <p:cNvPr id="1038382" name="Text Box 46"/>
            <p:cNvSpPr txBox="1">
              <a:spLocks noChangeArrowheads="1"/>
            </p:cNvSpPr>
            <p:nvPr/>
          </p:nvSpPr>
          <p:spPr bwMode="auto">
            <a:xfrm>
              <a:off x="1914" y="1682"/>
              <a:ext cx="1062" cy="4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0"/>
                </a:spcBef>
              </a:pPr>
              <a:r>
                <a:rPr lang="ja-JP" altLang="en-US" sz="1000">
                  <a:ea typeface="HG丸ｺﾞｼｯｸM-PRO" pitchFamily="50" charset="-128"/>
                </a:rPr>
                <a:t>・約</a:t>
              </a:r>
              <a:r>
                <a:rPr lang="en-US" altLang="ja-JP" sz="1000">
                  <a:latin typeface="HG丸ｺﾞｼｯｸM-PRO" pitchFamily="50" charset="-128"/>
                  <a:ea typeface="HG丸ｺﾞｼｯｸM-PRO" pitchFamily="50" charset="-128"/>
                </a:rPr>
                <a:t>50%</a:t>
              </a:r>
              <a:r>
                <a:rPr lang="ja-JP" altLang="en-US" sz="1000">
                  <a:latin typeface="HG丸ｺﾞｼｯｸM-PRO" pitchFamily="50" charset="-128"/>
                  <a:ea typeface="HG丸ｺﾞｼｯｸM-PRO" pitchFamily="50" charset="-128"/>
                </a:rPr>
                <a:t>は理解している　ものの実際の活動とな</a:t>
              </a:r>
            </a:p>
            <a:p>
              <a:pPr>
                <a:spcBef>
                  <a:spcPct val="0"/>
                </a:spcBef>
              </a:pPr>
              <a:r>
                <a:rPr lang="ja-JP" altLang="en-US" sz="1000">
                  <a:latin typeface="HG丸ｺﾞｼｯｸM-PRO" pitchFamily="50" charset="-128"/>
                  <a:ea typeface="HG丸ｺﾞｼｯｸM-PRO" pitchFamily="50" charset="-128"/>
                </a:rPr>
                <a:t>　ると上司指導でしかや</a:t>
              </a:r>
            </a:p>
            <a:p>
              <a:pPr>
                <a:spcBef>
                  <a:spcPct val="0"/>
                </a:spcBef>
              </a:pPr>
              <a:r>
                <a:rPr lang="ja-JP" altLang="en-US" sz="1000">
                  <a:latin typeface="HG丸ｺﾞｼｯｸM-PRO" pitchFamily="50" charset="-128"/>
                  <a:ea typeface="HG丸ｺﾞｼｯｸM-PRO" pitchFamily="50" charset="-128"/>
                </a:rPr>
                <a:t>　れない。</a:t>
              </a:r>
            </a:p>
          </p:txBody>
        </p:sp>
        <p:sp>
          <p:nvSpPr>
            <p:cNvPr id="1038383" name="Text Box 47"/>
            <p:cNvSpPr txBox="1">
              <a:spLocks noChangeArrowheads="1"/>
            </p:cNvSpPr>
            <p:nvPr/>
          </p:nvSpPr>
          <p:spPr bwMode="auto">
            <a:xfrm>
              <a:off x="2850" y="1682"/>
              <a:ext cx="1062" cy="4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0"/>
                </a:spcBef>
              </a:pPr>
              <a:r>
                <a:rPr lang="ja-JP" altLang="en-US" sz="1000">
                  <a:ea typeface="HG丸ｺﾞｼｯｸM-PRO" pitchFamily="50" charset="-128"/>
                </a:rPr>
                <a:t>・約</a:t>
              </a:r>
              <a:r>
                <a:rPr lang="en-US" altLang="ja-JP" sz="1000">
                  <a:latin typeface="HG丸ｺﾞｼｯｸM-PRO" pitchFamily="50" charset="-128"/>
                  <a:ea typeface="HG丸ｺﾞｼｯｸM-PRO" pitchFamily="50" charset="-128"/>
                </a:rPr>
                <a:t>60%</a:t>
              </a:r>
              <a:r>
                <a:rPr lang="ja-JP" altLang="en-US" sz="1000">
                  <a:latin typeface="HG丸ｺﾞｼｯｸM-PRO" pitchFamily="50" charset="-128"/>
                  <a:ea typeface="HG丸ｺﾞｼｯｸM-PRO" pitchFamily="50" charset="-128"/>
                </a:rPr>
                <a:t>は理解してお</a:t>
              </a:r>
            </a:p>
            <a:p>
              <a:pPr>
                <a:spcBef>
                  <a:spcPct val="0"/>
                </a:spcBef>
              </a:pPr>
              <a:r>
                <a:rPr lang="ja-JP" altLang="en-US" sz="1000">
                  <a:latin typeface="HG丸ｺﾞｼｯｸM-PRO" pitchFamily="50" charset="-128"/>
                  <a:ea typeface="HG丸ｺﾞｼｯｸM-PRO" pitchFamily="50" charset="-128"/>
                </a:rPr>
                <a:t>　り、サークルリーダー</a:t>
              </a:r>
            </a:p>
            <a:p>
              <a:pPr>
                <a:spcBef>
                  <a:spcPct val="0"/>
                </a:spcBef>
              </a:pPr>
              <a:r>
                <a:rPr lang="ja-JP" altLang="en-US" sz="1000">
                  <a:latin typeface="HG丸ｺﾞｼｯｸM-PRO" pitchFamily="50" charset="-128"/>
                  <a:ea typeface="HG丸ｺﾞｼｯｸM-PRO" pitchFamily="50" charset="-128"/>
                </a:rPr>
                <a:t>　主導で活動を進めて</a:t>
              </a:r>
            </a:p>
            <a:p>
              <a:pPr>
                <a:spcBef>
                  <a:spcPct val="0"/>
                </a:spcBef>
              </a:pPr>
              <a:r>
                <a:rPr lang="ja-JP" altLang="en-US" sz="1000">
                  <a:latin typeface="HG丸ｺﾞｼｯｸM-PRO" pitchFamily="50" charset="-128"/>
                  <a:ea typeface="HG丸ｺﾞｼｯｸM-PRO" pitchFamily="50" charset="-128"/>
                </a:rPr>
                <a:t>　いくことができる。</a:t>
              </a:r>
            </a:p>
          </p:txBody>
        </p:sp>
        <p:sp>
          <p:nvSpPr>
            <p:cNvPr id="1038384" name="Text Box 48"/>
            <p:cNvSpPr txBox="1">
              <a:spLocks noChangeArrowheads="1"/>
            </p:cNvSpPr>
            <p:nvPr/>
          </p:nvSpPr>
          <p:spPr bwMode="auto">
            <a:xfrm>
              <a:off x="3756" y="1682"/>
              <a:ext cx="1062" cy="4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0"/>
                </a:spcBef>
              </a:pPr>
              <a:r>
                <a:rPr lang="ja-JP" altLang="en-US" sz="1000">
                  <a:ea typeface="HG丸ｺﾞｼｯｸM-PRO" pitchFamily="50" charset="-128"/>
                </a:rPr>
                <a:t>・約</a:t>
              </a:r>
              <a:r>
                <a:rPr lang="en-US" altLang="ja-JP" sz="1000">
                  <a:latin typeface="HG丸ｺﾞｼｯｸM-PRO" pitchFamily="50" charset="-128"/>
                  <a:ea typeface="HG丸ｺﾞｼｯｸM-PRO" pitchFamily="50" charset="-128"/>
                </a:rPr>
                <a:t>70%</a:t>
              </a:r>
              <a:r>
                <a:rPr lang="ja-JP" altLang="en-US" sz="1000">
                  <a:latin typeface="HG丸ｺﾞｼｯｸM-PRO" pitchFamily="50" charset="-128"/>
                  <a:ea typeface="HG丸ｺﾞｼｯｸM-PRO" pitchFamily="50" charset="-128"/>
                </a:rPr>
                <a:t>は理解しており</a:t>
              </a:r>
            </a:p>
            <a:p>
              <a:pPr>
                <a:spcBef>
                  <a:spcPct val="0"/>
                </a:spcBef>
              </a:pPr>
              <a:r>
                <a:rPr lang="ja-JP" altLang="en-US" sz="1000">
                  <a:latin typeface="HG丸ｺﾞｼｯｸM-PRO" pitchFamily="50" charset="-128"/>
                  <a:ea typeface="HG丸ｺﾞｼｯｸM-PRO" pitchFamily="50" charset="-128"/>
                </a:rPr>
                <a:t>　テーマリーダー主導の　もと皆が協力しながら　進めていく。</a:t>
              </a:r>
            </a:p>
          </p:txBody>
        </p:sp>
        <p:sp>
          <p:nvSpPr>
            <p:cNvPr id="1038385" name="Text Box 49"/>
            <p:cNvSpPr txBox="1">
              <a:spLocks noChangeArrowheads="1"/>
            </p:cNvSpPr>
            <p:nvPr/>
          </p:nvSpPr>
          <p:spPr bwMode="auto">
            <a:xfrm>
              <a:off x="990" y="2222"/>
              <a:ext cx="996" cy="5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0"/>
                </a:spcBef>
              </a:pPr>
              <a:r>
                <a:rPr lang="ja-JP" altLang="en-US" sz="1000">
                  <a:ea typeface="HG丸ｺﾞｼｯｸM-PRO" pitchFamily="50" charset="-128"/>
                </a:rPr>
                <a:t>・メンバーの約</a:t>
              </a:r>
              <a:r>
                <a:rPr lang="en-US" altLang="ja-JP" sz="1000">
                  <a:latin typeface="HG丸ｺﾞｼｯｸM-PRO" pitchFamily="50" charset="-128"/>
                  <a:ea typeface="HG丸ｺﾞｼｯｸM-PRO" pitchFamily="50" charset="-128"/>
                </a:rPr>
                <a:t>50%</a:t>
              </a:r>
              <a:r>
                <a:rPr lang="ja-JP" altLang="en-US" sz="1000">
                  <a:latin typeface="HG丸ｺﾞｼｯｸM-PRO" pitchFamily="50" charset="-128"/>
                  <a:ea typeface="HG丸ｺﾞｼｯｸM-PRO" pitchFamily="50" charset="-128"/>
                </a:rPr>
                <a:t>は</a:t>
              </a:r>
            </a:p>
            <a:p>
              <a:pPr>
                <a:spcBef>
                  <a:spcPct val="0"/>
                </a:spcBef>
              </a:pPr>
              <a:r>
                <a:rPr lang="ja-JP" altLang="en-US" sz="1000">
                  <a:latin typeface="HG丸ｺﾞｼｯｸM-PRO" pitchFamily="50" charset="-128"/>
                  <a:ea typeface="HG丸ｺﾞｼｯｸM-PRO" pitchFamily="50" charset="-128"/>
                </a:rPr>
                <a:t>　ＱＣ七つ道具やＱＣス</a:t>
              </a:r>
            </a:p>
            <a:p>
              <a:pPr>
                <a:spcBef>
                  <a:spcPct val="0"/>
                </a:spcBef>
              </a:pPr>
              <a:r>
                <a:rPr lang="ja-JP" altLang="en-US" sz="1000">
                  <a:latin typeface="HG丸ｺﾞｼｯｸM-PRO" pitchFamily="50" charset="-128"/>
                  <a:ea typeface="HG丸ｺﾞｼｯｸM-PRO" pitchFamily="50" charset="-128"/>
                </a:rPr>
                <a:t>　トーリーを理解してな</a:t>
              </a:r>
            </a:p>
            <a:p>
              <a:pPr>
                <a:spcBef>
                  <a:spcPct val="0"/>
                </a:spcBef>
              </a:pPr>
              <a:r>
                <a:rPr lang="ja-JP" altLang="en-US" sz="1000">
                  <a:latin typeface="HG丸ｺﾞｼｯｸM-PRO" pitchFamily="50" charset="-128"/>
                  <a:ea typeface="HG丸ｺﾞｼｯｸM-PRO" pitchFamily="50" charset="-128"/>
                </a:rPr>
                <a:t>　いため活動結果を上手</a:t>
              </a:r>
            </a:p>
            <a:p>
              <a:pPr>
                <a:spcBef>
                  <a:spcPct val="0"/>
                </a:spcBef>
              </a:pPr>
              <a:r>
                <a:rPr lang="ja-JP" altLang="en-US" sz="1000">
                  <a:latin typeface="HG丸ｺﾞｼｯｸM-PRO" pitchFamily="50" charset="-128"/>
                  <a:ea typeface="HG丸ｺﾞｼｯｸM-PRO" pitchFamily="50" charset="-128"/>
                </a:rPr>
                <a:t>　く表現できない。</a:t>
              </a:r>
            </a:p>
          </p:txBody>
        </p:sp>
        <p:sp>
          <p:nvSpPr>
            <p:cNvPr id="1038386" name="Text Box 50"/>
            <p:cNvSpPr txBox="1">
              <a:spLocks noChangeArrowheads="1"/>
            </p:cNvSpPr>
            <p:nvPr/>
          </p:nvSpPr>
          <p:spPr bwMode="auto">
            <a:xfrm>
              <a:off x="1914" y="2220"/>
              <a:ext cx="996" cy="5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0"/>
                </a:spcBef>
              </a:pPr>
              <a:r>
                <a:rPr lang="ja-JP" altLang="en-US" sz="1000">
                  <a:ea typeface="HG丸ｺﾞｼｯｸM-PRO" pitchFamily="50" charset="-128"/>
                </a:rPr>
                <a:t>・約</a:t>
              </a:r>
              <a:r>
                <a:rPr lang="en-US" altLang="ja-JP" sz="1000">
                  <a:latin typeface="HG丸ｺﾞｼｯｸM-PRO" pitchFamily="50" charset="-128"/>
                  <a:ea typeface="HG丸ｺﾞｼｯｸM-PRO" pitchFamily="50" charset="-128"/>
                </a:rPr>
                <a:t>50%</a:t>
              </a:r>
              <a:r>
                <a:rPr lang="ja-JP" altLang="en-US" sz="1000">
                  <a:latin typeface="HG丸ｺﾞｼｯｸM-PRO" pitchFamily="50" charset="-128"/>
                  <a:ea typeface="HG丸ｺﾞｼｯｸM-PRO" pitchFamily="50" charset="-128"/>
                </a:rPr>
                <a:t>は手法を</a:t>
              </a:r>
              <a:r>
                <a:rPr lang="en-US" altLang="ja-JP" sz="1000">
                  <a:latin typeface="HG丸ｺﾞｼｯｸM-PRO" pitchFamily="50" charset="-128"/>
                  <a:ea typeface="HG丸ｺﾞｼｯｸM-PRO" pitchFamily="50" charset="-128"/>
                </a:rPr>
                <a:t>1</a:t>
              </a:r>
              <a:r>
                <a:rPr lang="ja-JP" altLang="en-US" sz="1000">
                  <a:latin typeface="HG丸ｺﾞｼｯｸM-PRO" pitchFamily="50" charset="-128"/>
                  <a:ea typeface="HG丸ｺﾞｼｯｸM-PRO" pitchFamily="50" charset="-128"/>
                </a:rPr>
                <a:t>～</a:t>
              </a:r>
              <a:r>
                <a:rPr lang="en-US" altLang="ja-JP" sz="1000">
                  <a:latin typeface="HG丸ｺﾞｼｯｸM-PRO" pitchFamily="50" charset="-128"/>
                  <a:ea typeface="HG丸ｺﾞｼｯｸM-PRO" pitchFamily="50" charset="-128"/>
                </a:rPr>
                <a:t>2</a:t>
              </a:r>
            </a:p>
            <a:p>
              <a:pPr>
                <a:spcBef>
                  <a:spcPct val="0"/>
                </a:spcBef>
              </a:pPr>
              <a:r>
                <a:rPr lang="ja-JP" altLang="en-US" sz="1000">
                  <a:latin typeface="HG丸ｺﾞｼｯｸM-PRO" pitchFamily="50" charset="-128"/>
                  <a:ea typeface="HG丸ｺﾞｼｯｸM-PRO" pitchFamily="50" charset="-128"/>
                </a:rPr>
                <a:t>　使いこなせまとめ方も</a:t>
              </a:r>
            </a:p>
            <a:p>
              <a:pPr>
                <a:spcBef>
                  <a:spcPct val="0"/>
                </a:spcBef>
              </a:pPr>
              <a:r>
                <a:rPr lang="ja-JP" altLang="en-US" sz="1000">
                  <a:latin typeface="HG丸ｺﾞｼｯｸM-PRO" pitchFamily="50" charset="-128"/>
                  <a:ea typeface="HG丸ｺﾞｼｯｸM-PRO" pitchFamily="50" charset="-128"/>
                </a:rPr>
                <a:t>　知っているが応用がき</a:t>
              </a:r>
            </a:p>
            <a:p>
              <a:pPr>
                <a:spcBef>
                  <a:spcPct val="0"/>
                </a:spcBef>
              </a:pPr>
              <a:r>
                <a:rPr lang="ja-JP" altLang="en-US" sz="1000">
                  <a:latin typeface="HG丸ｺﾞｼｯｸM-PRO" pitchFamily="50" charset="-128"/>
                  <a:ea typeface="HG丸ｺﾞｼｯｸM-PRO" pitchFamily="50" charset="-128"/>
                </a:rPr>
                <a:t>　かず画一的にしかでき</a:t>
              </a:r>
            </a:p>
            <a:p>
              <a:pPr>
                <a:spcBef>
                  <a:spcPct val="0"/>
                </a:spcBef>
              </a:pPr>
              <a:r>
                <a:rPr lang="ja-JP" altLang="en-US" sz="1000">
                  <a:latin typeface="HG丸ｺﾞｼｯｸM-PRO" pitchFamily="50" charset="-128"/>
                  <a:ea typeface="HG丸ｺﾞｼｯｸM-PRO" pitchFamily="50" charset="-128"/>
                </a:rPr>
                <a:t>　ない。</a:t>
              </a:r>
            </a:p>
          </p:txBody>
        </p:sp>
        <p:sp>
          <p:nvSpPr>
            <p:cNvPr id="1038387" name="Text Box 51"/>
            <p:cNvSpPr txBox="1">
              <a:spLocks noChangeArrowheads="1"/>
            </p:cNvSpPr>
            <p:nvPr/>
          </p:nvSpPr>
          <p:spPr bwMode="auto">
            <a:xfrm>
              <a:off x="2850" y="2220"/>
              <a:ext cx="996" cy="5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0"/>
                </a:spcBef>
              </a:pPr>
              <a:r>
                <a:rPr lang="ja-JP" altLang="en-US" sz="1000">
                  <a:ea typeface="HG丸ｺﾞｼｯｸM-PRO" pitchFamily="50" charset="-128"/>
                </a:rPr>
                <a:t>・約</a:t>
              </a:r>
              <a:r>
                <a:rPr lang="en-US" altLang="ja-JP" sz="1000">
                  <a:latin typeface="HG丸ｺﾞｼｯｸM-PRO" pitchFamily="50" charset="-128"/>
                  <a:ea typeface="HG丸ｺﾞｼｯｸM-PRO" pitchFamily="50" charset="-128"/>
                </a:rPr>
                <a:t>60%</a:t>
              </a:r>
              <a:r>
                <a:rPr lang="ja-JP" altLang="en-US" sz="1000">
                  <a:latin typeface="HG丸ｺﾞｼｯｸM-PRO" pitchFamily="50" charset="-128"/>
                  <a:ea typeface="HG丸ｺﾞｼｯｸM-PRO" pitchFamily="50" charset="-128"/>
                </a:rPr>
                <a:t>は手法を</a:t>
              </a:r>
              <a:r>
                <a:rPr lang="en-US" altLang="ja-JP" sz="1000">
                  <a:latin typeface="HG丸ｺﾞｼｯｸM-PRO" pitchFamily="50" charset="-128"/>
                  <a:ea typeface="HG丸ｺﾞｼｯｸM-PRO" pitchFamily="50" charset="-128"/>
                </a:rPr>
                <a:t>3</a:t>
              </a:r>
              <a:r>
                <a:rPr lang="ja-JP" altLang="en-US" sz="1000">
                  <a:latin typeface="HG丸ｺﾞｼｯｸM-PRO" pitchFamily="50" charset="-128"/>
                  <a:ea typeface="HG丸ｺﾞｼｯｸM-PRO" pitchFamily="50" charset="-128"/>
                </a:rPr>
                <a:t>～</a:t>
              </a:r>
              <a:r>
                <a:rPr lang="en-US" altLang="ja-JP" sz="1000">
                  <a:latin typeface="HG丸ｺﾞｼｯｸM-PRO" pitchFamily="50" charset="-128"/>
                  <a:ea typeface="HG丸ｺﾞｼｯｸM-PRO" pitchFamily="50" charset="-128"/>
                </a:rPr>
                <a:t>4</a:t>
              </a:r>
            </a:p>
            <a:p>
              <a:pPr>
                <a:spcBef>
                  <a:spcPct val="0"/>
                </a:spcBef>
              </a:pPr>
              <a:r>
                <a:rPr lang="ja-JP" altLang="en-US" sz="1000">
                  <a:latin typeface="HG丸ｺﾞｼｯｸM-PRO" pitchFamily="50" charset="-128"/>
                  <a:ea typeface="HG丸ｺﾞｼｯｸM-PRO" pitchFamily="50" charset="-128"/>
                </a:rPr>
                <a:t>　使いこなせＱＣストー</a:t>
              </a:r>
            </a:p>
            <a:p>
              <a:pPr>
                <a:spcBef>
                  <a:spcPct val="0"/>
                </a:spcBef>
              </a:pPr>
              <a:r>
                <a:rPr lang="ja-JP" altLang="en-US" sz="1000">
                  <a:latin typeface="HG丸ｺﾞｼｯｸM-PRO" pitchFamily="50" charset="-128"/>
                  <a:ea typeface="HG丸ｺﾞｼｯｸM-PRO" pitchFamily="50" charset="-128"/>
                </a:rPr>
                <a:t>　リーに沿ってまとめる</a:t>
              </a:r>
            </a:p>
            <a:p>
              <a:pPr>
                <a:spcBef>
                  <a:spcPct val="0"/>
                </a:spcBef>
              </a:pPr>
              <a:r>
                <a:rPr lang="ja-JP" altLang="en-US" sz="1000">
                  <a:latin typeface="HG丸ｺﾞｼｯｸM-PRO" pitchFamily="50" charset="-128"/>
                  <a:ea typeface="HG丸ｺﾞｼｯｸM-PRO" pitchFamily="50" charset="-128"/>
                </a:rPr>
                <a:t>　ことができ、発表もで</a:t>
              </a:r>
            </a:p>
            <a:p>
              <a:pPr>
                <a:spcBef>
                  <a:spcPct val="0"/>
                </a:spcBef>
              </a:pPr>
              <a:r>
                <a:rPr lang="ja-JP" altLang="en-US" sz="1000">
                  <a:latin typeface="HG丸ｺﾞｼｯｸM-PRO" pitchFamily="50" charset="-128"/>
                  <a:ea typeface="HG丸ｺﾞｼｯｸM-PRO" pitchFamily="50" charset="-128"/>
                </a:rPr>
                <a:t>　きる。</a:t>
              </a:r>
            </a:p>
          </p:txBody>
        </p:sp>
        <p:sp>
          <p:nvSpPr>
            <p:cNvPr id="1038388" name="Text Box 52"/>
            <p:cNvSpPr txBox="1">
              <a:spLocks noChangeArrowheads="1"/>
            </p:cNvSpPr>
            <p:nvPr/>
          </p:nvSpPr>
          <p:spPr bwMode="auto">
            <a:xfrm>
              <a:off x="3756" y="2220"/>
              <a:ext cx="1044" cy="4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0"/>
                </a:spcBef>
              </a:pPr>
              <a:r>
                <a:rPr lang="ja-JP" altLang="en-US" sz="1000">
                  <a:ea typeface="HG丸ｺﾞｼｯｸM-PRO" pitchFamily="50" charset="-128"/>
                </a:rPr>
                <a:t>・約</a:t>
              </a:r>
              <a:r>
                <a:rPr lang="en-US" altLang="ja-JP" sz="1000">
                  <a:latin typeface="HG丸ｺﾞｼｯｸM-PRO" pitchFamily="50" charset="-128"/>
                  <a:ea typeface="HG丸ｺﾞｼｯｸM-PRO" pitchFamily="50" charset="-128"/>
                </a:rPr>
                <a:t>70%</a:t>
              </a:r>
              <a:r>
                <a:rPr lang="ja-JP" altLang="en-US" sz="1000">
                  <a:latin typeface="HG丸ｺﾞｼｯｸM-PRO" pitchFamily="50" charset="-128"/>
                  <a:ea typeface="HG丸ｺﾞｼｯｸM-PRO" pitchFamily="50" charset="-128"/>
                </a:rPr>
                <a:t>はＱＣ手法スト</a:t>
              </a:r>
            </a:p>
            <a:p>
              <a:pPr>
                <a:spcBef>
                  <a:spcPct val="0"/>
                </a:spcBef>
              </a:pPr>
              <a:r>
                <a:rPr lang="ja-JP" altLang="en-US" sz="1000">
                  <a:latin typeface="HG丸ｺﾞｼｯｸM-PRO" pitchFamily="50" charset="-128"/>
                  <a:ea typeface="HG丸ｺﾞｼｯｸM-PRO" pitchFamily="50" charset="-128"/>
                </a:rPr>
                <a:t>　ーリーを使いこなせ要</a:t>
              </a:r>
            </a:p>
            <a:p>
              <a:pPr>
                <a:spcBef>
                  <a:spcPct val="0"/>
                </a:spcBef>
              </a:pPr>
              <a:r>
                <a:rPr lang="ja-JP" altLang="en-US" sz="1000">
                  <a:latin typeface="HG丸ｺﾞｼｯｸM-PRO" pitchFamily="50" charset="-128"/>
                  <a:ea typeface="HG丸ｺﾞｼｯｸM-PRO" pitchFamily="50" charset="-128"/>
                </a:rPr>
                <a:t>　領よくまとめや発表も</a:t>
              </a:r>
            </a:p>
            <a:p>
              <a:pPr>
                <a:spcBef>
                  <a:spcPct val="0"/>
                </a:spcBef>
              </a:pPr>
              <a:r>
                <a:rPr lang="ja-JP" altLang="en-US" sz="1000">
                  <a:latin typeface="HG丸ｺﾞｼｯｸM-PRO" pitchFamily="50" charset="-128"/>
                  <a:ea typeface="HG丸ｺﾞｼｯｸM-PRO" pitchFamily="50" charset="-128"/>
                </a:rPr>
                <a:t>　できる。</a:t>
              </a:r>
            </a:p>
          </p:txBody>
        </p:sp>
        <p:sp>
          <p:nvSpPr>
            <p:cNvPr id="1038389" name="Text Box 53"/>
            <p:cNvSpPr txBox="1">
              <a:spLocks noChangeArrowheads="1"/>
            </p:cNvSpPr>
            <p:nvPr/>
          </p:nvSpPr>
          <p:spPr bwMode="auto">
            <a:xfrm>
              <a:off x="4704" y="2220"/>
              <a:ext cx="1044" cy="5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0"/>
                </a:spcBef>
              </a:pPr>
              <a:r>
                <a:rPr lang="ja-JP" altLang="en-US" sz="1000">
                  <a:ea typeface="HG丸ｺﾞｼｯｸM-PRO" pitchFamily="50" charset="-128"/>
                </a:rPr>
                <a:t>・約</a:t>
              </a:r>
              <a:r>
                <a:rPr lang="en-US" altLang="ja-JP" sz="1000">
                  <a:latin typeface="HG丸ｺﾞｼｯｸM-PRO" pitchFamily="50" charset="-128"/>
                  <a:ea typeface="HG丸ｺﾞｼｯｸM-PRO" pitchFamily="50" charset="-128"/>
                </a:rPr>
                <a:t>80%</a:t>
              </a:r>
              <a:r>
                <a:rPr lang="ja-JP" altLang="en-US" sz="1000">
                  <a:latin typeface="HG丸ｺﾞｼｯｸM-PRO" pitchFamily="50" charset="-128"/>
                  <a:ea typeface="HG丸ｺﾞｼｯｸM-PRO" pitchFamily="50" charset="-128"/>
                </a:rPr>
                <a:t>は全て理解し</a:t>
              </a:r>
            </a:p>
            <a:p>
              <a:pPr>
                <a:spcBef>
                  <a:spcPct val="0"/>
                </a:spcBef>
              </a:pPr>
              <a:r>
                <a:rPr lang="ja-JP" altLang="en-US" sz="1000">
                  <a:latin typeface="HG丸ｺﾞｼｯｸM-PRO" pitchFamily="50" charset="-128"/>
                  <a:ea typeface="HG丸ｺﾞｼｯｸM-PRO" pitchFamily="50" charset="-128"/>
                </a:rPr>
                <a:t>　ており的を得た使い方</a:t>
              </a:r>
            </a:p>
            <a:p>
              <a:pPr>
                <a:spcBef>
                  <a:spcPct val="0"/>
                </a:spcBef>
              </a:pPr>
              <a:r>
                <a:rPr lang="ja-JP" altLang="en-US" sz="1000">
                  <a:latin typeface="HG丸ｺﾞｼｯｸM-PRO" pitchFamily="50" charset="-128"/>
                  <a:ea typeface="HG丸ｺﾞｼｯｸM-PRO" pitchFamily="50" charset="-128"/>
                </a:rPr>
                <a:t>　や重点指向ができ、</a:t>
              </a:r>
            </a:p>
            <a:p>
              <a:pPr>
                <a:spcBef>
                  <a:spcPct val="0"/>
                </a:spcBef>
              </a:pPr>
              <a:r>
                <a:rPr lang="ja-JP" altLang="en-US" sz="1000">
                  <a:latin typeface="HG丸ｺﾞｼｯｸM-PRO" pitchFamily="50" charset="-128"/>
                  <a:ea typeface="HG丸ｺﾞｼｯｸM-PRO" pitchFamily="50" charset="-128"/>
                </a:rPr>
                <a:t>　メリハリのあるまとめ</a:t>
              </a:r>
            </a:p>
            <a:p>
              <a:pPr>
                <a:spcBef>
                  <a:spcPct val="0"/>
                </a:spcBef>
              </a:pPr>
              <a:r>
                <a:rPr lang="ja-JP" altLang="en-US" sz="1000">
                  <a:latin typeface="HG丸ｺﾞｼｯｸM-PRO" pitchFamily="50" charset="-128"/>
                  <a:ea typeface="HG丸ｺﾞｼｯｸM-PRO" pitchFamily="50" charset="-128"/>
                </a:rPr>
                <a:t>　や発表ができる。</a:t>
              </a:r>
            </a:p>
          </p:txBody>
        </p:sp>
        <p:sp>
          <p:nvSpPr>
            <p:cNvPr id="1038390" name="Rectangle 54"/>
            <p:cNvSpPr>
              <a:spLocks noChangeArrowheads="1"/>
            </p:cNvSpPr>
            <p:nvPr/>
          </p:nvSpPr>
          <p:spPr bwMode="auto">
            <a:xfrm>
              <a:off x="1913" y="2796"/>
              <a:ext cx="1051" cy="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110000"/>
                </a:lnSpc>
                <a:spcBef>
                  <a:spcPct val="0"/>
                </a:spcBef>
              </a:pPr>
              <a:r>
                <a:rPr lang="ja-JP" altLang="en-US" sz="1000">
                  <a:solidFill>
                    <a:srgbClr val="000000"/>
                  </a:solidFill>
                  <a:latin typeface="HG丸ｺﾞｼｯｸM-PRO" pitchFamily="50" charset="-128"/>
                  <a:ea typeface="HG丸ｺﾞｼｯｸM-PRO" pitchFamily="50" charset="-128"/>
                </a:rPr>
                <a:t>・計画に対し</a:t>
              </a:r>
            </a:p>
            <a:p>
              <a:pPr>
                <a:lnSpc>
                  <a:spcPct val="110000"/>
                </a:lnSpc>
                <a:spcBef>
                  <a:spcPct val="0"/>
                </a:spcBef>
              </a:pPr>
              <a:endParaRPr lang="ja-JP" altLang="en-US" sz="500">
                <a:solidFill>
                  <a:srgbClr val="000000"/>
                </a:solidFill>
                <a:latin typeface="HG丸ｺﾞｼｯｸM-PRO" pitchFamily="50" charset="-128"/>
                <a:ea typeface="HG丸ｺﾞｼｯｸM-PRO" pitchFamily="50" charset="-128"/>
              </a:endParaRPr>
            </a:p>
            <a:p>
              <a:pPr>
                <a:lnSpc>
                  <a:spcPct val="110000"/>
                </a:lnSpc>
                <a:spcBef>
                  <a:spcPct val="0"/>
                </a:spcBef>
              </a:pPr>
              <a:r>
                <a:rPr lang="ja-JP" altLang="en-US" sz="1000">
                  <a:solidFill>
                    <a:srgbClr val="000000"/>
                  </a:solidFill>
                  <a:latin typeface="HG丸ｺﾞｼｯｸM-PRO" pitchFamily="50" charset="-128"/>
                  <a:ea typeface="HG丸ｺﾞｼｯｸM-PRO" pitchFamily="50" charset="-128"/>
                </a:rPr>
                <a:t>  </a:t>
              </a:r>
              <a:r>
                <a:rPr lang="ja-JP" altLang="en-US" sz="1000" b="1">
                  <a:solidFill>
                    <a:srgbClr val="000000"/>
                  </a:solidFill>
                  <a:latin typeface="HG丸ｺﾞｼｯｸM-PRO" pitchFamily="50" charset="-128"/>
                  <a:ea typeface="HG丸ｺﾞｼｯｸM-PRO" pitchFamily="50" charset="-128"/>
                </a:rPr>
                <a:t>　　</a:t>
              </a:r>
              <a:r>
                <a:rPr lang="en-US" altLang="ja-JP" sz="1000" b="1">
                  <a:solidFill>
                    <a:srgbClr val="000000"/>
                  </a:solidFill>
                  <a:latin typeface="HG丸ｺﾞｼｯｸM-PRO" pitchFamily="50" charset="-128"/>
                  <a:ea typeface="HG丸ｺﾞｼｯｸM-PRO" pitchFamily="50" charset="-128"/>
                </a:rPr>
                <a:t>61</a:t>
              </a:r>
              <a:r>
                <a:rPr lang="ja-JP" altLang="en-US" sz="1000" b="1">
                  <a:solidFill>
                    <a:srgbClr val="000000"/>
                  </a:solidFill>
                  <a:latin typeface="HG丸ｺﾞｼｯｸM-PRO" pitchFamily="50" charset="-128"/>
                  <a:ea typeface="HG丸ｺﾞｼｯｸM-PRO" pitchFamily="50" charset="-128"/>
                </a:rPr>
                <a:t>％～</a:t>
              </a:r>
              <a:r>
                <a:rPr lang="en-US" altLang="ja-JP" sz="1000" b="1">
                  <a:solidFill>
                    <a:srgbClr val="000000"/>
                  </a:solidFill>
                  <a:latin typeface="HG丸ｺﾞｼｯｸM-PRO" pitchFamily="50" charset="-128"/>
                  <a:ea typeface="HG丸ｺﾞｼｯｸM-PRO" pitchFamily="50" charset="-128"/>
                </a:rPr>
                <a:t>70</a:t>
              </a:r>
              <a:r>
                <a:rPr lang="ja-JP" altLang="en-US" sz="1000" b="1">
                  <a:solidFill>
                    <a:srgbClr val="000000"/>
                  </a:solidFill>
                  <a:latin typeface="HG丸ｺﾞｼｯｸM-PRO" pitchFamily="50" charset="-128"/>
                  <a:ea typeface="HG丸ｺﾞｼｯｸM-PRO" pitchFamily="50" charset="-128"/>
                </a:rPr>
                <a:t>％</a:t>
              </a:r>
            </a:p>
          </p:txBody>
        </p:sp>
        <p:sp>
          <p:nvSpPr>
            <p:cNvPr id="1038391" name="Rectangle 55"/>
            <p:cNvSpPr>
              <a:spLocks noChangeArrowheads="1"/>
            </p:cNvSpPr>
            <p:nvPr/>
          </p:nvSpPr>
          <p:spPr bwMode="auto">
            <a:xfrm>
              <a:off x="2849" y="2796"/>
              <a:ext cx="1051" cy="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110000"/>
                </a:lnSpc>
                <a:spcBef>
                  <a:spcPct val="0"/>
                </a:spcBef>
              </a:pPr>
              <a:r>
                <a:rPr lang="ja-JP" altLang="en-US" sz="1000">
                  <a:solidFill>
                    <a:srgbClr val="000000"/>
                  </a:solidFill>
                  <a:latin typeface="HG丸ｺﾞｼｯｸM-PRO" pitchFamily="50" charset="-128"/>
                  <a:ea typeface="HG丸ｺﾞｼｯｸM-PRO" pitchFamily="50" charset="-128"/>
                </a:rPr>
                <a:t>・計画に対し</a:t>
              </a:r>
            </a:p>
            <a:p>
              <a:pPr>
                <a:lnSpc>
                  <a:spcPct val="110000"/>
                </a:lnSpc>
                <a:spcBef>
                  <a:spcPct val="0"/>
                </a:spcBef>
              </a:pPr>
              <a:endParaRPr lang="ja-JP" altLang="en-US" sz="500">
                <a:solidFill>
                  <a:srgbClr val="000000"/>
                </a:solidFill>
                <a:latin typeface="HG丸ｺﾞｼｯｸM-PRO" pitchFamily="50" charset="-128"/>
                <a:ea typeface="HG丸ｺﾞｼｯｸM-PRO" pitchFamily="50" charset="-128"/>
              </a:endParaRPr>
            </a:p>
            <a:p>
              <a:pPr>
                <a:lnSpc>
                  <a:spcPct val="110000"/>
                </a:lnSpc>
                <a:spcBef>
                  <a:spcPct val="0"/>
                </a:spcBef>
              </a:pPr>
              <a:r>
                <a:rPr lang="ja-JP" altLang="en-US" sz="1000">
                  <a:solidFill>
                    <a:srgbClr val="000000"/>
                  </a:solidFill>
                  <a:latin typeface="HG丸ｺﾞｼｯｸM-PRO" pitchFamily="50" charset="-128"/>
                  <a:ea typeface="HG丸ｺﾞｼｯｸM-PRO" pitchFamily="50" charset="-128"/>
                </a:rPr>
                <a:t>  </a:t>
              </a:r>
              <a:r>
                <a:rPr lang="ja-JP" altLang="en-US" sz="1000" b="1">
                  <a:solidFill>
                    <a:srgbClr val="000000"/>
                  </a:solidFill>
                  <a:latin typeface="HG丸ｺﾞｼｯｸM-PRO" pitchFamily="50" charset="-128"/>
                  <a:ea typeface="HG丸ｺﾞｼｯｸM-PRO" pitchFamily="50" charset="-128"/>
                </a:rPr>
                <a:t>　　</a:t>
              </a:r>
              <a:r>
                <a:rPr lang="en-US" altLang="ja-JP" sz="1000" b="1">
                  <a:solidFill>
                    <a:srgbClr val="000000"/>
                  </a:solidFill>
                  <a:latin typeface="HG丸ｺﾞｼｯｸM-PRO" pitchFamily="50" charset="-128"/>
                  <a:ea typeface="HG丸ｺﾞｼｯｸM-PRO" pitchFamily="50" charset="-128"/>
                </a:rPr>
                <a:t>71</a:t>
              </a:r>
              <a:r>
                <a:rPr lang="ja-JP" altLang="en-US" sz="1000" b="1">
                  <a:solidFill>
                    <a:srgbClr val="000000"/>
                  </a:solidFill>
                  <a:latin typeface="HG丸ｺﾞｼｯｸM-PRO" pitchFamily="50" charset="-128"/>
                  <a:ea typeface="HG丸ｺﾞｼｯｸM-PRO" pitchFamily="50" charset="-128"/>
                </a:rPr>
                <a:t>％～</a:t>
              </a:r>
              <a:r>
                <a:rPr lang="en-US" altLang="ja-JP" sz="1000" b="1">
                  <a:solidFill>
                    <a:srgbClr val="000000"/>
                  </a:solidFill>
                  <a:latin typeface="HG丸ｺﾞｼｯｸM-PRO" pitchFamily="50" charset="-128"/>
                  <a:ea typeface="HG丸ｺﾞｼｯｸM-PRO" pitchFamily="50" charset="-128"/>
                </a:rPr>
                <a:t>80</a:t>
              </a:r>
              <a:r>
                <a:rPr lang="ja-JP" altLang="en-US" sz="1000" b="1">
                  <a:solidFill>
                    <a:srgbClr val="000000"/>
                  </a:solidFill>
                  <a:latin typeface="HG丸ｺﾞｼｯｸM-PRO" pitchFamily="50" charset="-128"/>
                  <a:ea typeface="HG丸ｺﾞｼｯｸM-PRO" pitchFamily="50" charset="-128"/>
                </a:rPr>
                <a:t>％</a:t>
              </a:r>
            </a:p>
          </p:txBody>
        </p:sp>
        <p:sp>
          <p:nvSpPr>
            <p:cNvPr id="1038392" name="Rectangle 56"/>
            <p:cNvSpPr>
              <a:spLocks noChangeArrowheads="1"/>
            </p:cNvSpPr>
            <p:nvPr/>
          </p:nvSpPr>
          <p:spPr bwMode="auto">
            <a:xfrm>
              <a:off x="3755" y="2796"/>
              <a:ext cx="1051" cy="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110000"/>
                </a:lnSpc>
                <a:spcBef>
                  <a:spcPct val="0"/>
                </a:spcBef>
              </a:pPr>
              <a:r>
                <a:rPr lang="ja-JP" altLang="en-US" sz="1000">
                  <a:solidFill>
                    <a:srgbClr val="000000"/>
                  </a:solidFill>
                  <a:latin typeface="HG丸ｺﾞｼｯｸM-PRO" pitchFamily="50" charset="-128"/>
                  <a:ea typeface="HG丸ｺﾞｼｯｸM-PRO" pitchFamily="50" charset="-128"/>
                </a:rPr>
                <a:t>・計画に対し</a:t>
              </a:r>
            </a:p>
            <a:p>
              <a:pPr>
                <a:lnSpc>
                  <a:spcPct val="110000"/>
                </a:lnSpc>
                <a:spcBef>
                  <a:spcPct val="0"/>
                </a:spcBef>
              </a:pPr>
              <a:endParaRPr lang="ja-JP" altLang="en-US" sz="500">
                <a:solidFill>
                  <a:srgbClr val="000000"/>
                </a:solidFill>
                <a:latin typeface="HG丸ｺﾞｼｯｸM-PRO" pitchFamily="50" charset="-128"/>
                <a:ea typeface="HG丸ｺﾞｼｯｸM-PRO" pitchFamily="50" charset="-128"/>
              </a:endParaRPr>
            </a:p>
            <a:p>
              <a:pPr>
                <a:lnSpc>
                  <a:spcPct val="110000"/>
                </a:lnSpc>
                <a:spcBef>
                  <a:spcPct val="0"/>
                </a:spcBef>
              </a:pPr>
              <a:r>
                <a:rPr lang="ja-JP" altLang="en-US" sz="1000">
                  <a:solidFill>
                    <a:srgbClr val="000000"/>
                  </a:solidFill>
                  <a:latin typeface="HG丸ｺﾞｼｯｸM-PRO" pitchFamily="50" charset="-128"/>
                  <a:ea typeface="HG丸ｺﾞｼｯｸM-PRO" pitchFamily="50" charset="-128"/>
                </a:rPr>
                <a:t>  </a:t>
              </a:r>
              <a:r>
                <a:rPr lang="ja-JP" altLang="en-US" sz="1000" b="1">
                  <a:solidFill>
                    <a:srgbClr val="000000"/>
                  </a:solidFill>
                  <a:latin typeface="HG丸ｺﾞｼｯｸM-PRO" pitchFamily="50" charset="-128"/>
                  <a:ea typeface="HG丸ｺﾞｼｯｸM-PRO" pitchFamily="50" charset="-128"/>
                </a:rPr>
                <a:t>　　</a:t>
              </a:r>
              <a:r>
                <a:rPr lang="en-US" altLang="ja-JP" sz="1000" b="1">
                  <a:solidFill>
                    <a:srgbClr val="000000"/>
                  </a:solidFill>
                  <a:latin typeface="HG丸ｺﾞｼｯｸM-PRO" pitchFamily="50" charset="-128"/>
                  <a:ea typeface="HG丸ｺﾞｼｯｸM-PRO" pitchFamily="50" charset="-128"/>
                </a:rPr>
                <a:t>81</a:t>
              </a:r>
              <a:r>
                <a:rPr lang="ja-JP" altLang="en-US" sz="1000" b="1">
                  <a:solidFill>
                    <a:srgbClr val="000000"/>
                  </a:solidFill>
                  <a:latin typeface="HG丸ｺﾞｼｯｸM-PRO" pitchFamily="50" charset="-128"/>
                  <a:ea typeface="HG丸ｺﾞｼｯｸM-PRO" pitchFamily="50" charset="-128"/>
                </a:rPr>
                <a:t>％～</a:t>
              </a:r>
              <a:r>
                <a:rPr lang="en-US" altLang="ja-JP" sz="1000" b="1">
                  <a:solidFill>
                    <a:srgbClr val="000000"/>
                  </a:solidFill>
                  <a:latin typeface="HG丸ｺﾞｼｯｸM-PRO" pitchFamily="50" charset="-128"/>
                  <a:ea typeface="HG丸ｺﾞｼｯｸM-PRO" pitchFamily="50" charset="-128"/>
                </a:rPr>
                <a:t>90</a:t>
              </a:r>
              <a:r>
                <a:rPr lang="ja-JP" altLang="en-US" sz="1000" b="1">
                  <a:solidFill>
                    <a:srgbClr val="000000"/>
                  </a:solidFill>
                  <a:latin typeface="HG丸ｺﾞｼｯｸM-PRO" pitchFamily="50" charset="-128"/>
                  <a:ea typeface="HG丸ｺﾞｼｯｸM-PRO" pitchFamily="50" charset="-128"/>
                </a:rPr>
                <a:t>％</a:t>
              </a:r>
            </a:p>
          </p:txBody>
        </p:sp>
        <p:sp>
          <p:nvSpPr>
            <p:cNvPr id="1038393" name="Rectangle 57"/>
            <p:cNvSpPr>
              <a:spLocks noChangeArrowheads="1"/>
            </p:cNvSpPr>
            <p:nvPr/>
          </p:nvSpPr>
          <p:spPr bwMode="auto">
            <a:xfrm>
              <a:off x="4703" y="2797"/>
              <a:ext cx="1051" cy="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110000"/>
                </a:lnSpc>
                <a:spcBef>
                  <a:spcPct val="0"/>
                </a:spcBef>
              </a:pPr>
              <a:r>
                <a:rPr lang="ja-JP" altLang="en-US" sz="1000">
                  <a:solidFill>
                    <a:srgbClr val="000000"/>
                  </a:solidFill>
                  <a:latin typeface="HG丸ｺﾞｼｯｸM-PRO" pitchFamily="50" charset="-128"/>
                  <a:ea typeface="HG丸ｺﾞｼｯｸM-PRO" pitchFamily="50" charset="-128"/>
                </a:rPr>
                <a:t>・計画に対し</a:t>
              </a:r>
            </a:p>
            <a:p>
              <a:pPr>
                <a:lnSpc>
                  <a:spcPct val="110000"/>
                </a:lnSpc>
                <a:spcBef>
                  <a:spcPct val="0"/>
                </a:spcBef>
              </a:pPr>
              <a:endParaRPr lang="ja-JP" altLang="en-US" sz="500">
                <a:solidFill>
                  <a:srgbClr val="000000"/>
                </a:solidFill>
                <a:latin typeface="HG丸ｺﾞｼｯｸM-PRO" pitchFamily="50" charset="-128"/>
                <a:ea typeface="HG丸ｺﾞｼｯｸM-PRO" pitchFamily="50" charset="-128"/>
              </a:endParaRPr>
            </a:p>
            <a:p>
              <a:pPr>
                <a:lnSpc>
                  <a:spcPct val="110000"/>
                </a:lnSpc>
                <a:spcBef>
                  <a:spcPct val="0"/>
                </a:spcBef>
              </a:pPr>
              <a:r>
                <a:rPr lang="ja-JP" altLang="en-US" sz="1000">
                  <a:solidFill>
                    <a:srgbClr val="000000"/>
                  </a:solidFill>
                  <a:latin typeface="HG丸ｺﾞｼｯｸM-PRO" pitchFamily="50" charset="-128"/>
                  <a:ea typeface="HG丸ｺﾞｼｯｸM-PRO" pitchFamily="50" charset="-128"/>
                </a:rPr>
                <a:t>  </a:t>
              </a:r>
              <a:r>
                <a:rPr lang="ja-JP" altLang="en-US" sz="1000" b="1">
                  <a:solidFill>
                    <a:srgbClr val="000000"/>
                  </a:solidFill>
                  <a:latin typeface="HG丸ｺﾞｼｯｸM-PRO" pitchFamily="50" charset="-128"/>
                  <a:ea typeface="HG丸ｺﾞｼｯｸM-PRO" pitchFamily="50" charset="-128"/>
                </a:rPr>
                <a:t>　　</a:t>
              </a:r>
              <a:r>
                <a:rPr lang="en-US" altLang="ja-JP" sz="1000" b="1">
                  <a:solidFill>
                    <a:srgbClr val="000000"/>
                  </a:solidFill>
                  <a:latin typeface="HG丸ｺﾞｼｯｸM-PRO" pitchFamily="50" charset="-128"/>
                  <a:ea typeface="HG丸ｺﾞｼｯｸM-PRO" pitchFamily="50" charset="-128"/>
                </a:rPr>
                <a:t>91</a:t>
              </a:r>
              <a:r>
                <a:rPr lang="ja-JP" altLang="en-US" sz="1000" b="1">
                  <a:solidFill>
                    <a:srgbClr val="000000"/>
                  </a:solidFill>
                  <a:latin typeface="HG丸ｺﾞｼｯｸM-PRO" pitchFamily="50" charset="-128"/>
                  <a:ea typeface="HG丸ｺﾞｼｯｸM-PRO" pitchFamily="50" charset="-128"/>
                </a:rPr>
                <a:t>％～</a:t>
              </a:r>
              <a:r>
                <a:rPr lang="en-US" altLang="ja-JP" sz="1000" b="1">
                  <a:solidFill>
                    <a:srgbClr val="000000"/>
                  </a:solidFill>
                  <a:latin typeface="HG丸ｺﾞｼｯｸM-PRO" pitchFamily="50" charset="-128"/>
                  <a:ea typeface="HG丸ｺﾞｼｯｸM-PRO" pitchFamily="50" charset="-128"/>
                </a:rPr>
                <a:t>100</a:t>
              </a:r>
              <a:r>
                <a:rPr lang="ja-JP" altLang="en-US" sz="1000" b="1">
                  <a:solidFill>
                    <a:srgbClr val="000000"/>
                  </a:solidFill>
                  <a:latin typeface="HG丸ｺﾞｼｯｸM-PRO" pitchFamily="50" charset="-128"/>
                  <a:ea typeface="HG丸ｺﾞｼｯｸM-PRO" pitchFamily="50" charset="-128"/>
                </a:rPr>
                <a:t>％</a:t>
              </a:r>
            </a:p>
          </p:txBody>
        </p:sp>
        <p:sp>
          <p:nvSpPr>
            <p:cNvPr id="1038394" name="Line 58"/>
            <p:cNvSpPr>
              <a:spLocks noChangeShapeType="1"/>
            </p:cNvSpPr>
            <p:nvPr/>
          </p:nvSpPr>
          <p:spPr bwMode="auto">
            <a:xfrm>
              <a:off x="2880" y="1056"/>
              <a:ext cx="0" cy="2880"/>
            </a:xfrm>
            <a:prstGeom prst="line">
              <a:avLst/>
            </a:prstGeom>
            <a:noFill/>
            <a:ln w="57150">
              <a:solidFill>
                <a:srgbClr val="FF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grpSp>
    </p:spTree>
  </p:cSld>
  <p:clrMapOvr>
    <a:masterClrMapping/>
  </p:clrMapOvr>
  <p:transition>
    <p:cover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スライド番号プレースホルダー 2"/>
          <p:cNvSpPr>
            <a:spLocks noGrp="1"/>
          </p:cNvSpPr>
          <p:nvPr>
            <p:ph type="sldNum" sz="quarter" idx="11"/>
          </p:nvPr>
        </p:nvSpPr>
        <p:spPr/>
        <p:txBody>
          <a:bodyPr/>
          <a:lstStyle/>
          <a:p>
            <a:fld id="{7E7290CD-EDBF-4961-A91E-432CDE2F6778}" type="slidenum">
              <a:rPr lang="en-US" altLang="ja-JP"/>
              <a:pPr/>
              <a:t>4</a:t>
            </a:fld>
            <a:r>
              <a:rPr lang="en-US" altLang="ja-JP"/>
              <a:t>/35</a:t>
            </a:r>
          </a:p>
        </p:txBody>
      </p:sp>
      <p:sp>
        <p:nvSpPr>
          <p:cNvPr id="921602" name="Text Box 2"/>
          <p:cNvSpPr txBox="1">
            <a:spLocks noChangeArrowheads="1"/>
          </p:cNvSpPr>
          <p:nvPr/>
        </p:nvSpPr>
        <p:spPr bwMode="auto">
          <a:xfrm>
            <a:off x="0" y="685800"/>
            <a:ext cx="9144000" cy="2389188"/>
          </a:xfrm>
          <a:prstGeom prst="rect">
            <a:avLst/>
          </a:prstGeom>
          <a:gradFill rotWithShape="0">
            <a:gsLst>
              <a:gs pos="0">
                <a:srgbClr val="FFCC99"/>
              </a:gs>
              <a:gs pos="100000">
                <a:srgbClr val="FFFFFF"/>
              </a:gs>
            </a:gsLst>
            <a:lin ang="5400000" scaled="1"/>
          </a:gradFill>
          <a:ln>
            <a:noFill/>
          </a:ln>
          <a:effectLst/>
          <a:extLst>
            <a:ext uri="{91240B29-F687-4F45-9708-019B960494DF}">
              <a14:hiddenLine xmlns:a14="http://schemas.microsoft.com/office/drawing/2010/main" w="9525">
                <a:solidFill>
                  <a:srgbClr val="CC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0"/>
              </a:spcBef>
            </a:pPr>
            <a:r>
              <a:rPr lang="ja-JP" altLang="en-US" sz="900">
                <a:latin typeface="ＭＳ ゴシック" pitchFamily="49" charset="-128"/>
                <a:ea typeface="ＭＳ ゴシック" pitchFamily="49" charset="-128"/>
              </a:rPr>
              <a:t>　</a:t>
            </a:r>
          </a:p>
          <a:p>
            <a:pPr>
              <a:spcBef>
                <a:spcPct val="0"/>
              </a:spcBef>
            </a:pPr>
            <a:endParaRPr lang="ja-JP" altLang="en-US" sz="900">
              <a:latin typeface="ＭＳ ゴシック" pitchFamily="49" charset="-128"/>
              <a:ea typeface="ＭＳ ゴシック" pitchFamily="49" charset="-128"/>
            </a:endParaRPr>
          </a:p>
          <a:p>
            <a:pPr>
              <a:spcBef>
                <a:spcPct val="0"/>
              </a:spcBef>
            </a:pPr>
            <a:endParaRPr lang="ja-JP" altLang="en-US" sz="900">
              <a:latin typeface="ＭＳ ゴシック" pitchFamily="49" charset="-128"/>
              <a:ea typeface="ＭＳ ゴシック" pitchFamily="49" charset="-128"/>
            </a:endParaRPr>
          </a:p>
          <a:p>
            <a:pPr>
              <a:spcBef>
                <a:spcPct val="0"/>
              </a:spcBef>
            </a:pPr>
            <a:r>
              <a:rPr lang="ja-JP" altLang="en-US" sz="1000">
                <a:latin typeface="ＭＳ ゴシック" pitchFamily="49" charset="-128"/>
                <a:ea typeface="ＭＳ ゴシック" pitchFamily="49" charset="-128"/>
              </a:rPr>
              <a:t>　</a:t>
            </a:r>
            <a:r>
              <a:rPr lang="ja-JP" altLang="en-US" sz="2900">
                <a:solidFill>
                  <a:srgbClr val="800080"/>
                </a:solidFill>
                <a:latin typeface="ＭＳ ゴシック" pitchFamily="49" charset="-128"/>
                <a:ea typeface="ＭＳ ゴシック" pitchFamily="49" charset="-128"/>
              </a:rPr>
              <a:t>日本の</a:t>
            </a:r>
            <a:r>
              <a:rPr lang="ja-JP" altLang="en-US" sz="2900">
                <a:solidFill>
                  <a:srgbClr val="800080"/>
                </a:solidFill>
                <a:latin typeface="HGP創英角ﾎﾟｯﾌﾟ体" pitchFamily="50" charset="-128"/>
                <a:ea typeface="HGP創英角ﾎﾟｯﾌﾟ体" pitchFamily="50" charset="-128"/>
              </a:rPr>
              <a:t>現場の第一線で働く人たちが</a:t>
            </a:r>
          </a:p>
          <a:p>
            <a:pPr>
              <a:spcBef>
                <a:spcPct val="0"/>
              </a:spcBef>
            </a:pPr>
            <a:r>
              <a:rPr lang="ja-JP" altLang="en-US" sz="900">
                <a:solidFill>
                  <a:srgbClr val="800080"/>
                </a:solidFill>
                <a:latin typeface="ＭＳ ゴシック" pitchFamily="49" charset="-128"/>
                <a:ea typeface="HGP創英角ﾎﾟｯﾌﾟ体" pitchFamily="50" charset="-128"/>
              </a:rPr>
              <a:t>　　</a:t>
            </a:r>
            <a:r>
              <a:rPr lang="ja-JP" altLang="en-US" sz="2900">
                <a:solidFill>
                  <a:srgbClr val="800080"/>
                </a:solidFill>
                <a:latin typeface="ＭＳ ゴシック" pitchFamily="49" charset="-128"/>
                <a:ea typeface="ＭＳ ゴシック" pitchFamily="49" charset="-128"/>
              </a:rPr>
              <a:t>職長さんを中心に、</a:t>
            </a:r>
            <a:r>
              <a:rPr lang="ja-JP" altLang="en-US" sz="2900">
                <a:solidFill>
                  <a:srgbClr val="FF0066"/>
                </a:solidFill>
                <a:latin typeface="HGP創英角ﾎﾟｯﾌﾟ体" pitchFamily="50" charset="-128"/>
                <a:ea typeface="HGP創英角ﾎﾟｯﾌﾟ体" pitchFamily="50" charset="-128"/>
              </a:rPr>
              <a:t>ＱＣ（品質管理）を</a:t>
            </a:r>
          </a:p>
          <a:p>
            <a:pPr>
              <a:spcBef>
                <a:spcPct val="0"/>
              </a:spcBef>
            </a:pPr>
            <a:r>
              <a:rPr lang="ja-JP" altLang="en-US" sz="2900">
                <a:solidFill>
                  <a:srgbClr val="FF0066"/>
                </a:solidFill>
                <a:latin typeface="HGP創英角ﾎﾟｯﾌﾟ体" pitchFamily="50" charset="-128"/>
                <a:ea typeface="HGP創英角ﾎﾟｯﾌﾟ体" pitchFamily="50" charset="-128"/>
              </a:rPr>
              <a:t>　</a:t>
            </a:r>
            <a:r>
              <a:rPr lang="ja-JP" altLang="en-US" sz="2900" u="sng">
                <a:solidFill>
                  <a:srgbClr val="FF0066"/>
                </a:solidFill>
                <a:latin typeface="HGP創英角ﾎﾟｯﾌﾟ体" pitchFamily="50" charset="-128"/>
                <a:ea typeface="HGP創英角ﾎﾟｯﾌﾟ体" pitchFamily="50" charset="-128"/>
              </a:rPr>
              <a:t>わかりやすく勉強できる季刊誌</a:t>
            </a:r>
          </a:p>
          <a:p>
            <a:pPr>
              <a:spcBef>
                <a:spcPct val="0"/>
              </a:spcBef>
            </a:pPr>
            <a:r>
              <a:rPr lang="ja-JP" altLang="en-US" sz="2900">
                <a:solidFill>
                  <a:srgbClr val="FF0066"/>
                </a:solidFill>
                <a:latin typeface="HGP創英角ﾎﾟｯﾌﾟ体" pitchFamily="50" charset="-128"/>
                <a:ea typeface="HGP創英角ﾎﾟｯﾌﾟ体" pitchFamily="50" charset="-128"/>
              </a:rPr>
              <a:t>　</a:t>
            </a:r>
            <a:r>
              <a:rPr lang="en-US" altLang="ja-JP" sz="2900" u="sng">
                <a:solidFill>
                  <a:srgbClr val="FF0066"/>
                </a:solidFill>
                <a:latin typeface="HGP創英角ﾎﾟｯﾌﾟ体" pitchFamily="50" charset="-128"/>
                <a:ea typeface="HGP創英角ﾎﾟｯﾌﾟ体" pitchFamily="50" charset="-128"/>
              </a:rPr>
              <a:t>『</a:t>
            </a:r>
            <a:r>
              <a:rPr lang="ja-JP" altLang="en-US" sz="2900" u="sng">
                <a:solidFill>
                  <a:srgbClr val="FF0066"/>
                </a:solidFill>
                <a:latin typeface="HGP創英角ﾎﾟｯﾌﾟ体" pitchFamily="50" charset="-128"/>
                <a:ea typeface="HGP創英角ﾎﾟｯﾌﾟ体" pitchFamily="50" charset="-128"/>
              </a:rPr>
              <a:t>現場とＱＣ</a:t>
            </a:r>
            <a:r>
              <a:rPr lang="en-US" altLang="ja-JP" sz="2900" u="sng">
                <a:solidFill>
                  <a:srgbClr val="FF0066"/>
                </a:solidFill>
                <a:latin typeface="HGP創英角ﾎﾟｯﾌﾟ体" pitchFamily="50" charset="-128"/>
                <a:ea typeface="HGP創英角ﾎﾟｯﾌﾟ体" pitchFamily="50" charset="-128"/>
              </a:rPr>
              <a:t>』</a:t>
            </a:r>
            <a:r>
              <a:rPr lang="ja-JP" altLang="en-US" sz="2900" u="sng">
                <a:solidFill>
                  <a:srgbClr val="800080"/>
                </a:solidFill>
                <a:latin typeface="HGP創英角ﾎﾟｯﾌﾟ体" pitchFamily="50" charset="-128"/>
                <a:ea typeface="HGP創英角ﾎﾟｯﾌﾟ体" pitchFamily="50" charset="-128"/>
              </a:rPr>
              <a:t>を発行</a:t>
            </a:r>
            <a:r>
              <a:rPr lang="ja-JP" altLang="en-US" sz="2000" b="1">
                <a:solidFill>
                  <a:srgbClr val="800080"/>
                </a:solidFill>
                <a:latin typeface="ＭＳ Ｐゴシック" pitchFamily="50" charset="-128"/>
              </a:rPr>
              <a:t>（現在の</a:t>
            </a:r>
            <a:r>
              <a:rPr lang="ja-JP" altLang="en-US" sz="2000" b="1">
                <a:solidFill>
                  <a:srgbClr val="FF0000"/>
                </a:solidFill>
                <a:latin typeface="ＭＳ Ｐゴシック" pitchFamily="50" charset="-128"/>
              </a:rPr>
              <a:t>月刊 </a:t>
            </a:r>
            <a:r>
              <a:rPr lang="en-US" altLang="ja-JP" sz="2000" b="1">
                <a:solidFill>
                  <a:srgbClr val="FF0000"/>
                </a:solidFill>
                <a:latin typeface="ＭＳ Ｐゴシック" pitchFamily="50" charset="-128"/>
              </a:rPr>
              <a:t>『</a:t>
            </a:r>
            <a:r>
              <a:rPr lang="ja-JP" altLang="en-US" sz="2000" b="1">
                <a:solidFill>
                  <a:srgbClr val="FF0000"/>
                </a:solidFill>
                <a:latin typeface="ＭＳ Ｐゴシック" pitchFamily="50" charset="-128"/>
              </a:rPr>
              <a:t>ＱＣサークル</a:t>
            </a:r>
            <a:r>
              <a:rPr lang="en-US" altLang="ja-JP" sz="2000" b="1">
                <a:solidFill>
                  <a:srgbClr val="FF0000"/>
                </a:solidFill>
                <a:latin typeface="ＭＳ Ｐゴシック" pitchFamily="50" charset="-128"/>
              </a:rPr>
              <a:t>』 </a:t>
            </a:r>
            <a:r>
              <a:rPr lang="ja-JP" altLang="en-US" sz="2000" b="1">
                <a:solidFill>
                  <a:srgbClr val="FF0000"/>
                </a:solidFill>
                <a:latin typeface="ＭＳ Ｐゴシック" pitchFamily="50" charset="-128"/>
              </a:rPr>
              <a:t>誌</a:t>
            </a:r>
            <a:r>
              <a:rPr lang="ja-JP" altLang="en-US" sz="2000" b="1">
                <a:solidFill>
                  <a:srgbClr val="800080"/>
                </a:solidFill>
                <a:latin typeface="ＭＳ Ｐゴシック" pitchFamily="50" charset="-128"/>
              </a:rPr>
              <a:t>） </a:t>
            </a:r>
            <a:endParaRPr lang="ja-JP" altLang="en-US" sz="2900">
              <a:solidFill>
                <a:srgbClr val="660033"/>
              </a:solidFill>
              <a:latin typeface="ＭＳ Ｐゴシック" pitchFamily="50" charset="-128"/>
            </a:endParaRPr>
          </a:p>
          <a:p>
            <a:pPr>
              <a:spcBef>
                <a:spcPct val="0"/>
              </a:spcBef>
            </a:pPr>
            <a:endParaRPr lang="en-US" altLang="ja-JP" sz="800">
              <a:solidFill>
                <a:srgbClr val="660033"/>
              </a:solidFill>
              <a:latin typeface="ＭＳ Ｐゴシック" pitchFamily="50" charset="-128"/>
            </a:endParaRPr>
          </a:p>
        </p:txBody>
      </p:sp>
      <p:sp>
        <p:nvSpPr>
          <p:cNvPr id="921603" name="AutoShape 3"/>
          <p:cNvSpPr>
            <a:spLocks noChangeArrowheads="1"/>
          </p:cNvSpPr>
          <p:nvPr/>
        </p:nvSpPr>
        <p:spPr bwMode="auto">
          <a:xfrm>
            <a:off x="74613" y="66675"/>
            <a:ext cx="4724400" cy="762000"/>
          </a:xfrm>
          <a:prstGeom prst="roundRect">
            <a:avLst>
              <a:gd name="adj" fmla="val 16667"/>
            </a:avLst>
          </a:prstGeom>
          <a:solidFill>
            <a:srgbClr val="FFE7E7"/>
          </a:solidFill>
          <a:ln w="38100">
            <a:solidFill>
              <a:srgbClr val="CC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pPr>
            <a:r>
              <a:rPr lang="ja-JP" altLang="en-US" sz="4000" b="1">
                <a:solidFill>
                  <a:srgbClr val="CC0000"/>
                </a:solidFill>
                <a:latin typeface="HG創英角ﾎﾟｯﾌﾟ体" pitchFamily="49" charset="-128"/>
                <a:ea typeface="HG創英角ﾎﾟｯﾌﾟ体" pitchFamily="49" charset="-128"/>
              </a:rPr>
              <a:t>１９６２年　４月 </a:t>
            </a:r>
          </a:p>
        </p:txBody>
      </p:sp>
      <p:grpSp>
        <p:nvGrpSpPr>
          <p:cNvPr id="921604" name="Group 4"/>
          <p:cNvGrpSpPr>
            <a:grpSpLocks/>
          </p:cNvGrpSpPr>
          <p:nvPr/>
        </p:nvGrpSpPr>
        <p:grpSpPr bwMode="auto">
          <a:xfrm>
            <a:off x="228600" y="2819400"/>
            <a:ext cx="8686800" cy="4038600"/>
            <a:chOff x="144" y="1776"/>
            <a:chExt cx="5472" cy="2400"/>
          </a:xfrm>
        </p:grpSpPr>
        <p:sp>
          <p:nvSpPr>
            <p:cNvPr id="921605" name="AutoShape 5"/>
            <p:cNvSpPr>
              <a:spLocks noChangeArrowheads="1"/>
            </p:cNvSpPr>
            <p:nvPr/>
          </p:nvSpPr>
          <p:spPr bwMode="auto">
            <a:xfrm>
              <a:off x="144" y="2448"/>
              <a:ext cx="5472" cy="1728"/>
            </a:xfrm>
            <a:prstGeom prst="foldedCorner">
              <a:avLst>
                <a:gd name="adj" fmla="val 8880"/>
              </a:avLst>
            </a:prstGeom>
            <a:solidFill>
              <a:srgbClr val="FFFFCC"/>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pPr>
                <a:spcBef>
                  <a:spcPct val="0"/>
                </a:spcBef>
              </a:pPr>
              <a:endParaRPr lang="en-US" altLang="ja-JP" sz="1000" b="1">
                <a:ea typeface="ＭＳ ゴシック" pitchFamily="49" charset="-128"/>
              </a:endParaRPr>
            </a:p>
            <a:p>
              <a:pPr>
                <a:spcBef>
                  <a:spcPct val="0"/>
                </a:spcBef>
              </a:pPr>
              <a:r>
                <a:rPr lang="ja-JP" altLang="en-US" sz="2800">
                  <a:solidFill>
                    <a:srgbClr val="FF0066"/>
                  </a:solidFill>
                  <a:ea typeface="HG創英角ﾎﾟｯﾌﾟ体" pitchFamily="49" charset="-128"/>
                </a:rPr>
                <a:t>現場の方に親しんで読んでいただける雑誌</a:t>
              </a:r>
              <a:r>
                <a:rPr lang="ja-JP" altLang="en-US" sz="2800" b="1">
                  <a:ea typeface="ＭＳ ゴシック" pitchFamily="49" charset="-128"/>
                </a:rPr>
                <a:t>にしよう</a:t>
              </a:r>
              <a:r>
                <a:rPr lang="ja-JP" altLang="en-US" sz="2800" b="1">
                  <a:latin typeface="ＭＳ Ｐゴシック" pitchFamily="50" charset="-128"/>
                </a:rPr>
                <a:t> </a:t>
              </a:r>
            </a:p>
            <a:p>
              <a:pPr>
                <a:spcBef>
                  <a:spcPct val="0"/>
                </a:spcBef>
              </a:pPr>
              <a:r>
                <a:rPr lang="ja-JP" altLang="en-US" sz="2800" b="1">
                  <a:ea typeface="ＭＳ ゴシック" pitchFamily="49" charset="-128"/>
                </a:rPr>
                <a:t>と編集をはじめましたが、さらに消費者である</a:t>
              </a:r>
            </a:p>
            <a:p>
              <a:pPr>
                <a:spcBef>
                  <a:spcPct val="0"/>
                </a:spcBef>
              </a:pPr>
              <a:r>
                <a:rPr lang="ja-JP" altLang="en-US" sz="2800" b="1">
                  <a:ea typeface="ＭＳ ゴシック" pitchFamily="49" charset="-128"/>
                </a:rPr>
                <a:t>皆様のご意見を伺い、誌上でいろいろ意見交換を</a:t>
              </a:r>
            </a:p>
            <a:p>
              <a:pPr>
                <a:spcBef>
                  <a:spcPct val="0"/>
                </a:spcBef>
              </a:pPr>
              <a:r>
                <a:rPr lang="ja-JP" altLang="en-US" sz="2800" b="1">
                  <a:ea typeface="ＭＳ ゴシック" pitchFamily="49" charset="-128"/>
                </a:rPr>
                <a:t>したり、</a:t>
              </a:r>
              <a:r>
                <a:rPr lang="ja-JP" altLang="en-US" sz="2800" u="sng">
                  <a:solidFill>
                    <a:srgbClr val="FF0066"/>
                  </a:solidFill>
                  <a:ea typeface="HG創英角ﾎﾟｯﾌﾟ体" pitchFamily="49" charset="-128"/>
                </a:rPr>
                <a:t>各職場ごとに読者ＱＣサークルをつくって</a:t>
              </a:r>
            </a:p>
            <a:p>
              <a:pPr>
                <a:spcBef>
                  <a:spcPct val="0"/>
                </a:spcBef>
              </a:pPr>
              <a:r>
                <a:rPr lang="ja-JP" altLang="en-US" sz="2800" u="sng">
                  <a:solidFill>
                    <a:srgbClr val="FF0066"/>
                  </a:solidFill>
                  <a:ea typeface="HG創英角ﾎﾟｯﾌﾟ体" pitchFamily="49" charset="-128"/>
                </a:rPr>
                <a:t>いただき</a:t>
              </a:r>
              <a:r>
                <a:rPr lang="ja-JP" altLang="en-US" sz="2800" b="1" u="sng">
                  <a:solidFill>
                    <a:srgbClr val="FF0066"/>
                  </a:solidFill>
                  <a:ea typeface="ＭＳ ゴシック" pitchFamily="49" charset="-128"/>
                </a:rPr>
                <a:t>、</a:t>
              </a:r>
              <a:r>
                <a:rPr lang="ja-JP" altLang="en-US" sz="2800" b="1" u="sng">
                  <a:ea typeface="ＭＳ ゴシック" pitchFamily="49" charset="-128"/>
                </a:rPr>
                <a:t>編集委員のみならず読者グルミの編集を</a:t>
              </a:r>
            </a:p>
            <a:p>
              <a:pPr>
                <a:spcBef>
                  <a:spcPct val="0"/>
                </a:spcBef>
              </a:pPr>
              <a:r>
                <a:rPr lang="ja-JP" altLang="en-US" sz="2800" b="1" u="sng">
                  <a:ea typeface="ＭＳ ゴシック" pitchFamily="49" charset="-128"/>
                </a:rPr>
                <a:t>していきたい</a:t>
              </a:r>
              <a:r>
                <a:rPr lang="ja-JP" altLang="en-US" sz="2800" b="1">
                  <a:ea typeface="ＭＳ ゴシック" pitchFamily="49" charset="-128"/>
                </a:rPr>
                <a:t>と思います。</a:t>
              </a:r>
            </a:p>
          </p:txBody>
        </p:sp>
        <p:sp>
          <p:nvSpPr>
            <p:cNvPr id="921606" name="AutoShape 6"/>
            <p:cNvSpPr>
              <a:spLocks noChangeArrowheads="1"/>
            </p:cNvSpPr>
            <p:nvPr/>
          </p:nvSpPr>
          <p:spPr bwMode="auto">
            <a:xfrm>
              <a:off x="528" y="1776"/>
              <a:ext cx="4848" cy="816"/>
            </a:xfrm>
            <a:prstGeom prst="horizontalScroll">
              <a:avLst>
                <a:gd name="adj" fmla="val 12500"/>
              </a:avLst>
            </a:prstGeom>
            <a:solidFill>
              <a:srgbClr val="D9D9FF"/>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pPr>
              <a:r>
                <a:rPr lang="en-US" altLang="ja-JP" sz="2800" b="1">
                  <a:latin typeface="HG創英角ﾎﾟｯﾌﾟ体" pitchFamily="49" charset="-128"/>
                  <a:ea typeface="HG創英角ﾎﾟｯﾌﾟ体" pitchFamily="49" charset="-128"/>
                </a:rPr>
                <a:t>『</a:t>
              </a:r>
              <a:r>
                <a:rPr lang="ja-JP" altLang="en-US" sz="2800" b="1">
                  <a:latin typeface="HG創英角ﾎﾟｯﾌﾟ体" pitchFamily="49" charset="-128"/>
                  <a:ea typeface="HG創英角ﾎﾟｯﾌﾟ体" pitchFamily="49" charset="-128"/>
                </a:rPr>
                <a:t>発行にあたり</a:t>
              </a:r>
              <a:r>
                <a:rPr lang="en-US" altLang="ja-JP" sz="2800" b="1">
                  <a:latin typeface="HG創英角ﾎﾟｯﾌﾟ体" pitchFamily="49" charset="-128"/>
                  <a:ea typeface="HG創英角ﾎﾟｯﾌﾟ体" pitchFamily="49" charset="-128"/>
                </a:rPr>
                <a:t>』 </a:t>
              </a:r>
            </a:p>
            <a:p>
              <a:pPr algn="ctr">
                <a:spcBef>
                  <a:spcPct val="0"/>
                </a:spcBef>
              </a:pPr>
              <a:r>
                <a:rPr lang="ja-JP" altLang="en-US">
                  <a:latin typeface="HG創英角ﾎﾟｯﾌﾟ体" pitchFamily="49" charset="-128"/>
                  <a:ea typeface="HG創英角ﾎﾟｯﾌﾟ体" pitchFamily="49" charset="-128"/>
                </a:rPr>
                <a:t>～ 当時の石川馨先生からのメッセージから ～ </a:t>
              </a:r>
              <a:endParaRPr lang="ja-JP" altLang="en-US"/>
            </a:p>
          </p:txBody>
        </p:sp>
      </p:grpSp>
      <p:grpSp>
        <p:nvGrpSpPr>
          <p:cNvPr id="921607" name="Group 7"/>
          <p:cNvGrpSpPr>
            <a:grpSpLocks/>
          </p:cNvGrpSpPr>
          <p:nvPr/>
        </p:nvGrpSpPr>
        <p:grpSpPr bwMode="auto">
          <a:xfrm>
            <a:off x="6858000" y="88900"/>
            <a:ext cx="2214563" cy="2425700"/>
            <a:chOff x="4729" y="56"/>
            <a:chExt cx="986" cy="1001"/>
          </a:xfrm>
        </p:grpSpPr>
        <p:graphicFrame>
          <p:nvGraphicFramePr>
            <p:cNvPr id="921608" name="Object 8"/>
            <p:cNvGraphicFramePr>
              <a:graphicFrameLocks noChangeAspect="1"/>
            </p:cNvGraphicFramePr>
            <p:nvPr/>
          </p:nvGraphicFramePr>
          <p:xfrm>
            <a:off x="4729" y="56"/>
            <a:ext cx="977" cy="1001"/>
          </p:xfrm>
          <a:graphic>
            <a:graphicData uri="http://schemas.openxmlformats.org/presentationml/2006/ole">
              <mc:AlternateContent xmlns:mc="http://schemas.openxmlformats.org/markup-compatibility/2006">
                <mc:Choice xmlns:v="urn:schemas-microsoft-com:vml" Requires="v">
                  <p:oleObj spid="_x0000_s921610" name="Picture Publisher ｲﾒｰｼﾞ" r:id="rId4" imgW="3419640" imgH="4334040" progId="PictPub.Image.7">
                    <p:embed/>
                  </p:oleObj>
                </mc:Choice>
                <mc:Fallback>
                  <p:oleObj name="Picture Publisher ｲﾒｰｼﾞ" r:id="rId4" imgW="3419640" imgH="4334040" progId="PictPub.Image.7">
                    <p:embed/>
                    <p:pic>
                      <p:nvPicPr>
                        <p:cNvPr id="0" name="Object 8"/>
                        <p:cNvPicPr>
                          <a:picLocks noChangeAspect="1" noChangeArrowheads="1"/>
                        </p:cNvPicPr>
                        <p:nvPr/>
                      </p:nvPicPr>
                      <p:blipFill>
                        <a:blip r:embed="rId5">
                          <a:extLst>
                            <a:ext uri="{28A0092B-C50C-407E-A947-70E740481C1C}">
                              <a14:useLocalDpi xmlns:a14="http://schemas.microsoft.com/office/drawing/2010/main" val="0"/>
                            </a:ext>
                          </a:extLst>
                        </a:blip>
                        <a:srcRect l="3281" r="9880" b="29735"/>
                        <a:stretch>
                          <a:fillRect/>
                        </a:stretch>
                      </p:blipFill>
                      <p:spPr bwMode="auto">
                        <a:xfrm>
                          <a:off x="4729" y="56"/>
                          <a:ext cx="977" cy="1001"/>
                        </a:xfrm>
                        <a:prstGeom prst="rect">
                          <a:avLst/>
                        </a:prstGeom>
                        <a:noFill/>
                        <a:ln>
                          <a:noFill/>
                        </a:ln>
                        <a:effectLst>
                          <a:outerShdw dist="107763"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921609" name="Text Box 9"/>
            <p:cNvSpPr txBox="1">
              <a:spLocks noChangeArrowheads="1"/>
            </p:cNvSpPr>
            <p:nvPr/>
          </p:nvSpPr>
          <p:spPr bwMode="auto">
            <a:xfrm>
              <a:off x="4757" y="874"/>
              <a:ext cx="958" cy="139"/>
            </a:xfrm>
            <a:prstGeom prst="rect">
              <a:avLst/>
            </a:prstGeom>
            <a:noFill/>
            <a:ln>
              <a:noFill/>
            </a:ln>
            <a:effectLst/>
            <a:extLst>
              <a:ext uri="{909E8E84-426E-40DD-AFC4-6F175D3DCCD1}">
                <a14:hiddenFill xmlns:a14="http://schemas.microsoft.com/office/drawing/2010/main">
                  <a:solidFill>
                    <a:srgbClr val="0000FF"/>
                  </a:solidFill>
                </a14:hiddenFill>
              </a:ext>
              <a:ext uri="{91240B29-F687-4F45-9708-019B960494DF}">
                <a14:hiddenLine xmlns:a14="http://schemas.microsoft.com/office/drawing/2010/main" w="9525">
                  <a:solidFill>
                    <a:srgbClr val="00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0"/>
                </a:spcBef>
              </a:pPr>
              <a:r>
                <a:rPr lang="ja-JP" altLang="en-US" sz="1600" b="1">
                  <a:solidFill>
                    <a:srgbClr val="FFFFFF"/>
                  </a:solidFill>
                  <a:latin typeface="ＭＳ Ｐゴシック" pitchFamily="50" charset="-128"/>
                </a:rPr>
                <a:t>故 石川 馨 博士</a:t>
              </a:r>
            </a:p>
          </p:txBody>
        </p:sp>
      </p:grpSp>
    </p:spTree>
  </p:cSld>
  <p:clrMapOvr>
    <a:masterClrMapping/>
  </p:clrMapOvr>
  <p:transition>
    <p:cover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921604"/>
                                        </p:tgtEl>
                                        <p:attrNameLst>
                                          <p:attrName>style.visibility</p:attrName>
                                        </p:attrNameLst>
                                      </p:cBhvr>
                                      <p:to>
                                        <p:strVal val="visible"/>
                                      </p:to>
                                    </p:set>
                                    <p:animEffect transition="in" filter="box(in)">
                                      <p:cBhvr>
                                        <p:cTn id="7" dur="500"/>
                                        <p:tgtEl>
                                          <p:spTgt spid="9216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0386" name="Rectangle 2" descr="10%"/>
          <p:cNvSpPr>
            <a:spLocks noChangeArrowheads="1"/>
          </p:cNvSpPr>
          <p:nvPr/>
        </p:nvSpPr>
        <p:spPr bwMode="auto">
          <a:xfrm>
            <a:off x="47625" y="1590675"/>
            <a:ext cx="487363" cy="4572000"/>
          </a:xfrm>
          <a:prstGeom prst="rect">
            <a:avLst/>
          </a:prstGeom>
          <a:pattFill prst="pct10">
            <a:fgClr>
              <a:schemeClr val="folHlink"/>
            </a:fgClr>
            <a:bgClr>
              <a:srgbClr val="FFFFFF"/>
            </a:bgClr>
          </a:patt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lgn="ctr">
              <a:spcBef>
                <a:spcPct val="0"/>
              </a:spcBef>
            </a:pPr>
            <a:endParaRPr lang="ja-JP" altLang="ja-JP"/>
          </a:p>
        </p:txBody>
      </p:sp>
      <p:sp>
        <p:nvSpPr>
          <p:cNvPr id="1040387" name="Rectangle 3" descr="10%"/>
          <p:cNvSpPr>
            <a:spLocks noChangeArrowheads="1"/>
          </p:cNvSpPr>
          <p:nvPr/>
        </p:nvSpPr>
        <p:spPr bwMode="auto">
          <a:xfrm>
            <a:off x="44450" y="5876925"/>
            <a:ext cx="8934450" cy="752475"/>
          </a:xfrm>
          <a:prstGeom prst="rect">
            <a:avLst/>
          </a:prstGeom>
          <a:pattFill prst="pct10">
            <a:fgClr>
              <a:schemeClr val="folHlink"/>
            </a:fgClr>
            <a:bgClr>
              <a:srgbClr val="FFFFFF"/>
            </a:bgClr>
          </a:patt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040388" name="Rectangle 4"/>
          <p:cNvSpPr>
            <a:spLocks noChangeArrowheads="1"/>
          </p:cNvSpPr>
          <p:nvPr/>
        </p:nvSpPr>
        <p:spPr bwMode="auto">
          <a:xfrm>
            <a:off x="57150" y="1600200"/>
            <a:ext cx="8934450" cy="5029200"/>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040389" name="Line 5"/>
          <p:cNvSpPr>
            <a:spLocks noChangeShapeType="1"/>
          </p:cNvSpPr>
          <p:nvPr/>
        </p:nvSpPr>
        <p:spPr bwMode="auto">
          <a:xfrm>
            <a:off x="544513" y="1601788"/>
            <a:ext cx="0" cy="4646612"/>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40390" name="Line 6"/>
          <p:cNvSpPr>
            <a:spLocks noChangeShapeType="1"/>
          </p:cNvSpPr>
          <p:nvPr/>
        </p:nvSpPr>
        <p:spPr bwMode="auto">
          <a:xfrm>
            <a:off x="304800" y="1601788"/>
            <a:ext cx="0" cy="4265612"/>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40391" name="Line 7"/>
          <p:cNvSpPr>
            <a:spLocks noChangeShapeType="1"/>
          </p:cNvSpPr>
          <p:nvPr/>
        </p:nvSpPr>
        <p:spPr bwMode="auto">
          <a:xfrm>
            <a:off x="315913" y="2505075"/>
            <a:ext cx="8686800" cy="158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40392" name="Line 8"/>
          <p:cNvSpPr>
            <a:spLocks noChangeShapeType="1"/>
          </p:cNvSpPr>
          <p:nvPr/>
        </p:nvSpPr>
        <p:spPr bwMode="auto">
          <a:xfrm>
            <a:off x="296863" y="3276600"/>
            <a:ext cx="8686800" cy="158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40393" name="Line 9"/>
          <p:cNvSpPr>
            <a:spLocks noChangeShapeType="1"/>
          </p:cNvSpPr>
          <p:nvPr/>
        </p:nvSpPr>
        <p:spPr bwMode="auto">
          <a:xfrm>
            <a:off x="306388" y="4953000"/>
            <a:ext cx="8685212" cy="158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40394" name="Line 10"/>
          <p:cNvSpPr>
            <a:spLocks noChangeShapeType="1"/>
          </p:cNvSpPr>
          <p:nvPr/>
        </p:nvSpPr>
        <p:spPr bwMode="auto">
          <a:xfrm>
            <a:off x="2114550" y="1598613"/>
            <a:ext cx="0" cy="503078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40395" name="Line 11"/>
          <p:cNvSpPr>
            <a:spLocks noChangeShapeType="1"/>
          </p:cNvSpPr>
          <p:nvPr/>
        </p:nvSpPr>
        <p:spPr bwMode="auto">
          <a:xfrm>
            <a:off x="3829050" y="1601788"/>
            <a:ext cx="0" cy="5027612"/>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40396" name="Line 12"/>
          <p:cNvSpPr>
            <a:spLocks noChangeShapeType="1"/>
          </p:cNvSpPr>
          <p:nvPr/>
        </p:nvSpPr>
        <p:spPr bwMode="auto">
          <a:xfrm>
            <a:off x="5505450" y="1611313"/>
            <a:ext cx="0" cy="501808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40397" name="Line 13"/>
          <p:cNvSpPr>
            <a:spLocks noChangeShapeType="1"/>
          </p:cNvSpPr>
          <p:nvPr/>
        </p:nvSpPr>
        <p:spPr bwMode="auto">
          <a:xfrm>
            <a:off x="7040563" y="1620838"/>
            <a:ext cx="0" cy="5008562"/>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40398" name="Rectangle 14"/>
          <p:cNvSpPr>
            <a:spLocks noChangeArrowheads="1"/>
          </p:cNvSpPr>
          <p:nvPr/>
        </p:nvSpPr>
        <p:spPr bwMode="auto">
          <a:xfrm>
            <a:off x="-19050" y="5915025"/>
            <a:ext cx="685800" cy="26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spcBef>
                <a:spcPct val="50000"/>
              </a:spcBef>
            </a:pPr>
            <a:r>
              <a:rPr lang="ja-JP" altLang="en-US" sz="1100" b="1"/>
              <a:t>レベル</a:t>
            </a:r>
          </a:p>
        </p:txBody>
      </p:sp>
      <p:sp>
        <p:nvSpPr>
          <p:cNvPr id="1040399" name="Line 15"/>
          <p:cNvSpPr>
            <a:spLocks noChangeShapeType="1"/>
          </p:cNvSpPr>
          <p:nvPr/>
        </p:nvSpPr>
        <p:spPr bwMode="auto">
          <a:xfrm flipV="1">
            <a:off x="190500" y="2903538"/>
            <a:ext cx="0" cy="608012"/>
          </a:xfrm>
          <a:prstGeom prst="line">
            <a:avLst/>
          </a:prstGeom>
          <a:noFill/>
          <a:ln w="1905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40400" name="Rectangle 16"/>
          <p:cNvSpPr>
            <a:spLocks noChangeArrowheads="1"/>
          </p:cNvSpPr>
          <p:nvPr/>
        </p:nvSpPr>
        <p:spPr bwMode="auto">
          <a:xfrm>
            <a:off x="9525" y="3638550"/>
            <a:ext cx="366713"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lIns="92075" tIns="46038" rIns="92075" bIns="46038">
            <a:spAutoFit/>
          </a:bodyPr>
          <a:lstStyle/>
          <a:p>
            <a:pPr>
              <a:spcBef>
                <a:spcPct val="50000"/>
              </a:spcBef>
            </a:pPr>
            <a:r>
              <a:rPr lang="ja-JP" altLang="en-US" sz="1200" b="1"/>
              <a:t>Ｙ軸</a:t>
            </a:r>
          </a:p>
        </p:txBody>
      </p:sp>
      <p:sp>
        <p:nvSpPr>
          <p:cNvPr id="1040401" name="Line 17"/>
          <p:cNvSpPr>
            <a:spLocks noChangeShapeType="1"/>
          </p:cNvSpPr>
          <p:nvPr/>
        </p:nvSpPr>
        <p:spPr bwMode="auto">
          <a:xfrm>
            <a:off x="190500" y="4049713"/>
            <a:ext cx="0" cy="989012"/>
          </a:xfrm>
          <a:prstGeom prst="line">
            <a:avLst/>
          </a:prstGeom>
          <a:noFill/>
          <a:ln w="190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40402" name="Rectangle 18"/>
          <p:cNvSpPr>
            <a:spLocks noChangeArrowheads="1"/>
          </p:cNvSpPr>
          <p:nvPr/>
        </p:nvSpPr>
        <p:spPr bwMode="auto">
          <a:xfrm>
            <a:off x="19050" y="2390775"/>
            <a:ext cx="366713"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lIns="92075" tIns="46038" rIns="92075" bIns="46038">
            <a:spAutoFit/>
          </a:bodyPr>
          <a:lstStyle/>
          <a:p>
            <a:pPr>
              <a:spcBef>
                <a:spcPct val="50000"/>
              </a:spcBef>
            </a:pPr>
            <a:r>
              <a:rPr lang="ja-JP" altLang="en-US" sz="1200" b="1"/>
              <a:t>良い</a:t>
            </a:r>
          </a:p>
        </p:txBody>
      </p:sp>
      <p:sp>
        <p:nvSpPr>
          <p:cNvPr id="1040403" name="Rectangle 19"/>
          <p:cNvSpPr>
            <a:spLocks noChangeArrowheads="1"/>
          </p:cNvSpPr>
          <p:nvPr/>
        </p:nvSpPr>
        <p:spPr bwMode="auto">
          <a:xfrm>
            <a:off x="114300" y="6381750"/>
            <a:ext cx="990600" cy="26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spcBef>
                <a:spcPct val="50000"/>
              </a:spcBef>
            </a:pPr>
            <a:r>
              <a:rPr lang="ja-JP" altLang="en-US" sz="1100" b="1"/>
              <a:t>項目</a:t>
            </a:r>
          </a:p>
        </p:txBody>
      </p:sp>
      <p:sp>
        <p:nvSpPr>
          <p:cNvPr id="1040404" name="Line 20"/>
          <p:cNvSpPr>
            <a:spLocks noChangeShapeType="1"/>
          </p:cNvSpPr>
          <p:nvPr/>
        </p:nvSpPr>
        <p:spPr bwMode="auto">
          <a:xfrm flipH="1">
            <a:off x="49213" y="6059488"/>
            <a:ext cx="476250" cy="54133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40405" name="Line 21"/>
          <p:cNvSpPr>
            <a:spLocks noChangeShapeType="1"/>
          </p:cNvSpPr>
          <p:nvPr/>
        </p:nvSpPr>
        <p:spPr bwMode="auto">
          <a:xfrm>
            <a:off x="544513" y="5878513"/>
            <a:ext cx="0" cy="760412"/>
          </a:xfrm>
          <a:prstGeom prst="line">
            <a:avLst/>
          </a:prstGeom>
          <a:noFill/>
          <a:ln w="254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40406" name="Rectangle 22"/>
          <p:cNvSpPr>
            <a:spLocks noChangeArrowheads="1"/>
          </p:cNvSpPr>
          <p:nvPr/>
        </p:nvSpPr>
        <p:spPr bwMode="auto">
          <a:xfrm>
            <a:off x="392113" y="2533650"/>
            <a:ext cx="19050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spcBef>
                <a:spcPct val="0"/>
              </a:spcBef>
            </a:pPr>
            <a:r>
              <a:rPr lang="en-US" altLang="ja-JP" sz="1000">
                <a:solidFill>
                  <a:srgbClr val="000000"/>
                </a:solidFill>
                <a:latin typeface="HG丸ｺﾞｼｯｸM-PRO" pitchFamily="50" charset="-128"/>
                <a:ea typeface="HG丸ｺﾞｼｯｸM-PRO" pitchFamily="50" charset="-128"/>
              </a:rPr>
              <a:t>  </a:t>
            </a:r>
            <a:r>
              <a:rPr lang="ja-JP" altLang="en-US" sz="1000">
                <a:solidFill>
                  <a:srgbClr val="000000"/>
                </a:solidFill>
                <a:latin typeface="HG丸ｺﾞｼｯｸM-PRO" pitchFamily="50" charset="-128"/>
                <a:ea typeface="HG丸ｺﾞｼｯｸM-PRO" pitchFamily="50" charset="-128"/>
              </a:rPr>
              <a:t>・雰囲気は明るく仲間意識</a:t>
            </a:r>
          </a:p>
          <a:p>
            <a:pPr>
              <a:spcBef>
                <a:spcPct val="0"/>
              </a:spcBef>
            </a:pPr>
            <a:r>
              <a:rPr lang="ja-JP" altLang="en-US" sz="1000">
                <a:solidFill>
                  <a:srgbClr val="000000"/>
                </a:solidFill>
                <a:latin typeface="HG丸ｺﾞｼｯｸM-PRO" pitchFamily="50" charset="-128"/>
                <a:ea typeface="HG丸ｺﾞｼｯｸM-PRO" pitchFamily="50" charset="-128"/>
              </a:rPr>
              <a:t>     や協調性もある。                      </a:t>
            </a:r>
          </a:p>
          <a:p>
            <a:pPr>
              <a:spcBef>
                <a:spcPct val="0"/>
              </a:spcBef>
            </a:pPr>
            <a:r>
              <a:rPr lang="ja-JP" altLang="en-US" sz="1000">
                <a:solidFill>
                  <a:srgbClr val="000000"/>
                </a:solidFill>
                <a:latin typeface="HG丸ｺﾞｼｯｸM-PRO" pitchFamily="50" charset="-128"/>
                <a:ea typeface="HG丸ｺﾞｼｯｸM-PRO" pitchFamily="50" charset="-128"/>
              </a:rPr>
              <a:t>  ・業務や活動も協力して進 </a:t>
            </a:r>
          </a:p>
          <a:p>
            <a:pPr>
              <a:spcBef>
                <a:spcPct val="0"/>
              </a:spcBef>
            </a:pPr>
            <a:r>
              <a:rPr lang="ja-JP" altLang="en-US" sz="1000">
                <a:solidFill>
                  <a:srgbClr val="000000"/>
                </a:solidFill>
                <a:latin typeface="HG丸ｺﾞｼｯｸM-PRO" pitchFamily="50" charset="-128"/>
                <a:ea typeface="HG丸ｺﾞｼｯｸM-PRO" pitchFamily="50" charset="-128"/>
              </a:rPr>
              <a:t>     めている。	</a:t>
            </a:r>
          </a:p>
        </p:txBody>
      </p:sp>
      <p:sp>
        <p:nvSpPr>
          <p:cNvPr id="1040407" name="Rectangle 23"/>
          <p:cNvSpPr>
            <a:spLocks noChangeArrowheads="1"/>
          </p:cNvSpPr>
          <p:nvPr/>
        </p:nvSpPr>
        <p:spPr bwMode="auto">
          <a:xfrm>
            <a:off x="444500" y="3302000"/>
            <a:ext cx="17526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spcBef>
                <a:spcPct val="0"/>
              </a:spcBef>
            </a:pPr>
            <a:r>
              <a:rPr lang="ja-JP" altLang="en-US" sz="1000">
                <a:solidFill>
                  <a:srgbClr val="000000"/>
                </a:solidFill>
                <a:latin typeface="HG丸ｺﾞｼｯｸM-PRO" pitchFamily="50" charset="-128"/>
                <a:ea typeface="HG丸ｺﾞｼｯｸM-PRO" pitchFamily="50" charset="-128"/>
              </a:rPr>
              <a:t>・みんな仲良く協調性もあ</a:t>
            </a:r>
          </a:p>
          <a:p>
            <a:pPr>
              <a:spcBef>
                <a:spcPct val="0"/>
              </a:spcBef>
            </a:pPr>
            <a:r>
              <a:rPr lang="ja-JP" altLang="en-US" sz="1000">
                <a:solidFill>
                  <a:srgbClr val="000000"/>
                </a:solidFill>
                <a:latin typeface="HG丸ｺﾞｼｯｸM-PRO" pitchFamily="50" charset="-128"/>
                <a:ea typeface="HG丸ｺﾞｼｯｸM-PRO" pitchFamily="50" charset="-128"/>
              </a:rPr>
              <a:t>   りにぎやかだ。</a:t>
            </a:r>
          </a:p>
          <a:p>
            <a:pPr>
              <a:spcBef>
                <a:spcPct val="0"/>
              </a:spcBef>
            </a:pPr>
            <a:r>
              <a:rPr lang="ja-JP" altLang="en-US" sz="1000">
                <a:solidFill>
                  <a:srgbClr val="000000"/>
                </a:solidFill>
                <a:latin typeface="HG丸ｺﾞｼｯｸM-PRO" pitchFamily="50" charset="-128"/>
                <a:ea typeface="HG丸ｺﾞｼｯｸM-PRO" pitchFamily="50" charset="-128"/>
              </a:rPr>
              <a:t>・業務や活動はリーダー主　導でやっている。                  </a:t>
            </a:r>
          </a:p>
        </p:txBody>
      </p:sp>
      <p:sp>
        <p:nvSpPr>
          <p:cNvPr id="1040408" name="Rectangle 24"/>
          <p:cNvSpPr>
            <a:spLocks noChangeArrowheads="1"/>
          </p:cNvSpPr>
          <p:nvPr/>
        </p:nvSpPr>
        <p:spPr bwMode="auto">
          <a:xfrm>
            <a:off x="1981200" y="4038600"/>
            <a:ext cx="2106613"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110000"/>
              </a:lnSpc>
              <a:spcBef>
                <a:spcPct val="0"/>
              </a:spcBef>
            </a:pPr>
            <a:r>
              <a:rPr lang="en-US" altLang="ja-JP" sz="1000">
                <a:solidFill>
                  <a:srgbClr val="000000"/>
                </a:solidFill>
                <a:latin typeface="HG丸ｺﾞｼｯｸM-PRO" pitchFamily="50" charset="-128"/>
                <a:ea typeface="HG丸ｺﾞｼｯｸM-PRO" pitchFamily="50" charset="-128"/>
              </a:rPr>
              <a:t> </a:t>
            </a:r>
            <a:r>
              <a:rPr lang="ja-JP" altLang="en-US" sz="1000">
                <a:solidFill>
                  <a:srgbClr val="000000"/>
                </a:solidFill>
                <a:latin typeface="HG丸ｺﾞｼｯｸM-PRO" pitchFamily="50" charset="-128"/>
                <a:ea typeface="HG丸ｺﾞｼｯｸM-PRO" pitchFamily="50" charset="-128"/>
              </a:rPr>
              <a:t>・予定を時々変更しているし</a:t>
            </a:r>
          </a:p>
          <a:p>
            <a:pPr>
              <a:lnSpc>
                <a:spcPct val="110000"/>
              </a:lnSpc>
              <a:spcBef>
                <a:spcPct val="0"/>
              </a:spcBef>
            </a:pPr>
            <a:r>
              <a:rPr lang="ja-JP" altLang="en-US" sz="1000">
                <a:solidFill>
                  <a:srgbClr val="000000"/>
                </a:solidFill>
                <a:latin typeface="HG丸ｺﾞｼｯｸM-PRO" pitchFamily="50" charset="-128"/>
                <a:ea typeface="HG丸ｺﾞｼｯｸM-PRO" pitchFamily="50" charset="-128"/>
              </a:rPr>
              <a:t>    開いても事前準備をやって</a:t>
            </a:r>
          </a:p>
          <a:p>
            <a:pPr>
              <a:lnSpc>
                <a:spcPct val="110000"/>
              </a:lnSpc>
              <a:spcBef>
                <a:spcPct val="0"/>
              </a:spcBef>
            </a:pPr>
            <a:r>
              <a:rPr lang="ja-JP" altLang="en-US" sz="1000">
                <a:solidFill>
                  <a:srgbClr val="000000"/>
                </a:solidFill>
                <a:latin typeface="HG丸ｺﾞｼｯｸM-PRO" pitchFamily="50" charset="-128"/>
                <a:ea typeface="HG丸ｺﾞｼｯｸM-PRO" pitchFamily="50" charset="-128"/>
              </a:rPr>
              <a:t>    ない場合が多く雑談で終わ</a:t>
            </a:r>
          </a:p>
          <a:p>
            <a:pPr>
              <a:lnSpc>
                <a:spcPct val="110000"/>
              </a:lnSpc>
              <a:spcBef>
                <a:spcPct val="0"/>
              </a:spcBef>
            </a:pPr>
            <a:r>
              <a:rPr lang="ja-JP" altLang="en-US" sz="1000">
                <a:solidFill>
                  <a:srgbClr val="000000"/>
                </a:solidFill>
                <a:latin typeface="HG丸ｺﾞｼｯｸM-PRO" pitchFamily="50" charset="-128"/>
                <a:ea typeface="HG丸ｺﾞｼｯｸM-PRO" pitchFamily="50" charset="-128"/>
              </a:rPr>
              <a:t>    ることが多い。</a:t>
            </a:r>
          </a:p>
          <a:p>
            <a:pPr>
              <a:lnSpc>
                <a:spcPct val="110000"/>
              </a:lnSpc>
              <a:spcBef>
                <a:spcPct val="0"/>
              </a:spcBef>
            </a:pPr>
            <a:r>
              <a:rPr lang="ja-JP" altLang="en-US" sz="1000">
                <a:solidFill>
                  <a:srgbClr val="000000"/>
                </a:solidFill>
                <a:latin typeface="HG丸ｺﾞｼｯｸM-PRO" pitchFamily="50" charset="-128"/>
                <a:ea typeface="HG丸ｺﾞｼｯｸM-PRO" pitchFamily="50" charset="-128"/>
              </a:rPr>
              <a:t>    </a:t>
            </a:r>
            <a:r>
              <a:rPr lang="en-US" altLang="ja-JP" sz="1000" b="1">
                <a:solidFill>
                  <a:srgbClr val="000000"/>
                </a:solidFill>
                <a:latin typeface="HG丸ｺﾞｼｯｸM-PRO" pitchFamily="50" charset="-128"/>
                <a:ea typeface="HG丸ｺﾞｼｯｸM-PRO" pitchFamily="50" charset="-128"/>
              </a:rPr>
              <a:t>(</a:t>
            </a:r>
            <a:r>
              <a:rPr lang="ja-JP" altLang="en-US" sz="1000" b="1">
                <a:solidFill>
                  <a:srgbClr val="000000"/>
                </a:solidFill>
                <a:latin typeface="HG丸ｺﾞｼｯｸM-PRO" pitchFamily="50" charset="-128"/>
                <a:ea typeface="HG丸ｺﾞｼｯｸM-PRO" pitchFamily="50" charset="-128"/>
              </a:rPr>
              <a:t>会合回数</a:t>
            </a:r>
            <a:r>
              <a:rPr lang="en-US" altLang="ja-JP" sz="1000" b="1">
                <a:solidFill>
                  <a:srgbClr val="000000"/>
                </a:solidFill>
                <a:latin typeface="HG丸ｺﾞｼｯｸM-PRO" pitchFamily="50" charset="-128"/>
                <a:ea typeface="HG丸ｺﾞｼｯｸM-PRO" pitchFamily="50" charset="-128"/>
              </a:rPr>
              <a:t>1</a:t>
            </a:r>
            <a:r>
              <a:rPr lang="ja-JP" altLang="en-US" sz="1000" b="1">
                <a:solidFill>
                  <a:srgbClr val="000000"/>
                </a:solidFill>
                <a:latin typeface="HG丸ｺﾞｼｯｸM-PRO" pitchFamily="50" charset="-128"/>
                <a:ea typeface="HG丸ｺﾞｼｯｸM-PRO" pitchFamily="50" charset="-128"/>
              </a:rPr>
              <a:t>回／月</a:t>
            </a:r>
            <a:r>
              <a:rPr lang="en-US" altLang="ja-JP" sz="1000" b="1">
                <a:solidFill>
                  <a:srgbClr val="000000"/>
                </a:solidFill>
                <a:latin typeface="HG丸ｺﾞｼｯｸM-PRO" pitchFamily="50" charset="-128"/>
                <a:ea typeface="HG丸ｺﾞｼｯｸM-PRO" pitchFamily="50" charset="-128"/>
              </a:rPr>
              <a:t>)</a:t>
            </a:r>
          </a:p>
        </p:txBody>
      </p:sp>
      <p:sp>
        <p:nvSpPr>
          <p:cNvPr id="1040409" name="Rectangle 25"/>
          <p:cNvSpPr>
            <a:spLocks noChangeArrowheads="1"/>
          </p:cNvSpPr>
          <p:nvPr/>
        </p:nvSpPr>
        <p:spPr bwMode="auto">
          <a:xfrm>
            <a:off x="0" y="5899150"/>
            <a:ext cx="9144000"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140000"/>
              </a:lnSpc>
              <a:spcBef>
                <a:spcPct val="0"/>
              </a:spcBef>
            </a:pPr>
            <a:r>
              <a:rPr lang="en-US" altLang="ja-JP" sz="1000">
                <a:solidFill>
                  <a:srgbClr val="000000"/>
                </a:solidFill>
                <a:latin typeface="HG丸ｺﾞｼｯｸM-PRO" pitchFamily="50" charset="-128"/>
                <a:ea typeface="HG丸ｺﾞｼｯｸM-PRO" pitchFamily="50" charset="-128"/>
              </a:rPr>
              <a:t>               </a:t>
            </a:r>
            <a:r>
              <a:rPr lang="en-US" altLang="ja-JP" sz="1000" b="1">
                <a:solidFill>
                  <a:srgbClr val="000000"/>
                </a:solidFill>
                <a:latin typeface="HG丸ｺﾞｼｯｸM-PRO" pitchFamily="50" charset="-128"/>
                <a:ea typeface="HG丸ｺﾞｼｯｸM-PRO" pitchFamily="50" charset="-128"/>
              </a:rPr>
              <a:t>(</a:t>
            </a:r>
            <a:r>
              <a:rPr lang="ja-JP" altLang="en-US" sz="1000" b="1">
                <a:solidFill>
                  <a:srgbClr val="000000"/>
                </a:solidFill>
                <a:latin typeface="HG丸ｺﾞｼｯｸM-PRO" pitchFamily="50" charset="-128"/>
                <a:ea typeface="HG丸ｺﾞｼｯｸM-PRO" pitchFamily="50" charset="-128"/>
              </a:rPr>
              <a:t>イ</a:t>
            </a:r>
            <a:r>
              <a:rPr lang="en-US" altLang="ja-JP" sz="1000" b="1">
                <a:solidFill>
                  <a:srgbClr val="000000"/>
                </a:solidFill>
                <a:latin typeface="HG丸ｺﾞｼｯｸM-PRO" pitchFamily="50" charset="-128"/>
                <a:ea typeface="HG丸ｺﾞｼｯｸM-PRO" pitchFamily="50" charset="-128"/>
              </a:rPr>
              <a:t>)	                                (</a:t>
            </a:r>
            <a:r>
              <a:rPr lang="ja-JP" altLang="en-US" sz="1000" b="1">
                <a:solidFill>
                  <a:srgbClr val="000000"/>
                </a:solidFill>
                <a:latin typeface="HG丸ｺﾞｼｯｸM-PRO" pitchFamily="50" charset="-128"/>
                <a:ea typeface="HG丸ｺﾞｼｯｸM-PRO" pitchFamily="50" charset="-128"/>
              </a:rPr>
              <a:t>ロ</a:t>
            </a:r>
            <a:r>
              <a:rPr lang="en-US" altLang="ja-JP" sz="1000" b="1">
                <a:solidFill>
                  <a:srgbClr val="000000"/>
                </a:solidFill>
                <a:latin typeface="HG丸ｺﾞｼｯｸM-PRO" pitchFamily="50" charset="-128"/>
                <a:ea typeface="HG丸ｺﾞｼｯｸM-PRO" pitchFamily="50" charset="-128"/>
              </a:rPr>
              <a:t>)	                            (</a:t>
            </a:r>
            <a:r>
              <a:rPr lang="ja-JP" altLang="en-US" sz="1000" b="1">
                <a:solidFill>
                  <a:srgbClr val="000000"/>
                </a:solidFill>
                <a:latin typeface="HG丸ｺﾞｼｯｸM-PRO" pitchFamily="50" charset="-128"/>
                <a:ea typeface="HG丸ｺﾞｼｯｸM-PRO" pitchFamily="50" charset="-128"/>
              </a:rPr>
              <a:t>ハ</a:t>
            </a:r>
            <a:r>
              <a:rPr lang="en-US" altLang="ja-JP" sz="1000" b="1">
                <a:solidFill>
                  <a:srgbClr val="000000"/>
                </a:solidFill>
                <a:latin typeface="HG丸ｺﾞｼｯｸM-PRO" pitchFamily="50" charset="-128"/>
                <a:ea typeface="HG丸ｺﾞｼｯｸM-PRO" pitchFamily="50" charset="-128"/>
              </a:rPr>
              <a:t>)	                        </a:t>
            </a:r>
            <a:r>
              <a:rPr lang="ja-JP" altLang="en-US" sz="1000" b="1">
                <a:solidFill>
                  <a:srgbClr val="000000"/>
                </a:solidFill>
                <a:latin typeface="HG丸ｺﾞｼｯｸM-PRO" pitchFamily="50" charset="-128"/>
                <a:ea typeface="HG丸ｺﾞｼｯｸM-PRO" pitchFamily="50" charset="-128"/>
              </a:rPr>
              <a:t>（ニ</a:t>
            </a:r>
            <a:r>
              <a:rPr lang="en-US" altLang="ja-JP" sz="1000" b="1">
                <a:solidFill>
                  <a:srgbClr val="000000"/>
                </a:solidFill>
                <a:latin typeface="HG丸ｺﾞｼｯｸM-PRO" pitchFamily="50" charset="-128"/>
                <a:ea typeface="HG丸ｺﾞｼｯｸM-PRO" pitchFamily="50" charset="-128"/>
              </a:rPr>
              <a:t>)	                 (</a:t>
            </a:r>
            <a:r>
              <a:rPr lang="ja-JP" altLang="en-US" sz="1000" b="1">
                <a:solidFill>
                  <a:srgbClr val="000000"/>
                </a:solidFill>
                <a:latin typeface="HG丸ｺﾞｼｯｸM-PRO" pitchFamily="50" charset="-128"/>
                <a:ea typeface="HG丸ｺﾞｼｯｸM-PRO" pitchFamily="50" charset="-128"/>
              </a:rPr>
              <a:t>ホ</a:t>
            </a:r>
            <a:r>
              <a:rPr lang="en-US" altLang="ja-JP" sz="1000" b="1">
                <a:solidFill>
                  <a:srgbClr val="000000"/>
                </a:solidFill>
                <a:latin typeface="HG丸ｺﾞｼｯｸM-PRO" pitchFamily="50" charset="-128"/>
                <a:ea typeface="HG丸ｺﾞｼｯｸM-PRO" pitchFamily="50" charset="-128"/>
              </a:rPr>
              <a:t>)	</a:t>
            </a:r>
          </a:p>
          <a:p>
            <a:pPr>
              <a:lnSpc>
                <a:spcPct val="140000"/>
              </a:lnSpc>
              <a:spcBef>
                <a:spcPct val="0"/>
              </a:spcBef>
            </a:pPr>
            <a:r>
              <a:rPr lang="en-US" altLang="ja-JP" sz="1000" b="1">
                <a:solidFill>
                  <a:srgbClr val="000000"/>
                </a:solidFill>
                <a:latin typeface="HG丸ｺﾞｼｯｸM-PRO" pitchFamily="50" charset="-128"/>
                <a:ea typeface="HG丸ｺﾞｼｯｸM-PRO" pitchFamily="50" charset="-128"/>
              </a:rPr>
              <a:t>                    </a:t>
            </a:r>
            <a:r>
              <a:rPr lang="ja-JP" altLang="en-US" sz="1000" b="1">
                <a:solidFill>
                  <a:srgbClr val="000000"/>
                </a:solidFill>
                <a:latin typeface="HG丸ｺﾞｼｯｸM-PRO" pitchFamily="50" charset="-128"/>
                <a:ea typeface="HG丸ｺﾞｼｯｸM-PRO" pitchFamily="50" charset="-128"/>
              </a:rPr>
              <a:t>人間関係と                     ＱＣサークル会合             上司、スタッフ、    	</a:t>
            </a:r>
            <a:r>
              <a:rPr lang="ja-JP" altLang="en-US" sz="900" b="1">
                <a:solidFill>
                  <a:srgbClr val="000000"/>
                </a:solidFill>
                <a:latin typeface="HG丸ｺﾞｼｯｸM-PRO" pitchFamily="50" charset="-128"/>
                <a:ea typeface="HG丸ｺﾞｼｯｸM-PRO" pitchFamily="50" charset="-128"/>
              </a:rPr>
              <a:t>ＱＣ</a:t>
            </a:r>
            <a:r>
              <a:rPr lang="ja-JP" altLang="en-US" sz="1000" b="1">
                <a:solidFill>
                  <a:srgbClr val="000000"/>
                </a:solidFill>
                <a:latin typeface="HG丸ｺﾞｼｯｸM-PRO" pitchFamily="50" charset="-128"/>
                <a:ea typeface="HG丸ｺﾞｼｯｸM-PRO" pitchFamily="50" charset="-128"/>
              </a:rPr>
              <a:t>や仕事</a:t>
            </a:r>
            <a:r>
              <a:rPr lang="ja-JP" altLang="en-US" sz="900" b="1">
                <a:solidFill>
                  <a:srgbClr val="000000"/>
                </a:solidFill>
                <a:latin typeface="HG丸ｺﾞｼｯｸM-PRO" pitchFamily="50" charset="-128"/>
                <a:ea typeface="HG丸ｺﾞｼｯｸM-PRO" pitchFamily="50" charset="-128"/>
              </a:rPr>
              <a:t>の</a:t>
            </a:r>
            <a:r>
              <a:rPr lang="ja-JP" altLang="en-US" sz="1000" b="1">
                <a:solidFill>
                  <a:srgbClr val="000000"/>
                </a:solidFill>
                <a:latin typeface="HG丸ｺﾞｼｯｸM-PRO" pitchFamily="50" charset="-128"/>
                <a:ea typeface="HG丸ｺﾞｼｯｸM-PRO" pitchFamily="50" charset="-128"/>
              </a:rPr>
              <a:t>知識</a:t>
            </a:r>
            <a:r>
              <a:rPr lang="ja-JP" altLang="en-US" sz="900" b="1">
                <a:solidFill>
                  <a:srgbClr val="000000"/>
                </a:solidFill>
                <a:latin typeface="HG丸ｺﾞｼｯｸM-PRO" pitchFamily="50" charset="-128"/>
                <a:ea typeface="HG丸ｺﾞｼｯｸM-PRO" pitchFamily="50" charset="-128"/>
              </a:rPr>
              <a:t>・</a:t>
            </a:r>
            <a:r>
              <a:rPr lang="ja-JP" altLang="en-US" sz="1000" b="1">
                <a:solidFill>
                  <a:srgbClr val="000000"/>
                </a:solidFill>
                <a:latin typeface="HG丸ｺﾞｼｯｸM-PRO" pitchFamily="50" charset="-128"/>
                <a:ea typeface="HG丸ｺﾞｼｯｸM-PRO" pitchFamily="50" charset="-128"/>
              </a:rPr>
              <a:t>技能を       職場の５Ｓとルール遵守	</a:t>
            </a:r>
          </a:p>
          <a:p>
            <a:pPr>
              <a:lnSpc>
                <a:spcPct val="140000"/>
              </a:lnSpc>
              <a:spcBef>
                <a:spcPct val="0"/>
              </a:spcBef>
            </a:pPr>
            <a:r>
              <a:rPr lang="ja-JP" altLang="en-US" sz="1000">
                <a:solidFill>
                  <a:srgbClr val="000000"/>
                </a:solidFill>
                <a:latin typeface="HG丸ｺﾞｼｯｸM-PRO" pitchFamily="50" charset="-128"/>
                <a:ea typeface="HG丸ｺﾞｼｯｸM-PRO" pitchFamily="50" charset="-128"/>
              </a:rPr>
              <a:t>                    </a:t>
            </a:r>
            <a:r>
              <a:rPr lang="ja-JP" altLang="en-US" sz="1000" b="1">
                <a:solidFill>
                  <a:srgbClr val="000000"/>
                </a:solidFill>
                <a:latin typeface="HG丸ｺﾞｼｯｸM-PRO" pitchFamily="50" charset="-128"/>
                <a:ea typeface="HG丸ｺﾞｼｯｸM-PRO" pitchFamily="50" charset="-128"/>
              </a:rPr>
              <a:t>チームワーク	             実施状況 	       関連部署との連携	向上させようという意欲  		</a:t>
            </a:r>
          </a:p>
        </p:txBody>
      </p:sp>
      <p:sp>
        <p:nvSpPr>
          <p:cNvPr id="1040410" name="Rectangle 26"/>
          <p:cNvSpPr>
            <a:spLocks noChangeArrowheads="1"/>
          </p:cNvSpPr>
          <p:nvPr/>
        </p:nvSpPr>
        <p:spPr bwMode="auto">
          <a:xfrm>
            <a:off x="6896100" y="1581150"/>
            <a:ext cx="2362200"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110000"/>
              </a:lnSpc>
              <a:spcBef>
                <a:spcPct val="0"/>
              </a:spcBef>
            </a:pPr>
            <a:r>
              <a:rPr lang="en-US" altLang="ja-JP" sz="1000">
                <a:solidFill>
                  <a:srgbClr val="000000"/>
                </a:solidFill>
                <a:latin typeface="HG丸ｺﾞｼｯｸM-PRO" pitchFamily="50" charset="-128"/>
                <a:ea typeface="HG丸ｺﾞｼｯｸM-PRO" pitchFamily="50" charset="-128"/>
              </a:rPr>
              <a:t> </a:t>
            </a:r>
            <a:r>
              <a:rPr lang="ja-JP" altLang="en-US" sz="1000">
                <a:solidFill>
                  <a:srgbClr val="000000"/>
                </a:solidFill>
                <a:latin typeface="HG丸ｺﾞｼｯｸM-PRO" pitchFamily="50" charset="-128"/>
                <a:ea typeface="HG丸ｺﾞｼｯｸM-PRO" pitchFamily="50" charset="-128"/>
              </a:rPr>
              <a:t>・挨拶はいきいきと元気がよく職</a:t>
            </a:r>
          </a:p>
          <a:p>
            <a:pPr>
              <a:lnSpc>
                <a:spcPct val="110000"/>
              </a:lnSpc>
              <a:spcBef>
                <a:spcPct val="0"/>
              </a:spcBef>
            </a:pPr>
            <a:r>
              <a:rPr lang="ja-JP" altLang="en-US" sz="1000">
                <a:solidFill>
                  <a:srgbClr val="000000"/>
                </a:solidFill>
                <a:latin typeface="HG丸ｺﾞｼｯｸM-PRO" pitchFamily="50" charset="-128"/>
                <a:ea typeface="HG丸ｺﾞｼｯｸM-PRO" pitchFamily="50" charset="-128"/>
              </a:rPr>
              <a:t>    場の雰囲気が明るい。</a:t>
            </a:r>
          </a:p>
          <a:p>
            <a:pPr>
              <a:lnSpc>
                <a:spcPct val="110000"/>
              </a:lnSpc>
              <a:spcBef>
                <a:spcPct val="0"/>
              </a:spcBef>
            </a:pPr>
            <a:r>
              <a:rPr lang="ja-JP" altLang="en-US" sz="1000">
                <a:solidFill>
                  <a:srgbClr val="000000"/>
                </a:solidFill>
                <a:latin typeface="HG丸ｺﾞｼｯｸM-PRO" pitchFamily="50" charset="-128"/>
                <a:ea typeface="HG丸ｺﾞｼｯｸM-PRO" pitchFamily="50" charset="-128"/>
              </a:rPr>
              <a:t> ・４Ｓは全員自主的に行い良好な</a:t>
            </a:r>
          </a:p>
          <a:p>
            <a:pPr>
              <a:lnSpc>
                <a:spcPct val="110000"/>
              </a:lnSpc>
              <a:spcBef>
                <a:spcPct val="0"/>
              </a:spcBef>
            </a:pPr>
            <a:r>
              <a:rPr lang="ja-JP" altLang="en-US" sz="1000">
                <a:solidFill>
                  <a:srgbClr val="000000"/>
                </a:solidFill>
                <a:latin typeface="HG丸ｺﾞｼｯｸM-PRO" pitchFamily="50" charset="-128"/>
                <a:ea typeface="HG丸ｺﾞｼｯｸM-PRO" pitchFamily="50" charset="-128"/>
              </a:rPr>
              <a:t>    レベルを維持している。        </a:t>
            </a:r>
          </a:p>
          <a:p>
            <a:pPr>
              <a:lnSpc>
                <a:spcPct val="110000"/>
              </a:lnSpc>
              <a:spcBef>
                <a:spcPct val="0"/>
              </a:spcBef>
            </a:pPr>
            <a:r>
              <a:rPr lang="ja-JP" altLang="en-US" sz="1000">
                <a:solidFill>
                  <a:srgbClr val="000000"/>
                </a:solidFill>
                <a:latin typeface="HG丸ｺﾞｼｯｸM-PRO" pitchFamily="50" charset="-128"/>
                <a:ea typeface="HG丸ｺﾞｼｯｸM-PRO" pitchFamily="50" charset="-128"/>
              </a:rPr>
              <a:t>    </a:t>
            </a:r>
            <a:r>
              <a:rPr lang="en-US" altLang="ja-JP" sz="1000" b="1">
                <a:solidFill>
                  <a:srgbClr val="000000"/>
                </a:solidFill>
                <a:latin typeface="HG丸ｺﾞｼｯｸM-PRO" pitchFamily="50" charset="-128"/>
                <a:ea typeface="HG丸ｺﾞｼｯｸM-PRO" pitchFamily="50" charset="-128"/>
              </a:rPr>
              <a:t>(</a:t>
            </a:r>
            <a:r>
              <a:rPr lang="ja-JP" altLang="en-US" sz="1000" b="1">
                <a:solidFill>
                  <a:srgbClr val="000000"/>
                </a:solidFill>
                <a:latin typeface="HG丸ｺﾞｼｯｸM-PRO" pitchFamily="50" charset="-128"/>
                <a:ea typeface="HG丸ｺﾞｼｯｸM-PRO" pitchFamily="50" charset="-128"/>
              </a:rPr>
              <a:t>挨拶は全員が実施）	</a:t>
            </a:r>
          </a:p>
        </p:txBody>
      </p:sp>
      <p:sp>
        <p:nvSpPr>
          <p:cNvPr id="1040411" name="Rectangle 27"/>
          <p:cNvSpPr>
            <a:spLocks noChangeArrowheads="1"/>
          </p:cNvSpPr>
          <p:nvPr/>
        </p:nvSpPr>
        <p:spPr bwMode="auto">
          <a:xfrm>
            <a:off x="2011363" y="1600200"/>
            <a:ext cx="2133600"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110000"/>
              </a:lnSpc>
              <a:spcBef>
                <a:spcPct val="0"/>
              </a:spcBef>
            </a:pPr>
            <a:r>
              <a:rPr lang="en-US" altLang="ja-JP" sz="1000">
                <a:solidFill>
                  <a:srgbClr val="000000"/>
                </a:solidFill>
                <a:latin typeface="HG丸ｺﾞｼｯｸM-PRO" pitchFamily="50" charset="-128"/>
                <a:ea typeface="HG丸ｺﾞｼｯｸM-PRO" pitchFamily="50" charset="-128"/>
              </a:rPr>
              <a:t> </a:t>
            </a:r>
            <a:r>
              <a:rPr lang="ja-JP" altLang="en-US" sz="1000">
                <a:solidFill>
                  <a:srgbClr val="000000"/>
                </a:solidFill>
                <a:latin typeface="HG丸ｺﾞｼｯｸM-PRO" pitchFamily="50" charset="-128"/>
                <a:ea typeface="HG丸ｺﾞｼｯｸM-PRO" pitchFamily="50" charset="-128"/>
              </a:rPr>
              <a:t>・会合は計画的で事前準備も</a:t>
            </a:r>
          </a:p>
          <a:p>
            <a:pPr>
              <a:lnSpc>
                <a:spcPct val="110000"/>
              </a:lnSpc>
              <a:spcBef>
                <a:spcPct val="0"/>
              </a:spcBef>
            </a:pPr>
            <a:r>
              <a:rPr lang="ja-JP" altLang="en-US" sz="1000">
                <a:solidFill>
                  <a:srgbClr val="000000"/>
                </a:solidFill>
                <a:latin typeface="HG丸ｺﾞｼｯｸM-PRO" pitchFamily="50" charset="-128"/>
                <a:ea typeface="HG丸ｺﾞｼｯｸM-PRO" pitchFamily="50" charset="-128"/>
              </a:rPr>
              <a:t>    やってあり効率が良い。</a:t>
            </a:r>
          </a:p>
          <a:p>
            <a:pPr>
              <a:lnSpc>
                <a:spcPct val="110000"/>
              </a:lnSpc>
              <a:spcBef>
                <a:spcPct val="0"/>
              </a:spcBef>
            </a:pPr>
            <a:r>
              <a:rPr lang="ja-JP" altLang="en-US" sz="1000">
                <a:solidFill>
                  <a:srgbClr val="000000"/>
                </a:solidFill>
                <a:latin typeface="HG丸ｺﾞｼｯｸM-PRO" pitchFamily="50" charset="-128"/>
                <a:ea typeface="HG丸ｺﾞｼｯｸM-PRO" pitchFamily="50" charset="-128"/>
              </a:rPr>
              <a:t> ・全員積極的に本音で議論し</a:t>
            </a:r>
          </a:p>
          <a:p>
            <a:pPr>
              <a:lnSpc>
                <a:spcPct val="110000"/>
              </a:lnSpc>
              <a:spcBef>
                <a:spcPct val="0"/>
              </a:spcBef>
            </a:pPr>
            <a:r>
              <a:rPr lang="ja-JP" altLang="en-US" sz="1000">
                <a:solidFill>
                  <a:srgbClr val="000000"/>
                </a:solidFill>
                <a:latin typeface="HG丸ｺﾞｼｯｸM-PRO" pitchFamily="50" charset="-128"/>
                <a:ea typeface="HG丸ｺﾞｼｯｸM-PRO" pitchFamily="50" charset="-128"/>
              </a:rPr>
              <a:t>    ており活気がある。</a:t>
            </a:r>
          </a:p>
          <a:p>
            <a:pPr>
              <a:lnSpc>
                <a:spcPct val="110000"/>
              </a:lnSpc>
              <a:spcBef>
                <a:spcPct val="0"/>
              </a:spcBef>
            </a:pPr>
            <a:r>
              <a:rPr lang="ja-JP" altLang="en-US" sz="1000" b="1">
                <a:solidFill>
                  <a:srgbClr val="000000"/>
                </a:solidFill>
                <a:latin typeface="HG丸ｺﾞｼｯｸM-PRO" pitchFamily="50" charset="-128"/>
                <a:ea typeface="HG丸ｺﾞｼｯｸM-PRO" pitchFamily="50" charset="-128"/>
              </a:rPr>
              <a:t>    </a:t>
            </a:r>
            <a:r>
              <a:rPr lang="en-US" altLang="ja-JP" sz="1000" b="1">
                <a:solidFill>
                  <a:srgbClr val="000000"/>
                </a:solidFill>
                <a:latin typeface="HG丸ｺﾞｼｯｸM-PRO" pitchFamily="50" charset="-128"/>
                <a:ea typeface="HG丸ｺﾞｼｯｸM-PRO" pitchFamily="50" charset="-128"/>
              </a:rPr>
              <a:t>(</a:t>
            </a:r>
            <a:r>
              <a:rPr lang="ja-JP" altLang="en-US" sz="1000" b="1">
                <a:solidFill>
                  <a:srgbClr val="000000"/>
                </a:solidFill>
                <a:latin typeface="HG丸ｺﾞｼｯｸM-PRO" pitchFamily="50" charset="-128"/>
                <a:ea typeface="HG丸ｺﾞｼｯｸM-PRO" pitchFamily="50" charset="-128"/>
              </a:rPr>
              <a:t>会合回数</a:t>
            </a:r>
            <a:r>
              <a:rPr lang="en-US" altLang="ja-JP" sz="1000" b="1">
                <a:solidFill>
                  <a:srgbClr val="000000"/>
                </a:solidFill>
                <a:latin typeface="HG丸ｺﾞｼｯｸM-PRO" pitchFamily="50" charset="-128"/>
                <a:ea typeface="HG丸ｺﾞｼｯｸM-PRO" pitchFamily="50" charset="-128"/>
              </a:rPr>
              <a:t>3</a:t>
            </a:r>
            <a:r>
              <a:rPr lang="ja-JP" altLang="en-US" sz="1000" b="1">
                <a:solidFill>
                  <a:srgbClr val="000000"/>
                </a:solidFill>
                <a:latin typeface="HG丸ｺﾞｼｯｸM-PRO" pitchFamily="50" charset="-128"/>
                <a:ea typeface="HG丸ｺﾞｼｯｸM-PRO" pitchFamily="50" charset="-128"/>
              </a:rPr>
              <a:t>回以上</a:t>
            </a:r>
            <a:r>
              <a:rPr lang="en-US" altLang="ja-JP" sz="1000" b="1">
                <a:solidFill>
                  <a:srgbClr val="000000"/>
                </a:solidFill>
                <a:latin typeface="HG丸ｺﾞｼｯｸM-PRO" pitchFamily="50" charset="-128"/>
                <a:ea typeface="HG丸ｺﾞｼｯｸM-PRO" pitchFamily="50" charset="-128"/>
              </a:rPr>
              <a:t>/</a:t>
            </a:r>
            <a:r>
              <a:rPr lang="ja-JP" altLang="en-US" sz="1000" b="1">
                <a:solidFill>
                  <a:srgbClr val="000000"/>
                </a:solidFill>
                <a:latin typeface="HG丸ｺﾞｼｯｸM-PRO" pitchFamily="50" charset="-128"/>
                <a:ea typeface="HG丸ｺﾞｼｯｸM-PRO" pitchFamily="50" charset="-128"/>
              </a:rPr>
              <a:t>月）	</a:t>
            </a:r>
            <a:r>
              <a:rPr lang="ja-JP" altLang="en-US" sz="900">
                <a:solidFill>
                  <a:srgbClr val="000000"/>
                </a:solidFill>
                <a:latin typeface="HG丸ｺﾞｼｯｸM-PRO" pitchFamily="50" charset="-128"/>
                <a:ea typeface="HG丸ｺﾞｼｯｸM-PRO" pitchFamily="50" charset="-128"/>
              </a:rPr>
              <a:t>  </a:t>
            </a:r>
          </a:p>
        </p:txBody>
      </p:sp>
      <p:sp>
        <p:nvSpPr>
          <p:cNvPr id="1040412" name="Rectangle 28"/>
          <p:cNvSpPr>
            <a:spLocks noChangeArrowheads="1"/>
          </p:cNvSpPr>
          <p:nvPr/>
        </p:nvSpPr>
        <p:spPr bwMode="auto">
          <a:xfrm>
            <a:off x="3657600" y="1600200"/>
            <a:ext cx="20574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120000"/>
              </a:lnSpc>
              <a:spcBef>
                <a:spcPct val="0"/>
              </a:spcBef>
            </a:pPr>
            <a:r>
              <a:rPr lang="en-US" altLang="ja-JP" sz="1000">
                <a:solidFill>
                  <a:srgbClr val="000000"/>
                </a:solidFill>
                <a:latin typeface="HG丸ｺﾞｼｯｸM-PRO" pitchFamily="50" charset="-128"/>
                <a:ea typeface="HG丸ｺﾞｼｯｸM-PRO" pitchFamily="50" charset="-128"/>
              </a:rPr>
              <a:t>  </a:t>
            </a:r>
            <a:r>
              <a:rPr lang="ja-JP" altLang="en-US" sz="1000">
                <a:solidFill>
                  <a:srgbClr val="000000"/>
                </a:solidFill>
                <a:latin typeface="HG丸ｺﾞｼｯｸM-PRO" pitchFamily="50" charset="-128"/>
                <a:ea typeface="HG丸ｺﾞｼｯｸM-PRO" pitchFamily="50" charset="-128"/>
              </a:rPr>
              <a:t>・上司、スタッフ、関連部</a:t>
            </a:r>
          </a:p>
          <a:p>
            <a:pPr>
              <a:lnSpc>
                <a:spcPct val="120000"/>
              </a:lnSpc>
              <a:spcBef>
                <a:spcPct val="0"/>
              </a:spcBef>
            </a:pPr>
            <a:r>
              <a:rPr lang="ja-JP" altLang="en-US" sz="1000">
                <a:solidFill>
                  <a:srgbClr val="000000"/>
                </a:solidFill>
                <a:latin typeface="HG丸ｺﾞｼｯｸM-PRO" pitchFamily="50" charset="-128"/>
                <a:ea typeface="HG丸ｺﾞｼｯｸM-PRO" pitchFamily="50" charset="-128"/>
              </a:rPr>
              <a:t>     署と常に連携し難問題に</a:t>
            </a:r>
          </a:p>
          <a:p>
            <a:pPr>
              <a:lnSpc>
                <a:spcPct val="120000"/>
              </a:lnSpc>
              <a:spcBef>
                <a:spcPct val="0"/>
              </a:spcBef>
            </a:pPr>
            <a:r>
              <a:rPr lang="ja-JP" altLang="en-US" sz="1000">
                <a:solidFill>
                  <a:srgbClr val="000000"/>
                </a:solidFill>
                <a:latin typeface="HG丸ｺﾞｼｯｸM-PRO" pitchFamily="50" charset="-128"/>
                <a:ea typeface="HG丸ｺﾞｼｯｸM-PRO" pitchFamily="50" charset="-128"/>
              </a:rPr>
              <a:t>     も積極的に取り組み活発</a:t>
            </a:r>
          </a:p>
          <a:p>
            <a:pPr>
              <a:lnSpc>
                <a:spcPct val="120000"/>
              </a:lnSpc>
              <a:spcBef>
                <a:spcPct val="0"/>
              </a:spcBef>
            </a:pPr>
            <a:r>
              <a:rPr lang="ja-JP" altLang="en-US" sz="1000">
                <a:solidFill>
                  <a:srgbClr val="000000"/>
                </a:solidFill>
                <a:latin typeface="HG丸ｺﾞｼｯｸM-PRO" pitchFamily="50" charset="-128"/>
                <a:ea typeface="HG丸ｺﾞｼｯｸM-PRO" pitchFamily="50" charset="-128"/>
              </a:rPr>
              <a:t>     に活動している。	  </a:t>
            </a:r>
          </a:p>
        </p:txBody>
      </p:sp>
      <p:sp>
        <p:nvSpPr>
          <p:cNvPr id="1040413" name="Rectangle 29"/>
          <p:cNvSpPr>
            <a:spLocks noChangeArrowheads="1"/>
          </p:cNvSpPr>
          <p:nvPr/>
        </p:nvSpPr>
        <p:spPr bwMode="auto">
          <a:xfrm>
            <a:off x="5286375" y="1581150"/>
            <a:ext cx="207645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120000"/>
              </a:lnSpc>
              <a:spcBef>
                <a:spcPct val="0"/>
              </a:spcBef>
            </a:pPr>
            <a:r>
              <a:rPr lang="en-US" altLang="ja-JP" sz="1000">
                <a:solidFill>
                  <a:srgbClr val="000000"/>
                </a:solidFill>
                <a:latin typeface="HG丸ｺﾞｼｯｸM-PRO" pitchFamily="50" charset="-128"/>
                <a:ea typeface="HG丸ｺﾞｼｯｸM-PRO" pitchFamily="50" charset="-128"/>
              </a:rPr>
              <a:t>   </a:t>
            </a:r>
            <a:r>
              <a:rPr lang="ja-JP" altLang="en-US" sz="1000">
                <a:solidFill>
                  <a:srgbClr val="000000"/>
                </a:solidFill>
                <a:latin typeface="HG丸ｺﾞｼｯｸM-PRO" pitchFamily="50" charset="-128"/>
                <a:ea typeface="HG丸ｺﾞｼｯｸM-PRO" pitchFamily="50" charset="-128"/>
              </a:rPr>
              <a:t>・全体がレベルアップし</a:t>
            </a:r>
          </a:p>
          <a:p>
            <a:pPr>
              <a:lnSpc>
                <a:spcPct val="120000"/>
              </a:lnSpc>
              <a:spcBef>
                <a:spcPct val="0"/>
              </a:spcBef>
            </a:pPr>
            <a:r>
              <a:rPr lang="ja-JP" altLang="en-US" sz="1000">
                <a:solidFill>
                  <a:srgbClr val="000000"/>
                </a:solidFill>
                <a:latin typeface="HG丸ｺﾞｼｯｸM-PRO" pitchFamily="50" charset="-128"/>
                <a:ea typeface="HG丸ｺﾞｼｯｸM-PRO" pitchFamily="50" charset="-128"/>
              </a:rPr>
              <a:t>      ようという雰囲気があ</a:t>
            </a:r>
          </a:p>
          <a:p>
            <a:pPr>
              <a:lnSpc>
                <a:spcPct val="120000"/>
              </a:lnSpc>
              <a:spcBef>
                <a:spcPct val="0"/>
              </a:spcBef>
            </a:pPr>
            <a:r>
              <a:rPr lang="ja-JP" altLang="en-US" sz="1000">
                <a:solidFill>
                  <a:srgbClr val="000000"/>
                </a:solidFill>
                <a:latin typeface="HG丸ｺﾞｼｯｸM-PRO" pitchFamily="50" charset="-128"/>
                <a:ea typeface="HG丸ｺﾞｼｯｸM-PRO" pitchFamily="50" charset="-128"/>
              </a:rPr>
              <a:t>      り、定期的に勉強会や</a:t>
            </a:r>
          </a:p>
          <a:p>
            <a:pPr>
              <a:lnSpc>
                <a:spcPct val="120000"/>
              </a:lnSpc>
              <a:spcBef>
                <a:spcPct val="0"/>
              </a:spcBef>
            </a:pPr>
            <a:r>
              <a:rPr lang="ja-JP" altLang="en-US" sz="1000">
                <a:solidFill>
                  <a:srgbClr val="000000"/>
                </a:solidFill>
                <a:latin typeface="HG丸ｺﾞｼｯｸM-PRO" pitchFamily="50" charset="-128"/>
                <a:ea typeface="HG丸ｺﾞｼｯｸM-PRO" pitchFamily="50" charset="-128"/>
              </a:rPr>
              <a:t>      研修会を行っている。	                     </a:t>
            </a:r>
          </a:p>
        </p:txBody>
      </p:sp>
      <p:sp>
        <p:nvSpPr>
          <p:cNvPr id="1040414" name="Rectangle 30"/>
          <p:cNvSpPr>
            <a:spLocks noChangeArrowheads="1"/>
          </p:cNvSpPr>
          <p:nvPr/>
        </p:nvSpPr>
        <p:spPr bwMode="auto">
          <a:xfrm>
            <a:off x="6940550" y="2508250"/>
            <a:ext cx="2286000" cy="765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110000"/>
              </a:lnSpc>
              <a:spcBef>
                <a:spcPct val="0"/>
              </a:spcBef>
            </a:pPr>
            <a:r>
              <a:rPr lang="ja-JP" altLang="en-US" sz="1000">
                <a:solidFill>
                  <a:srgbClr val="000000"/>
                </a:solidFill>
                <a:latin typeface="HG丸ｺﾞｼｯｸM-PRO" pitchFamily="50" charset="-128"/>
                <a:ea typeface="HG丸ｺﾞｼｯｸM-PRO" pitchFamily="50" charset="-128"/>
              </a:rPr>
              <a:t>・挨拶は元気よくできる。</a:t>
            </a:r>
          </a:p>
          <a:p>
            <a:pPr>
              <a:lnSpc>
                <a:spcPct val="110000"/>
              </a:lnSpc>
              <a:spcBef>
                <a:spcPct val="0"/>
              </a:spcBef>
            </a:pPr>
            <a:r>
              <a:rPr lang="ja-JP" altLang="en-US" sz="1000">
                <a:solidFill>
                  <a:srgbClr val="000000"/>
                </a:solidFill>
                <a:latin typeface="HG丸ｺﾞｼｯｸM-PRO" pitchFamily="50" charset="-128"/>
                <a:ea typeface="HG丸ｺﾞｼｯｸM-PRO" pitchFamily="50" charset="-128"/>
              </a:rPr>
              <a:t>・４Ｓは全員協力しまずまずのレ</a:t>
            </a:r>
          </a:p>
          <a:p>
            <a:pPr>
              <a:lnSpc>
                <a:spcPct val="110000"/>
              </a:lnSpc>
              <a:spcBef>
                <a:spcPct val="0"/>
              </a:spcBef>
            </a:pPr>
            <a:r>
              <a:rPr lang="ja-JP" altLang="en-US" sz="1000">
                <a:solidFill>
                  <a:srgbClr val="000000"/>
                </a:solidFill>
                <a:latin typeface="HG丸ｺﾞｼｯｸM-PRO" pitchFamily="50" charset="-128"/>
                <a:ea typeface="HG丸ｺﾞｼｯｸM-PRO" pitchFamily="50" charset="-128"/>
              </a:rPr>
              <a:t>   ベルを維持している。	</a:t>
            </a:r>
          </a:p>
          <a:p>
            <a:pPr>
              <a:lnSpc>
                <a:spcPct val="110000"/>
              </a:lnSpc>
              <a:spcBef>
                <a:spcPct val="0"/>
              </a:spcBef>
            </a:pPr>
            <a:r>
              <a:rPr lang="ja-JP" altLang="en-US" sz="1000" b="1">
                <a:solidFill>
                  <a:srgbClr val="000000"/>
                </a:solidFill>
                <a:latin typeface="HG丸ｺﾞｼｯｸM-PRO" pitchFamily="50" charset="-128"/>
                <a:ea typeface="HG丸ｺﾞｼｯｸM-PRO" pitchFamily="50" charset="-128"/>
              </a:rPr>
              <a:t>   </a:t>
            </a:r>
            <a:r>
              <a:rPr lang="en-US" altLang="ja-JP" sz="1000" b="1">
                <a:solidFill>
                  <a:srgbClr val="000000"/>
                </a:solidFill>
                <a:latin typeface="HG丸ｺﾞｼｯｸM-PRO" pitchFamily="50" charset="-128"/>
                <a:ea typeface="HG丸ｺﾞｼｯｸM-PRO" pitchFamily="50" charset="-128"/>
              </a:rPr>
              <a:t>(</a:t>
            </a:r>
            <a:r>
              <a:rPr lang="ja-JP" altLang="en-US" sz="1000" b="1">
                <a:solidFill>
                  <a:srgbClr val="000000"/>
                </a:solidFill>
                <a:latin typeface="HG丸ｺﾞｼｯｸM-PRO" pitchFamily="50" charset="-128"/>
                <a:ea typeface="HG丸ｺﾞｼｯｸM-PRO" pitchFamily="50" charset="-128"/>
              </a:rPr>
              <a:t>挨拶は９０％以上が実施）	</a:t>
            </a:r>
          </a:p>
        </p:txBody>
      </p:sp>
      <p:sp>
        <p:nvSpPr>
          <p:cNvPr id="1040415" name="Rectangle 31"/>
          <p:cNvSpPr>
            <a:spLocks noChangeArrowheads="1"/>
          </p:cNvSpPr>
          <p:nvPr/>
        </p:nvSpPr>
        <p:spPr bwMode="auto">
          <a:xfrm>
            <a:off x="2030413" y="2533650"/>
            <a:ext cx="2084387" cy="77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90000"/>
              </a:lnSpc>
              <a:spcBef>
                <a:spcPct val="0"/>
              </a:spcBef>
            </a:pPr>
            <a:r>
              <a:rPr lang="ja-JP" altLang="en-US" sz="1000">
                <a:solidFill>
                  <a:srgbClr val="000000"/>
                </a:solidFill>
                <a:latin typeface="HG丸ｺﾞｼｯｸM-PRO" pitchFamily="50" charset="-128"/>
                <a:ea typeface="HG丸ｺﾞｼｯｸM-PRO" pitchFamily="50" charset="-128"/>
              </a:rPr>
              <a:t>・予定通りやっており積極的  </a:t>
            </a:r>
          </a:p>
          <a:p>
            <a:pPr>
              <a:lnSpc>
                <a:spcPct val="90000"/>
              </a:lnSpc>
              <a:spcBef>
                <a:spcPct val="0"/>
              </a:spcBef>
            </a:pPr>
            <a:r>
              <a:rPr lang="ja-JP" altLang="en-US" sz="1000">
                <a:solidFill>
                  <a:srgbClr val="000000"/>
                </a:solidFill>
                <a:latin typeface="HG丸ｺﾞｼｯｸM-PRO" pitchFamily="50" charset="-128"/>
                <a:ea typeface="HG丸ｺﾞｼｯｸM-PRO" pitchFamily="50" charset="-128"/>
              </a:rPr>
              <a:t>   に全員が発言する。</a:t>
            </a:r>
          </a:p>
          <a:p>
            <a:pPr>
              <a:lnSpc>
                <a:spcPct val="90000"/>
              </a:lnSpc>
              <a:spcBef>
                <a:spcPct val="0"/>
              </a:spcBef>
            </a:pPr>
            <a:r>
              <a:rPr lang="ja-JP" altLang="en-US" sz="1000">
                <a:solidFill>
                  <a:srgbClr val="000000"/>
                </a:solidFill>
                <a:latin typeface="HG丸ｺﾞｼｯｸM-PRO" pitchFamily="50" charset="-128"/>
                <a:ea typeface="HG丸ｺﾞｼｯｸM-PRO" pitchFamily="50" charset="-128"/>
              </a:rPr>
              <a:t>・本音の議論になると多少遠</a:t>
            </a:r>
          </a:p>
          <a:p>
            <a:pPr>
              <a:lnSpc>
                <a:spcPct val="90000"/>
              </a:lnSpc>
              <a:spcBef>
                <a:spcPct val="0"/>
              </a:spcBef>
            </a:pPr>
            <a:r>
              <a:rPr lang="ja-JP" altLang="en-US" sz="1000">
                <a:solidFill>
                  <a:srgbClr val="000000"/>
                </a:solidFill>
                <a:latin typeface="HG丸ｺﾞｼｯｸM-PRO" pitchFamily="50" charset="-128"/>
                <a:ea typeface="HG丸ｺﾞｼｯｸM-PRO" pitchFamily="50" charset="-128"/>
              </a:rPr>
              <a:t>　慮がでる。</a:t>
            </a:r>
          </a:p>
          <a:p>
            <a:pPr>
              <a:lnSpc>
                <a:spcPct val="90000"/>
              </a:lnSpc>
              <a:spcBef>
                <a:spcPct val="0"/>
              </a:spcBef>
            </a:pPr>
            <a:r>
              <a:rPr lang="ja-JP" altLang="en-US" sz="1000">
                <a:solidFill>
                  <a:srgbClr val="000000"/>
                </a:solidFill>
                <a:latin typeface="HG丸ｺﾞｼｯｸM-PRO" pitchFamily="50" charset="-128"/>
                <a:ea typeface="HG丸ｺﾞｼｯｸM-PRO" pitchFamily="50" charset="-128"/>
              </a:rPr>
              <a:t>   </a:t>
            </a:r>
            <a:r>
              <a:rPr lang="en-US" altLang="ja-JP" sz="1000" b="1">
                <a:solidFill>
                  <a:srgbClr val="000000"/>
                </a:solidFill>
                <a:latin typeface="HG丸ｺﾞｼｯｸM-PRO" pitchFamily="50" charset="-128"/>
                <a:ea typeface="HG丸ｺﾞｼｯｸM-PRO" pitchFamily="50" charset="-128"/>
              </a:rPr>
              <a:t>(</a:t>
            </a:r>
            <a:r>
              <a:rPr lang="ja-JP" altLang="en-US" sz="1000" b="1">
                <a:solidFill>
                  <a:srgbClr val="000000"/>
                </a:solidFill>
                <a:latin typeface="HG丸ｺﾞｼｯｸM-PRO" pitchFamily="50" charset="-128"/>
                <a:ea typeface="HG丸ｺﾞｼｯｸM-PRO" pitchFamily="50" charset="-128"/>
              </a:rPr>
              <a:t>会合回数</a:t>
            </a:r>
            <a:r>
              <a:rPr lang="en-US" altLang="ja-JP" sz="1000" b="1">
                <a:solidFill>
                  <a:srgbClr val="000000"/>
                </a:solidFill>
                <a:latin typeface="HG丸ｺﾞｼｯｸM-PRO" pitchFamily="50" charset="-128"/>
                <a:ea typeface="HG丸ｺﾞｼｯｸM-PRO" pitchFamily="50" charset="-128"/>
              </a:rPr>
              <a:t>3</a:t>
            </a:r>
            <a:r>
              <a:rPr lang="ja-JP" altLang="en-US" sz="1000" b="1">
                <a:solidFill>
                  <a:srgbClr val="000000"/>
                </a:solidFill>
                <a:latin typeface="HG丸ｺﾞｼｯｸM-PRO" pitchFamily="50" charset="-128"/>
                <a:ea typeface="HG丸ｺﾞｼｯｸM-PRO" pitchFamily="50" charset="-128"/>
              </a:rPr>
              <a:t>回以上／月）</a:t>
            </a:r>
          </a:p>
        </p:txBody>
      </p:sp>
      <p:sp>
        <p:nvSpPr>
          <p:cNvPr id="1040416" name="Rectangle 32"/>
          <p:cNvSpPr>
            <a:spLocks noChangeArrowheads="1"/>
          </p:cNvSpPr>
          <p:nvPr/>
        </p:nvSpPr>
        <p:spPr bwMode="auto">
          <a:xfrm>
            <a:off x="3733800" y="2514600"/>
            <a:ext cx="1954213"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120000"/>
              </a:lnSpc>
              <a:spcBef>
                <a:spcPct val="0"/>
              </a:spcBef>
            </a:pPr>
            <a:r>
              <a:rPr lang="ja-JP" altLang="en-US" sz="1000">
                <a:solidFill>
                  <a:srgbClr val="000000"/>
                </a:solidFill>
                <a:latin typeface="HG丸ｺﾞｼｯｸM-PRO" pitchFamily="50" charset="-128"/>
                <a:ea typeface="HG丸ｺﾞｼｯｸM-PRO" pitchFamily="50" charset="-128"/>
              </a:rPr>
              <a:t>・活動内容によっては上司、</a:t>
            </a:r>
          </a:p>
          <a:p>
            <a:pPr>
              <a:lnSpc>
                <a:spcPct val="120000"/>
              </a:lnSpc>
              <a:spcBef>
                <a:spcPct val="0"/>
              </a:spcBef>
            </a:pPr>
            <a:r>
              <a:rPr lang="ja-JP" altLang="en-US" sz="1000">
                <a:solidFill>
                  <a:srgbClr val="000000"/>
                </a:solidFill>
                <a:latin typeface="HG丸ｺﾞｼｯｸM-PRO" pitchFamily="50" charset="-128"/>
                <a:ea typeface="HG丸ｺﾞｼｯｸM-PRO" pitchFamily="50" charset="-128"/>
              </a:rPr>
              <a:t>   スタッフ、関連部署と連</a:t>
            </a:r>
          </a:p>
          <a:p>
            <a:pPr>
              <a:lnSpc>
                <a:spcPct val="120000"/>
              </a:lnSpc>
              <a:spcBef>
                <a:spcPct val="0"/>
              </a:spcBef>
            </a:pPr>
            <a:r>
              <a:rPr lang="ja-JP" altLang="en-US" sz="1000">
                <a:solidFill>
                  <a:srgbClr val="000000"/>
                </a:solidFill>
                <a:latin typeface="HG丸ｺﾞｼｯｸM-PRO" pitchFamily="50" charset="-128"/>
                <a:ea typeface="HG丸ｺﾞｼｯｸM-PRO" pitchFamily="50" charset="-128"/>
              </a:rPr>
              <a:t>   携し活動している。	                           </a:t>
            </a:r>
          </a:p>
        </p:txBody>
      </p:sp>
      <p:sp>
        <p:nvSpPr>
          <p:cNvPr id="1040417" name="Rectangle 33"/>
          <p:cNvSpPr>
            <a:spLocks noChangeArrowheads="1"/>
          </p:cNvSpPr>
          <p:nvPr/>
        </p:nvSpPr>
        <p:spPr bwMode="auto">
          <a:xfrm>
            <a:off x="5454650" y="2514600"/>
            <a:ext cx="1733550" cy="765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110000"/>
              </a:lnSpc>
              <a:spcBef>
                <a:spcPct val="0"/>
              </a:spcBef>
            </a:pPr>
            <a:r>
              <a:rPr lang="ja-JP" altLang="en-US" sz="1000">
                <a:solidFill>
                  <a:srgbClr val="000000"/>
                </a:solidFill>
                <a:latin typeface="HG丸ｺﾞｼｯｸM-PRO" pitchFamily="50" charset="-128"/>
                <a:ea typeface="HG丸ｺﾞｼｯｸM-PRO" pitchFamily="50" charset="-128"/>
              </a:rPr>
              <a:t>・レベルアップしたいと</a:t>
            </a:r>
          </a:p>
          <a:p>
            <a:pPr>
              <a:lnSpc>
                <a:spcPct val="110000"/>
              </a:lnSpc>
              <a:spcBef>
                <a:spcPct val="0"/>
              </a:spcBef>
            </a:pPr>
            <a:r>
              <a:rPr lang="ja-JP" altLang="en-US" sz="1000">
                <a:solidFill>
                  <a:srgbClr val="000000"/>
                </a:solidFill>
                <a:latin typeface="HG丸ｺﾞｼｯｸM-PRO" pitchFamily="50" charset="-128"/>
                <a:ea typeface="HG丸ｺﾞｼｯｸM-PRO" pitchFamily="50" charset="-128"/>
              </a:rPr>
              <a:t>   いう雰囲気はあり、た</a:t>
            </a:r>
          </a:p>
          <a:p>
            <a:pPr>
              <a:lnSpc>
                <a:spcPct val="110000"/>
              </a:lnSpc>
              <a:spcBef>
                <a:spcPct val="0"/>
              </a:spcBef>
            </a:pPr>
            <a:r>
              <a:rPr lang="ja-JP" altLang="en-US" sz="1000">
                <a:solidFill>
                  <a:srgbClr val="000000"/>
                </a:solidFill>
                <a:latin typeface="HG丸ｺﾞｼｯｸM-PRO" pitchFamily="50" charset="-128"/>
                <a:ea typeface="HG丸ｺﾞｼｯｸM-PRO" pitchFamily="50" charset="-128"/>
              </a:rPr>
              <a:t>   まに勉強会等を行うが</a:t>
            </a:r>
          </a:p>
          <a:p>
            <a:pPr>
              <a:lnSpc>
                <a:spcPct val="110000"/>
              </a:lnSpc>
              <a:spcBef>
                <a:spcPct val="0"/>
              </a:spcBef>
            </a:pPr>
            <a:r>
              <a:rPr lang="ja-JP" altLang="en-US" sz="1000">
                <a:solidFill>
                  <a:srgbClr val="000000"/>
                </a:solidFill>
                <a:latin typeface="HG丸ｺﾞｼｯｸM-PRO" pitchFamily="50" charset="-128"/>
                <a:ea typeface="HG丸ｺﾞｼｯｸM-PRO" pitchFamily="50" charset="-128"/>
              </a:rPr>
              <a:t>   単発的である。    </a:t>
            </a:r>
          </a:p>
        </p:txBody>
      </p:sp>
      <p:sp>
        <p:nvSpPr>
          <p:cNvPr id="1040418" name="Rectangle 34"/>
          <p:cNvSpPr>
            <a:spLocks noChangeArrowheads="1"/>
          </p:cNvSpPr>
          <p:nvPr/>
        </p:nvSpPr>
        <p:spPr bwMode="auto">
          <a:xfrm>
            <a:off x="6921500" y="3289300"/>
            <a:ext cx="2222500" cy="77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90000"/>
              </a:lnSpc>
              <a:spcBef>
                <a:spcPct val="0"/>
              </a:spcBef>
            </a:pPr>
            <a:r>
              <a:rPr lang="en-US" altLang="ja-JP" sz="1000">
                <a:solidFill>
                  <a:srgbClr val="000000"/>
                </a:solidFill>
                <a:latin typeface="HG丸ｺﾞｼｯｸM-PRO" pitchFamily="50" charset="-128"/>
                <a:ea typeface="HG丸ｺﾞｼｯｸM-PRO" pitchFamily="50" charset="-128"/>
              </a:rPr>
              <a:t> </a:t>
            </a:r>
            <a:r>
              <a:rPr lang="ja-JP" altLang="en-US" sz="1000">
                <a:solidFill>
                  <a:srgbClr val="000000"/>
                </a:solidFill>
                <a:latin typeface="HG丸ｺﾞｼｯｸM-PRO" pitchFamily="50" charset="-128"/>
                <a:ea typeface="HG丸ｺﾞｼｯｸM-PRO" pitchFamily="50" charset="-128"/>
              </a:rPr>
              <a:t>・挨拶はキチンとしている。</a:t>
            </a:r>
          </a:p>
          <a:p>
            <a:pPr>
              <a:lnSpc>
                <a:spcPct val="90000"/>
              </a:lnSpc>
              <a:spcBef>
                <a:spcPct val="0"/>
              </a:spcBef>
            </a:pPr>
            <a:r>
              <a:rPr lang="ja-JP" altLang="en-US" sz="1000">
                <a:solidFill>
                  <a:srgbClr val="000000"/>
                </a:solidFill>
                <a:latin typeface="HG丸ｺﾞｼｯｸM-PRO" pitchFamily="50" charset="-128"/>
                <a:ea typeface="HG丸ｺﾞｼｯｸM-PRO" pitchFamily="50" charset="-128"/>
              </a:rPr>
              <a:t> ・４Ｓはまずまずを維持している  </a:t>
            </a:r>
          </a:p>
          <a:p>
            <a:pPr>
              <a:lnSpc>
                <a:spcPct val="90000"/>
              </a:lnSpc>
              <a:spcBef>
                <a:spcPct val="0"/>
              </a:spcBef>
            </a:pPr>
            <a:r>
              <a:rPr lang="ja-JP" altLang="en-US" sz="1000">
                <a:solidFill>
                  <a:srgbClr val="000000"/>
                </a:solidFill>
                <a:latin typeface="HG丸ｺﾞｼｯｸM-PRO" pitchFamily="50" charset="-128"/>
                <a:ea typeface="HG丸ｺﾞｼｯｸM-PRO" pitchFamily="50" charset="-128"/>
              </a:rPr>
              <a:t>    が一部の人がやっているだけ。</a:t>
            </a:r>
          </a:p>
          <a:p>
            <a:pPr>
              <a:lnSpc>
                <a:spcPct val="90000"/>
              </a:lnSpc>
              <a:spcBef>
                <a:spcPct val="0"/>
              </a:spcBef>
            </a:pPr>
            <a:r>
              <a:rPr lang="ja-JP" altLang="en-US" sz="1000">
                <a:solidFill>
                  <a:srgbClr val="000000"/>
                </a:solidFill>
                <a:latin typeface="HG丸ｺﾞｼｯｸM-PRO" pitchFamily="50" charset="-128"/>
                <a:ea typeface="HG丸ｺﾞｼｯｸM-PRO" pitchFamily="50" charset="-128"/>
              </a:rPr>
              <a:t> ・ルール違反はない。</a:t>
            </a:r>
          </a:p>
          <a:p>
            <a:pPr>
              <a:lnSpc>
                <a:spcPct val="90000"/>
              </a:lnSpc>
              <a:spcBef>
                <a:spcPct val="0"/>
              </a:spcBef>
            </a:pPr>
            <a:r>
              <a:rPr lang="ja-JP" altLang="en-US" sz="1000">
                <a:solidFill>
                  <a:srgbClr val="000000"/>
                </a:solidFill>
                <a:latin typeface="HG丸ｺﾞｼｯｸM-PRO" pitchFamily="50" charset="-128"/>
                <a:ea typeface="HG丸ｺﾞｼｯｸM-PRO" pitchFamily="50" charset="-128"/>
              </a:rPr>
              <a:t>    </a:t>
            </a:r>
            <a:r>
              <a:rPr lang="en-US" altLang="ja-JP" sz="1000" b="1">
                <a:solidFill>
                  <a:srgbClr val="000000"/>
                </a:solidFill>
                <a:latin typeface="HG丸ｺﾞｼｯｸM-PRO" pitchFamily="50" charset="-128"/>
                <a:ea typeface="HG丸ｺﾞｼｯｸM-PRO" pitchFamily="50" charset="-128"/>
              </a:rPr>
              <a:t>(</a:t>
            </a:r>
            <a:r>
              <a:rPr lang="ja-JP" altLang="en-US" sz="1000" b="1">
                <a:solidFill>
                  <a:srgbClr val="000000"/>
                </a:solidFill>
                <a:latin typeface="HG丸ｺﾞｼｯｸM-PRO" pitchFamily="50" charset="-128"/>
                <a:ea typeface="HG丸ｺﾞｼｯｸM-PRO" pitchFamily="50" charset="-128"/>
              </a:rPr>
              <a:t>挨拶は８０％以上が実施</a:t>
            </a:r>
          </a:p>
        </p:txBody>
      </p:sp>
      <p:sp>
        <p:nvSpPr>
          <p:cNvPr id="1040419" name="Rectangle 35"/>
          <p:cNvSpPr>
            <a:spLocks noChangeArrowheads="1"/>
          </p:cNvSpPr>
          <p:nvPr/>
        </p:nvSpPr>
        <p:spPr bwMode="auto">
          <a:xfrm>
            <a:off x="1979613" y="3295650"/>
            <a:ext cx="2084387" cy="77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90000"/>
              </a:lnSpc>
              <a:spcBef>
                <a:spcPct val="0"/>
              </a:spcBef>
            </a:pPr>
            <a:r>
              <a:rPr lang="en-US" altLang="ja-JP" sz="1000">
                <a:solidFill>
                  <a:srgbClr val="000000"/>
                </a:solidFill>
                <a:latin typeface="HG丸ｺﾞｼｯｸM-PRO" pitchFamily="50" charset="-128"/>
                <a:ea typeface="HG丸ｺﾞｼｯｸM-PRO" pitchFamily="50" charset="-128"/>
              </a:rPr>
              <a:t> </a:t>
            </a:r>
            <a:r>
              <a:rPr lang="ja-JP" altLang="en-US" sz="1000">
                <a:solidFill>
                  <a:srgbClr val="000000"/>
                </a:solidFill>
                <a:latin typeface="HG丸ｺﾞｼｯｸM-PRO" pitchFamily="50" charset="-128"/>
                <a:ea typeface="HG丸ｺﾞｼｯｸM-PRO" pitchFamily="50" charset="-128"/>
              </a:rPr>
              <a:t>・予定通りやっているがリー</a:t>
            </a:r>
          </a:p>
          <a:p>
            <a:pPr>
              <a:lnSpc>
                <a:spcPct val="90000"/>
              </a:lnSpc>
              <a:spcBef>
                <a:spcPct val="0"/>
              </a:spcBef>
            </a:pPr>
            <a:r>
              <a:rPr lang="ja-JP" altLang="en-US" sz="1000">
                <a:solidFill>
                  <a:srgbClr val="000000"/>
                </a:solidFill>
                <a:latin typeface="HG丸ｺﾞｼｯｸM-PRO" pitchFamily="50" charset="-128"/>
                <a:ea typeface="HG丸ｺﾞｼｯｸM-PRO" pitchFamily="50" charset="-128"/>
              </a:rPr>
              <a:t>    ダー主導となっている。          </a:t>
            </a:r>
          </a:p>
          <a:p>
            <a:pPr>
              <a:lnSpc>
                <a:spcPct val="90000"/>
              </a:lnSpc>
              <a:spcBef>
                <a:spcPct val="0"/>
              </a:spcBef>
            </a:pPr>
            <a:r>
              <a:rPr lang="ja-JP" altLang="en-US" sz="1000">
                <a:solidFill>
                  <a:srgbClr val="000000"/>
                </a:solidFill>
                <a:latin typeface="HG丸ｺﾞｼｯｸM-PRO" pitchFamily="50" charset="-128"/>
                <a:ea typeface="HG丸ｺﾞｼｯｸM-PRO" pitchFamily="50" charset="-128"/>
              </a:rPr>
              <a:t> ・本音も出るが黙って従う人</a:t>
            </a:r>
          </a:p>
          <a:p>
            <a:pPr>
              <a:lnSpc>
                <a:spcPct val="90000"/>
              </a:lnSpc>
              <a:spcBef>
                <a:spcPct val="0"/>
              </a:spcBef>
            </a:pPr>
            <a:r>
              <a:rPr lang="ja-JP" altLang="en-US" sz="1000">
                <a:solidFill>
                  <a:srgbClr val="000000"/>
                </a:solidFill>
                <a:latin typeface="HG丸ｺﾞｼｯｸM-PRO" pitchFamily="50" charset="-128"/>
                <a:ea typeface="HG丸ｺﾞｼｯｸM-PRO" pitchFamily="50" charset="-128"/>
              </a:rPr>
              <a:t>    もいる。   </a:t>
            </a:r>
          </a:p>
          <a:p>
            <a:pPr>
              <a:lnSpc>
                <a:spcPct val="90000"/>
              </a:lnSpc>
              <a:spcBef>
                <a:spcPct val="0"/>
              </a:spcBef>
            </a:pPr>
            <a:r>
              <a:rPr lang="ja-JP" altLang="en-US" sz="1000">
                <a:solidFill>
                  <a:srgbClr val="000000"/>
                </a:solidFill>
                <a:latin typeface="HG丸ｺﾞｼｯｸM-PRO" pitchFamily="50" charset="-128"/>
                <a:ea typeface="HG丸ｺﾞｼｯｸM-PRO" pitchFamily="50" charset="-128"/>
              </a:rPr>
              <a:t>    </a:t>
            </a:r>
            <a:r>
              <a:rPr lang="en-US" altLang="ja-JP" sz="1000" b="1">
                <a:solidFill>
                  <a:srgbClr val="000000"/>
                </a:solidFill>
                <a:latin typeface="HG丸ｺﾞｼｯｸM-PRO" pitchFamily="50" charset="-128"/>
                <a:ea typeface="HG丸ｺﾞｼｯｸM-PRO" pitchFamily="50" charset="-128"/>
              </a:rPr>
              <a:t>(</a:t>
            </a:r>
            <a:r>
              <a:rPr lang="ja-JP" altLang="en-US" sz="1000" b="1">
                <a:solidFill>
                  <a:srgbClr val="000000"/>
                </a:solidFill>
                <a:latin typeface="HG丸ｺﾞｼｯｸM-PRO" pitchFamily="50" charset="-128"/>
                <a:ea typeface="HG丸ｺﾞｼｯｸM-PRO" pitchFamily="50" charset="-128"/>
              </a:rPr>
              <a:t>会合回数</a:t>
            </a:r>
            <a:r>
              <a:rPr lang="en-US" altLang="ja-JP" sz="1000" b="1">
                <a:solidFill>
                  <a:srgbClr val="000000"/>
                </a:solidFill>
                <a:latin typeface="HG丸ｺﾞｼｯｸM-PRO" pitchFamily="50" charset="-128"/>
                <a:ea typeface="HG丸ｺﾞｼｯｸM-PRO" pitchFamily="50" charset="-128"/>
              </a:rPr>
              <a:t>2</a:t>
            </a:r>
            <a:r>
              <a:rPr lang="ja-JP" altLang="en-US" sz="1000" b="1">
                <a:solidFill>
                  <a:srgbClr val="000000"/>
                </a:solidFill>
                <a:latin typeface="HG丸ｺﾞｼｯｸM-PRO" pitchFamily="50" charset="-128"/>
                <a:ea typeface="HG丸ｺﾞｼｯｸM-PRO" pitchFamily="50" charset="-128"/>
              </a:rPr>
              <a:t>回／月）　 </a:t>
            </a:r>
          </a:p>
        </p:txBody>
      </p:sp>
      <p:sp>
        <p:nvSpPr>
          <p:cNvPr id="1040420" name="Rectangle 36"/>
          <p:cNvSpPr>
            <a:spLocks noChangeArrowheads="1"/>
          </p:cNvSpPr>
          <p:nvPr/>
        </p:nvSpPr>
        <p:spPr bwMode="auto">
          <a:xfrm>
            <a:off x="3746500" y="3270250"/>
            <a:ext cx="2057400" cy="765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110000"/>
              </a:lnSpc>
              <a:spcBef>
                <a:spcPct val="0"/>
              </a:spcBef>
            </a:pPr>
            <a:r>
              <a:rPr lang="ja-JP" altLang="en-US" sz="1000">
                <a:solidFill>
                  <a:srgbClr val="000000"/>
                </a:solidFill>
                <a:latin typeface="HG丸ｺﾞｼｯｸM-PRO" pitchFamily="50" charset="-128"/>
                <a:ea typeface="HG丸ｺﾞｼｯｸM-PRO" pitchFamily="50" charset="-128"/>
              </a:rPr>
              <a:t>・活動は自分たちだけでや</a:t>
            </a:r>
          </a:p>
          <a:p>
            <a:pPr>
              <a:lnSpc>
                <a:spcPct val="110000"/>
              </a:lnSpc>
              <a:spcBef>
                <a:spcPct val="0"/>
              </a:spcBef>
            </a:pPr>
            <a:r>
              <a:rPr lang="ja-JP" altLang="en-US" sz="1000">
                <a:solidFill>
                  <a:srgbClr val="000000"/>
                </a:solidFill>
                <a:latin typeface="HG丸ｺﾞｼｯｸM-PRO" pitchFamily="50" charset="-128"/>
                <a:ea typeface="HG丸ｺﾞｼｯｸM-PRO" pitchFamily="50" charset="-128"/>
              </a:rPr>
              <a:t>   っており重要ステップ（</a:t>
            </a:r>
          </a:p>
          <a:p>
            <a:pPr>
              <a:lnSpc>
                <a:spcPct val="110000"/>
              </a:lnSpc>
              <a:spcBef>
                <a:spcPct val="0"/>
              </a:spcBef>
            </a:pPr>
            <a:r>
              <a:rPr lang="ja-JP" altLang="en-US" sz="1000">
                <a:solidFill>
                  <a:srgbClr val="000000"/>
                </a:solidFill>
                <a:latin typeface="HG丸ｺﾞｼｯｸM-PRO" pitchFamily="50" charset="-128"/>
                <a:ea typeface="HG丸ｺﾞｼｯｸM-PRO" pitchFamily="50" charset="-128"/>
              </a:rPr>
              <a:t>   テーマ選定対策立案等）</a:t>
            </a:r>
          </a:p>
          <a:p>
            <a:pPr>
              <a:lnSpc>
                <a:spcPct val="110000"/>
              </a:lnSpc>
              <a:spcBef>
                <a:spcPct val="0"/>
              </a:spcBef>
            </a:pPr>
            <a:r>
              <a:rPr lang="ja-JP" altLang="en-US" sz="1000">
                <a:solidFill>
                  <a:srgbClr val="000000"/>
                </a:solidFill>
                <a:latin typeface="HG丸ｺﾞｼｯｸM-PRO" pitchFamily="50" charset="-128"/>
                <a:ea typeface="HG丸ｺﾞｼｯｸM-PRO" pitchFamily="50" charset="-128"/>
              </a:rPr>
              <a:t>   になると</a:t>
            </a:r>
            <a:r>
              <a:rPr lang="en-US" altLang="ja-JP" sz="1000">
                <a:solidFill>
                  <a:srgbClr val="000000"/>
                </a:solidFill>
                <a:latin typeface="HG丸ｺﾞｼｯｸM-PRO" pitchFamily="50" charset="-128"/>
                <a:ea typeface="HG丸ｺﾞｼｯｸM-PRO" pitchFamily="50" charset="-128"/>
              </a:rPr>
              <a:t>､</a:t>
            </a:r>
            <a:r>
              <a:rPr lang="ja-JP" altLang="en-US" sz="1000">
                <a:solidFill>
                  <a:srgbClr val="000000"/>
                </a:solidFill>
                <a:latin typeface="HG丸ｺﾞｼｯｸM-PRO" pitchFamily="50" charset="-128"/>
                <a:ea typeface="HG丸ｺﾞｼｯｸM-PRO" pitchFamily="50" charset="-128"/>
              </a:rPr>
              <a:t>上司に相談する。	                        </a:t>
            </a:r>
          </a:p>
        </p:txBody>
      </p:sp>
      <p:sp>
        <p:nvSpPr>
          <p:cNvPr id="1040421" name="Rectangle 37"/>
          <p:cNvSpPr>
            <a:spLocks noChangeArrowheads="1"/>
          </p:cNvSpPr>
          <p:nvPr/>
        </p:nvSpPr>
        <p:spPr bwMode="auto">
          <a:xfrm>
            <a:off x="5384800" y="3282950"/>
            <a:ext cx="2209800" cy="77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90000"/>
              </a:lnSpc>
              <a:spcBef>
                <a:spcPct val="0"/>
              </a:spcBef>
            </a:pPr>
            <a:r>
              <a:rPr lang="en-US" altLang="ja-JP" sz="1000">
                <a:solidFill>
                  <a:srgbClr val="000000"/>
                </a:solidFill>
                <a:latin typeface="HG丸ｺﾞｼｯｸM-PRO" pitchFamily="50" charset="-128"/>
                <a:ea typeface="HG丸ｺﾞｼｯｸM-PRO" pitchFamily="50" charset="-128"/>
              </a:rPr>
              <a:t> </a:t>
            </a:r>
            <a:r>
              <a:rPr lang="ja-JP" altLang="en-US" sz="1000">
                <a:solidFill>
                  <a:srgbClr val="000000"/>
                </a:solidFill>
                <a:latin typeface="HG丸ｺﾞｼｯｸM-PRO" pitchFamily="50" charset="-128"/>
                <a:ea typeface="HG丸ｺﾞｼｯｸM-PRO" pitchFamily="50" charset="-128"/>
              </a:rPr>
              <a:t>・レベルアップしたいと</a:t>
            </a:r>
          </a:p>
          <a:p>
            <a:pPr>
              <a:lnSpc>
                <a:spcPct val="90000"/>
              </a:lnSpc>
              <a:spcBef>
                <a:spcPct val="0"/>
              </a:spcBef>
            </a:pPr>
            <a:r>
              <a:rPr lang="ja-JP" altLang="en-US" sz="1000">
                <a:solidFill>
                  <a:srgbClr val="000000"/>
                </a:solidFill>
                <a:latin typeface="HG丸ｺﾞｼｯｸM-PRO" pitchFamily="50" charset="-128"/>
                <a:ea typeface="HG丸ｺﾞｼｯｸM-PRO" pitchFamily="50" charset="-128"/>
              </a:rPr>
              <a:t>    いう雰囲気はあり一部</a:t>
            </a:r>
          </a:p>
          <a:p>
            <a:pPr>
              <a:lnSpc>
                <a:spcPct val="90000"/>
              </a:lnSpc>
              <a:spcBef>
                <a:spcPct val="0"/>
              </a:spcBef>
            </a:pPr>
            <a:r>
              <a:rPr lang="ja-JP" altLang="en-US" sz="1000">
                <a:solidFill>
                  <a:srgbClr val="000000"/>
                </a:solidFill>
                <a:latin typeface="HG丸ｺﾞｼｯｸM-PRO" pitchFamily="50" charset="-128"/>
                <a:ea typeface="HG丸ｺﾞｼｯｸM-PRO" pitchFamily="50" charset="-128"/>
              </a:rPr>
              <a:t>    自己啓発に励んでいる。</a:t>
            </a:r>
          </a:p>
          <a:p>
            <a:pPr>
              <a:lnSpc>
                <a:spcPct val="90000"/>
              </a:lnSpc>
              <a:spcBef>
                <a:spcPct val="0"/>
              </a:spcBef>
            </a:pPr>
            <a:r>
              <a:rPr lang="ja-JP" altLang="en-US" sz="1000">
                <a:solidFill>
                  <a:srgbClr val="000000"/>
                </a:solidFill>
                <a:latin typeface="HG丸ｺﾞｼｯｸM-PRO" pitchFamily="50" charset="-128"/>
                <a:ea typeface="HG丸ｺﾞｼｯｸM-PRO" pitchFamily="50" charset="-128"/>
              </a:rPr>
              <a:t> ・まだ全体として行動に</a:t>
            </a:r>
          </a:p>
          <a:p>
            <a:pPr>
              <a:lnSpc>
                <a:spcPct val="90000"/>
              </a:lnSpc>
              <a:spcBef>
                <a:spcPct val="0"/>
              </a:spcBef>
            </a:pPr>
            <a:r>
              <a:rPr lang="ja-JP" altLang="en-US" sz="1000">
                <a:solidFill>
                  <a:srgbClr val="000000"/>
                </a:solidFill>
                <a:latin typeface="HG丸ｺﾞｼｯｸM-PRO" pitchFamily="50" charset="-128"/>
                <a:ea typeface="HG丸ｺﾞｼｯｸM-PRO" pitchFamily="50" charset="-128"/>
              </a:rPr>
              <a:t>    移せない。    </a:t>
            </a:r>
          </a:p>
        </p:txBody>
      </p:sp>
      <p:sp>
        <p:nvSpPr>
          <p:cNvPr id="1040422" name="Rectangle 38"/>
          <p:cNvSpPr>
            <a:spLocks noChangeArrowheads="1"/>
          </p:cNvSpPr>
          <p:nvPr/>
        </p:nvSpPr>
        <p:spPr bwMode="auto">
          <a:xfrm>
            <a:off x="476250" y="4076700"/>
            <a:ext cx="1828800" cy="77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90000"/>
              </a:lnSpc>
              <a:spcBef>
                <a:spcPct val="0"/>
              </a:spcBef>
            </a:pPr>
            <a:r>
              <a:rPr lang="ja-JP" altLang="en-US" sz="1000">
                <a:solidFill>
                  <a:srgbClr val="000000"/>
                </a:solidFill>
                <a:latin typeface="HG丸ｺﾞｼｯｸM-PRO" pitchFamily="50" charset="-128"/>
                <a:ea typeface="HG丸ｺﾞｼｯｸM-PRO" pitchFamily="50" charset="-128"/>
              </a:rPr>
              <a:t>・業務連絡や会話などハキ</a:t>
            </a:r>
          </a:p>
          <a:p>
            <a:pPr>
              <a:lnSpc>
                <a:spcPct val="90000"/>
              </a:lnSpc>
              <a:spcBef>
                <a:spcPct val="0"/>
              </a:spcBef>
            </a:pPr>
            <a:r>
              <a:rPr lang="ja-JP" altLang="en-US" sz="1000">
                <a:solidFill>
                  <a:srgbClr val="000000"/>
                </a:solidFill>
                <a:latin typeface="HG丸ｺﾞｼｯｸM-PRO" pitchFamily="50" charset="-128"/>
                <a:ea typeface="HG丸ｺﾞｼｯｸM-PRO" pitchFamily="50" charset="-128"/>
              </a:rPr>
              <a:t>   ハキせず活気が感じられ</a:t>
            </a:r>
          </a:p>
          <a:p>
            <a:pPr>
              <a:lnSpc>
                <a:spcPct val="90000"/>
              </a:lnSpc>
              <a:spcBef>
                <a:spcPct val="0"/>
              </a:spcBef>
            </a:pPr>
            <a:r>
              <a:rPr lang="ja-JP" altLang="en-US" sz="1000">
                <a:solidFill>
                  <a:srgbClr val="000000"/>
                </a:solidFill>
                <a:latin typeface="HG丸ｺﾞｼｯｸM-PRO" pitchFamily="50" charset="-128"/>
                <a:ea typeface="HG丸ｺﾞｼｯｸM-PRO" pitchFamily="50" charset="-128"/>
              </a:rPr>
              <a:t>   ない。  </a:t>
            </a:r>
          </a:p>
          <a:p>
            <a:pPr>
              <a:lnSpc>
                <a:spcPct val="90000"/>
              </a:lnSpc>
              <a:spcBef>
                <a:spcPct val="0"/>
              </a:spcBef>
            </a:pPr>
            <a:r>
              <a:rPr lang="ja-JP" altLang="en-US" sz="1000">
                <a:solidFill>
                  <a:srgbClr val="000000"/>
                </a:solidFill>
                <a:latin typeface="HG丸ｺﾞｼｯｸM-PRO" pitchFamily="50" charset="-128"/>
                <a:ea typeface="HG丸ｺﾞｼｯｸM-PRO" pitchFamily="50" charset="-128"/>
              </a:rPr>
              <a:t>・協調性がいまいちで業務</a:t>
            </a:r>
          </a:p>
          <a:p>
            <a:pPr>
              <a:lnSpc>
                <a:spcPct val="90000"/>
              </a:lnSpc>
              <a:spcBef>
                <a:spcPct val="0"/>
              </a:spcBef>
            </a:pPr>
            <a:r>
              <a:rPr lang="ja-JP" altLang="en-US" sz="1000">
                <a:solidFill>
                  <a:srgbClr val="000000"/>
                </a:solidFill>
                <a:latin typeface="HG丸ｺﾞｼｯｸM-PRO" pitchFamily="50" charset="-128"/>
                <a:ea typeface="HG丸ｺﾞｼｯｸM-PRO" pitchFamily="50" charset="-128"/>
              </a:rPr>
              <a:t>   や活動も遅れがち。</a:t>
            </a:r>
          </a:p>
        </p:txBody>
      </p:sp>
      <p:sp>
        <p:nvSpPr>
          <p:cNvPr id="1040423" name="Rectangle 39"/>
          <p:cNvSpPr>
            <a:spLocks noChangeArrowheads="1"/>
          </p:cNvSpPr>
          <p:nvPr/>
        </p:nvSpPr>
        <p:spPr bwMode="auto">
          <a:xfrm>
            <a:off x="6915150" y="4044950"/>
            <a:ext cx="2286000" cy="85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spcBef>
                <a:spcPct val="0"/>
              </a:spcBef>
            </a:pPr>
            <a:r>
              <a:rPr lang="en-US" altLang="ja-JP" sz="1000">
                <a:solidFill>
                  <a:srgbClr val="000000"/>
                </a:solidFill>
                <a:latin typeface="HG丸ｺﾞｼｯｸM-PRO" pitchFamily="50" charset="-128"/>
                <a:ea typeface="HG丸ｺﾞｼｯｸM-PRO" pitchFamily="50" charset="-128"/>
              </a:rPr>
              <a:t> </a:t>
            </a:r>
            <a:r>
              <a:rPr lang="ja-JP" altLang="en-US" sz="1000">
                <a:solidFill>
                  <a:srgbClr val="000000"/>
                </a:solidFill>
                <a:latin typeface="HG丸ｺﾞｼｯｸM-PRO" pitchFamily="50" charset="-128"/>
                <a:ea typeface="HG丸ｺﾞｼｯｸM-PRO" pitchFamily="50" charset="-128"/>
              </a:rPr>
              <a:t>・挨拶はするが活気がない。</a:t>
            </a:r>
          </a:p>
          <a:p>
            <a:pPr>
              <a:spcBef>
                <a:spcPct val="0"/>
              </a:spcBef>
            </a:pPr>
            <a:r>
              <a:rPr lang="ja-JP" altLang="en-US" sz="1000">
                <a:solidFill>
                  <a:srgbClr val="000000"/>
                </a:solidFill>
                <a:latin typeface="HG丸ｺﾞｼｯｸM-PRO" pitchFamily="50" charset="-128"/>
                <a:ea typeface="HG丸ｺﾞｼｯｸM-PRO" pitchFamily="50" charset="-128"/>
              </a:rPr>
              <a:t> ・職場は時々きれいにするが維持</a:t>
            </a:r>
          </a:p>
          <a:p>
            <a:pPr>
              <a:spcBef>
                <a:spcPct val="0"/>
              </a:spcBef>
            </a:pPr>
            <a:r>
              <a:rPr lang="ja-JP" altLang="en-US" sz="1000">
                <a:solidFill>
                  <a:srgbClr val="000000"/>
                </a:solidFill>
                <a:latin typeface="HG丸ｺﾞｼｯｸM-PRO" pitchFamily="50" charset="-128"/>
                <a:ea typeface="HG丸ｺﾞｼｯｸM-PRO" pitchFamily="50" charset="-128"/>
              </a:rPr>
              <a:t>    できない。	</a:t>
            </a:r>
          </a:p>
          <a:p>
            <a:pPr>
              <a:spcBef>
                <a:spcPct val="0"/>
              </a:spcBef>
            </a:pPr>
            <a:r>
              <a:rPr lang="ja-JP" altLang="en-US" sz="1000">
                <a:solidFill>
                  <a:srgbClr val="000000"/>
                </a:solidFill>
                <a:latin typeface="HG丸ｺﾞｼｯｸM-PRO" pitchFamily="50" charset="-128"/>
                <a:ea typeface="HG丸ｺﾞｼｯｸM-PRO" pitchFamily="50" charset="-128"/>
              </a:rPr>
              <a:t> ・ルール違反も時々発生</a:t>
            </a:r>
          </a:p>
          <a:p>
            <a:pPr>
              <a:spcBef>
                <a:spcPct val="0"/>
              </a:spcBef>
            </a:pPr>
            <a:r>
              <a:rPr lang="ja-JP" altLang="en-US" sz="1000" b="1">
                <a:solidFill>
                  <a:srgbClr val="000000"/>
                </a:solidFill>
                <a:latin typeface="HG丸ｺﾞｼｯｸM-PRO" pitchFamily="50" charset="-128"/>
                <a:ea typeface="HG丸ｺﾞｼｯｸM-PRO" pitchFamily="50" charset="-128"/>
              </a:rPr>
              <a:t>    </a:t>
            </a:r>
            <a:r>
              <a:rPr lang="en-US" altLang="ja-JP" sz="1000" b="1">
                <a:solidFill>
                  <a:srgbClr val="000000"/>
                </a:solidFill>
                <a:latin typeface="HG丸ｺﾞｼｯｸM-PRO" pitchFamily="50" charset="-128"/>
                <a:ea typeface="HG丸ｺﾞｼｯｸM-PRO" pitchFamily="50" charset="-128"/>
              </a:rPr>
              <a:t>(</a:t>
            </a:r>
            <a:r>
              <a:rPr lang="ja-JP" altLang="en-US" sz="1000" b="1">
                <a:solidFill>
                  <a:srgbClr val="000000"/>
                </a:solidFill>
                <a:latin typeface="HG丸ｺﾞｼｯｸM-PRO" pitchFamily="50" charset="-128"/>
                <a:ea typeface="HG丸ｺﾞｼｯｸM-PRO" pitchFamily="50" charset="-128"/>
              </a:rPr>
              <a:t>挨拶は５０％以上が実施）</a:t>
            </a:r>
          </a:p>
        </p:txBody>
      </p:sp>
      <p:sp>
        <p:nvSpPr>
          <p:cNvPr id="1040424" name="Rectangle 40"/>
          <p:cNvSpPr>
            <a:spLocks noChangeArrowheads="1"/>
          </p:cNvSpPr>
          <p:nvPr/>
        </p:nvSpPr>
        <p:spPr bwMode="auto">
          <a:xfrm>
            <a:off x="3744913" y="3981450"/>
            <a:ext cx="2038350"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140000"/>
              </a:lnSpc>
              <a:spcBef>
                <a:spcPct val="0"/>
              </a:spcBef>
            </a:pPr>
            <a:r>
              <a:rPr lang="ja-JP" altLang="en-US" sz="1000">
                <a:solidFill>
                  <a:srgbClr val="000000"/>
                </a:solidFill>
                <a:latin typeface="HG丸ｺﾞｼｯｸM-PRO" pitchFamily="50" charset="-128"/>
                <a:ea typeface="HG丸ｺﾞｼｯｸM-PRO" pitchFamily="50" charset="-128"/>
              </a:rPr>
              <a:t>・困った時は相談するがサ</a:t>
            </a:r>
          </a:p>
          <a:p>
            <a:pPr>
              <a:lnSpc>
                <a:spcPct val="140000"/>
              </a:lnSpc>
              <a:spcBef>
                <a:spcPct val="0"/>
              </a:spcBef>
            </a:pPr>
            <a:r>
              <a:rPr lang="ja-JP" altLang="en-US" sz="1000">
                <a:solidFill>
                  <a:srgbClr val="000000"/>
                </a:solidFill>
                <a:latin typeface="HG丸ｺﾞｼｯｸM-PRO" pitchFamily="50" charset="-128"/>
                <a:ea typeface="HG丸ｺﾞｼｯｸM-PRO" pitchFamily="50" charset="-128"/>
              </a:rPr>
              <a:t>   ークル単独活動の場合が</a:t>
            </a:r>
          </a:p>
          <a:p>
            <a:pPr>
              <a:lnSpc>
                <a:spcPct val="140000"/>
              </a:lnSpc>
              <a:spcBef>
                <a:spcPct val="0"/>
              </a:spcBef>
            </a:pPr>
            <a:r>
              <a:rPr lang="ja-JP" altLang="en-US" sz="1000">
                <a:solidFill>
                  <a:srgbClr val="000000"/>
                </a:solidFill>
                <a:latin typeface="HG丸ｺﾞｼｯｸM-PRO" pitchFamily="50" charset="-128"/>
                <a:ea typeface="HG丸ｺﾞｼｯｸM-PRO" pitchFamily="50" charset="-128"/>
              </a:rPr>
              <a:t>   多く、身近な問題解決の</a:t>
            </a:r>
          </a:p>
          <a:p>
            <a:pPr>
              <a:lnSpc>
                <a:spcPct val="140000"/>
              </a:lnSpc>
              <a:spcBef>
                <a:spcPct val="0"/>
              </a:spcBef>
            </a:pPr>
            <a:r>
              <a:rPr lang="ja-JP" altLang="en-US" sz="1000">
                <a:solidFill>
                  <a:srgbClr val="000000"/>
                </a:solidFill>
                <a:latin typeface="HG丸ｺﾞｼｯｸM-PRO" pitchFamily="50" charset="-128"/>
                <a:ea typeface="HG丸ｺﾞｼｯｸM-PRO" pitchFamily="50" charset="-128"/>
              </a:rPr>
              <a:t>   域を脱しきれない。</a:t>
            </a:r>
            <a:r>
              <a:rPr lang="ja-JP" altLang="en-US" sz="1000" b="1">
                <a:solidFill>
                  <a:srgbClr val="000000"/>
                </a:solidFill>
                <a:latin typeface="HG丸ｺﾞｼｯｸM-PRO" pitchFamily="50" charset="-128"/>
                <a:ea typeface="HG丸ｺﾞｼｯｸM-PRO" pitchFamily="50" charset="-128"/>
              </a:rPr>
              <a:t>	</a:t>
            </a:r>
            <a:r>
              <a:rPr lang="ja-JP" altLang="en-US" sz="1000">
                <a:solidFill>
                  <a:srgbClr val="000000"/>
                </a:solidFill>
                <a:latin typeface="HG丸ｺﾞｼｯｸM-PRO" pitchFamily="50" charset="-128"/>
                <a:ea typeface="HG丸ｺﾞｼｯｸM-PRO" pitchFamily="50" charset="-128"/>
              </a:rPr>
              <a:t>  </a:t>
            </a:r>
          </a:p>
        </p:txBody>
      </p:sp>
      <p:sp>
        <p:nvSpPr>
          <p:cNvPr id="1040425" name="Rectangle 41"/>
          <p:cNvSpPr>
            <a:spLocks noChangeArrowheads="1"/>
          </p:cNvSpPr>
          <p:nvPr/>
        </p:nvSpPr>
        <p:spPr bwMode="auto">
          <a:xfrm>
            <a:off x="5410200" y="4024313"/>
            <a:ext cx="2133600" cy="85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125000"/>
              </a:lnSpc>
              <a:spcBef>
                <a:spcPct val="0"/>
              </a:spcBef>
            </a:pPr>
            <a:r>
              <a:rPr lang="ja-JP" altLang="en-US" sz="1000">
                <a:solidFill>
                  <a:srgbClr val="000000"/>
                </a:solidFill>
                <a:latin typeface="HG丸ｺﾞｼｯｸM-PRO" pitchFamily="50" charset="-128"/>
                <a:ea typeface="HG丸ｺﾞｼｯｸM-PRO" pitchFamily="50" charset="-128"/>
              </a:rPr>
              <a:t>・一部はレベルアップし</a:t>
            </a:r>
          </a:p>
          <a:p>
            <a:pPr>
              <a:lnSpc>
                <a:spcPct val="125000"/>
              </a:lnSpc>
              <a:spcBef>
                <a:spcPct val="0"/>
              </a:spcBef>
            </a:pPr>
            <a:r>
              <a:rPr lang="ja-JP" altLang="en-US" sz="1000">
                <a:solidFill>
                  <a:srgbClr val="000000"/>
                </a:solidFill>
                <a:latin typeface="HG丸ｺﾞｼｯｸM-PRO" pitchFamily="50" charset="-128"/>
                <a:ea typeface="HG丸ｺﾞｼｯｸM-PRO" pitchFamily="50" charset="-128"/>
              </a:rPr>
              <a:t>   たいという雰囲気はあ</a:t>
            </a:r>
          </a:p>
          <a:p>
            <a:pPr>
              <a:lnSpc>
                <a:spcPct val="125000"/>
              </a:lnSpc>
              <a:spcBef>
                <a:spcPct val="0"/>
              </a:spcBef>
            </a:pPr>
            <a:r>
              <a:rPr lang="ja-JP" altLang="en-US" sz="1000">
                <a:solidFill>
                  <a:srgbClr val="000000"/>
                </a:solidFill>
                <a:latin typeface="HG丸ｺﾞｼｯｸM-PRO" pitchFamily="50" charset="-128"/>
                <a:ea typeface="HG丸ｺﾞｼｯｸM-PRO" pitchFamily="50" charset="-128"/>
              </a:rPr>
              <a:t>   るが行動に移せない。                    	     </a:t>
            </a:r>
            <a:r>
              <a:rPr lang="ja-JP" altLang="en-US" sz="1000" b="1">
                <a:solidFill>
                  <a:srgbClr val="000000"/>
                </a:solidFill>
                <a:latin typeface="HG丸ｺﾞｼｯｸM-PRO" pitchFamily="50" charset="-128"/>
                <a:ea typeface="HG丸ｺﾞｼｯｸM-PRO" pitchFamily="50" charset="-128"/>
              </a:rPr>
              <a:t>  </a:t>
            </a:r>
          </a:p>
        </p:txBody>
      </p:sp>
      <p:sp>
        <p:nvSpPr>
          <p:cNvPr id="1040426" name="Rectangle 42"/>
          <p:cNvSpPr>
            <a:spLocks noChangeArrowheads="1"/>
          </p:cNvSpPr>
          <p:nvPr/>
        </p:nvSpPr>
        <p:spPr bwMode="auto">
          <a:xfrm>
            <a:off x="476250" y="4924425"/>
            <a:ext cx="2114550"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140000"/>
              </a:lnSpc>
              <a:spcBef>
                <a:spcPct val="0"/>
              </a:spcBef>
            </a:pPr>
            <a:r>
              <a:rPr lang="ja-JP" altLang="en-US" sz="1000">
                <a:solidFill>
                  <a:srgbClr val="000000"/>
                </a:solidFill>
                <a:latin typeface="HG丸ｺﾞｼｯｸM-PRO" pitchFamily="50" charset="-128"/>
                <a:ea typeface="HG丸ｺﾞｼｯｸM-PRO" pitchFamily="50" charset="-128"/>
              </a:rPr>
              <a:t>・全般的に暗い雰囲気があ</a:t>
            </a:r>
          </a:p>
          <a:p>
            <a:pPr>
              <a:lnSpc>
                <a:spcPct val="140000"/>
              </a:lnSpc>
              <a:spcBef>
                <a:spcPct val="0"/>
              </a:spcBef>
            </a:pPr>
            <a:r>
              <a:rPr lang="ja-JP" altLang="en-US" sz="1000">
                <a:solidFill>
                  <a:srgbClr val="000000"/>
                </a:solidFill>
                <a:latin typeface="HG丸ｺﾞｼｯｸM-PRO" pitchFamily="50" charset="-128"/>
                <a:ea typeface="HG丸ｺﾞｼｯｸM-PRO" pitchFamily="50" charset="-128"/>
              </a:rPr>
              <a:t>   り仲間意識や協調性もな</a:t>
            </a:r>
          </a:p>
          <a:p>
            <a:pPr>
              <a:lnSpc>
                <a:spcPct val="140000"/>
              </a:lnSpc>
              <a:spcBef>
                <a:spcPct val="0"/>
              </a:spcBef>
            </a:pPr>
            <a:r>
              <a:rPr lang="ja-JP" altLang="en-US" sz="1000">
                <a:solidFill>
                  <a:srgbClr val="000000"/>
                </a:solidFill>
                <a:latin typeface="HG丸ｺﾞｼｯｸM-PRO" pitchFamily="50" charset="-128"/>
                <a:ea typeface="HG丸ｺﾞｼｯｸM-PRO" pitchFamily="50" charset="-128"/>
              </a:rPr>
              <a:t>   く業務や活動も目標未達</a:t>
            </a:r>
          </a:p>
          <a:p>
            <a:pPr>
              <a:lnSpc>
                <a:spcPct val="140000"/>
              </a:lnSpc>
              <a:spcBef>
                <a:spcPct val="0"/>
              </a:spcBef>
            </a:pPr>
            <a:r>
              <a:rPr lang="ja-JP" altLang="en-US" sz="1000">
                <a:solidFill>
                  <a:srgbClr val="000000"/>
                </a:solidFill>
                <a:latin typeface="HG丸ｺﾞｼｯｸM-PRO" pitchFamily="50" charset="-128"/>
                <a:ea typeface="HG丸ｺﾞｼｯｸM-PRO" pitchFamily="50" charset="-128"/>
              </a:rPr>
              <a:t>   が多い。                                    </a:t>
            </a:r>
          </a:p>
        </p:txBody>
      </p:sp>
      <p:sp>
        <p:nvSpPr>
          <p:cNvPr id="1040427" name="Rectangle 43"/>
          <p:cNvSpPr>
            <a:spLocks noChangeArrowheads="1"/>
          </p:cNvSpPr>
          <p:nvPr/>
        </p:nvSpPr>
        <p:spPr bwMode="auto">
          <a:xfrm>
            <a:off x="2030413" y="4957763"/>
            <a:ext cx="2076450"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110000"/>
              </a:lnSpc>
              <a:spcBef>
                <a:spcPct val="0"/>
              </a:spcBef>
            </a:pPr>
            <a:r>
              <a:rPr lang="ja-JP" altLang="en-US" sz="1000">
                <a:solidFill>
                  <a:srgbClr val="000000"/>
                </a:solidFill>
                <a:latin typeface="HG丸ｺﾞｼｯｸM-PRO" pitchFamily="50" charset="-128"/>
                <a:ea typeface="HG丸ｺﾞｼｯｸM-PRO" pitchFamily="50" charset="-128"/>
              </a:rPr>
              <a:t>・会合はやっても意見はあま</a:t>
            </a:r>
          </a:p>
          <a:p>
            <a:pPr>
              <a:lnSpc>
                <a:spcPct val="110000"/>
              </a:lnSpc>
              <a:spcBef>
                <a:spcPct val="0"/>
              </a:spcBef>
            </a:pPr>
            <a:r>
              <a:rPr lang="ja-JP" altLang="en-US" sz="1000">
                <a:solidFill>
                  <a:srgbClr val="000000"/>
                </a:solidFill>
                <a:latin typeface="HG丸ｺﾞｼｯｸM-PRO" pitchFamily="50" charset="-128"/>
                <a:ea typeface="HG丸ｺﾞｼｯｸM-PRO" pitchFamily="50" charset="-128"/>
              </a:rPr>
              <a:t>   り出ない。・リーダーもま</a:t>
            </a:r>
          </a:p>
          <a:p>
            <a:pPr>
              <a:lnSpc>
                <a:spcPct val="110000"/>
              </a:lnSpc>
              <a:spcBef>
                <a:spcPct val="0"/>
              </a:spcBef>
            </a:pPr>
            <a:r>
              <a:rPr lang="ja-JP" altLang="en-US" sz="1000">
                <a:solidFill>
                  <a:srgbClr val="000000"/>
                </a:solidFill>
                <a:latin typeface="HG丸ｺﾞｼｯｸM-PRO" pitchFamily="50" charset="-128"/>
                <a:ea typeface="HG丸ｺﾞｼｯｸM-PRO" pitchFamily="50" charset="-128"/>
              </a:rPr>
              <a:t>   とめることができずやらな</a:t>
            </a:r>
          </a:p>
          <a:p>
            <a:pPr>
              <a:lnSpc>
                <a:spcPct val="110000"/>
              </a:lnSpc>
              <a:spcBef>
                <a:spcPct val="0"/>
              </a:spcBef>
            </a:pPr>
            <a:r>
              <a:rPr lang="ja-JP" altLang="en-US" sz="1000">
                <a:solidFill>
                  <a:srgbClr val="000000"/>
                </a:solidFill>
                <a:latin typeface="HG丸ｺﾞｼｯｸM-PRO" pitchFamily="50" charset="-128"/>
                <a:ea typeface="HG丸ｺﾞｼｯｸM-PRO" pitchFamily="50" charset="-128"/>
              </a:rPr>
              <a:t>   い時もある。</a:t>
            </a:r>
          </a:p>
          <a:p>
            <a:pPr>
              <a:lnSpc>
                <a:spcPct val="110000"/>
              </a:lnSpc>
              <a:spcBef>
                <a:spcPct val="0"/>
              </a:spcBef>
            </a:pPr>
            <a:r>
              <a:rPr lang="ja-JP" altLang="en-US" sz="1000">
                <a:solidFill>
                  <a:srgbClr val="000000"/>
                </a:solidFill>
                <a:latin typeface="HG丸ｺﾞｼｯｸM-PRO" pitchFamily="50" charset="-128"/>
                <a:ea typeface="HG丸ｺﾞｼｯｸM-PRO" pitchFamily="50" charset="-128"/>
              </a:rPr>
              <a:t>   </a:t>
            </a:r>
            <a:r>
              <a:rPr lang="en-US" altLang="ja-JP" sz="1000" b="1">
                <a:solidFill>
                  <a:srgbClr val="000000"/>
                </a:solidFill>
                <a:latin typeface="HG丸ｺﾞｼｯｸM-PRO" pitchFamily="50" charset="-128"/>
                <a:ea typeface="HG丸ｺﾞｼｯｸM-PRO" pitchFamily="50" charset="-128"/>
              </a:rPr>
              <a:t>(</a:t>
            </a:r>
            <a:r>
              <a:rPr lang="ja-JP" altLang="en-US" sz="1000" b="1">
                <a:solidFill>
                  <a:srgbClr val="000000"/>
                </a:solidFill>
                <a:latin typeface="HG丸ｺﾞｼｯｸM-PRO" pitchFamily="50" charset="-128"/>
                <a:ea typeface="HG丸ｺﾞｼｯｸM-PRO" pitchFamily="50" charset="-128"/>
              </a:rPr>
              <a:t>会合回数</a:t>
            </a:r>
            <a:r>
              <a:rPr lang="en-US" altLang="ja-JP" sz="1000" b="1">
                <a:solidFill>
                  <a:srgbClr val="000000"/>
                </a:solidFill>
                <a:latin typeface="HG丸ｺﾞｼｯｸM-PRO" pitchFamily="50" charset="-128"/>
                <a:ea typeface="HG丸ｺﾞｼｯｸM-PRO" pitchFamily="50" charset="-128"/>
              </a:rPr>
              <a:t>1</a:t>
            </a:r>
            <a:r>
              <a:rPr lang="ja-JP" altLang="en-US" sz="1000" b="1">
                <a:solidFill>
                  <a:srgbClr val="000000"/>
                </a:solidFill>
                <a:latin typeface="HG丸ｺﾞｼｯｸM-PRO" pitchFamily="50" charset="-128"/>
                <a:ea typeface="HG丸ｺﾞｼｯｸM-PRO" pitchFamily="50" charset="-128"/>
              </a:rPr>
              <a:t>回以下／月）</a:t>
            </a:r>
            <a:r>
              <a:rPr lang="ja-JP" altLang="en-US" sz="1000">
                <a:solidFill>
                  <a:srgbClr val="000000"/>
                </a:solidFill>
                <a:latin typeface="HG丸ｺﾞｼｯｸM-PRO" pitchFamily="50" charset="-128"/>
                <a:ea typeface="HG丸ｺﾞｼｯｸM-PRO" pitchFamily="50" charset="-128"/>
              </a:rPr>
              <a:t>                                            </a:t>
            </a:r>
          </a:p>
        </p:txBody>
      </p:sp>
      <p:sp>
        <p:nvSpPr>
          <p:cNvPr id="1040428" name="Rectangle 44"/>
          <p:cNvSpPr>
            <a:spLocks noChangeArrowheads="1"/>
          </p:cNvSpPr>
          <p:nvPr/>
        </p:nvSpPr>
        <p:spPr bwMode="auto">
          <a:xfrm>
            <a:off x="6921500" y="4972050"/>
            <a:ext cx="1993900" cy="765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110000"/>
              </a:lnSpc>
              <a:spcBef>
                <a:spcPct val="0"/>
              </a:spcBef>
            </a:pPr>
            <a:r>
              <a:rPr lang="en-US" altLang="ja-JP" sz="1000">
                <a:solidFill>
                  <a:srgbClr val="000000"/>
                </a:solidFill>
                <a:latin typeface="HG丸ｺﾞｼｯｸM-PRO" pitchFamily="50" charset="-128"/>
                <a:ea typeface="HG丸ｺﾞｼｯｸM-PRO" pitchFamily="50" charset="-128"/>
              </a:rPr>
              <a:t> </a:t>
            </a:r>
            <a:r>
              <a:rPr lang="ja-JP" altLang="en-US" sz="1000">
                <a:solidFill>
                  <a:srgbClr val="000000"/>
                </a:solidFill>
                <a:latin typeface="HG丸ｺﾞｼｯｸM-PRO" pitchFamily="50" charset="-128"/>
                <a:ea typeface="HG丸ｺﾞｼｯｸM-PRO" pitchFamily="50" charset="-128"/>
              </a:rPr>
              <a:t>・挨拶がキチンとできない。   </a:t>
            </a:r>
          </a:p>
          <a:p>
            <a:pPr>
              <a:lnSpc>
                <a:spcPct val="110000"/>
              </a:lnSpc>
              <a:spcBef>
                <a:spcPct val="0"/>
              </a:spcBef>
            </a:pPr>
            <a:r>
              <a:rPr lang="ja-JP" altLang="en-US" sz="1000">
                <a:solidFill>
                  <a:srgbClr val="000000"/>
                </a:solidFill>
                <a:latin typeface="HG丸ｺﾞｼｯｸM-PRO" pitchFamily="50" charset="-128"/>
                <a:ea typeface="HG丸ｺﾞｼｯｸM-PRO" pitchFamily="50" charset="-128"/>
              </a:rPr>
              <a:t> ・４Ｓは定常的に不十分。</a:t>
            </a:r>
          </a:p>
          <a:p>
            <a:pPr>
              <a:lnSpc>
                <a:spcPct val="110000"/>
              </a:lnSpc>
              <a:spcBef>
                <a:spcPct val="0"/>
              </a:spcBef>
            </a:pPr>
            <a:r>
              <a:rPr lang="ja-JP" altLang="en-US" sz="1000">
                <a:solidFill>
                  <a:srgbClr val="000000"/>
                </a:solidFill>
                <a:latin typeface="HG丸ｺﾞｼｯｸM-PRO" pitchFamily="50" charset="-128"/>
                <a:ea typeface="HG丸ｺﾞｼｯｸM-PRO" pitchFamily="50" charset="-128"/>
              </a:rPr>
              <a:t> ・ルール違反も多い。 </a:t>
            </a:r>
          </a:p>
          <a:p>
            <a:pPr>
              <a:lnSpc>
                <a:spcPct val="110000"/>
              </a:lnSpc>
              <a:spcBef>
                <a:spcPct val="0"/>
              </a:spcBef>
            </a:pPr>
            <a:r>
              <a:rPr lang="ja-JP" altLang="en-US" sz="1000">
                <a:solidFill>
                  <a:srgbClr val="000000"/>
                </a:solidFill>
                <a:latin typeface="HG丸ｺﾞｼｯｸM-PRO" pitchFamily="50" charset="-128"/>
                <a:ea typeface="HG丸ｺﾞｼｯｸM-PRO" pitchFamily="50" charset="-128"/>
              </a:rPr>
              <a:t>   </a:t>
            </a:r>
            <a:r>
              <a:rPr lang="ja-JP" altLang="en-US" sz="1000" b="1">
                <a:solidFill>
                  <a:srgbClr val="000000"/>
                </a:solidFill>
                <a:latin typeface="HG丸ｺﾞｼｯｸM-PRO" pitchFamily="50" charset="-128"/>
                <a:ea typeface="HG丸ｺﾞｼｯｸM-PRO" pitchFamily="50" charset="-128"/>
              </a:rPr>
              <a:t>（挨拶は５０％以下が実施）</a:t>
            </a:r>
          </a:p>
        </p:txBody>
      </p:sp>
      <p:sp>
        <p:nvSpPr>
          <p:cNvPr id="1040429" name="Rectangle 45"/>
          <p:cNvSpPr>
            <a:spLocks noChangeArrowheads="1"/>
          </p:cNvSpPr>
          <p:nvPr/>
        </p:nvSpPr>
        <p:spPr bwMode="auto">
          <a:xfrm>
            <a:off x="5397500" y="4940300"/>
            <a:ext cx="2106613" cy="88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130000"/>
              </a:lnSpc>
              <a:spcBef>
                <a:spcPct val="0"/>
              </a:spcBef>
            </a:pPr>
            <a:r>
              <a:rPr lang="en-US" altLang="ja-JP" sz="1000">
                <a:solidFill>
                  <a:srgbClr val="000000"/>
                </a:solidFill>
                <a:latin typeface="HG丸ｺﾞｼｯｸM-PRO" pitchFamily="50" charset="-128"/>
                <a:ea typeface="HG丸ｺﾞｼｯｸM-PRO" pitchFamily="50" charset="-128"/>
              </a:rPr>
              <a:t> </a:t>
            </a:r>
            <a:r>
              <a:rPr lang="ja-JP" altLang="en-US" sz="1000">
                <a:solidFill>
                  <a:srgbClr val="000000"/>
                </a:solidFill>
                <a:latin typeface="HG丸ｺﾞｼｯｸM-PRO" pitchFamily="50" charset="-128"/>
                <a:ea typeface="HG丸ｺﾞｼｯｸM-PRO" pitchFamily="50" charset="-128"/>
              </a:rPr>
              <a:t>・全体が仕事をやってさ</a:t>
            </a:r>
          </a:p>
          <a:p>
            <a:pPr>
              <a:lnSpc>
                <a:spcPct val="130000"/>
              </a:lnSpc>
              <a:spcBef>
                <a:spcPct val="0"/>
              </a:spcBef>
            </a:pPr>
            <a:r>
              <a:rPr lang="ja-JP" altLang="en-US" sz="1000">
                <a:solidFill>
                  <a:srgbClr val="000000"/>
                </a:solidFill>
                <a:latin typeface="HG丸ｺﾞｼｯｸM-PRO" pitchFamily="50" charset="-128"/>
                <a:ea typeface="HG丸ｺﾞｼｯｸM-PRO" pitchFamily="50" charset="-128"/>
              </a:rPr>
              <a:t>    えいればという雰囲気</a:t>
            </a:r>
          </a:p>
          <a:p>
            <a:pPr>
              <a:lnSpc>
                <a:spcPct val="130000"/>
              </a:lnSpc>
              <a:spcBef>
                <a:spcPct val="0"/>
              </a:spcBef>
            </a:pPr>
            <a:r>
              <a:rPr lang="ja-JP" altLang="en-US" sz="1000">
                <a:solidFill>
                  <a:srgbClr val="000000"/>
                </a:solidFill>
                <a:latin typeface="HG丸ｺﾞｼｯｸM-PRO" pitchFamily="50" charset="-128"/>
                <a:ea typeface="HG丸ｺﾞｼｯｸM-PRO" pitchFamily="50" charset="-128"/>
              </a:rPr>
              <a:t>    がありレベルアップし</a:t>
            </a:r>
          </a:p>
          <a:p>
            <a:pPr>
              <a:lnSpc>
                <a:spcPct val="130000"/>
              </a:lnSpc>
              <a:spcBef>
                <a:spcPct val="0"/>
              </a:spcBef>
            </a:pPr>
            <a:r>
              <a:rPr lang="ja-JP" altLang="en-US" sz="1000">
                <a:solidFill>
                  <a:srgbClr val="000000"/>
                </a:solidFill>
                <a:latin typeface="HG丸ｺﾞｼｯｸM-PRO" pitchFamily="50" charset="-128"/>
                <a:ea typeface="HG丸ｺﾞｼｯｸM-PRO" pitchFamily="50" charset="-128"/>
              </a:rPr>
              <a:t>    ようという意識はない。                               </a:t>
            </a:r>
          </a:p>
        </p:txBody>
      </p:sp>
      <p:sp>
        <p:nvSpPr>
          <p:cNvPr id="1040430" name="Rectangle 46"/>
          <p:cNvSpPr>
            <a:spLocks noChangeArrowheads="1"/>
          </p:cNvSpPr>
          <p:nvPr/>
        </p:nvSpPr>
        <p:spPr bwMode="auto">
          <a:xfrm>
            <a:off x="277813" y="1371600"/>
            <a:ext cx="304800" cy="405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spcBef>
                <a:spcPct val="50000"/>
              </a:spcBef>
            </a:pPr>
            <a:endParaRPr lang="en-US" altLang="ja-JP" sz="1000" b="1">
              <a:latin typeface="HG丸ｺﾞｼｯｸM-PRO" pitchFamily="50" charset="-128"/>
              <a:ea typeface="HG丸ｺﾞｼｯｸM-PRO" pitchFamily="50" charset="-128"/>
            </a:endParaRPr>
          </a:p>
          <a:p>
            <a:pPr>
              <a:spcBef>
                <a:spcPct val="50000"/>
              </a:spcBef>
            </a:pPr>
            <a:endParaRPr lang="en-US" altLang="ja-JP" sz="1000" b="1">
              <a:latin typeface="HG丸ｺﾞｼｯｸM-PRO" pitchFamily="50" charset="-128"/>
              <a:ea typeface="HG丸ｺﾞｼｯｸM-PRO" pitchFamily="50" charset="-128"/>
            </a:endParaRPr>
          </a:p>
          <a:p>
            <a:pPr>
              <a:spcBef>
                <a:spcPct val="50000"/>
              </a:spcBef>
            </a:pPr>
            <a:r>
              <a:rPr lang="en-US" altLang="ja-JP" sz="1000" b="1">
                <a:latin typeface="HG丸ｺﾞｼｯｸM-PRO" pitchFamily="50" charset="-128"/>
                <a:ea typeface="HG丸ｺﾞｼｯｸM-PRO" pitchFamily="50" charset="-128"/>
              </a:rPr>
              <a:t>5</a:t>
            </a:r>
          </a:p>
          <a:p>
            <a:pPr>
              <a:spcBef>
                <a:spcPct val="50000"/>
              </a:spcBef>
            </a:pPr>
            <a:r>
              <a:rPr lang="en-US" altLang="ja-JP" sz="1000" b="1">
                <a:latin typeface="HG丸ｺﾞｼｯｸM-PRO" pitchFamily="50" charset="-128"/>
                <a:ea typeface="HG丸ｺﾞｼｯｸM-PRO" pitchFamily="50" charset="-128"/>
              </a:rPr>
              <a:t>    </a:t>
            </a:r>
          </a:p>
          <a:p>
            <a:pPr>
              <a:spcBef>
                <a:spcPct val="50000"/>
              </a:spcBef>
            </a:pPr>
            <a:endParaRPr lang="en-US" altLang="ja-JP" sz="1000" b="1">
              <a:latin typeface="HG丸ｺﾞｼｯｸM-PRO" pitchFamily="50" charset="-128"/>
              <a:ea typeface="HG丸ｺﾞｼｯｸM-PRO" pitchFamily="50" charset="-128"/>
            </a:endParaRPr>
          </a:p>
          <a:p>
            <a:pPr>
              <a:spcBef>
                <a:spcPct val="50000"/>
              </a:spcBef>
            </a:pPr>
            <a:endParaRPr lang="en-US" altLang="ja-JP" sz="1000" b="1">
              <a:latin typeface="HG丸ｺﾞｼｯｸM-PRO" pitchFamily="50" charset="-128"/>
              <a:ea typeface="HG丸ｺﾞｼｯｸM-PRO" pitchFamily="50" charset="-128"/>
            </a:endParaRPr>
          </a:p>
          <a:p>
            <a:pPr>
              <a:spcBef>
                <a:spcPct val="50000"/>
              </a:spcBef>
            </a:pPr>
            <a:r>
              <a:rPr lang="en-US" altLang="ja-JP" sz="1000" b="1">
                <a:latin typeface="HG丸ｺﾞｼｯｸM-PRO" pitchFamily="50" charset="-128"/>
                <a:ea typeface="HG丸ｺﾞｼｯｸM-PRO" pitchFamily="50" charset="-128"/>
              </a:rPr>
              <a:t>4</a:t>
            </a:r>
          </a:p>
          <a:p>
            <a:pPr>
              <a:spcBef>
                <a:spcPct val="50000"/>
              </a:spcBef>
            </a:pPr>
            <a:endParaRPr lang="en-US" altLang="ja-JP" sz="1000" b="1">
              <a:latin typeface="HG丸ｺﾞｼｯｸM-PRO" pitchFamily="50" charset="-128"/>
              <a:ea typeface="HG丸ｺﾞｼｯｸM-PRO" pitchFamily="50" charset="-128"/>
            </a:endParaRPr>
          </a:p>
          <a:p>
            <a:pPr>
              <a:spcBef>
                <a:spcPct val="50000"/>
              </a:spcBef>
            </a:pPr>
            <a:r>
              <a:rPr lang="en-US" altLang="ja-JP" sz="1000" b="1">
                <a:latin typeface="HG丸ｺﾞｼｯｸM-PRO" pitchFamily="50" charset="-128"/>
                <a:ea typeface="HG丸ｺﾞｼｯｸM-PRO" pitchFamily="50" charset="-128"/>
              </a:rPr>
              <a:t> </a:t>
            </a:r>
          </a:p>
          <a:p>
            <a:pPr>
              <a:spcBef>
                <a:spcPct val="50000"/>
              </a:spcBef>
            </a:pPr>
            <a:r>
              <a:rPr lang="en-US" altLang="ja-JP" sz="1000" b="1">
                <a:latin typeface="HG丸ｺﾞｼｯｸM-PRO" pitchFamily="50" charset="-128"/>
                <a:ea typeface="HG丸ｺﾞｼｯｸM-PRO" pitchFamily="50" charset="-128"/>
              </a:rPr>
              <a:t>  3</a:t>
            </a:r>
          </a:p>
          <a:p>
            <a:pPr>
              <a:spcBef>
                <a:spcPct val="50000"/>
              </a:spcBef>
            </a:pPr>
            <a:endParaRPr lang="en-US" altLang="ja-JP" sz="1000" b="1">
              <a:latin typeface="HG丸ｺﾞｼｯｸM-PRO" pitchFamily="50" charset="-128"/>
              <a:ea typeface="HG丸ｺﾞｼｯｸM-PRO" pitchFamily="50" charset="-128"/>
            </a:endParaRPr>
          </a:p>
          <a:p>
            <a:pPr>
              <a:spcBef>
                <a:spcPct val="50000"/>
              </a:spcBef>
            </a:pPr>
            <a:endParaRPr lang="en-US" altLang="ja-JP" sz="1000" b="1">
              <a:latin typeface="HG丸ｺﾞｼｯｸM-PRO" pitchFamily="50" charset="-128"/>
              <a:ea typeface="HG丸ｺﾞｼｯｸM-PRO" pitchFamily="50" charset="-128"/>
            </a:endParaRPr>
          </a:p>
          <a:p>
            <a:pPr>
              <a:spcBef>
                <a:spcPct val="50000"/>
              </a:spcBef>
            </a:pPr>
            <a:r>
              <a:rPr lang="en-US" altLang="ja-JP" sz="1000" b="1">
                <a:latin typeface="HG丸ｺﾞｼｯｸM-PRO" pitchFamily="50" charset="-128"/>
                <a:ea typeface="HG丸ｺﾞｼｯｸM-PRO" pitchFamily="50" charset="-128"/>
              </a:rPr>
              <a:t>2</a:t>
            </a:r>
          </a:p>
          <a:p>
            <a:pPr>
              <a:spcBef>
                <a:spcPct val="50000"/>
              </a:spcBef>
            </a:pPr>
            <a:endParaRPr lang="en-US" altLang="ja-JP" sz="1000" b="1">
              <a:latin typeface="HG丸ｺﾞｼｯｸM-PRO" pitchFamily="50" charset="-128"/>
              <a:ea typeface="HG丸ｺﾞｼｯｸM-PRO" pitchFamily="50" charset="-128"/>
            </a:endParaRPr>
          </a:p>
          <a:p>
            <a:pPr>
              <a:spcBef>
                <a:spcPct val="50000"/>
              </a:spcBef>
            </a:pPr>
            <a:endParaRPr lang="en-US" altLang="ja-JP" sz="1000" b="1">
              <a:latin typeface="HG丸ｺﾞｼｯｸM-PRO" pitchFamily="50" charset="-128"/>
              <a:ea typeface="HG丸ｺﾞｼｯｸM-PRO" pitchFamily="50" charset="-128"/>
            </a:endParaRPr>
          </a:p>
          <a:p>
            <a:pPr>
              <a:spcBef>
                <a:spcPct val="50000"/>
              </a:spcBef>
            </a:pPr>
            <a:endParaRPr lang="en-US" altLang="ja-JP" sz="1000" b="1">
              <a:latin typeface="HG丸ｺﾞｼｯｸM-PRO" pitchFamily="50" charset="-128"/>
              <a:ea typeface="HG丸ｺﾞｼｯｸM-PRO" pitchFamily="50" charset="-128"/>
            </a:endParaRPr>
          </a:p>
          <a:p>
            <a:pPr>
              <a:spcBef>
                <a:spcPct val="50000"/>
              </a:spcBef>
            </a:pPr>
            <a:r>
              <a:rPr lang="en-US" altLang="ja-JP" sz="1000" b="1">
                <a:latin typeface="HG丸ｺﾞｼｯｸM-PRO" pitchFamily="50" charset="-128"/>
                <a:ea typeface="HG丸ｺﾞｼｯｸM-PRO" pitchFamily="50" charset="-128"/>
              </a:rPr>
              <a:t>1</a:t>
            </a:r>
          </a:p>
        </p:txBody>
      </p:sp>
      <p:sp>
        <p:nvSpPr>
          <p:cNvPr id="1040431" name="Rectangle 47"/>
          <p:cNvSpPr>
            <a:spLocks noChangeArrowheads="1"/>
          </p:cNvSpPr>
          <p:nvPr/>
        </p:nvSpPr>
        <p:spPr bwMode="auto">
          <a:xfrm>
            <a:off x="457200" y="1689100"/>
            <a:ext cx="1905000" cy="77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50000"/>
              </a:lnSpc>
              <a:spcBef>
                <a:spcPct val="50000"/>
              </a:spcBef>
            </a:pPr>
            <a:r>
              <a:rPr lang="ja-JP" altLang="en-US" sz="1000">
                <a:ea typeface="HG丸ｺﾞｼｯｸM-PRO" pitchFamily="50" charset="-128"/>
              </a:rPr>
              <a:t>・全員元気良く業務や活動</a:t>
            </a:r>
          </a:p>
          <a:p>
            <a:pPr>
              <a:lnSpc>
                <a:spcPct val="50000"/>
              </a:lnSpc>
              <a:spcBef>
                <a:spcPct val="50000"/>
              </a:spcBef>
            </a:pPr>
            <a:r>
              <a:rPr lang="ja-JP" altLang="en-US" sz="1000">
                <a:ea typeface="HG丸ｺﾞｼｯｸM-PRO" pitchFamily="50" charset="-128"/>
              </a:rPr>
              <a:t>    もテキパキとやり活気が</a:t>
            </a:r>
          </a:p>
          <a:p>
            <a:pPr>
              <a:lnSpc>
                <a:spcPct val="50000"/>
              </a:lnSpc>
              <a:spcBef>
                <a:spcPct val="50000"/>
              </a:spcBef>
            </a:pPr>
            <a:r>
              <a:rPr lang="ja-JP" altLang="en-US" sz="1000">
                <a:ea typeface="HG丸ｺﾞｼｯｸM-PRO" pitchFamily="50" charset="-128"/>
              </a:rPr>
              <a:t>    ある。</a:t>
            </a:r>
          </a:p>
          <a:p>
            <a:pPr>
              <a:lnSpc>
                <a:spcPct val="50000"/>
              </a:lnSpc>
              <a:spcBef>
                <a:spcPct val="50000"/>
              </a:spcBef>
            </a:pPr>
            <a:r>
              <a:rPr lang="ja-JP" altLang="en-US" sz="1000">
                <a:ea typeface="HG丸ｺﾞｼｯｸM-PRO" pitchFamily="50" charset="-128"/>
              </a:rPr>
              <a:t>・信頼関係も強く本音で議</a:t>
            </a:r>
          </a:p>
          <a:p>
            <a:pPr>
              <a:lnSpc>
                <a:spcPct val="50000"/>
              </a:lnSpc>
              <a:spcBef>
                <a:spcPct val="50000"/>
              </a:spcBef>
            </a:pPr>
            <a:r>
              <a:rPr lang="ja-JP" altLang="en-US" sz="1000">
                <a:ea typeface="HG丸ｺﾞｼｯｸM-PRO" pitchFamily="50" charset="-128"/>
              </a:rPr>
              <a:t>    論しながら進めている。 </a:t>
            </a:r>
          </a:p>
        </p:txBody>
      </p:sp>
      <p:sp>
        <p:nvSpPr>
          <p:cNvPr id="1040432" name="Line 48"/>
          <p:cNvSpPr>
            <a:spLocks noChangeShapeType="1"/>
          </p:cNvSpPr>
          <p:nvPr/>
        </p:nvSpPr>
        <p:spPr bwMode="auto">
          <a:xfrm>
            <a:off x="296863" y="4038600"/>
            <a:ext cx="8686800" cy="158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40433" name="Rectangle 49"/>
          <p:cNvSpPr>
            <a:spLocks noChangeArrowheads="1"/>
          </p:cNvSpPr>
          <p:nvPr/>
        </p:nvSpPr>
        <p:spPr bwMode="auto">
          <a:xfrm>
            <a:off x="3752850" y="5003800"/>
            <a:ext cx="2209800" cy="611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80000"/>
              </a:lnSpc>
              <a:spcBef>
                <a:spcPct val="50000"/>
              </a:spcBef>
            </a:pPr>
            <a:r>
              <a:rPr lang="ja-JP" altLang="en-US" sz="1000">
                <a:ea typeface="HG丸ｺﾞｼｯｸM-PRO" pitchFamily="50" charset="-128"/>
              </a:rPr>
              <a:t>・上司が声を掛ければ報告</a:t>
            </a:r>
          </a:p>
          <a:p>
            <a:pPr>
              <a:lnSpc>
                <a:spcPct val="80000"/>
              </a:lnSpc>
              <a:spcBef>
                <a:spcPct val="50000"/>
              </a:spcBef>
            </a:pPr>
            <a:r>
              <a:rPr lang="ja-JP" altLang="en-US" sz="1000">
                <a:ea typeface="HG丸ｺﾞｼｯｸM-PRO" pitchFamily="50" charset="-128"/>
              </a:rPr>
              <a:t>    や相談はするが、サーク</a:t>
            </a:r>
          </a:p>
          <a:p>
            <a:pPr>
              <a:lnSpc>
                <a:spcPct val="80000"/>
              </a:lnSpc>
              <a:spcBef>
                <a:spcPct val="50000"/>
              </a:spcBef>
            </a:pPr>
            <a:r>
              <a:rPr lang="ja-JP" altLang="en-US" sz="1000">
                <a:ea typeface="HG丸ｺﾞｼｯｸM-PRO" pitchFamily="50" charset="-128"/>
              </a:rPr>
              <a:t>    ルからの働きかけはない。</a:t>
            </a:r>
          </a:p>
        </p:txBody>
      </p:sp>
      <p:sp>
        <p:nvSpPr>
          <p:cNvPr id="1040434" name="Rectangle 50"/>
          <p:cNvSpPr>
            <a:spLocks noChangeArrowheads="1"/>
          </p:cNvSpPr>
          <p:nvPr/>
        </p:nvSpPr>
        <p:spPr bwMode="auto">
          <a:xfrm>
            <a:off x="228600" y="152400"/>
            <a:ext cx="8447088" cy="1228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a:lnSpc>
                <a:spcPct val="80000"/>
              </a:lnSpc>
              <a:spcBef>
                <a:spcPct val="0"/>
              </a:spcBef>
            </a:pPr>
            <a:r>
              <a:rPr lang="en-US" altLang="ja-JP" sz="1000">
                <a:solidFill>
                  <a:srgbClr val="000000"/>
                </a:solidFill>
                <a:latin typeface="HG丸ｺﾞｼｯｸM-PRO" pitchFamily="50" charset="-128"/>
                <a:ea typeface="HG丸ｺﾞｼｯｸM-PRO" pitchFamily="50" charset="-128"/>
              </a:rPr>
              <a:t>							</a:t>
            </a:r>
          </a:p>
          <a:p>
            <a:pPr>
              <a:lnSpc>
                <a:spcPct val="110000"/>
              </a:lnSpc>
              <a:spcBef>
                <a:spcPct val="0"/>
              </a:spcBef>
            </a:pPr>
            <a:r>
              <a:rPr lang="ja-JP" altLang="en-US" b="1">
                <a:solidFill>
                  <a:srgbClr val="000000"/>
                </a:solidFill>
                <a:latin typeface="HG丸ｺﾞｼｯｸM-PRO" pitchFamily="50" charset="-128"/>
                <a:ea typeface="HG丸ｺﾞｼｯｸM-PRO" pitchFamily="50" charset="-128"/>
              </a:rPr>
              <a:t>「明るく働きがいのある職場」に関するレベル把握項目</a:t>
            </a:r>
            <a:r>
              <a:rPr lang="ja-JP" altLang="en-US" sz="1600" b="1">
                <a:solidFill>
                  <a:srgbClr val="000000"/>
                </a:solidFill>
                <a:latin typeface="HG丸ｺﾞｼｯｸM-PRO" pitchFamily="50" charset="-128"/>
                <a:ea typeface="HG丸ｺﾞｼｯｸM-PRO" pitchFamily="50" charset="-128"/>
              </a:rPr>
              <a:t>	</a:t>
            </a:r>
            <a:r>
              <a:rPr lang="ja-JP" altLang="en-US" sz="1000">
                <a:solidFill>
                  <a:srgbClr val="000000"/>
                </a:solidFill>
                <a:latin typeface="HG丸ｺﾞｼｯｸM-PRO" pitchFamily="50" charset="-128"/>
                <a:ea typeface="HG丸ｺﾞｼｯｸM-PRO" pitchFamily="50" charset="-128"/>
              </a:rPr>
              <a:t>						</a:t>
            </a:r>
          </a:p>
          <a:p>
            <a:pPr>
              <a:lnSpc>
                <a:spcPct val="50000"/>
              </a:lnSpc>
              <a:spcBef>
                <a:spcPct val="0"/>
              </a:spcBef>
            </a:pPr>
            <a:r>
              <a:rPr lang="ja-JP" altLang="en-US" sz="1000">
                <a:solidFill>
                  <a:srgbClr val="000000"/>
                </a:solidFill>
                <a:latin typeface="HG丸ｺﾞｼｯｸM-PRO" pitchFamily="50" charset="-128"/>
                <a:ea typeface="HG丸ｺﾞｼｯｸM-PRO" pitchFamily="50" charset="-128"/>
              </a:rPr>
              <a:t>（イ）～（ホ）までの項目を参考にして、そのサークルがどのレベルに該当するか１～５で判定する。							</a:t>
            </a:r>
          </a:p>
          <a:p>
            <a:pPr>
              <a:lnSpc>
                <a:spcPct val="80000"/>
              </a:lnSpc>
              <a:spcBef>
                <a:spcPct val="0"/>
              </a:spcBef>
            </a:pPr>
            <a:r>
              <a:rPr lang="ja-JP" altLang="en-US" sz="1000">
                <a:solidFill>
                  <a:srgbClr val="000000"/>
                </a:solidFill>
                <a:latin typeface="HG丸ｺﾞｼｯｸM-PRO" pitchFamily="50" charset="-128"/>
                <a:ea typeface="HG丸ｺﾞｼｯｸM-PRO" pitchFamily="50" charset="-128"/>
              </a:rPr>
              <a:t>その結果を添付の</a:t>
            </a:r>
            <a:r>
              <a:rPr lang="ja-JP" altLang="en-US" sz="1400" b="1">
                <a:solidFill>
                  <a:srgbClr val="000000"/>
                </a:solidFill>
                <a:latin typeface="HG丸ｺﾞｼｯｸM-PRO" pitchFamily="50" charset="-128"/>
                <a:ea typeface="HG丸ｺﾞｼｯｸM-PRO" pitchFamily="50" charset="-128"/>
              </a:rPr>
              <a:t>「ＱＣサークルレベル把握表」</a:t>
            </a:r>
            <a:r>
              <a:rPr lang="ja-JP" altLang="en-US" sz="1000">
                <a:solidFill>
                  <a:srgbClr val="000000"/>
                </a:solidFill>
                <a:latin typeface="HG丸ｺﾞｼｯｸM-PRO" pitchFamily="50" charset="-128"/>
                <a:ea typeface="HG丸ｺﾞｼｯｸM-PRO" pitchFamily="50" charset="-128"/>
              </a:rPr>
              <a:t>の </a:t>
            </a:r>
            <a:r>
              <a:rPr lang="ja-JP" altLang="en-US" sz="1400" b="1">
                <a:solidFill>
                  <a:srgbClr val="000000"/>
                </a:solidFill>
                <a:latin typeface="HG丸ｺﾞｼｯｸM-PRO" pitchFamily="50" charset="-128"/>
                <a:ea typeface="HG丸ｺﾞｼｯｸM-PRO" pitchFamily="50" charset="-128"/>
              </a:rPr>
              <a:t>Ｙ軸 </a:t>
            </a:r>
            <a:r>
              <a:rPr lang="ja-JP" altLang="en-US" sz="1000">
                <a:solidFill>
                  <a:srgbClr val="000000"/>
                </a:solidFill>
                <a:latin typeface="HG丸ｺﾞｼｯｸM-PRO" pitchFamily="50" charset="-128"/>
                <a:ea typeface="HG丸ｺﾞｼｯｸM-PRO" pitchFamily="50" charset="-128"/>
              </a:rPr>
              <a:t>評価点記入欄に記入し、</a:t>
            </a:r>
            <a:r>
              <a:rPr lang="ja-JP" altLang="en-US" sz="1400" b="1">
                <a:solidFill>
                  <a:srgbClr val="000000"/>
                </a:solidFill>
                <a:latin typeface="HG丸ｺﾞｼｯｸM-PRO" pitchFamily="50" charset="-128"/>
                <a:ea typeface="HG丸ｺﾞｼｯｸM-PRO" pitchFamily="50" charset="-128"/>
              </a:rPr>
              <a:t>Ｙ軸</a:t>
            </a:r>
            <a:r>
              <a:rPr lang="ja-JP" altLang="en-US" sz="1000">
                <a:solidFill>
                  <a:srgbClr val="000000"/>
                </a:solidFill>
                <a:latin typeface="HG丸ｺﾞｼｯｸM-PRO" pitchFamily="50" charset="-128"/>
                <a:ea typeface="HG丸ｺﾞｼｯｸM-PRO" pitchFamily="50" charset="-128"/>
              </a:rPr>
              <a:t> に打点する。							</a:t>
            </a:r>
          </a:p>
        </p:txBody>
      </p:sp>
      <p:sp>
        <p:nvSpPr>
          <p:cNvPr id="1040435" name="Line 51"/>
          <p:cNvSpPr>
            <a:spLocks noChangeShapeType="1"/>
          </p:cNvSpPr>
          <p:nvPr/>
        </p:nvSpPr>
        <p:spPr bwMode="auto">
          <a:xfrm>
            <a:off x="381000" y="4038600"/>
            <a:ext cx="8534400" cy="1588"/>
          </a:xfrm>
          <a:prstGeom prst="line">
            <a:avLst/>
          </a:prstGeom>
          <a:noFill/>
          <a:ln w="57150">
            <a:solidFill>
              <a:srgbClr val="FF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Tree>
  </p:cSld>
  <p:clrMapOvr>
    <a:masterClrMapping/>
  </p:clrMapOvr>
  <p:transition>
    <p:cover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スライド番号プレースホルダー 3"/>
          <p:cNvSpPr>
            <a:spLocks noGrp="1"/>
          </p:cNvSpPr>
          <p:nvPr>
            <p:ph type="sldNum" sz="quarter" idx="11"/>
          </p:nvPr>
        </p:nvSpPr>
        <p:spPr/>
        <p:txBody>
          <a:bodyPr/>
          <a:lstStyle/>
          <a:p>
            <a:fld id="{A0D38FEA-D5DF-43A9-BD5F-31DDDD95DF38}" type="slidenum">
              <a:rPr lang="en-US" altLang="ja-JP"/>
              <a:pPr/>
              <a:t>41</a:t>
            </a:fld>
            <a:r>
              <a:rPr lang="en-US" altLang="ja-JP"/>
              <a:t>/35</a:t>
            </a:r>
          </a:p>
        </p:txBody>
      </p:sp>
      <p:pic>
        <p:nvPicPr>
          <p:cNvPr id="1042434" name="Picture 2"/>
          <p:cNvPicPr>
            <a:picLocks noChangeAspect="1" noChangeArrowheads="1"/>
          </p:cNvPicPr>
          <p:nvPr/>
        </p:nvPicPr>
        <p:blipFill>
          <a:blip r:embed="rId3">
            <a:extLst>
              <a:ext uri="{28A0092B-C50C-407E-A947-70E740481C1C}">
                <a14:useLocalDpi xmlns:a14="http://schemas.microsoft.com/office/drawing/2010/main" val="0"/>
              </a:ext>
            </a:extLst>
          </a:blip>
          <a:srcRect l="47754" t="30469" r="24902" b="19531"/>
          <a:stretch>
            <a:fillRect/>
          </a:stretch>
        </p:blipFill>
        <p:spPr bwMode="auto">
          <a:xfrm>
            <a:off x="381000" y="4114800"/>
            <a:ext cx="1882775" cy="25908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1">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42435" name="Picture 3" descr="File0378b"/>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05600" y="1273175"/>
            <a:ext cx="1866900" cy="2155825"/>
          </a:xfrm>
          <a:prstGeom prst="rect">
            <a:avLst/>
          </a:prstGeom>
          <a:noFill/>
          <a:extLst>
            <a:ext uri="{909E8E84-426E-40DD-AFC4-6F175D3DCCD1}">
              <a14:hiddenFill xmlns:a14="http://schemas.microsoft.com/office/drawing/2010/main">
                <a:solidFill>
                  <a:srgbClr val="FFFFFF"/>
                </a:solidFill>
              </a14:hiddenFill>
            </a:ext>
          </a:extLst>
        </p:spPr>
      </p:pic>
      <p:pic>
        <p:nvPicPr>
          <p:cNvPr id="1042436" name="Picture 4"/>
          <p:cNvPicPr>
            <a:picLocks noChangeAspect="1" noChangeArrowheads="1"/>
          </p:cNvPicPr>
          <p:nvPr>
            <p:ph/>
          </p:nvPr>
        </p:nvPicPr>
        <p:blipFill>
          <a:blip r:embed="rId5">
            <a:extLst>
              <a:ext uri="{28A0092B-C50C-407E-A947-70E740481C1C}">
                <a14:useLocalDpi xmlns:a14="http://schemas.microsoft.com/office/drawing/2010/main" val="0"/>
              </a:ext>
            </a:extLst>
          </a:blip>
          <a:srcRect/>
          <a:stretch>
            <a:fillRect/>
          </a:stretch>
        </p:blipFill>
        <p:spPr bwMode="auto">
          <a:xfrm>
            <a:off x="6659563" y="4221163"/>
            <a:ext cx="1836737" cy="2524125"/>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2437"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8600" y="1600200"/>
            <a:ext cx="2376488" cy="1722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42438" name="Text Box 6"/>
          <p:cNvSpPr txBox="1">
            <a:spLocks noChangeArrowheads="1"/>
          </p:cNvSpPr>
          <p:nvPr/>
        </p:nvSpPr>
        <p:spPr bwMode="auto">
          <a:xfrm>
            <a:off x="44450" y="53975"/>
            <a:ext cx="1841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pPr>
            <a:endParaRPr lang="ja-JP" altLang="ja-JP" sz="3600"/>
          </a:p>
        </p:txBody>
      </p:sp>
      <p:sp>
        <p:nvSpPr>
          <p:cNvPr id="1042439" name="Oval 7"/>
          <p:cNvSpPr>
            <a:spLocks noChangeArrowheads="1"/>
          </p:cNvSpPr>
          <p:nvPr/>
        </p:nvSpPr>
        <p:spPr bwMode="auto">
          <a:xfrm>
            <a:off x="2843213" y="2133600"/>
            <a:ext cx="3384550" cy="1060450"/>
          </a:xfrm>
          <a:prstGeom prst="ellipse">
            <a:avLst/>
          </a:prstGeom>
          <a:solidFill>
            <a:srgbClr val="FF99CC"/>
          </a:solidFill>
          <a:ln w="381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50000"/>
              </a:spcBef>
            </a:pPr>
            <a:r>
              <a:rPr lang="ja-JP" altLang="en-US" b="1">
                <a:solidFill>
                  <a:srgbClr val="FF3300"/>
                </a:solidFill>
              </a:rPr>
              <a:t>サークルレベルの把握</a:t>
            </a:r>
          </a:p>
        </p:txBody>
      </p:sp>
      <p:sp>
        <p:nvSpPr>
          <p:cNvPr id="1042440" name="Oval 8"/>
          <p:cNvSpPr>
            <a:spLocks noChangeArrowheads="1"/>
          </p:cNvSpPr>
          <p:nvPr/>
        </p:nvSpPr>
        <p:spPr bwMode="auto">
          <a:xfrm>
            <a:off x="5510213" y="3716338"/>
            <a:ext cx="3165475" cy="1222375"/>
          </a:xfrm>
          <a:prstGeom prst="ellipse">
            <a:avLst/>
          </a:prstGeom>
          <a:solidFill>
            <a:srgbClr val="CC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50000"/>
              </a:spcBef>
            </a:pPr>
            <a:r>
              <a:rPr lang="ja-JP" altLang="en-US" b="1">
                <a:solidFill>
                  <a:srgbClr val="FF0000"/>
                </a:solidFill>
              </a:rPr>
              <a:t>レベルアップ目標の設定</a:t>
            </a:r>
          </a:p>
        </p:txBody>
      </p:sp>
      <p:sp>
        <p:nvSpPr>
          <p:cNvPr id="1042441" name="Oval 9"/>
          <p:cNvSpPr>
            <a:spLocks noChangeArrowheads="1"/>
          </p:cNvSpPr>
          <p:nvPr/>
        </p:nvSpPr>
        <p:spPr bwMode="auto">
          <a:xfrm>
            <a:off x="2700338" y="5297488"/>
            <a:ext cx="3527425" cy="1225550"/>
          </a:xfrm>
          <a:prstGeom prst="ellipse">
            <a:avLst/>
          </a:prstGeom>
          <a:solidFill>
            <a:srgbClr val="CC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50000"/>
              </a:spcBef>
            </a:pPr>
            <a:r>
              <a:rPr lang="ja-JP" altLang="en-US" b="1">
                <a:solidFill>
                  <a:srgbClr val="FF0000"/>
                </a:solidFill>
              </a:rPr>
              <a:t>活動計画の立案</a:t>
            </a:r>
          </a:p>
        </p:txBody>
      </p:sp>
      <p:cxnSp>
        <p:nvCxnSpPr>
          <p:cNvPr id="1042442" name="AutoShape 10"/>
          <p:cNvCxnSpPr>
            <a:cxnSpLocks noChangeShapeType="1"/>
            <a:stCxn id="1042439" idx="6"/>
            <a:endCxn id="1042440" idx="0"/>
          </p:cNvCxnSpPr>
          <p:nvPr/>
        </p:nvCxnSpPr>
        <p:spPr bwMode="auto">
          <a:xfrm>
            <a:off x="6246813" y="2663825"/>
            <a:ext cx="846137" cy="1052513"/>
          </a:xfrm>
          <a:prstGeom prst="curvedConnector2">
            <a:avLst/>
          </a:prstGeom>
          <a:noFill/>
          <a:ln w="50800">
            <a:solidFill>
              <a:srgbClr val="0000FF"/>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42443" name="AutoShape 11"/>
          <p:cNvCxnSpPr>
            <a:cxnSpLocks noChangeShapeType="1"/>
            <a:stCxn id="1042440" idx="4"/>
            <a:endCxn id="1042441" idx="6"/>
          </p:cNvCxnSpPr>
          <p:nvPr/>
        </p:nvCxnSpPr>
        <p:spPr bwMode="auto">
          <a:xfrm rot="5400000">
            <a:off x="6174582" y="4991894"/>
            <a:ext cx="971550" cy="865187"/>
          </a:xfrm>
          <a:prstGeom prst="curvedConnector2">
            <a:avLst/>
          </a:prstGeom>
          <a:noFill/>
          <a:ln w="50800">
            <a:solidFill>
              <a:srgbClr val="0000FF"/>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42444" name="AutoShape 12"/>
          <p:cNvCxnSpPr>
            <a:cxnSpLocks noChangeShapeType="1"/>
            <a:stCxn id="1042441" idx="2"/>
            <a:endCxn id="1042453" idx="4"/>
          </p:cNvCxnSpPr>
          <p:nvPr/>
        </p:nvCxnSpPr>
        <p:spPr bwMode="auto">
          <a:xfrm rot="10800000">
            <a:off x="1744663" y="4956175"/>
            <a:ext cx="955675" cy="954088"/>
          </a:xfrm>
          <a:prstGeom prst="curvedConnector2">
            <a:avLst/>
          </a:prstGeom>
          <a:noFill/>
          <a:ln w="50800">
            <a:solidFill>
              <a:srgbClr val="0000FF"/>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42445" name="AutoShape 13"/>
          <p:cNvCxnSpPr>
            <a:cxnSpLocks noChangeShapeType="1"/>
            <a:endCxn id="1042439" idx="2"/>
          </p:cNvCxnSpPr>
          <p:nvPr/>
        </p:nvCxnSpPr>
        <p:spPr bwMode="auto">
          <a:xfrm rot="16200000">
            <a:off x="1725613" y="2790825"/>
            <a:ext cx="1225550" cy="971550"/>
          </a:xfrm>
          <a:prstGeom prst="curvedConnector2">
            <a:avLst/>
          </a:prstGeom>
          <a:noFill/>
          <a:ln w="50800">
            <a:solidFill>
              <a:srgbClr val="0000FF"/>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42446" name="AutoShape 14"/>
          <p:cNvSpPr>
            <a:spLocks noChangeArrowheads="1"/>
          </p:cNvSpPr>
          <p:nvPr/>
        </p:nvSpPr>
        <p:spPr bwMode="auto">
          <a:xfrm>
            <a:off x="3421063" y="3786188"/>
            <a:ext cx="1984375" cy="898525"/>
          </a:xfrm>
          <a:prstGeom prst="roundRect">
            <a:avLst>
              <a:gd name="adj" fmla="val 16667"/>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pPr>
            <a:r>
              <a:rPr lang="ja-JP" altLang="en-US" b="1"/>
              <a:t>人と組織の</a:t>
            </a:r>
            <a:br>
              <a:rPr lang="ja-JP" altLang="en-US" b="1"/>
            </a:br>
            <a:r>
              <a:rPr lang="ja-JP" altLang="en-US" b="1"/>
              <a:t>活性化</a:t>
            </a:r>
          </a:p>
        </p:txBody>
      </p:sp>
      <p:sp>
        <p:nvSpPr>
          <p:cNvPr id="1042447" name="Text Box 15"/>
          <p:cNvSpPr txBox="1">
            <a:spLocks noChangeArrowheads="1"/>
          </p:cNvSpPr>
          <p:nvPr/>
        </p:nvSpPr>
        <p:spPr bwMode="auto">
          <a:xfrm>
            <a:off x="706438" y="893763"/>
            <a:ext cx="7202487" cy="519112"/>
          </a:xfrm>
          <a:prstGeom prst="rect">
            <a:avLst/>
          </a:prstGeom>
          <a:solidFill>
            <a:srgbClr val="CCFFFF"/>
          </a:solidFill>
          <a:ln>
            <a:noFill/>
          </a:ln>
          <a:effectLst>
            <a:outerShdw dist="107763" dir="2700000" algn="ctr" rotWithShape="0">
              <a:schemeClr val="bg2">
                <a:alpha val="50000"/>
              </a:schemeClr>
            </a:outer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spcBef>
                <a:spcPct val="50000"/>
              </a:spcBef>
            </a:pPr>
            <a:r>
              <a:rPr lang="ja-JP" altLang="en-US" sz="2800" b="1"/>
              <a:t>スッテプアップでレベル向上が図れるしくみ</a:t>
            </a:r>
          </a:p>
        </p:txBody>
      </p:sp>
      <p:sp>
        <p:nvSpPr>
          <p:cNvPr id="1042448" name="Text Box 16"/>
          <p:cNvSpPr txBox="1">
            <a:spLocks noChangeArrowheads="1"/>
          </p:cNvSpPr>
          <p:nvPr/>
        </p:nvSpPr>
        <p:spPr bwMode="auto">
          <a:xfrm>
            <a:off x="3657600" y="1676400"/>
            <a:ext cx="1987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ja-JP" b="1"/>
              <a:t>【</a:t>
            </a:r>
            <a:r>
              <a:rPr lang="ja-JP" altLang="en-US" b="1"/>
              <a:t>ステップ１</a:t>
            </a:r>
            <a:r>
              <a:rPr lang="en-US" altLang="ja-JP" b="1"/>
              <a:t>】</a:t>
            </a:r>
          </a:p>
        </p:txBody>
      </p:sp>
      <p:sp>
        <p:nvSpPr>
          <p:cNvPr id="1042449" name="Text Box 17"/>
          <p:cNvSpPr txBox="1">
            <a:spLocks noChangeArrowheads="1"/>
          </p:cNvSpPr>
          <p:nvPr/>
        </p:nvSpPr>
        <p:spPr bwMode="auto">
          <a:xfrm>
            <a:off x="5302250" y="3343275"/>
            <a:ext cx="17446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lang="en-US" altLang="ja-JP" b="1"/>
              <a:t>【</a:t>
            </a:r>
            <a:r>
              <a:rPr lang="ja-JP" altLang="en-US" b="1"/>
              <a:t>ステップ２</a:t>
            </a:r>
            <a:r>
              <a:rPr lang="en-US" altLang="ja-JP" b="1"/>
              <a:t>】</a:t>
            </a:r>
          </a:p>
        </p:txBody>
      </p:sp>
      <p:sp>
        <p:nvSpPr>
          <p:cNvPr id="1042450" name="Text Box 18"/>
          <p:cNvSpPr txBox="1">
            <a:spLocks noChangeArrowheads="1"/>
          </p:cNvSpPr>
          <p:nvPr/>
        </p:nvSpPr>
        <p:spPr bwMode="auto">
          <a:xfrm>
            <a:off x="3614738" y="4886325"/>
            <a:ext cx="17446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lang="en-US" altLang="ja-JP" b="1"/>
              <a:t>【</a:t>
            </a:r>
            <a:r>
              <a:rPr lang="ja-JP" altLang="en-US" b="1"/>
              <a:t>ステップ３</a:t>
            </a:r>
            <a:r>
              <a:rPr lang="en-US" altLang="ja-JP" b="1"/>
              <a:t>】</a:t>
            </a:r>
          </a:p>
        </p:txBody>
      </p:sp>
      <p:sp>
        <p:nvSpPr>
          <p:cNvPr id="1042451" name="Text Box 19"/>
          <p:cNvSpPr txBox="1">
            <a:spLocks noChangeArrowheads="1"/>
          </p:cNvSpPr>
          <p:nvPr/>
        </p:nvSpPr>
        <p:spPr bwMode="auto">
          <a:xfrm>
            <a:off x="0" y="3371850"/>
            <a:ext cx="17446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lang="en-US" altLang="ja-JP" b="1"/>
              <a:t>【</a:t>
            </a:r>
            <a:r>
              <a:rPr lang="ja-JP" altLang="en-US" b="1"/>
              <a:t>ステップ４</a:t>
            </a:r>
            <a:r>
              <a:rPr lang="en-US" altLang="ja-JP" b="1"/>
              <a:t>】</a:t>
            </a:r>
          </a:p>
        </p:txBody>
      </p:sp>
      <p:sp>
        <p:nvSpPr>
          <p:cNvPr id="1042452" name="Text Box 20"/>
          <p:cNvSpPr txBox="1">
            <a:spLocks noChangeArrowheads="1"/>
          </p:cNvSpPr>
          <p:nvPr/>
        </p:nvSpPr>
        <p:spPr bwMode="auto">
          <a:xfrm>
            <a:off x="457200" y="304800"/>
            <a:ext cx="6048375" cy="484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6473" tIns="28237" rIns="56473" bIns="28237">
            <a:spAutoFit/>
          </a:bodyPr>
          <a:lstStyle>
            <a:lvl1pPr defTabSz="565150">
              <a:spcBef>
                <a:spcPct val="0"/>
              </a:spcBef>
              <a:defRPr kumimoji="1" sz="2400">
                <a:solidFill>
                  <a:schemeClr val="tx1"/>
                </a:solidFill>
                <a:latin typeface="Times New Roman" pitchFamily="18" charset="0"/>
                <a:ea typeface="ＭＳ Ｐゴシック" pitchFamily="50" charset="-128"/>
              </a:defRPr>
            </a:lvl1pPr>
            <a:lvl2pPr marL="282575" defTabSz="565150">
              <a:spcBef>
                <a:spcPct val="0"/>
              </a:spcBef>
              <a:defRPr kumimoji="1" sz="2400">
                <a:solidFill>
                  <a:schemeClr val="tx1"/>
                </a:solidFill>
                <a:latin typeface="Times New Roman" pitchFamily="18" charset="0"/>
                <a:ea typeface="ＭＳ Ｐゴシック" pitchFamily="50" charset="-128"/>
              </a:defRPr>
            </a:lvl2pPr>
            <a:lvl3pPr marL="565150" defTabSz="565150">
              <a:spcBef>
                <a:spcPct val="0"/>
              </a:spcBef>
              <a:defRPr kumimoji="1" sz="2400">
                <a:solidFill>
                  <a:schemeClr val="tx1"/>
                </a:solidFill>
                <a:latin typeface="Times New Roman" pitchFamily="18" charset="0"/>
                <a:ea typeface="ＭＳ Ｐゴシック" pitchFamily="50" charset="-128"/>
              </a:defRPr>
            </a:lvl3pPr>
            <a:lvl4pPr marL="847725" defTabSz="565150">
              <a:spcBef>
                <a:spcPct val="0"/>
              </a:spcBef>
              <a:defRPr kumimoji="1" sz="2400">
                <a:solidFill>
                  <a:schemeClr val="tx1"/>
                </a:solidFill>
                <a:latin typeface="Times New Roman" pitchFamily="18" charset="0"/>
                <a:ea typeface="ＭＳ Ｐゴシック" pitchFamily="50" charset="-128"/>
              </a:defRPr>
            </a:lvl4pPr>
            <a:lvl5pPr marL="1128713" defTabSz="565150">
              <a:spcBef>
                <a:spcPct val="0"/>
              </a:spcBef>
              <a:defRPr kumimoji="1" sz="2400">
                <a:solidFill>
                  <a:schemeClr val="tx1"/>
                </a:solidFill>
                <a:latin typeface="Times New Roman" pitchFamily="18" charset="0"/>
                <a:ea typeface="ＭＳ Ｐゴシック" pitchFamily="50" charset="-128"/>
              </a:defRPr>
            </a:lvl5pPr>
            <a:lvl6pPr marL="1585913" defTabSz="565150" fontAlgn="base">
              <a:spcBef>
                <a:spcPct val="0"/>
              </a:spcBef>
              <a:spcAft>
                <a:spcPct val="0"/>
              </a:spcAft>
              <a:defRPr kumimoji="1" sz="2400">
                <a:solidFill>
                  <a:schemeClr val="tx1"/>
                </a:solidFill>
                <a:latin typeface="Times New Roman" pitchFamily="18" charset="0"/>
                <a:ea typeface="ＭＳ Ｐゴシック" pitchFamily="50" charset="-128"/>
              </a:defRPr>
            </a:lvl6pPr>
            <a:lvl7pPr marL="2043113" defTabSz="565150" fontAlgn="base">
              <a:spcBef>
                <a:spcPct val="0"/>
              </a:spcBef>
              <a:spcAft>
                <a:spcPct val="0"/>
              </a:spcAft>
              <a:defRPr kumimoji="1" sz="2400">
                <a:solidFill>
                  <a:schemeClr val="tx1"/>
                </a:solidFill>
                <a:latin typeface="Times New Roman" pitchFamily="18" charset="0"/>
                <a:ea typeface="ＭＳ Ｐゴシック" pitchFamily="50" charset="-128"/>
              </a:defRPr>
            </a:lvl7pPr>
            <a:lvl8pPr marL="2500313" defTabSz="565150" fontAlgn="base">
              <a:spcBef>
                <a:spcPct val="0"/>
              </a:spcBef>
              <a:spcAft>
                <a:spcPct val="0"/>
              </a:spcAft>
              <a:defRPr kumimoji="1" sz="2400">
                <a:solidFill>
                  <a:schemeClr val="tx1"/>
                </a:solidFill>
                <a:latin typeface="Times New Roman" pitchFamily="18" charset="0"/>
                <a:ea typeface="ＭＳ Ｐゴシック" pitchFamily="50" charset="-128"/>
              </a:defRPr>
            </a:lvl8pPr>
            <a:lvl9pPr marL="2957513" defTabSz="565150" fontAlgn="base">
              <a:spcBef>
                <a:spcPct val="0"/>
              </a:spcBef>
              <a:spcAft>
                <a:spcPct val="0"/>
              </a:spcAft>
              <a:defRPr kumimoji="1" sz="2400">
                <a:solidFill>
                  <a:schemeClr val="tx1"/>
                </a:solidFill>
                <a:latin typeface="Times New Roman" pitchFamily="18" charset="0"/>
                <a:ea typeface="ＭＳ Ｐゴシック" pitchFamily="50" charset="-128"/>
              </a:defRPr>
            </a:lvl9pPr>
          </a:lstStyle>
          <a:p>
            <a:r>
              <a:rPr lang="ja-JP" altLang="en-US" sz="2800" b="1">
                <a:ea typeface="HGS創英角ﾎﾟｯﾌﾟ体" pitchFamily="50" charset="-128"/>
              </a:rPr>
              <a:t>サークル活動レベル把握の概要</a:t>
            </a:r>
            <a:endParaRPr lang="ja-JP" altLang="en-US" sz="2800">
              <a:ea typeface="HGS創英角ﾎﾟｯﾌﾟ体" pitchFamily="50" charset="-128"/>
            </a:endParaRPr>
          </a:p>
        </p:txBody>
      </p:sp>
      <p:sp>
        <p:nvSpPr>
          <p:cNvPr id="1042453" name="Oval 21"/>
          <p:cNvSpPr>
            <a:spLocks noChangeArrowheads="1"/>
          </p:cNvSpPr>
          <p:nvPr/>
        </p:nvSpPr>
        <p:spPr bwMode="auto">
          <a:xfrm>
            <a:off x="304800" y="3733800"/>
            <a:ext cx="2879725" cy="1222375"/>
          </a:xfrm>
          <a:prstGeom prst="ellipse">
            <a:avLst/>
          </a:prstGeom>
          <a:solidFill>
            <a:srgbClr val="CC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50000"/>
              </a:spcBef>
            </a:pPr>
            <a:r>
              <a:rPr lang="ja-JP" altLang="en-US" b="1">
                <a:solidFill>
                  <a:srgbClr val="FF0000"/>
                </a:solidFill>
              </a:rPr>
              <a:t>活動の実践</a:t>
            </a:r>
            <a:endParaRPr lang="ja-JP" altLang="en-US" b="1">
              <a:solidFill>
                <a:srgbClr val="0000CC"/>
              </a:solidFill>
            </a:endParaRPr>
          </a:p>
        </p:txBody>
      </p:sp>
    </p:spTree>
  </p:cSld>
  <p:clrMapOvr>
    <a:masterClrMapping/>
  </p:clrMapOvr>
  <p:transition>
    <p:cover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スライド番号プレースホルダー 2"/>
          <p:cNvSpPr>
            <a:spLocks noGrp="1"/>
          </p:cNvSpPr>
          <p:nvPr>
            <p:ph type="sldNum" sz="quarter" idx="11"/>
          </p:nvPr>
        </p:nvSpPr>
        <p:spPr/>
        <p:txBody>
          <a:bodyPr/>
          <a:lstStyle/>
          <a:p>
            <a:fld id="{E06FD117-BDC4-4367-A9FD-3AF03A1CCE85}" type="slidenum">
              <a:rPr lang="en-US" altLang="ja-JP"/>
              <a:pPr/>
              <a:t>5</a:t>
            </a:fld>
            <a:r>
              <a:rPr lang="en-US" altLang="ja-JP"/>
              <a:t>/35</a:t>
            </a:r>
          </a:p>
        </p:txBody>
      </p:sp>
      <p:grpSp>
        <p:nvGrpSpPr>
          <p:cNvPr id="923650" name="Group 2"/>
          <p:cNvGrpSpPr>
            <a:grpSpLocks/>
          </p:cNvGrpSpPr>
          <p:nvPr/>
        </p:nvGrpSpPr>
        <p:grpSpPr bwMode="auto">
          <a:xfrm>
            <a:off x="1828800" y="1371600"/>
            <a:ext cx="7048500" cy="2297113"/>
            <a:chOff x="1152" y="864"/>
            <a:chExt cx="4440" cy="1447"/>
          </a:xfrm>
        </p:grpSpPr>
        <p:pic>
          <p:nvPicPr>
            <p:cNvPr id="9236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76" y="864"/>
              <a:ext cx="1416" cy="1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3652" name="AutoShape 4"/>
            <p:cNvSpPr>
              <a:spLocks noChangeArrowheads="1"/>
            </p:cNvSpPr>
            <p:nvPr/>
          </p:nvSpPr>
          <p:spPr bwMode="auto">
            <a:xfrm>
              <a:off x="1152" y="864"/>
              <a:ext cx="2879" cy="768"/>
            </a:xfrm>
            <a:prstGeom prst="wedgeRoundRectCallout">
              <a:avLst>
                <a:gd name="adj1" fmla="val 66431"/>
                <a:gd name="adj2" fmla="val 54542"/>
                <a:gd name="adj3" fmla="val 16667"/>
              </a:avLst>
            </a:prstGeom>
            <a:solidFill>
              <a:srgbClr val="FFFFCC"/>
            </a:solidFill>
            <a:ln w="9525">
              <a:solidFill>
                <a:srgbClr val="6600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lang="ja-JP" altLang="en-US" sz="3400">
                  <a:ea typeface="HGP創英角ﾎﾟｯﾌﾟ体" pitchFamily="50" charset="-128"/>
                </a:rPr>
                <a:t>これなら、簡単に</a:t>
              </a:r>
            </a:p>
            <a:p>
              <a:pPr algn="r">
                <a:spcBef>
                  <a:spcPct val="0"/>
                </a:spcBef>
              </a:pPr>
              <a:r>
                <a:rPr lang="ja-JP" altLang="en-US" sz="3400">
                  <a:ea typeface="HGP創英角ﾎﾟｯﾌﾟ体" pitchFamily="50" charset="-128"/>
                </a:rPr>
                <a:t>ＱＣの勉強ができる</a:t>
              </a:r>
            </a:p>
          </p:txBody>
        </p:sp>
        <p:sp>
          <p:nvSpPr>
            <p:cNvPr id="923653" name="AutoShape 5"/>
            <p:cNvSpPr>
              <a:spLocks noChangeArrowheads="1"/>
            </p:cNvSpPr>
            <p:nvPr/>
          </p:nvSpPr>
          <p:spPr bwMode="auto">
            <a:xfrm>
              <a:off x="1200" y="1872"/>
              <a:ext cx="2928" cy="439"/>
            </a:xfrm>
            <a:prstGeom prst="wedgeRoundRectCallout">
              <a:avLst>
                <a:gd name="adj1" fmla="val 75718"/>
                <a:gd name="adj2" fmla="val -94875"/>
                <a:gd name="adj3" fmla="val 16667"/>
              </a:avLst>
            </a:prstGeom>
            <a:solidFill>
              <a:srgbClr val="EF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lang="ja-JP" altLang="en-US" sz="3200">
                  <a:ea typeface="HG創英角ﾎﾟｯﾌﾟ体" pitchFamily="49" charset="-128"/>
                </a:rPr>
                <a:t>良い製品がつくれるヨ</a:t>
              </a:r>
            </a:p>
          </p:txBody>
        </p:sp>
      </p:grpSp>
      <p:grpSp>
        <p:nvGrpSpPr>
          <p:cNvPr id="923654" name="Group 6"/>
          <p:cNvGrpSpPr>
            <a:grpSpLocks/>
          </p:cNvGrpSpPr>
          <p:nvPr/>
        </p:nvGrpSpPr>
        <p:grpSpPr bwMode="auto">
          <a:xfrm>
            <a:off x="0" y="3505200"/>
            <a:ext cx="9144000" cy="2152650"/>
            <a:chOff x="0" y="1920"/>
            <a:chExt cx="5760" cy="1356"/>
          </a:xfrm>
        </p:grpSpPr>
        <p:pic>
          <p:nvPicPr>
            <p:cNvPr id="923655" name="Picture 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1920"/>
              <a:ext cx="2064" cy="1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3656" name="AutoShape 8"/>
            <p:cNvSpPr>
              <a:spLocks noChangeArrowheads="1"/>
            </p:cNvSpPr>
            <p:nvPr/>
          </p:nvSpPr>
          <p:spPr bwMode="auto">
            <a:xfrm>
              <a:off x="2118" y="2256"/>
              <a:ext cx="3642" cy="832"/>
            </a:xfrm>
            <a:prstGeom prst="wedgeRoundRectCallout">
              <a:avLst>
                <a:gd name="adj1" fmla="val -61204"/>
                <a:gd name="adj2" fmla="val 31009"/>
                <a:gd name="adj3" fmla="val 16667"/>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0"/>
                </a:spcBef>
              </a:pPr>
              <a:r>
                <a:rPr lang="ja-JP" altLang="en-US" sz="3200">
                  <a:solidFill>
                    <a:srgbClr val="660066"/>
                  </a:solidFill>
                  <a:ea typeface="HGP創英角ﾎﾟｯﾌﾟ体" pitchFamily="50" charset="-128"/>
                </a:rPr>
                <a:t>品質管理で学んだ事を活かし、</a:t>
              </a:r>
            </a:p>
            <a:p>
              <a:pPr>
                <a:spcBef>
                  <a:spcPct val="0"/>
                </a:spcBef>
              </a:pPr>
              <a:r>
                <a:rPr lang="ja-JP" altLang="en-US" sz="3200">
                  <a:solidFill>
                    <a:srgbClr val="660066"/>
                  </a:solidFill>
                  <a:ea typeface="HGP創英角ﾎﾟｯﾌﾟ体" pitchFamily="50" charset="-128"/>
                </a:rPr>
                <a:t>職場の問題も解決しようヨ！</a:t>
              </a:r>
            </a:p>
          </p:txBody>
        </p:sp>
      </p:grpSp>
      <p:sp>
        <p:nvSpPr>
          <p:cNvPr id="923657" name="AutoShape 9"/>
          <p:cNvSpPr>
            <a:spLocks noChangeArrowheads="1"/>
          </p:cNvSpPr>
          <p:nvPr/>
        </p:nvSpPr>
        <p:spPr bwMode="auto">
          <a:xfrm rot="21360000">
            <a:off x="1219200" y="5257800"/>
            <a:ext cx="7327900" cy="1295400"/>
          </a:xfrm>
          <a:prstGeom prst="horizontalScroll">
            <a:avLst>
              <a:gd name="adj" fmla="val 12500"/>
            </a:avLst>
          </a:prstGeom>
          <a:solidFill>
            <a:srgbClr val="FF0000"/>
          </a:solidFill>
          <a:ln w="38100">
            <a:solidFill>
              <a:srgbClr val="FF99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pPr>
            <a:r>
              <a:rPr lang="ja-JP" altLang="en-US" sz="4800">
                <a:solidFill>
                  <a:schemeClr val="bg1"/>
                </a:solidFill>
                <a:ea typeface="HGS創英角ﾎﾟｯﾌﾟ体" pitchFamily="50" charset="-128"/>
              </a:rPr>
              <a:t>ＱＣサークルの誕生</a:t>
            </a:r>
          </a:p>
        </p:txBody>
      </p:sp>
      <p:sp>
        <p:nvSpPr>
          <p:cNvPr id="923658" name="Rectangle 10"/>
          <p:cNvSpPr>
            <a:spLocks noChangeArrowheads="1"/>
          </p:cNvSpPr>
          <p:nvPr/>
        </p:nvSpPr>
        <p:spPr bwMode="auto">
          <a:xfrm>
            <a:off x="0" y="0"/>
            <a:ext cx="9144000" cy="685800"/>
          </a:xfrm>
          <a:prstGeom prst="rect">
            <a:avLst/>
          </a:prstGeom>
          <a:noFill/>
          <a:ln>
            <a:noFill/>
          </a:ln>
          <a:effectLst/>
          <a:extLst>
            <a:ext uri="{909E8E84-426E-40DD-AFC4-6F175D3DCCD1}">
              <a14:hiddenFill xmlns:a14="http://schemas.microsoft.com/office/drawing/2010/main">
                <a:solidFill>
                  <a:srgbClr val="000080">
                    <a:alpha val="5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pPr>
            <a:r>
              <a:rPr lang="ja-JP" altLang="en-US" sz="3200">
                <a:ea typeface="HG創英角ﾎﾟｯﾌﾟ体" pitchFamily="49" charset="-128"/>
              </a:rPr>
              <a:t>この</a:t>
            </a:r>
            <a:r>
              <a:rPr lang="en-US" altLang="ja-JP" sz="3200">
                <a:ea typeface="HG創英角ﾎﾟｯﾌﾟ体" pitchFamily="49" charset="-128"/>
              </a:rPr>
              <a:t>『</a:t>
            </a:r>
            <a:r>
              <a:rPr lang="ja-JP" altLang="en-US" sz="3200">
                <a:ea typeface="HG創英角ﾎﾟｯﾌﾟ体" pitchFamily="49" charset="-128"/>
              </a:rPr>
              <a:t>現場とＱＣ</a:t>
            </a:r>
            <a:r>
              <a:rPr lang="en-US" altLang="ja-JP" sz="3200">
                <a:ea typeface="HG創英角ﾎﾟｯﾌﾟ体" pitchFamily="49" charset="-128"/>
              </a:rPr>
              <a:t>』</a:t>
            </a:r>
            <a:r>
              <a:rPr lang="ja-JP" altLang="en-US" sz="3200">
                <a:ea typeface="HG創英角ﾎﾟｯﾌﾟ体" pitchFamily="49" charset="-128"/>
              </a:rPr>
              <a:t>は大変わかりやすかった！</a:t>
            </a:r>
          </a:p>
        </p:txBody>
      </p:sp>
      <p:grpSp>
        <p:nvGrpSpPr>
          <p:cNvPr id="923659" name="Group 11"/>
          <p:cNvGrpSpPr>
            <a:grpSpLocks/>
          </p:cNvGrpSpPr>
          <p:nvPr/>
        </p:nvGrpSpPr>
        <p:grpSpPr bwMode="auto">
          <a:xfrm>
            <a:off x="0" y="609600"/>
            <a:ext cx="9067800" cy="3200400"/>
            <a:chOff x="138" y="1365"/>
            <a:chExt cx="5622" cy="2139"/>
          </a:xfrm>
        </p:grpSpPr>
        <p:sp>
          <p:nvSpPr>
            <p:cNvPr id="923660" name="Oval 12"/>
            <p:cNvSpPr>
              <a:spLocks noChangeArrowheads="1"/>
            </p:cNvSpPr>
            <p:nvPr/>
          </p:nvSpPr>
          <p:spPr bwMode="auto">
            <a:xfrm rot="20700000">
              <a:off x="4752" y="3024"/>
              <a:ext cx="1008" cy="480"/>
            </a:xfrm>
            <a:prstGeom prst="ellipse">
              <a:avLst/>
            </a:prstGeom>
            <a:solidFill>
              <a:srgbClr val="FFE1FF"/>
            </a:solidFill>
            <a:ln w="38100">
              <a:solidFill>
                <a:srgbClr val="0033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pPr>
              <a:r>
                <a:rPr lang="ja-JP" altLang="en-US" sz="3000">
                  <a:ea typeface="ＭＳ ゴシック" pitchFamily="49" charset="-128"/>
                </a:rPr>
                <a:t>仲間</a:t>
              </a:r>
            </a:p>
          </p:txBody>
        </p:sp>
        <p:sp>
          <p:nvSpPr>
            <p:cNvPr id="923661" name="Oval 13"/>
            <p:cNvSpPr>
              <a:spLocks noChangeArrowheads="1"/>
            </p:cNvSpPr>
            <p:nvPr/>
          </p:nvSpPr>
          <p:spPr bwMode="auto">
            <a:xfrm rot="20700000">
              <a:off x="4316" y="1365"/>
              <a:ext cx="1349" cy="480"/>
            </a:xfrm>
            <a:prstGeom prst="ellipse">
              <a:avLst/>
            </a:prstGeom>
            <a:solidFill>
              <a:srgbClr val="FFE1FF"/>
            </a:solidFill>
            <a:ln w="38100">
              <a:solidFill>
                <a:srgbClr val="0033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pPr>
              <a:r>
                <a:rPr lang="ja-JP" altLang="en-US" sz="3000">
                  <a:ea typeface="ＭＳ ゴシック" pitchFamily="49" charset="-128"/>
                </a:rPr>
                <a:t>学ぶ仲間</a:t>
              </a:r>
            </a:p>
          </p:txBody>
        </p:sp>
        <p:sp>
          <p:nvSpPr>
            <p:cNvPr id="923662" name="Oval 14"/>
            <p:cNvSpPr>
              <a:spLocks noChangeArrowheads="1"/>
            </p:cNvSpPr>
            <p:nvPr/>
          </p:nvSpPr>
          <p:spPr bwMode="auto">
            <a:xfrm rot="960000">
              <a:off x="138" y="1671"/>
              <a:ext cx="1296" cy="859"/>
            </a:xfrm>
            <a:prstGeom prst="ellipse">
              <a:avLst/>
            </a:prstGeom>
            <a:solidFill>
              <a:srgbClr val="FFE1FF"/>
            </a:solidFill>
            <a:ln w="38100">
              <a:solidFill>
                <a:srgbClr val="0033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pPr>
              <a:r>
                <a:rPr lang="ja-JP" altLang="en-US" sz="3000">
                  <a:ea typeface="ＭＳ ゴシック" pitchFamily="49" charset="-128"/>
                </a:rPr>
                <a:t>改善する</a:t>
              </a:r>
            </a:p>
            <a:p>
              <a:pPr algn="ctr">
                <a:spcBef>
                  <a:spcPct val="0"/>
                </a:spcBef>
              </a:pPr>
              <a:r>
                <a:rPr lang="ja-JP" altLang="en-US" sz="3000">
                  <a:ea typeface="ＭＳ ゴシック" pitchFamily="49" charset="-128"/>
                </a:rPr>
                <a:t>仲間</a:t>
              </a:r>
            </a:p>
          </p:txBody>
        </p:sp>
      </p:grpSp>
    </p:spTree>
  </p:cSld>
  <p:clrMapOvr>
    <a:masterClrMapping/>
  </p:clrMapOvr>
  <p:transition>
    <p:cover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923650"/>
                                        </p:tgtEl>
                                        <p:attrNameLst>
                                          <p:attrName>style.visibility</p:attrName>
                                        </p:attrNameLst>
                                      </p:cBhvr>
                                      <p:to>
                                        <p:strVal val="visible"/>
                                      </p:to>
                                    </p:set>
                                    <p:animEffect transition="in" filter="box(in)">
                                      <p:cBhvr>
                                        <p:cTn id="7" dur="500"/>
                                        <p:tgtEl>
                                          <p:spTgt spid="923650"/>
                                        </p:tgtEl>
                                      </p:cBhvr>
                                    </p:animEffect>
                                  </p:childTnLst>
                                </p:cTn>
                              </p:par>
                              <p:par>
                                <p:cTn id="8" presetID="4" presetClass="entr" presetSubtype="16" fill="hold" nodeType="withEffect">
                                  <p:stCondLst>
                                    <p:cond delay="0"/>
                                  </p:stCondLst>
                                  <p:childTnLst>
                                    <p:set>
                                      <p:cBhvr>
                                        <p:cTn id="9" dur="1" fill="hold">
                                          <p:stCondLst>
                                            <p:cond delay="0"/>
                                          </p:stCondLst>
                                        </p:cTn>
                                        <p:tgtEl>
                                          <p:spTgt spid="923659"/>
                                        </p:tgtEl>
                                        <p:attrNameLst>
                                          <p:attrName>style.visibility</p:attrName>
                                        </p:attrNameLst>
                                      </p:cBhvr>
                                      <p:to>
                                        <p:strVal val="visible"/>
                                      </p:to>
                                    </p:set>
                                    <p:animEffect transition="in" filter="box(in)">
                                      <p:cBhvr>
                                        <p:cTn id="10" dur="500"/>
                                        <p:tgtEl>
                                          <p:spTgt spid="923659"/>
                                        </p:tgtEl>
                                      </p:cBhvr>
                                    </p:animEffect>
                                  </p:childTnLst>
                                </p:cTn>
                              </p:par>
                              <p:par>
                                <p:cTn id="11" presetID="4" presetClass="entr" presetSubtype="16" fill="hold" nodeType="withEffect">
                                  <p:stCondLst>
                                    <p:cond delay="0"/>
                                  </p:stCondLst>
                                  <p:childTnLst>
                                    <p:set>
                                      <p:cBhvr>
                                        <p:cTn id="12" dur="1" fill="hold">
                                          <p:stCondLst>
                                            <p:cond delay="0"/>
                                          </p:stCondLst>
                                        </p:cTn>
                                        <p:tgtEl>
                                          <p:spTgt spid="923654"/>
                                        </p:tgtEl>
                                        <p:attrNameLst>
                                          <p:attrName>style.visibility</p:attrName>
                                        </p:attrNameLst>
                                      </p:cBhvr>
                                      <p:to>
                                        <p:strVal val="visible"/>
                                      </p:to>
                                    </p:set>
                                    <p:animEffect transition="in" filter="box(in)">
                                      <p:cBhvr>
                                        <p:cTn id="13" dur="500"/>
                                        <p:tgtEl>
                                          <p:spTgt spid="923654"/>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53" presetClass="entr" presetSubtype="0" fill="hold" grpId="0" nodeType="clickEffect">
                                  <p:stCondLst>
                                    <p:cond delay="0"/>
                                  </p:stCondLst>
                                  <p:childTnLst>
                                    <p:set>
                                      <p:cBhvr>
                                        <p:cTn id="17" dur="1" fill="hold">
                                          <p:stCondLst>
                                            <p:cond delay="0"/>
                                          </p:stCondLst>
                                        </p:cTn>
                                        <p:tgtEl>
                                          <p:spTgt spid="923657"/>
                                        </p:tgtEl>
                                        <p:attrNameLst>
                                          <p:attrName>style.visibility</p:attrName>
                                        </p:attrNameLst>
                                      </p:cBhvr>
                                      <p:to>
                                        <p:strVal val="visible"/>
                                      </p:to>
                                    </p:set>
                                    <p:anim calcmode="lin" valueType="num">
                                      <p:cBhvr>
                                        <p:cTn id="18" dur="500" fill="hold"/>
                                        <p:tgtEl>
                                          <p:spTgt spid="923657"/>
                                        </p:tgtEl>
                                        <p:attrNameLst>
                                          <p:attrName>ppt_w</p:attrName>
                                        </p:attrNameLst>
                                      </p:cBhvr>
                                      <p:tavLst>
                                        <p:tav tm="0">
                                          <p:val>
                                            <p:fltVal val="0"/>
                                          </p:val>
                                        </p:tav>
                                        <p:tav tm="100000">
                                          <p:val>
                                            <p:strVal val="#ppt_w"/>
                                          </p:val>
                                        </p:tav>
                                      </p:tavLst>
                                    </p:anim>
                                    <p:anim calcmode="lin" valueType="num">
                                      <p:cBhvr>
                                        <p:cTn id="19" dur="500" fill="hold"/>
                                        <p:tgtEl>
                                          <p:spTgt spid="923657"/>
                                        </p:tgtEl>
                                        <p:attrNameLst>
                                          <p:attrName>ppt_h</p:attrName>
                                        </p:attrNameLst>
                                      </p:cBhvr>
                                      <p:tavLst>
                                        <p:tav tm="0">
                                          <p:val>
                                            <p:fltVal val="0"/>
                                          </p:val>
                                        </p:tav>
                                        <p:tav tm="100000">
                                          <p:val>
                                            <p:strVal val="#ppt_h"/>
                                          </p:val>
                                        </p:tav>
                                      </p:tavLst>
                                    </p:anim>
                                    <p:animEffect transition="in" filter="fade">
                                      <p:cBhvr>
                                        <p:cTn id="20" dur="500"/>
                                        <p:tgtEl>
                                          <p:spTgt spid="9236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3657"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 name="スライド番号プレースホルダー 2"/>
          <p:cNvSpPr>
            <a:spLocks noGrp="1"/>
          </p:cNvSpPr>
          <p:nvPr>
            <p:ph type="sldNum" sz="quarter" idx="11"/>
          </p:nvPr>
        </p:nvSpPr>
        <p:spPr/>
        <p:txBody>
          <a:bodyPr/>
          <a:lstStyle/>
          <a:p>
            <a:fld id="{CF807A29-9A42-4DF7-809C-25814F308353}" type="slidenum">
              <a:rPr lang="en-US" altLang="ja-JP"/>
              <a:pPr/>
              <a:t>6</a:t>
            </a:fld>
            <a:r>
              <a:rPr lang="en-US" altLang="ja-JP"/>
              <a:t>/35</a:t>
            </a:r>
          </a:p>
        </p:txBody>
      </p:sp>
      <p:grpSp>
        <p:nvGrpSpPr>
          <p:cNvPr id="906242" name="Group 2"/>
          <p:cNvGrpSpPr>
            <a:grpSpLocks/>
          </p:cNvGrpSpPr>
          <p:nvPr/>
        </p:nvGrpSpPr>
        <p:grpSpPr bwMode="auto">
          <a:xfrm>
            <a:off x="179388" y="319088"/>
            <a:ext cx="8812212" cy="641350"/>
            <a:chOff x="113" y="201"/>
            <a:chExt cx="5551" cy="404"/>
          </a:xfrm>
        </p:grpSpPr>
        <p:sp>
          <p:nvSpPr>
            <p:cNvPr id="906243" name="Rectangle 3"/>
            <p:cNvSpPr>
              <a:spLocks noChangeArrowheads="1"/>
            </p:cNvSpPr>
            <p:nvPr/>
          </p:nvSpPr>
          <p:spPr bwMode="auto">
            <a:xfrm>
              <a:off x="288" y="201"/>
              <a:ext cx="5184" cy="404"/>
            </a:xfrm>
            <a:prstGeom prst="rect">
              <a:avLst/>
            </a:prstGeom>
            <a:noFill/>
            <a:ln>
              <a:noFill/>
            </a:ln>
            <a:effectLst/>
            <a:extLst>
              <a:ext uri="{909E8E84-426E-40DD-AFC4-6F175D3DCCD1}">
                <a14:hiddenFill xmlns:a14="http://schemas.microsoft.com/office/drawing/2010/main">
                  <a:gradFill rotWithShape="0">
                    <a:gsLst>
                      <a:gs pos="0">
                        <a:srgbClr val="99CC00"/>
                      </a:gs>
                      <a:gs pos="50000">
                        <a:srgbClr val="99CC00">
                          <a:gamma/>
                          <a:tint val="0"/>
                          <a:invGamma/>
                        </a:srgbClr>
                      </a:gs>
                      <a:gs pos="100000">
                        <a:srgbClr val="99CC00"/>
                      </a:gs>
                    </a:gsLst>
                    <a:lin ang="5400000" scaled="1"/>
                  </a:gra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lang="ja-JP" altLang="en-US" sz="3600">
                  <a:ea typeface="HGP創英角ﾎﾟｯﾌﾟ体" pitchFamily="50" charset="-128"/>
                </a:rPr>
                <a:t>ＱＣサークルの生い立ち</a:t>
              </a:r>
            </a:p>
          </p:txBody>
        </p:sp>
        <p:sp>
          <p:nvSpPr>
            <p:cNvPr id="906244" name="Line 4"/>
            <p:cNvSpPr>
              <a:spLocks noChangeShapeType="1"/>
            </p:cNvSpPr>
            <p:nvPr/>
          </p:nvSpPr>
          <p:spPr bwMode="auto">
            <a:xfrm>
              <a:off x="113" y="572"/>
              <a:ext cx="5551" cy="0"/>
            </a:xfrm>
            <a:prstGeom prst="line">
              <a:avLst/>
            </a:prstGeom>
            <a:noFill/>
            <a:ln w="88900" cmpd="thinThick">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tx1"/>
                    </a:outerShdw>
                  </a:effectLst>
                </a14:hiddenEffects>
              </a:ext>
            </a:extLst>
          </p:spPr>
          <p:txBody>
            <a:bodyPr lIns="92075" tIns="46038" rIns="92075" bIns="46038"/>
            <a:lstStyle/>
            <a:p>
              <a:endParaRPr lang="ja-JP" altLang="en-US"/>
            </a:p>
          </p:txBody>
        </p:sp>
      </p:grpSp>
      <p:grpSp>
        <p:nvGrpSpPr>
          <p:cNvPr id="906245" name="Group 5"/>
          <p:cNvGrpSpPr>
            <a:grpSpLocks/>
          </p:cNvGrpSpPr>
          <p:nvPr/>
        </p:nvGrpSpPr>
        <p:grpSpPr bwMode="auto">
          <a:xfrm>
            <a:off x="6324600" y="381000"/>
            <a:ext cx="2819400" cy="2354263"/>
            <a:chOff x="3888" y="0"/>
            <a:chExt cx="1776" cy="1483"/>
          </a:xfrm>
        </p:grpSpPr>
        <p:graphicFrame>
          <p:nvGraphicFramePr>
            <p:cNvPr id="906246" name="Object 6"/>
            <p:cNvGraphicFramePr>
              <a:graphicFrameLocks noChangeAspect="1"/>
            </p:cNvGraphicFramePr>
            <p:nvPr/>
          </p:nvGraphicFramePr>
          <p:xfrm>
            <a:off x="3888" y="0"/>
            <a:ext cx="1776" cy="1483"/>
          </p:xfrm>
          <a:graphic>
            <a:graphicData uri="http://schemas.openxmlformats.org/presentationml/2006/ole">
              <mc:AlternateContent xmlns:mc="http://schemas.openxmlformats.org/markup-compatibility/2006">
                <mc:Choice xmlns:v="urn:schemas-microsoft-com:vml" Requires="v">
                  <p:oleObj spid="_x0000_s906275" name="ビットマップ イメージ" r:id="rId4" imgW="3696216" imgH="3086531" progId="Paint.Picture">
                    <p:embed/>
                  </p:oleObj>
                </mc:Choice>
                <mc:Fallback>
                  <p:oleObj name="ビットマップ イメージ" r:id="rId4" imgW="3696216" imgH="3086531" progId="Paint.Picture">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88" y="0"/>
                          <a:ext cx="1776" cy="14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06247" name="Text Box 7"/>
            <p:cNvSpPr txBox="1">
              <a:spLocks noChangeArrowheads="1"/>
            </p:cNvSpPr>
            <p:nvPr/>
          </p:nvSpPr>
          <p:spPr bwMode="auto">
            <a:xfrm>
              <a:off x="4132" y="207"/>
              <a:ext cx="284" cy="16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ja-JP" altLang="en-US" sz="1000"/>
                <a:t>歴史</a:t>
              </a:r>
            </a:p>
          </p:txBody>
        </p:sp>
      </p:grpSp>
      <p:sp>
        <p:nvSpPr>
          <p:cNvPr id="906248" name="AutoShape 8"/>
          <p:cNvSpPr>
            <a:spLocks noChangeArrowheads="1"/>
          </p:cNvSpPr>
          <p:nvPr/>
        </p:nvSpPr>
        <p:spPr bwMode="auto">
          <a:xfrm>
            <a:off x="2362200" y="2362200"/>
            <a:ext cx="2514600" cy="3810000"/>
          </a:xfrm>
          <a:prstGeom prst="roundRect">
            <a:avLst>
              <a:gd name="adj" fmla="val 6130"/>
            </a:avLst>
          </a:prstGeom>
          <a:solidFill>
            <a:srgbClr val="FFCC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906249" name="AutoShape 9"/>
          <p:cNvSpPr>
            <a:spLocks noChangeArrowheads="1"/>
          </p:cNvSpPr>
          <p:nvPr/>
        </p:nvSpPr>
        <p:spPr bwMode="auto">
          <a:xfrm>
            <a:off x="5029200" y="2819400"/>
            <a:ext cx="2057400" cy="3581400"/>
          </a:xfrm>
          <a:prstGeom prst="roundRect">
            <a:avLst>
              <a:gd name="adj" fmla="val 6130"/>
            </a:avLst>
          </a:prstGeom>
          <a:solidFill>
            <a:srgbClr val="CC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906250" name="AutoShape 10"/>
          <p:cNvSpPr>
            <a:spLocks noChangeArrowheads="1"/>
          </p:cNvSpPr>
          <p:nvPr/>
        </p:nvSpPr>
        <p:spPr bwMode="auto">
          <a:xfrm>
            <a:off x="152400" y="1981200"/>
            <a:ext cx="2057400" cy="4038600"/>
          </a:xfrm>
          <a:prstGeom prst="roundRect">
            <a:avLst>
              <a:gd name="adj" fmla="val 6130"/>
            </a:avLst>
          </a:prstGeom>
          <a:solidFill>
            <a:srgbClr val="CC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pic>
        <p:nvPicPr>
          <p:cNvPr id="906251" name="Picture 1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28600" y="3289300"/>
            <a:ext cx="1893888" cy="266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06252" name="Text Box 12"/>
          <p:cNvSpPr txBox="1">
            <a:spLocks noChangeArrowheads="1"/>
          </p:cNvSpPr>
          <p:nvPr/>
        </p:nvSpPr>
        <p:spPr bwMode="auto">
          <a:xfrm>
            <a:off x="228600" y="2286000"/>
            <a:ext cx="19050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ja-JP" altLang="en-US" sz="1600" b="1"/>
              <a:t>「現場とＱＣ」誌創刊</a:t>
            </a:r>
          </a:p>
        </p:txBody>
      </p:sp>
      <p:sp>
        <p:nvSpPr>
          <p:cNvPr id="906253" name="Text Box 13"/>
          <p:cNvSpPr txBox="1">
            <a:spLocks noChangeArrowheads="1"/>
          </p:cNvSpPr>
          <p:nvPr/>
        </p:nvSpPr>
        <p:spPr bwMode="auto">
          <a:xfrm>
            <a:off x="228600" y="2743200"/>
            <a:ext cx="1828800" cy="557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ja-JP" altLang="en-US" sz="1600" b="1">
                <a:latin typeface="ＭＳ Ｐゴシック" pitchFamily="50" charset="-128"/>
              </a:rPr>
              <a:t>「ＱＣサークル」誌</a:t>
            </a:r>
          </a:p>
          <a:p>
            <a:pPr algn="ctr">
              <a:lnSpc>
                <a:spcPct val="40000"/>
              </a:lnSpc>
              <a:spcBef>
                <a:spcPct val="50000"/>
              </a:spcBef>
            </a:pPr>
            <a:r>
              <a:rPr lang="en-US" altLang="ja-JP" sz="1600" b="1">
                <a:latin typeface="ＭＳ Ｐゴシック" pitchFamily="50" charset="-128"/>
              </a:rPr>
              <a:t>NO.</a:t>
            </a:r>
            <a:r>
              <a:rPr lang="ja-JP" altLang="en-US" sz="1600" b="1">
                <a:latin typeface="ＭＳ Ｐゴシック" pitchFamily="50" charset="-128"/>
              </a:rPr>
              <a:t>５６３号</a:t>
            </a:r>
          </a:p>
        </p:txBody>
      </p:sp>
      <p:sp>
        <p:nvSpPr>
          <p:cNvPr id="906255" name="AutoShape 15"/>
          <p:cNvSpPr>
            <a:spLocks noChangeArrowheads="1"/>
          </p:cNvSpPr>
          <p:nvPr/>
        </p:nvSpPr>
        <p:spPr bwMode="auto">
          <a:xfrm>
            <a:off x="342900" y="1655763"/>
            <a:ext cx="1684338" cy="574675"/>
          </a:xfrm>
          <a:prstGeom prst="roundRect">
            <a:avLst>
              <a:gd name="adj" fmla="val 16667"/>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a:spcBef>
                <a:spcPct val="0"/>
              </a:spcBef>
            </a:pPr>
            <a:r>
              <a:rPr lang="ja-JP" altLang="en-US" sz="2800" b="1">
                <a:latin typeface="ＭＳ Ｐゴシック" pitchFamily="50" charset="-128"/>
              </a:rPr>
              <a:t>１９６２年 </a:t>
            </a:r>
          </a:p>
        </p:txBody>
      </p:sp>
      <p:grpSp>
        <p:nvGrpSpPr>
          <p:cNvPr id="906256" name="Group 16"/>
          <p:cNvGrpSpPr>
            <a:grpSpLocks/>
          </p:cNvGrpSpPr>
          <p:nvPr/>
        </p:nvGrpSpPr>
        <p:grpSpPr bwMode="auto">
          <a:xfrm>
            <a:off x="5257800" y="4114800"/>
            <a:ext cx="1574800" cy="2057400"/>
            <a:chOff x="4032" y="2400"/>
            <a:chExt cx="1317" cy="1728"/>
          </a:xfrm>
        </p:grpSpPr>
        <p:pic>
          <p:nvPicPr>
            <p:cNvPr id="906257" name="Picture 1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032" y="2400"/>
              <a:ext cx="1317" cy="17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06258" name="Rectangle 18"/>
            <p:cNvSpPr>
              <a:spLocks noChangeArrowheads="1"/>
            </p:cNvSpPr>
            <p:nvPr/>
          </p:nvSpPr>
          <p:spPr bwMode="auto">
            <a:xfrm>
              <a:off x="4032" y="2400"/>
              <a:ext cx="1308" cy="172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grpSp>
      <p:sp>
        <p:nvSpPr>
          <p:cNvPr id="906259" name="Text Box 19"/>
          <p:cNvSpPr txBox="1">
            <a:spLocks noChangeArrowheads="1"/>
          </p:cNvSpPr>
          <p:nvPr/>
        </p:nvSpPr>
        <p:spPr bwMode="auto">
          <a:xfrm>
            <a:off x="4953000" y="3124200"/>
            <a:ext cx="23749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ja-JP" altLang="en-US" sz="1600" b="1"/>
              <a:t>「ＱＣｻｰｸﾙ綱領」発刊</a:t>
            </a:r>
          </a:p>
        </p:txBody>
      </p:sp>
      <p:sp>
        <p:nvSpPr>
          <p:cNvPr id="906260" name="Text Box 20"/>
          <p:cNvSpPr txBox="1">
            <a:spLocks noChangeArrowheads="1"/>
          </p:cNvSpPr>
          <p:nvPr/>
        </p:nvSpPr>
        <p:spPr bwMode="auto">
          <a:xfrm>
            <a:off x="5029200" y="3657600"/>
            <a:ext cx="20193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ja-JP" altLang="en-US" sz="1600" b="1"/>
              <a:t>「ＱＣｻｰｸﾙの基本」</a:t>
            </a:r>
          </a:p>
        </p:txBody>
      </p:sp>
      <p:sp>
        <p:nvSpPr>
          <p:cNvPr id="906261" name="AutoShape 21"/>
          <p:cNvSpPr>
            <a:spLocks noChangeArrowheads="1"/>
          </p:cNvSpPr>
          <p:nvPr/>
        </p:nvSpPr>
        <p:spPr bwMode="auto">
          <a:xfrm>
            <a:off x="5803900" y="3467100"/>
            <a:ext cx="279400" cy="215900"/>
          </a:xfrm>
          <a:prstGeom prst="downArrow">
            <a:avLst>
              <a:gd name="adj1" fmla="val 50000"/>
              <a:gd name="adj2" fmla="val 48810"/>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ja-JP" altLang="en-US"/>
          </a:p>
        </p:txBody>
      </p:sp>
      <p:sp>
        <p:nvSpPr>
          <p:cNvPr id="906262" name="AutoShape 22"/>
          <p:cNvSpPr>
            <a:spLocks noChangeArrowheads="1"/>
          </p:cNvSpPr>
          <p:nvPr/>
        </p:nvSpPr>
        <p:spPr bwMode="auto">
          <a:xfrm>
            <a:off x="5219700" y="2493963"/>
            <a:ext cx="1684338" cy="574675"/>
          </a:xfrm>
          <a:prstGeom prst="roundRect">
            <a:avLst>
              <a:gd name="adj" fmla="val 16667"/>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a:spcBef>
                <a:spcPct val="0"/>
              </a:spcBef>
            </a:pPr>
            <a:r>
              <a:rPr lang="ja-JP" altLang="en-US" sz="2800" b="1">
                <a:latin typeface="ＭＳ Ｐゴシック" pitchFamily="50" charset="-128"/>
              </a:rPr>
              <a:t>１９７０年 </a:t>
            </a:r>
          </a:p>
        </p:txBody>
      </p:sp>
      <p:sp>
        <p:nvSpPr>
          <p:cNvPr id="906263" name="WordArt 23"/>
          <p:cNvSpPr>
            <a:spLocks noChangeArrowheads="1" noChangeShapeType="1" noTextEdit="1"/>
          </p:cNvSpPr>
          <p:nvPr/>
        </p:nvSpPr>
        <p:spPr bwMode="auto">
          <a:xfrm>
            <a:off x="2438400" y="1295400"/>
            <a:ext cx="3048000" cy="5334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ja-JP" altLang="en-US" sz="3600" b="1" kern="10">
                <a:ln w="9525">
                  <a:solidFill>
                    <a:srgbClr val="000000"/>
                  </a:solidFill>
                  <a:round/>
                  <a:headEnd/>
                  <a:tailEnd/>
                </a:ln>
                <a:solidFill>
                  <a:srgbClr val="FF00FF"/>
                </a:solidFill>
                <a:latin typeface="ＭＳ Ｐゴシック"/>
                <a:ea typeface="ＭＳ Ｐゴシック"/>
              </a:rPr>
              <a:t>日本生まれ</a:t>
            </a:r>
            <a:r>
              <a:rPr lang="en-US" altLang="ja-JP" sz="3600" b="1" kern="10">
                <a:ln w="9525">
                  <a:solidFill>
                    <a:srgbClr val="000000"/>
                  </a:solidFill>
                  <a:round/>
                  <a:headEnd/>
                  <a:tailEnd/>
                </a:ln>
                <a:solidFill>
                  <a:srgbClr val="FF00FF"/>
                </a:solidFill>
                <a:latin typeface="ＭＳ Ｐゴシック"/>
                <a:ea typeface="ＭＳ Ｐゴシック"/>
              </a:rPr>
              <a:t>!!</a:t>
            </a:r>
            <a:endParaRPr lang="ja-JP" altLang="en-US" sz="3600" b="1" kern="10">
              <a:ln w="9525">
                <a:solidFill>
                  <a:srgbClr val="000000"/>
                </a:solidFill>
                <a:round/>
                <a:headEnd/>
                <a:tailEnd/>
              </a:ln>
              <a:solidFill>
                <a:srgbClr val="FF00FF"/>
              </a:solidFill>
              <a:latin typeface="ＭＳ Ｐゴシック"/>
              <a:ea typeface="ＭＳ Ｐゴシック"/>
            </a:endParaRPr>
          </a:p>
        </p:txBody>
      </p:sp>
      <p:graphicFrame>
        <p:nvGraphicFramePr>
          <p:cNvPr id="906264" name="Object 24"/>
          <p:cNvGraphicFramePr>
            <a:graphicFrameLocks noChangeAspect="1"/>
          </p:cNvGraphicFramePr>
          <p:nvPr/>
        </p:nvGraphicFramePr>
        <p:xfrm>
          <a:off x="2438400" y="3962400"/>
          <a:ext cx="2286000" cy="1762125"/>
        </p:xfrm>
        <a:graphic>
          <a:graphicData uri="http://schemas.openxmlformats.org/presentationml/2006/ole">
            <mc:AlternateContent xmlns:mc="http://schemas.openxmlformats.org/markup-compatibility/2006">
              <mc:Choice xmlns:v="urn:schemas-microsoft-com:vml" Requires="v">
                <p:oleObj spid="_x0000_s906276" name="ビットマップ イメージ" r:id="rId8" imgW="3495238" imgH="2695951" progId="Paint.Picture">
                  <p:embed/>
                </p:oleObj>
              </mc:Choice>
              <mc:Fallback>
                <p:oleObj name="ビットマップ イメージ" r:id="rId8" imgW="3495238" imgH="2695951" progId="Paint.Picture">
                  <p:embed/>
                  <p:pic>
                    <p:nvPicPr>
                      <p:cNvPr id="0" name="Object 2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438400" y="3962400"/>
                        <a:ext cx="2286000" cy="176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06265" name="Text Box 25"/>
          <p:cNvSpPr txBox="1">
            <a:spLocks noChangeArrowheads="1"/>
          </p:cNvSpPr>
          <p:nvPr/>
        </p:nvSpPr>
        <p:spPr bwMode="auto">
          <a:xfrm>
            <a:off x="2362200" y="2628900"/>
            <a:ext cx="2451100" cy="557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ja-JP" altLang="en-US" sz="1600" b="1"/>
              <a:t>第１回ＱＣサークル大会</a:t>
            </a:r>
          </a:p>
          <a:p>
            <a:pPr algn="ctr">
              <a:lnSpc>
                <a:spcPct val="40000"/>
              </a:lnSpc>
              <a:spcBef>
                <a:spcPct val="50000"/>
              </a:spcBef>
            </a:pPr>
            <a:r>
              <a:rPr lang="ja-JP" altLang="en-US" sz="1600" b="1"/>
              <a:t>（仙台）</a:t>
            </a:r>
          </a:p>
        </p:txBody>
      </p:sp>
      <p:sp>
        <p:nvSpPr>
          <p:cNvPr id="906267" name="Text Box 27"/>
          <p:cNvSpPr txBox="1">
            <a:spLocks noChangeArrowheads="1"/>
          </p:cNvSpPr>
          <p:nvPr/>
        </p:nvSpPr>
        <p:spPr bwMode="auto">
          <a:xfrm>
            <a:off x="2374900" y="3403600"/>
            <a:ext cx="2514600" cy="617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15000"/>
              </a:spcBef>
            </a:pPr>
            <a:r>
              <a:rPr lang="ja-JP" altLang="en-US" sz="1600" b="1"/>
              <a:t>２００８年現在、５０００回の</a:t>
            </a:r>
          </a:p>
          <a:p>
            <a:pPr algn="ctr">
              <a:spcBef>
                <a:spcPct val="15000"/>
              </a:spcBef>
            </a:pPr>
            <a:r>
              <a:rPr lang="ja-JP" altLang="en-US" sz="1600" b="1"/>
              <a:t>ＱＣサークル大会を開催</a:t>
            </a:r>
          </a:p>
        </p:txBody>
      </p:sp>
      <p:sp>
        <p:nvSpPr>
          <p:cNvPr id="906268" name="AutoShape 28"/>
          <p:cNvSpPr>
            <a:spLocks noChangeArrowheads="1"/>
          </p:cNvSpPr>
          <p:nvPr/>
        </p:nvSpPr>
        <p:spPr bwMode="auto">
          <a:xfrm>
            <a:off x="2781300" y="2036763"/>
            <a:ext cx="1684338" cy="574675"/>
          </a:xfrm>
          <a:prstGeom prst="roundRect">
            <a:avLst>
              <a:gd name="adj" fmla="val 16667"/>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a:spcBef>
                <a:spcPct val="0"/>
              </a:spcBef>
            </a:pPr>
            <a:r>
              <a:rPr lang="ja-JP" altLang="en-US" sz="2800" b="1">
                <a:latin typeface="ＭＳ Ｐゴシック" pitchFamily="50" charset="-128"/>
              </a:rPr>
              <a:t>１９６３年 </a:t>
            </a:r>
          </a:p>
        </p:txBody>
      </p:sp>
      <p:sp>
        <p:nvSpPr>
          <p:cNvPr id="906269" name="AutoShape 29"/>
          <p:cNvSpPr>
            <a:spLocks noChangeArrowheads="1"/>
          </p:cNvSpPr>
          <p:nvPr/>
        </p:nvSpPr>
        <p:spPr bwMode="auto">
          <a:xfrm>
            <a:off x="6934200" y="3581400"/>
            <a:ext cx="2057400" cy="3048000"/>
          </a:xfrm>
          <a:prstGeom prst="roundRect">
            <a:avLst>
              <a:gd name="adj" fmla="val 6130"/>
            </a:avLst>
          </a:prstGeom>
          <a:solidFill>
            <a:srgbClr val="FFFF99"/>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pic>
        <p:nvPicPr>
          <p:cNvPr id="906270" name="Picture 30"/>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186613" y="4495800"/>
            <a:ext cx="1590675" cy="20288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1">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06271" name="AutoShape 31"/>
          <p:cNvSpPr>
            <a:spLocks noChangeArrowheads="1"/>
          </p:cNvSpPr>
          <p:nvPr/>
        </p:nvSpPr>
        <p:spPr bwMode="auto">
          <a:xfrm>
            <a:off x="7200900" y="3255963"/>
            <a:ext cx="1684338" cy="574675"/>
          </a:xfrm>
          <a:prstGeom prst="roundRect">
            <a:avLst>
              <a:gd name="adj" fmla="val 16667"/>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a:spcBef>
                <a:spcPct val="0"/>
              </a:spcBef>
            </a:pPr>
            <a:r>
              <a:rPr lang="ja-JP" altLang="en-US" sz="2800" b="1">
                <a:latin typeface="ＭＳ Ｐゴシック" pitchFamily="50" charset="-128"/>
              </a:rPr>
              <a:t>１９７１年 </a:t>
            </a:r>
          </a:p>
        </p:txBody>
      </p:sp>
      <p:sp>
        <p:nvSpPr>
          <p:cNvPr id="906272" name="Text Box 32"/>
          <p:cNvSpPr txBox="1">
            <a:spLocks noChangeArrowheads="1"/>
          </p:cNvSpPr>
          <p:nvPr/>
        </p:nvSpPr>
        <p:spPr bwMode="auto">
          <a:xfrm>
            <a:off x="7086600" y="3848100"/>
            <a:ext cx="2022475" cy="59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35000"/>
              </a:spcBef>
            </a:pPr>
            <a:r>
              <a:rPr lang="ja-JP" altLang="en-US" sz="1600" b="1"/>
              <a:t>「ＱＣサークル活動</a:t>
            </a:r>
          </a:p>
          <a:p>
            <a:pPr>
              <a:lnSpc>
                <a:spcPct val="70000"/>
              </a:lnSpc>
              <a:spcBef>
                <a:spcPct val="35000"/>
              </a:spcBef>
            </a:pPr>
            <a:r>
              <a:rPr lang="ja-JP" altLang="en-US" sz="1600" b="1"/>
              <a:t>　　　運営の基本」</a:t>
            </a:r>
          </a:p>
        </p:txBody>
      </p:sp>
      <p:sp>
        <p:nvSpPr>
          <p:cNvPr id="906273" name="AutoShape 33"/>
          <p:cNvSpPr>
            <a:spLocks noChangeArrowheads="1"/>
          </p:cNvSpPr>
          <p:nvPr/>
        </p:nvSpPr>
        <p:spPr bwMode="auto">
          <a:xfrm>
            <a:off x="3352800" y="3200400"/>
            <a:ext cx="279400" cy="215900"/>
          </a:xfrm>
          <a:prstGeom prst="downArrow">
            <a:avLst>
              <a:gd name="adj1" fmla="val 50000"/>
              <a:gd name="adj2" fmla="val 48810"/>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ja-JP" altLang="en-US"/>
          </a:p>
        </p:txBody>
      </p:sp>
      <p:sp>
        <p:nvSpPr>
          <p:cNvPr id="906274" name="AutoShape 34"/>
          <p:cNvSpPr>
            <a:spLocks noChangeArrowheads="1"/>
          </p:cNvSpPr>
          <p:nvPr/>
        </p:nvSpPr>
        <p:spPr bwMode="auto">
          <a:xfrm>
            <a:off x="901700" y="2603500"/>
            <a:ext cx="279400" cy="215900"/>
          </a:xfrm>
          <a:prstGeom prst="downArrow">
            <a:avLst>
              <a:gd name="adj1" fmla="val 50000"/>
              <a:gd name="adj2" fmla="val 48810"/>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ja-JP" altLang="en-US"/>
          </a:p>
        </p:txBody>
      </p:sp>
    </p:spTree>
  </p:cSld>
  <p:clrMapOvr>
    <a:masterClrMapping/>
  </p:clrMapOvr>
  <p:transition>
    <p:cover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 name="スライド番号プレースホルダー 2"/>
          <p:cNvSpPr>
            <a:spLocks noGrp="1"/>
          </p:cNvSpPr>
          <p:nvPr>
            <p:ph type="sldNum" sz="quarter" idx="11"/>
          </p:nvPr>
        </p:nvSpPr>
        <p:spPr/>
        <p:txBody>
          <a:bodyPr/>
          <a:lstStyle/>
          <a:p>
            <a:fld id="{2AE85F3B-97E0-4701-8E6F-A4127A27EC81}" type="slidenum">
              <a:rPr lang="en-US" altLang="ja-JP"/>
              <a:pPr/>
              <a:t>7</a:t>
            </a:fld>
            <a:r>
              <a:rPr lang="en-US" altLang="ja-JP"/>
              <a:t>/35</a:t>
            </a:r>
          </a:p>
        </p:txBody>
      </p:sp>
      <p:grpSp>
        <p:nvGrpSpPr>
          <p:cNvPr id="927746" name="Group 2"/>
          <p:cNvGrpSpPr>
            <a:grpSpLocks/>
          </p:cNvGrpSpPr>
          <p:nvPr/>
        </p:nvGrpSpPr>
        <p:grpSpPr bwMode="auto">
          <a:xfrm>
            <a:off x="292100" y="2238375"/>
            <a:ext cx="7991475" cy="4441825"/>
            <a:chOff x="303" y="1452"/>
            <a:chExt cx="4731" cy="2686"/>
          </a:xfrm>
        </p:grpSpPr>
        <p:sp>
          <p:nvSpPr>
            <p:cNvPr id="927747" name="Freeform 3"/>
            <p:cNvSpPr>
              <a:spLocks/>
            </p:cNvSpPr>
            <p:nvPr/>
          </p:nvSpPr>
          <p:spPr bwMode="auto">
            <a:xfrm rot="1627522">
              <a:off x="2789" y="2959"/>
              <a:ext cx="396" cy="508"/>
            </a:xfrm>
            <a:custGeom>
              <a:avLst/>
              <a:gdLst>
                <a:gd name="T0" fmla="*/ 294 w 321"/>
                <a:gd name="T1" fmla="*/ 225 h 342"/>
                <a:gd name="T2" fmla="*/ 263 w 321"/>
                <a:gd name="T3" fmla="*/ 276 h 342"/>
                <a:gd name="T4" fmla="*/ 233 w 321"/>
                <a:gd name="T5" fmla="*/ 316 h 342"/>
                <a:gd name="T6" fmla="*/ 202 w 321"/>
                <a:gd name="T7" fmla="*/ 342 h 342"/>
                <a:gd name="T8" fmla="*/ 191 w 321"/>
                <a:gd name="T9" fmla="*/ 323 h 342"/>
                <a:gd name="T10" fmla="*/ 196 w 321"/>
                <a:gd name="T11" fmla="*/ 293 h 342"/>
                <a:gd name="T12" fmla="*/ 187 w 321"/>
                <a:gd name="T13" fmla="*/ 277 h 342"/>
                <a:gd name="T14" fmla="*/ 216 w 321"/>
                <a:gd name="T15" fmla="*/ 250 h 342"/>
                <a:gd name="T16" fmla="*/ 204 w 321"/>
                <a:gd name="T17" fmla="*/ 231 h 342"/>
                <a:gd name="T18" fmla="*/ 184 w 321"/>
                <a:gd name="T19" fmla="*/ 244 h 342"/>
                <a:gd name="T20" fmla="*/ 172 w 321"/>
                <a:gd name="T21" fmla="*/ 273 h 342"/>
                <a:gd name="T22" fmla="*/ 180 w 321"/>
                <a:gd name="T23" fmla="*/ 297 h 342"/>
                <a:gd name="T24" fmla="*/ 162 w 321"/>
                <a:gd name="T25" fmla="*/ 304 h 342"/>
                <a:gd name="T26" fmla="*/ 118 w 321"/>
                <a:gd name="T27" fmla="*/ 291 h 342"/>
                <a:gd name="T28" fmla="*/ 100 w 321"/>
                <a:gd name="T29" fmla="*/ 301 h 342"/>
                <a:gd name="T30" fmla="*/ 100 w 321"/>
                <a:gd name="T31" fmla="*/ 277 h 342"/>
                <a:gd name="T32" fmla="*/ 90 w 321"/>
                <a:gd name="T33" fmla="*/ 263 h 342"/>
                <a:gd name="T34" fmla="*/ 76 w 321"/>
                <a:gd name="T35" fmla="*/ 268 h 342"/>
                <a:gd name="T36" fmla="*/ 57 w 321"/>
                <a:gd name="T37" fmla="*/ 270 h 342"/>
                <a:gd name="T38" fmla="*/ 48 w 321"/>
                <a:gd name="T39" fmla="*/ 263 h 342"/>
                <a:gd name="T40" fmla="*/ 42 w 321"/>
                <a:gd name="T41" fmla="*/ 262 h 342"/>
                <a:gd name="T42" fmla="*/ 37 w 321"/>
                <a:gd name="T43" fmla="*/ 286 h 342"/>
                <a:gd name="T44" fmla="*/ 22 w 321"/>
                <a:gd name="T45" fmla="*/ 289 h 342"/>
                <a:gd name="T46" fmla="*/ 10 w 321"/>
                <a:gd name="T47" fmla="*/ 271 h 342"/>
                <a:gd name="T48" fmla="*/ 12 w 321"/>
                <a:gd name="T49" fmla="*/ 239 h 342"/>
                <a:gd name="T50" fmla="*/ 4 w 321"/>
                <a:gd name="T51" fmla="*/ 219 h 342"/>
                <a:gd name="T52" fmla="*/ 3 w 321"/>
                <a:gd name="T53" fmla="*/ 199 h 342"/>
                <a:gd name="T54" fmla="*/ 23 w 321"/>
                <a:gd name="T55" fmla="*/ 179 h 342"/>
                <a:gd name="T56" fmla="*/ 45 w 321"/>
                <a:gd name="T57" fmla="*/ 189 h 342"/>
                <a:gd name="T58" fmla="*/ 60 w 321"/>
                <a:gd name="T59" fmla="*/ 184 h 342"/>
                <a:gd name="T60" fmla="*/ 51 w 321"/>
                <a:gd name="T61" fmla="*/ 167 h 342"/>
                <a:gd name="T62" fmla="*/ 51 w 321"/>
                <a:gd name="T63" fmla="*/ 144 h 342"/>
                <a:gd name="T64" fmla="*/ 54 w 321"/>
                <a:gd name="T65" fmla="*/ 126 h 342"/>
                <a:gd name="T66" fmla="*/ 45 w 321"/>
                <a:gd name="T67" fmla="*/ 109 h 342"/>
                <a:gd name="T68" fmla="*/ 31 w 321"/>
                <a:gd name="T69" fmla="*/ 106 h 342"/>
                <a:gd name="T70" fmla="*/ 43 w 321"/>
                <a:gd name="T71" fmla="*/ 70 h 342"/>
                <a:gd name="T72" fmla="*/ 63 w 321"/>
                <a:gd name="T73" fmla="*/ 57 h 342"/>
                <a:gd name="T74" fmla="*/ 85 w 321"/>
                <a:gd name="T75" fmla="*/ 46 h 342"/>
                <a:gd name="T76" fmla="*/ 90 w 321"/>
                <a:gd name="T77" fmla="*/ 29 h 342"/>
                <a:gd name="T78" fmla="*/ 117 w 321"/>
                <a:gd name="T79" fmla="*/ 37 h 342"/>
                <a:gd name="T80" fmla="*/ 151 w 321"/>
                <a:gd name="T81" fmla="*/ 37 h 342"/>
                <a:gd name="T82" fmla="*/ 180 w 321"/>
                <a:gd name="T83" fmla="*/ 19 h 342"/>
                <a:gd name="T84" fmla="*/ 201 w 321"/>
                <a:gd name="T85" fmla="*/ 5 h 342"/>
                <a:gd name="T86" fmla="*/ 228 w 321"/>
                <a:gd name="T87" fmla="*/ 7 h 342"/>
                <a:gd name="T88" fmla="*/ 256 w 321"/>
                <a:gd name="T89" fmla="*/ 43 h 342"/>
                <a:gd name="T90" fmla="*/ 276 w 321"/>
                <a:gd name="T91" fmla="*/ 61 h 342"/>
                <a:gd name="T92" fmla="*/ 287 w 321"/>
                <a:gd name="T93" fmla="*/ 46 h 342"/>
                <a:gd name="T94" fmla="*/ 299 w 321"/>
                <a:gd name="T95" fmla="*/ 47 h 342"/>
                <a:gd name="T96" fmla="*/ 304 w 321"/>
                <a:gd name="T97" fmla="*/ 66 h 342"/>
                <a:gd name="T98" fmla="*/ 291 w 321"/>
                <a:gd name="T99" fmla="*/ 123 h 342"/>
                <a:gd name="T100" fmla="*/ 286 w 321"/>
                <a:gd name="T101" fmla="*/ 156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1" h="342">
                  <a:moveTo>
                    <a:pt x="318" y="211"/>
                  </a:moveTo>
                  <a:lnTo>
                    <a:pt x="321" y="214"/>
                  </a:lnTo>
                  <a:lnTo>
                    <a:pt x="321" y="217"/>
                  </a:lnTo>
                  <a:lnTo>
                    <a:pt x="317" y="220"/>
                  </a:lnTo>
                  <a:lnTo>
                    <a:pt x="294" y="225"/>
                  </a:lnTo>
                  <a:lnTo>
                    <a:pt x="289" y="227"/>
                  </a:lnTo>
                  <a:lnTo>
                    <a:pt x="280" y="237"/>
                  </a:lnTo>
                  <a:lnTo>
                    <a:pt x="263" y="258"/>
                  </a:lnTo>
                  <a:lnTo>
                    <a:pt x="262" y="267"/>
                  </a:lnTo>
                  <a:lnTo>
                    <a:pt x="263" y="276"/>
                  </a:lnTo>
                  <a:lnTo>
                    <a:pt x="262" y="295"/>
                  </a:lnTo>
                  <a:lnTo>
                    <a:pt x="257" y="303"/>
                  </a:lnTo>
                  <a:lnTo>
                    <a:pt x="250" y="306"/>
                  </a:lnTo>
                  <a:lnTo>
                    <a:pt x="244" y="310"/>
                  </a:lnTo>
                  <a:lnTo>
                    <a:pt x="233" y="316"/>
                  </a:lnTo>
                  <a:lnTo>
                    <a:pt x="227" y="317"/>
                  </a:lnTo>
                  <a:lnTo>
                    <a:pt x="211" y="327"/>
                  </a:lnTo>
                  <a:lnTo>
                    <a:pt x="210" y="330"/>
                  </a:lnTo>
                  <a:lnTo>
                    <a:pt x="207" y="340"/>
                  </a:lnTo>
                  <a:lnTo>
                    <a:pt x="202" y="342"/>
                  </a:lnTo>
                  <a:lnTo>
                    <a:pt x="196" y="342"/>
                  </a:lnTo>
                  <a:lnTo>
                    <a:pt x="187" y="337"/>
                  </a:lnTo>
                  <a:lnTo>
                    <a:pt x="181" y="329"/>
                  </a:lnTo>
                  <a:lnTo>
                    <a:pt x="190" y="325"/>
                  </a:lnTo>
                  <a:lnTo>
                    <a:pt x="191" y="323"/>
                  </a:lnTo>
                  <a:lnTo>
                    <a:pt x="190" y="317"/>
                  </a:lnTo>
                  <a:lnTo>
                    <a:pt x="190" y="305"/>
                  </a:lnTo>
                  <a:lnTo>
                    <a:pt x="190" y="298"/>
                  </a:lnTo>
                  <a:lnTo>
                    <a:pt x="193" y="295"/>
                  </a:lnTo>
                  <a:lnTo>
                    <a:pt x="196" y="293"/>
                  </a:lnTo>
                  <a:lnTo>
                    <a:pt x="197" y="289"/>
                  </a:lnTo>
                  <a:lnTo>
                    <a:pt x="197" y="288"/>
                  </a:lnTo>
                  <a:lnTo>
                    <a:pt x="191" y="283"/>
                  </a:lnTo>
                  <a:lnTo>
                    <a:pt x="189" y="282"/>
                  </a:lnTo>
                  <a:lnTo>
                    <a:pt x="187" y="277"/>
                  </a:lnTo>
                  <a:lnTo>
                    <a:pt x="191" y="275"/>
                  </a:lnTo>
                  <a:lnTo>
                    <a:pt x="198" y="273"/>
                  </a:lnTo>
                  <a:lnTo>
                    <a:pt x="201" y="265"/>
                  </a:lnTo>
                  <a:lnTo>
                    <a:pt x="205" y="258"/>
                  </a:lnTo>
                  <a:lnTo>
                    <a:pt x="216" y="250"/>
                  </a:lnTo>
                  <a:lnTo>
                    <a:pt x="223" y="243"/>
                  </a:lnTo>
                  <a:lnTo>
                    <a:pt x="226" y="239"/>
                  </a:lnTo>
                  <a:lnTo>
                    <a:pt x="225" y="237"/>
                  </a:lnTo>
                  <a:lnTo>
                    <a:pt x="211" y="227"/>
                  </a:lnTo>
                  <a:lnTo>
                    <a:pt x="204" y="231"/>
                  </a:lnTo>
                  <a:lnTo>
                    <a:pt x="201" y="229"/>
                  </a:lnTo>
                  <a:lnTo>
                    <a:pt x="199" y="229"/>
                  </a:lnTo>
                  <a:lnTo>
                    <a:pt x="196" y="229"/>
                  </a:lnTo>
                  <a:lnTo>
                    <a:pt x="189" y="233"/>
                  </a:lnTo>
                  <a:lnTo>
                    <a:pt x="184" y="244"/>
                  </a:lnTo>
                  <a:lnTo>
                    <a:pt x="184" y="245"/>
                  </a:lnTo>
                  <a:lnTo>
                    <a:pt x="178" y="253"/>
                  </a:lnTo>
                  <a:lnTo>
                    <a:pt x="173" y="262"/>
                  </a:lnTo>
                  <a:lnTo>
                    <a:pt x="171" y="270"/>
                  </a:lnTo>
                  <a:lnTo>
                    <a:pt x="172" y="273"/>
                  </a:lnTo>
                  <a:lnTo>
                    <a:pt x="175" y="276"/>
                  </a:lnTo>
                  <a:lnTo>
                    <a:pt x="180" y="285"/>
                  </a:lnTo>
                  <a:lnTo>
                    <a:pt x="181" y="288"/>
                  </a:lnTo>
                  <a:lnTo>
                    <a:pt x="181" y="291"/>
                  </a:lnTo>
                  <a:lnTo>
                    <a:pt x="180" y="297"/>
                  </a:lnTo>
                  <a:lnTo>
                    <a:pt x="175" y="305"/>
                  </a:lnTo>
                  <a:lnTo>
                    <a:pt x="171" y="309"/>
                  </a:lnTo>
                  <a:lnTo>
                    <a:pt x="167" y="310"/>
                  </a:lnTo>
                  <a:lnTo>
                    <a:pt x="163" y="309"/>
                  </a:lnTo>
                  <a:lnTo>
                    <a:pt x="162" y="304"/>
                  </a:lnTo>
                  <a:lnTo>
                    <a:pt x="163" y="294"/>
                  </a:lnTo>
                  <a:lnTo>
                    <a:pt x="161" y="288"/>
                  </a:lnTo>
                  <a:lnTo>
                    <a:pt x="156" y="285"/>
                  </a:lnTo>
                  <a:lnTo>
                    <a:pt x="151" y="285"/>
                  </a:lnTo>
                  <a:lnTo>
                    <a:pt x="118" y="291"/>
                  </a:lnTo>
                  <a:lnTo>
                    <a:pt x="113" y="297"/>
                  </a:lnTo>
                  <a:lnTo>
                    <a:pt x="107" y="306"/>
                  </a:lnTo>
                  <a:lnTo>
                    <a:pt x="106" y="306"/>
                  </a:lnTo>
                  <a:lnTo>
                    <a:pt x="103" y="304"/>
                  </a:lnTo>
                  <a:lnTo>
                    <a:pt x="100" y="301"/>
                  </a:lnTo>
                  <a:lnTo>
                    <a:pt x="95" y="293"/>
                  </a:lnTo>
                  <a:lnTo>
                    <a:pt x="94" y="289"/>
                  </a:lnTo>
                  <a:lnTo>
                    <a:pt x="95" y="286"/>
                  </a:lnTo>
                  <a:lnTo>
                    <a:pt x="97" y="281"/>
                  </a:lnTo>
                  <a:lnTo>
                    <a:pt x="100" y="277"/>
                  </a:lnTo>
                  <a:lnTo>
                    <a:pt x="100" y="274"/>
                  </a:lnTo>
                  <a:lnTo>
                    <a:pt x="100" y="269"/>
                  </a:lnTo>
                  <a:lnTo>
                    <a:pt x="97" y="265"/>
                  </a:lnTo>
                  <a:lnTo>
                    <a:pt x="94" y="263"/>
                  </a:lnTo>
                  <a:lnTo>
                    <a:pt x="90" y="263"/>
                  </a:lnTo>
                  <a:lnTo>
                    <a:pt x="89" y="264"/>
                  </a:lnTo>
                  <a:lnTo>
                    <a:pt x="85" y="267"/>
                  </a:lnTo>
                  <a:lnTo>
                    <a:pt x="83" y="268"/>
                  </a:lnTo>
                  <a:lnTo>
                    <a:pt x="78" y="268"/>
                  </a:lnTo>
                  <a:lnTo>
                    <a:pt x="76" y="268"/>
                  </a:lnTo>
                  <a:lnTo>
                    <a:pt x="71" y="270"/>
                  </a:lnTo>
                  <a:lnTo>
                    <a:pt x="69" y="270"/>
                  </a:lnTo>
                  <a:lnTo>
                    <a:pt x="64" y="271"/>
                  </a:lnTo>
                  <a:lnTo>
                    <a:pt x="59" y="271"/>
                  </a:lnTo>
                  <a:lnTo>
                    <a:pt x="57" y="270"/>
                  </a:lnTo>
                  <a:lnTo>
                    <a:pt x="55" y="268"/>
                  </a:lnTo>
                  <a:lnTo>
                    <a:pt x="54" y="265"/>
                  </a:lnTo>
                  <a:lnTo>
                    <a:pt x="53" y="264"/>
                  </a:lnTo>
                  <a:lnTo>
                    <a:pt x="49" y="264"/>
                  </a:lnTo>
                  <a:lnTo>
                    <a:pt x="48" y="263"/>
                  </a:lnTo>
                  <a:lnTo>
                    <a:pt x="47" y="261"/>
                  </a:lnTo>
                  <a:lnTo>
                    <a:pt x="47" y="259"/>
                  </a:lnTo>
                  <a:lnTo>
                    <a:pt x="46" y="258"/>
                  </a:lnTo>
                  <a:lnTo>
                    <a:pt x="43" y="259"/>
                  </a:lnTo>
                  <a:lnTo>
                    <a:pt x="42" y="262"/>
                  </a:lnTo>
                  <a:lnTo>
                    <a:pt x="40" y="265"/>
                  </a:lnTo>
                  <a:lnTo>
                    <a:pt x="39" y="270"/>
                  </a:lnTo>
                  <a:lnTo>
                    <a:pt x="37" y="276"/>
                  </a:lnTo>
                  <a:lnTo>
                    <a:pt x="39" y="280"/>
                  </a:lnTo>
                  <a:lnTo>
                    <a:pt x="37" y="286"/>
                  </a:lnTo>
                  <a:lnTo>
                    <a:pt x="33" y="297"/>
                  </a:lnTo>
                  <a:lnTo>
                    <a:pt x="29" y="298"/>
                  </a:lnTo>
                  <a:lnTo>
                    <a:pt x="25" y="298"/>
                  </a:lnTo>
                  <a:lnTo>
                    <a:pt x="23" y="293"/>
                  </a:lnTo>
                  <a:lnTo>
                    <a:pt x="22" y="289"/>
                  </a:lnTo>
                  <a:lnTo>
                    <a:pt x="21" y="283"/>
                  </a:lnTo>
                  <a:lnTo>
                    <a:pt x="19" y="277"/>
                  </a:lnTo>
                  <a:lnTo>
                    <a:pt x="17" y="276"/>
                  </a:lnTo>
                  <a:lnTo>
                    <a:pt x="12" y="276"/>
                  </a:lnTo>
                  <a:lnTo>
                    <a:pt x="10" y="271"/>
                  </a:lnTo>
                  <a:lnTo>
                    <a:pt x="9" y="263"/>
                  </a:lnTo>
                  <a:lnTo>
                    <a:pt x="11" y="259"/>
                  </a:lnTo>
                  <a:lnTo>
                    <a:pt x="12" y="255"/>
                  </a:lnTo>
                  <a:lnTo>
                    <a:pt x="12" y="247"/>
                  </a:lnTo>
                  <a:lnTo>
                    <a:pt x="12" y="239"/>
                  </a:lnTo>
                  <a:lnTo>
                    <a:pt x="11" y="234"/>
                  </a:lnTo>
                  <a:lnTo>
                    <a:pt x="11" y="229"/>
                  </a:lnTo>
                  <a:lnTo>
                    <a:pt x="9" y="225"/>
                  </a:lnTo>
                  <a:lnTo>
                    <a:pt x="7" y="221"/>
                  </a:lnTo>
                  <a:lnTo>
                    <a:pt x="4" y="219"/>
                  </a:lnTo>
                  <a:lnTo>
                    <a:pt x="1" y="215"/>
                  </a:lnTo>
                  <a:lnTo>
                    <a:pt x="0" y="214"/>
                  </a:lnTo>
                  <a:lnTo>
                    <a:pt x="1" y="210"/>
                  </a:lnTo>
                  <a:lnTo>
                    <a:pt x="4" y="207"/>
                  </a:lnTo>
                  <a:lnTo>
                    <a:pt x="3" y="199"/>
                  </a:lnTo>
                  <a:lnTo>
                    <a:pt x="10" y="185"/>
                  </a:lnTo>
                  <a:lnTo>
                    <a:pt x="15" y="186"/>
                  </a:lnTo>
                  <a:lnTo>
                    <a:pt x="18" y="185"/>
                  </a:lnTo>
                  <a:lnTo>
                    <a:pt x="19" y="184"/>
                  </a:lnTo>
                  <a:lnTo>
                    <a:pt x="23" y="179"/>
                  </a:lnTo>
                  <a:lnTo>
                    <a:pt x="29" y="180"/>
                  </a:lnTo>
                  <a:lnTo>
                    <a:pt x="30" y="184"/>
                  </a:lnTo>
                  <a:lnTo>
                    <a:pt x="34" y="189"/>
                  </a:lnTo>
                  <a:lnTo>
                    <a:pt x="41" y="186"/>
                  </a:lnTo>
                  <a:lnTo>
                    <a:pt x="45" y="189"/>
                  </a:lnTo>
                  <a:lnTo>
                    <a:pt x="45" y="191"/>
                  </a:lnTo>
                  <a:lnTo>
                    <a:pt x="52" y="193"/>
                  </a:lnTo>
                  <a:lnTo>
                    <a:pt x="54" y="190"/>
                  </a:lnTo>
                  <a:lnTo>
                    <a:pt x="59" y="189"/>
                  </a:lnTo>
                  <a:lnTo>
                    <a:pt x="60" y="184"/>
                  </a:lnTo>
                  <a:lnTo>
                    <a:pt x="60" y="179"/>
                  </a:lnTo>
                  <a:lnTo>
                    <a:pt x="59" y="175"/>
                  </a:lnTo>
                  <a:lnTo>
                    <a:pt x="57" y="173"/>
                  </a:lnTo>
                  <a:lnTo>
                    <a:pt x="53" y="171"/>
                  </a:lnTo>
                  <a:lnTo>
                    <a:pt x="51" y="167"/>
                  </a:lnTo>
                  <a:lnTo>
                    <a:pt x="52" y="160"/>
                  </a:lnTo>
                  <a:lnTo>
                    <a:pt x="53" y="156"/>
                  </a:lnTo>
                  <a:lnTo>
                    <a:pt x="48" y="151"/>
                  </a:lnTo>
                  <a:lnTo>
                    <a:pt x="48" y="145"/>
                  </a:lnTo>
                  <a:lnTo>
                    <a:pt x="51" y="144"/>
                  </a:lnTo>
                  <a:lnTo>
                    <a:pt x="52" y="139"/>
                  </a:lnTo>
                  <a:lnTo>
                    <a:pt x="53" y="137"/>
                  </a:lnTo>
                  <a:lnTo>
                    <a:pt x="51" y="132"/>
                  </a:lnTo>
                  <a:lnTo>
                    <a:pt x="51" y="129"/>
                  </a:lnTo>
                  <a:lnTo>
                    <a:pt x="54" y="126"/>
                  </a:lnTo>
                  <a:lnTo>
                    <a:pt x="58" y="114"/>
                  </a:lnTo>
                  <a:lnTo>
                    <a:pt x="55" y="108"/>
                  </a:lnTo>
                  <a:lnTo>
                    <a:pt x="53" y="107"/>
                  </a:lnTo>
                  <a:lnTo>
                    <a:pt x="46" y="111"/>
                  </a:lnTo>
                  <a:lnTo>
                    <a:pt x="45" y="109"/>
                  </a:lnTo>
                  <a:lnTo>
                    <a:pt x="45" y="108"/>
                  </a:lnTo>
                  <a:lnTo>
                    <a:pt x="41" y="106"/>
                  </a:lnTo>
                  <a:lnTo>
                    <a:pt x="39" y="107"/>
                  </a:lnTo>
                  <a:lnTo>
                    <a:pt x="35" y="108"/>
                  </a:lnTo>
                  <a:lnTo>
                    <a:pt x="31" y="106"/>
                  </a:lnTo>
                  <a:lnTo>
                    <a:pt x="30" y="101"/>
                  </a:lnTo>
                  <a:lnTo>
                    <a:pt x="33" y="85"/>
                  </a:lnTo>
                  <a:lnTo>
                    <a:pt x="37" y="77"/>
                  </a:lnTo>
                  <a:lnTo>
                    <a:pt x="41" y="71"/>
                  </a:lnTo>
                  <a:lnTo>
                    <a:pt x="43" y="70"/>
                  </a:lnTo>
                  <a:lnTo>
                    <a:pt x="46" y="64"/>
                  </a:lnTo>
                  <a:lnTo>
                    <a:pt x="48" y="61"/>
                  </a:lnTo>
                  <a:lnTo>
                    <a:pt x="52" y="60"/>
                  </a:lnTo>
                  <a:lnTo>
                    <a:pt x="57" y="60"/>
                  </a:lnTo>
                  <a:lnTo>
                    <a:pt x="63" y="57"/>
                  </a:lnTo>
                  <a:lnTo>
                    <a:pt x="69" y="59"/>
                  </a:lnTo>
                  <a:lnTo>
                    <a:pt x="75" y="59"/>
                  </a:lnTo>
                  <a:lnTo>
                    <a:pt x="76" y="53"/>
                  </a:lnTo>
                  <a:lnTo>
                    <a:pt x="84" y="49"/>
                  </a:lnTo>
                  <a:lnTo>
                    <a:pt x="85" y="46"/>
                  </a:lnTo>
                  <a:lnTo>
                    <a:pt x="84" y="42"/>
                  </a:lnTo>
                  <a:lnTo>
                    <a:pt x="90" y="42"/>
                  </a:lnTo>
                  <a:lnTo>
                    <a:pt x="90" y="39"/>
                  </a:lnTo>
                  <a:lnTo>
                    <a:pt x="89" y="34"/>
                  </a:lnTo>
                  <a:lnTo>
                    <a:pt x="90" y="29"/>
                  </a:lnTo>
                  <a:lnTo>
                    <a:pt x="99" y="30"/>
                  </a:lnTo>
                  <a:lnTo>
                    <a:pt x="101" y="28"/>
                  </a:lnTo>
                  <a:lnTo>
                    <a:pt x="107" y="21"/>
                  </a:lnTo>
                  <a:lnTo>
                    <a:pt x="112" y="31"/>
                  </a:lnTo>
                  <a:lnTo>
                    <a:pt x="117" y="37"/>
                  </a:lnTo>
                  <a:lnTo>
                    <a:pt x="118" y="40"/>
                  </a:lnTo>
                  <a:lnTo>
                    <a:pt x="124" y="42"/>
                  </a:lnTo>
                  <a:lnTo>
                    <a:pt x="132" y="40"/>
                  </a:lnTo>
                  <a:lnTo>
                    <a:pt x="138" y="39"/>
                  </a:lnTo>
                  <a:lnTo>
                    <a:pt x="151" y="37"/>
                  </a:lnTo>
                  <a:lnTo>
                    <a:pt x="157" y="35"/>
                  </a:lnTo>
                  <a:lnTo>
                    <a:pt x="163" y="30"/>
                  </a:lnTo>
                  <a:lnTo>
                    <a:pt x="165" y="28"/>
                  </a:lnTo>
                  <a:lnTo>
                    <a:pt x="174" y="23"/>
                  </a:lnTo>
                  <a:lnTo>
                    <a:pt x="180" y="19"/>
                  </a:lnTo>
                  <a:lnTo>
                    <a:pt x="183" y="15"/>
                  </a:lnTo>
                  <a:lnTo>
                    <a:pt x="184" y="13"/>
                  </a:lnTo>
                  <a:lnTo>
                    <a:pt x="191" y="13"/>
                  </a:lnTo>
                  <a:lnTo>
                    <a:pt x="196" y="12"/>
                  </a:lnTo>
                  <a:lnTo>
                    <a:pt x="201" y="5"/>
                  </a:lnTo>
                  <a:lnTo>
                    <a:pt x="203" y="1"/>
                  </a:lnTo>
                  <a:lnTo>
                    <a:pt x="210" y="0"/>
                  </a:lnTo>
                  <a:lnTo>
                    <a:pt x="216" y="0"/>
                  </a:lnTo>
                  <a:lnTo>
                    <a:pt x="222" y="3"/>
                  </a:lnTo>
                  <a:lnTo>
                    <a:pt x="228" y="7"/>
                  </a:lnTo>
                  <a:lnTo>
                    <a:pt x="241" y="19"/>
                  </a:lnTo>
                  <a:lnTo>
                    <a:pt x="246" y="31"/>
                  </a:lnTo>
                  <a:lnTo>
                    <a:pt x="247" y="35"/>
                  </a:lnTo>
                  <a:lnTo>
                    <a:pt x="251" y="41"/>
                  </a:lnTo>
                  <a:lnTo>
                    <a:pt x="256" y="43"/>
                  </a:lnTo>
                  <a:lnTo>
                    <a:pt x="261" y="48"/>
                  </a:lnTo>
                  <a:lnTo>
                    <a:pt x="267" y="55"/>
                  </a:lnTo>
                  <a:lnTo>
                    <a:pt x="270" y="59"/>
                  </a:lnTo>
                  <a:lnTo>
                    <a:pt x="273" y="59"/>
                  </a:lnTo>
                  <a:lnTo>
                    <a:pt x="276" y="61"/>
                  </a:lnTo>
                  <a:lnTo>
                    <a:pt x="281" y="60"/>
                  </a:lnTo>
                  <a:lnTo>
                    <a:pt x="283" y="54"/>
                  </a:lnTo>
                  <a:lnTo>
                    <a:pt x="287" y="52"/>
                  </a:lnTo>
                  <a:lnTo>
                    <a:pt x="288" y="48"/>
                  </a:lnTo>
                  <a:lnTo>
                    <a:pt x="287" y="46"/>
                  </a:lnTo>
                  <a:lnTo>
                    <a:pt x="286" y="40"/>
                  </a:lnTo>
                  <a:lnTo>
                    <a:pt x="289" y="41"/>
                  </a:lnTo>
                  <a:lnTo>
                    <a:pt x="293" y="42"/>
                  </a:lnTo>
                  <a:lnTo>
                    <a:pt x="297" y="45"/>
                  </a:lnTo>
                  <a:lnTo>
                    <a:pt x="299" y="47"/>
                  </a:lnTo>
                  <a:lnTo>
                    <a:pt x="303" y="51"/>
                  </a:lnTo>
                  <a:lnTo>
                    <a:pt x="310" y="51"/>
                  </a:lnTo>
                  <a:lnTo>
                    <a:pt x="312" y="52"/>
                  </a:lnTo>
                  <a:lnTo>
                    <a:pt x="312" y="53"/>
                  </a:lnTo>
                  <a:lnTo>
                    <a:pt x="304" y="66"/>
                  </a:lnTo>
                  <a:lnTo>
                    <a:pt x="301" y="75"/>
                  </a:lnTo>
                  <a:lnTo>
                    <a:pt x="297" y="88"/>
                  </a:lnTo>
                  <a:lnTo>
                    <a:pt x="289" y="105"/>
                  </a:lnTo>
                  <a:lnTo>
                    <a:pt x="289" y="108"/>
                  </a:lnTo>
                  <a:lnTo>
                    <a:pt x="291" y="123"/>
                  </a:lnTo>
                  <a:lnTo>
                    <a:pt x="288" y="129"/>
                  </a:lnTo>
                  <a:lnTo>
                    <a:pt x="286" y="132"/>
                  </a:lnTo>
                  <a:lnTo>
                    <a:pt x="283" y="135"/>
                  </a:lnTo>
                  <a:lnTo>
                    <a:pt x="282" y="139"/>
                  </a:lnTo>
                  <a:lnTo>
                    <a:pt x="286" y="156"/>
                  </a:lnTo>
                  <a:lnTo>
                    <a:pt x="298" y="181"/>
                  </a:lnTo>
                  <a:lnTo>
                    <a:pt x="311" y="203"/>
                  </a:lnTo>
                  <a:lnTo>
                    <a:pt x="318" y="211"/>
                  </a:lnTo>
                  <a:close/>
                </a:path>
              </a:pathLst>
            </a:custGeom>
            <a:blipFill dpi="0" rotWithShape="0">
              <a:blip r:embed="rId4"/>
              <a:srcRect/>
              <a:tile tx="0" ty="0" sx="100000" sy="100000" flip="none" algn="tl"/>
            </a:blip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748" name="Freeform 4"/>
            <p:cNvSpPr>
              <a:spLocks/>
            </p:cNvSpPr>
            <p:nvPr/>
          </p:nvSpPr>
          <p:spPr bwMode="auto">
            <a:xfrm rot="1627522">
              <a:off x="2822" y="3436"/>
              <a:ext cx="28" cy="30"/>
            </a:xfrm>
            <a:custGeom>
              <a:avLst/>
              <a:gdLst>
                <a:gd name="T0" fmla="*/ 18 w 20"/>
                <a:gd name="T1" fmla="*/ 6 h 20"/>
                <a:gd name="T2" fmla="*/ 19 w 20"/>
                <a:gd name="T3" fmla="*/ 6 h 20"/>
                <a:gd name="T4" fmla="*/ 20 w 20"/>
                <a:gd name="T5" fmla="*/ 7 h 20"/>
                <a:gd name="T6" fmla="*/ 20 w 20"/>
                <a:gd name="T7" fmla="*/ 8 h 20"/>
                <a:gd name="T8" fmla="*/ 19 w 20"/>
                <a:gd name="T9" fmla="*/ 10 h 20"/>
                <a:gd name="T10" fmla="*/ 18 w 20"/>
                <a:gd name="T11" fmla="*/ 13 h 20"/>
                <a:gd name="T12" fmla="*/ 15 w 20"/>
                <a:gd name="T13" fmla="*/ 14 h 20"/>
                <a:gd name="T14" fmla="*/ 12 w 20"/>
                <a:gd name="T15" fmla="*/ 18 h 20"/>
                <a:gd name="T16" fmla="*/ 8 w 20"/>
                <a:gd name="T17" fmla="*/ 20 h 20"/>
                <a:gd name="T18" fmla="*/ 7 w 20"/>
                <a:gd name="T19" fmla="*/ 19 h 20"/>
                <a:gd name="T20" fmla="*/ 5 w 20"/>
                <a:gd name="T21" fmla="*/ 19 h 20"/>
                <a:gd name="T22" fmla="*/ 2 w 20"/>
                <a:gd name="T23" fmla="*/ 18 h 20"/>
                <a:gd name="T24" fmla="*/ 2 w 20"/>
                <a:gd name="T25" fmla="*/ 15 h 20"/>
                <a:gd name="T26" fmla="*/ 1 w 20"/>
                <a:gd name="T27" fmla="*/ 13 h 20"/>
                <a:gd name="T28" fmla="*/ 0 w 20"/>
                <a:gd name="T29" fmla="*/ 9 h 20"/>
                <a:gd name="T30" fmla="*/ 1 w 20"/>
                <a:gd name="T31" fmla="*/ 7 h 20"/>
                <a:gd name="T32" fmla="*/ 2 w 20"/>
                <a:gd name="T33" fmla="*/ 3 h 20"/>
                <a:gd name="T34" fmla="*/ 2 w 20"/>
                <a:gd name="T35" fmla="*/ 2 h 20"/>
                <a:gd name="T36" fmla="*/ 3 w 20"/>
                <a:gd name="T37" fmla="*/ 0 h 20"/>
                <a:gd name="T38" fmla="*/ 6 w 20"/>
                <a:gd name="T39" fmla="*/ 0 h 20"/>
                <a:gd name="T40" fmla="*/ 9 w 20"/>
                <a:gd name="T41" fmla="*/ 0 h 20"/>
                <a:gd name="T42" fmla="*/ 11 w 20"/>
                <a:gd name="T43" fmla="*/ 1 h 20"/>
                <a:gd name="T44" fmla="*/ 14 w 20"/>
                <a:gd name="T45" fmla="*/ 2 h 20"/>
                <a:gd name="T46" fmla="*/ 18 w 20"/>
                <a:gd name="T47"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 h="20">
                  <a:moveTo>
                    <a:pt x="18" y="6"/>
                  </a:moveTo>
                  <a:lnTo>
                    <a:pt x="19" y="6"/>
                  </a:lnTo>
                  <a:lnTo>
                    <a:pt x="20" y="7"/>
                  </a:lnTo>
                  <a:lnTo>
                    <a:pt x="20" y="8"/>
                  </a:lnTo>
                  <a:lnTo>
                    <a:pt x="19" y="10"/>
                  </a:lnTo>
                  <a:lnTo>
                    <a:pt x="18" y="13"/>
                  </a:lnTo>
                  <a:lnTo>
                    <a:pt x="15" y="14"/>
                  </a:lnTo>
                  <a:lnTo>
                    <a:pt x="12" y="18"/>
                  </a:lnTo>
                  <a:lnTo>
                    <a:pt x="8" y="20"/>
                  </a:lnTo>
                  <a:lnTo>
                    <a:pt x="7" y="19"/>
                  </a:lnTo>
                  <a:lnTo>
                    <a:pt x="5" y="19"/>
                  </a:lnTo>
                  <a:lnTo>
                    <a:pt x="2" y="18"/>
                  </a:lnTo>
                  <a:lnTo>
                    <a:pt x="2" y="15"/>
                  </a:lnTo>
                  <a:lnTo>
                    <a:pt x="1" y="13"/>
                  </a:lnTo>
                  <a:lnTo>
                    <a:pt x="0" y="9"/>
                  </a:lnTo>
                  <a:lnTo>
                    <a:pt x="1" y="7"/>
                  </a:lnTo>
                  <a:lnTo>
                    <a:pt x="2" y="3"/>
                  </a:lnTo>
                  <a:lnTo>
                    <a:pt x="2" y="2"/>
                  </a:lnTo>
                  <a:lnTo>
                    <a:pt x="3" y="0"/>
                  </a:lnTo>
                  <a:lnTo>
                    <a:pt x="6" y="0"/>
                  </a:lnTo>
                  <a:lnTo>
                    <a:pt x="9" y="0"/>
                  </a:lnTo>
                  <a:lnTo>
                    <a:pt x="11" y="1"/>
                  </a:lnTo>
                  <a:lnTo>
                    <a:pt x="14" y="2"/>
                  </a:lnTo>
                  <a:lnTo>
                    <a:pt x="18" y="6"/>
                  </a:lnTo>
                  <a:close/>
                </a:path>
              </a:pathLst>
            </a:custGeom>
            <a:blipFill dpi="0" rotWithShape="0">
              <a:blip r:embed="rId4"/>
              <a:srcRect/>
              <a:tile tx="0" ty="0" sx="100000" sy="100000" flip="none" algn="tl"/>
            </a:blip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749" name="Freeform 5"/>
            <p:cNvSpPr>
              <a:spLocks/>
            </p:cNvSpPr>
            <p:nvPr/>
          </p:nvSpPr>
          <p:spPr bwMode="auto">
            <a:xfrm rot="1627522">
              <a:off x="2710" y="3785"/>
              <a:ext cx="22" cy="30"/>
            </a:xfrm>
            <a:custGeom>
              <a:avLst/>
              <a:gdLst>
                <a:gd name="T0" fmla="*/ 13 w 19"/>
                <a:gd name="T1" fmla="*/ 6 h 20"/>
                <a:gd name="T2" fmla="*/ 14 w 19"/>
                <a:gd name="T3" fmla="*/ 8 h 20"/>
                <a:gd name="T4" fmla="*/ 15 w 19"/>
                <a:gd name="T5" fmla="*/ 10 h 20"/>
                <a:gd name="T6" fmla="*/ 16 w 19"/>
                <a:gd name="T7" fmla="*/ 11 h 20"/>
                <a:gd name="T8" fmla="*/ 18 w 19"/>
                <a:gd name="T9" fmla="*/ 12 h 20"/>
                <a:gd name="T10" fmla="*/ 18 w 19"/>
                <a:gd name="T11" fmla="*/ 14 h 20"/>
                <a:gd name="T12" fmla="*/ 19 w 19"/>
                <a:gd name="T13" fmla="*/ 15 h 20"/>
                <a:gd name="T14" fmla="*/ 18 w 19"/>
                <a:gd name="T15" fmla="*/ 16 h 20"/>
                <a:gd name="T16" fmla="*/ 18 w 19"/>
                <a:gd name="T17" fmla="*/ 17 h 20"/>
                <a:gd name="T18" fmla="*/ 16 w 19"/>
                <a:gd name="T19" fmla="*/ 17 h 20"/>
                <a:gd name="T20" fmla="*/ 15 w 19"/>
                <a:gd name="T21" fmla="*/ 18 h 20"/>
                <a:gd name="T22" fmla="*/ 13 w 19"/>
                <a:gd name="T23" fmla="*/ 18 h 20"/>
                <a:gd name="T24" fmla="*/ 12 w 19"/>
                <a:gd name="T25" fmla="*/ 20 h 20"/>
                <a:gd name="T26" fmla="*/ 9 w 19"/>
                <a:gd name="T27" fmla="*/ 18 h 20"/>
                <a:gd name="T28" fmla="*/ 8 w 19"/>
                <a:gd name="T29" fmla="*/ 17 h 20"/>
                <a:gd name="T30" fmla="*/ 6 w 19"/>
                <a:gd name="T31" fmla="*/ 16 h 20"/>
                <a:gd name="T32" fmla="*/ 4 w 19"/>
                <a:gd name="T33" fmla="*/ 15 h 20"/>
                <a:gd name="T34" fmla="*/ 2 w 19"/>
                <a:gd name="T35" fmla="*/ 12 h 20"/>
                <a:gd name="T36" fmla="*/ 0 w 19"/>
                <a:gd name="T37" fmla="*/ 10 h 20"/>
                <a:gd name="T38" fmla="*/ 0 w 19"/>
                <a:gd name="T39" fmla="*/ 9 h 20"/>
                <a:gd name="T40" fmla="*/ 0 w 19"/>
                <a:gd name="T41" fmla="*/ 8 h 20"/>
                <a:gd name="T42" fmla="*/ 0 w 19"/>
                <a:gd name="T43" fmla="*/ 6 h 20"/>
                <a:gd name="T44" fmla="*/ 0 w 19"/>
                <a:gd name="T45" fmla="*/ 5 h 20"/>
                <a:gd name="T46" fmla="*/ 0 w 19"/>
                <a:gd name="T47" fmla="*/ 4 h 20"/>
                <a:gd name="T48" fmla="*/ 1 w 19"/>
                <a:gd name="T49" fmla="*/ 3 h 20"/>
                <a:gd name="T50" fmla="*/ 2 w 19"/>
                <a:gd name="T51" fmla="*/ 2 h 20"/>
                <a:gd name="T52" fmla="*/ 3 w 19"/>
                <a:gd name="T53" fmla="*/ 0 h 20"/>
                <a:gd name="T54" fmla="*/ 6 w 19"/>
                <a:gd name="T55" fmla="*/ 0 h 20"/>
                <a:gd name="T56" fmla="*/ 7 w 19"/>
                <a:gd name="T57" fmla="*/ 0 h 20"/>
                <a:gd name="T58" fmla="*/ 7 w 19"/>
                <a:gd name="T59" fmla="*/ 2 h 20"/>
                <a:gd name="T60" fmla="*/ 8 w 19"/>
                <a:gd name="T61" fmla="*/ 3 h 20"/>
                <a:gd name="T62" fmla="*/ 9 w 19"/>
                <a:gd name="T63" fmla="*/ 4 h 20"/>
                <a:gd name="T64" fmla="*/ 12 w 19"/>
                <a:gd name="T65" fmla="*/ 5 h 20"/>
                <a:gd name="T66" fmla="*/ 13 w 19"/>
                <a:gd name="T67"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 h="20">
                  <a:moveTo>
                    <a:pt x="13" y="6"/>
                  </a:moveTo>
                  <a:lnTo>
                    <a:pt x="14" y="8"/>
                  </a:lnTo>
                  <a:lnTo>
                    <a:pt x="15" y="10"/>
                  </a:lnTo>
                  <a:lnTo>
                    <a:pt x="16" y="11"/>
                  </a:lnTo>
                  <a:lnTo>
                    <a:pt x="18" y="12"/>
                  </a:lnTo>
                  <a:lnTo>
                    <a:pt x="18" y="14"/>
                  </a:lnTo>
                  <a:lnTo>
                    <a:pt x="19" y="15"/>
                  </a:lnTo>
                  <a:lnTo>
                    <a:pt x="18" y="16"/>
                  </a:lnTo>
                  <a:lnTo>
                    <a:pt x="18" y="17"/>
                  </a:lnTo>
                  <a:lnTo>
                    <a:pt x="16" y="17"/>
                  </a:lnTo>
                  <a:lnTo>
                    <a:pt x="15" y="18"/>
                  </a:lnTo>
                  <a:lnTo>
                    <a:pt x="13" y="18"/>
                  </a:lnTo>
                  <a:lnTo>
                    <a:pt x="12" y="20"/>
                  </a:lnTo>
                  <a:lnTo>
                    <a:pt x="9" y="18"/>
                  </a:lnTo>
                  <a:lnTo>
                    <a:pt x="8" y="17"/>
                  </a:lnTo>
                  <a:lnTo>
                    <a:pt x="6" y="16"/>
                  </a:lnTo>
                  <a:lnTo>
                    <a:pt x="4" y="15"/>
                  </a:lnTo>
                  <a:lnTo>
                    <a:pt x="2" y="12"/>
                  </a:lnTo>
                  <a:lnTo>
                    <a:pt x="0" y="10"/>
                  </a:lnTo>
                  <a:lnTo>
                    <a:pt x="0" y="9"/>
                  </a:lnTo>
                  <a:lnTo>
                    <a:pt x="0" y="8"/>
                  </a:lnTo>
                  <a:lnTo>
                    <a:pt x="0" y="6"/>
                  </a:lnTo>
                  <a:lnTo>
                    <a:pt x="0" y="5"/>
                  </a:lnTo>
                  <a:lnTo>
                    <a:pt x="0" y="4"/>
                  </a:lnTo>
                  <a:lnTo>
                    <a:pt x="1" y="3"/>
                  </a:lnTo>
                  <a:lnTo>
                    <a:pt x="2" y="2"/>
                  </a:lnTo>
                  <a:lnTo>
                    <a:pt x="3" y="0"/>
                  </a:lnTo>
                  <a:lnTo>
                    <a:pt x="6" y="0"/>
                  </a:lnTo>
                  <a:lnTo>
                    <a:pt x="7" y="0"/>
                  </a:lnTo>
                  <a:lnTo>
                    <a:pt x="7" y="2"/>
                  </a:lnTo>
                  <a:lnTo>
                    <a:pt x="8" y="3"/>
                  </a:lnTo>
                  <a:lnTo>
                    <a:pt x="9" y="4"/>
                  </a:lnTo>
                  <a:lnTo>
                    <a:pt x="12" y="5"/>
                  </a:lnTo>
                  <a:lnTo>
                    <a:pt x="13" y="6"/>
                  </a:lnTo>
                  <a:close/>
                </a:path>
              </a:pathLst>
            </a:custGeom>
            <a:blipFill dpi="0" rotWithShape="0">
              <a:blip r:embed="rId4"/>
              <a:srcRect/>
              <a:tile tx="0" ty="0" sx="100000" sy="100000" flip="none" algn="tl"/>
            </a:blip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750" name="Freeform 6"/>
            <p:cNvSpPr>
              <a:spLocks/>
            </p:cNvSpPr>
            <p:nvPr/>
          </p:nvSpPr>
          <p:spPr bwMode="auto">
            <a:xfrm rot="1627522">
              <a:off x="2776" y="3580"/>
              <a:ext cx="19" cy="18"/>
            </a:xfrm>
            <a:custGeom>
              <a:avLst/>
              <a:gdLst>
                <a:gd name="T0" fmla="*/ 10 w 16"/>
                <a:gd name="T1" fmla="*/ 0 h 13"/>
                <a:gd name="T2" fmla="*/ 8 w 16"/>
                <a:gd name="T3" fmla="*/ 0 h 13"/>
                <a:gd name="T4" fmla="*/ 4 w 16"/>
                <a:gd name="T5" fmla="*/ 0 h 13"/>
                <a:gd name="T6" fmla="*/ 3 w 16"/>
                <a:gd name="T7" fmla="*/ 1 h 13"/>
                <a:gd name="T8" fmla="*/ 1 w 16"/>
                <a:gd name="T9" fmla="*/ 2 h 13"/>
                <a:gd name="T10" fmla="*/ 0 w 16"/>
                <a:gd name="T11" fmla="*/ 3 h 13"/>
                <a:gd name="T12" fmla="*/ 0 w 16"/>
                <a:gd name="T13" fmla="*/ 4 h 13"/>
                <a:gd name="T14" fmla="*/ 1 w 16"/>
                <a:gd name="T15" fmla="*/ 7 h 13"/>
                <a:gd name="T16" fmla="*/ 0 w 16"/>
                <a:gd name="T17" fmla="*/ 8 h 13"/>
                <a:gd name="T18" fmla="*/ 1 w 16"/>
                <a:gd name="T19" fmla="*/ 9 h 13"/>
                <a:gd name="T20" fmla="*/ 2 w 16"/>
                <a:gd name="T21" fmla="*/ 10 h 13"/>
                <a:gd name="T22" fmla="*/ 2 w 16"/>
                <a:gd name="T23" fmla="*/ 12 h 13"/>
                <a:gd name="T24" fmla="*/ 3 w 16"/>
                <a:gd name="T25" fmla="*/ 13 h 13"/>
                <a:gd name="T26" fmla="*/ 6 w 16"/>
                <a:gd name="T27" fmla="*/ 13 h 13"/>
                <a:gd name="T28" fmla="*/ 8 w 16"/>
                <a:gd name="T29" fmla="*/ 13 h 13"/>
                <a:gd name="T30" fmla="*/ 10 w 16"/>
                <a:gd name="T31" fmla="*/ 12 h 13"/>
                <a:gd name="T32" fmla="*/ 13 w 16"/>
                <a:gd name="T33" fmla="*/ 12 h 13"/>
                <a:gd name="T34" fmla="*/ 15 w 16"/>
                <a:gd name="T35" fmla="*/ 10 h 13"/>
                <a:gd name="T36" fmla="*/ 16 w 16"/>
                <a:gd name="T37" fmla="*/ 9 h 13"/>
                <a:gd name="T38" fmla="*/ 16 w 16"/>
                <a:gd name="T39" fmla="*/ 8 h 13"/>
                <a:gd name="T40" fmla="*/ 16 w 16"/>
                <a:gd name="T41" fmla="*/ 7 h 13"/>
                <a:gd name="T42" fmla="*/ 16 w 16"/>
                <a:gd name="T43" fmla="*/ 6 h 13"/>
                <a:gd name="T44" fmla="*/ 14 w 16"/>
                <a:gd name="T45" fmla="*/ 3 h 13"/>
                <a:gd name="T46" fmla="*/ 13 w 16"/>
                <a:gd name="T47" fmla="*/ 2 h 13"/>
                <a:gd name="T48" fmla="*/ 12 w 16"/>
                <a:gd name="T49" fmla="*/ 1 h 13"/>
                <a:gd name="T50" fmla="*/ 10 w 16"/>
                <a:gd name="T5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 h="13">
                  <a:moveTo>
                    <a:pt x="10" y="0"/>
                  </a:moveTo>
                  <a:lnTo>
                    <a:pt x="8" y="0"/>
                  </a:lnTo>
                  <a:lnTo>
                    <a:pt x="4" y="0"/>
                  </a:lnTo>
                  <a:lnTo>
                    <a:pt x="3" y="1"/>
                  </a:lnTo>
                  <a:lnTo>
                    <a:pt x="1" y="2"/>
                  </a:lnTo>
                  <a:lnTo>
                    <a:pt x="0" y="3"/>
                  </a:lnTo>
                  <a:lnTo>
                    <a:pt x="0" y="4"/>
                  </a:lnTo>
                  <a:lnTo>
                    <a:pt x="1" y="7"/>
                  </a:lnTo>
                  <a:lnTo>
                    <a:pt x="0" y="8"/>
                  </a:lnTo>
                  <a:lnTo>
                    <a:pt x="1" y="9"/>
                  </a:lnTo>
                  <a:lnTo>
                    <a:pt x="2" y="10"/>
                  </a:lnTo>
                  <a:lnTo>
                    <a:pt x="2" y="12"/>
                  </a:lnTo>
                  <a:lnTo>
                    <a:pt x="3" y="13"/>
                  </a:lnTo>
                  <a:lnTo>
                    <a:pt x="6" y="13"/>
                  </a:lnTo>
                  <a:lnTo>
                    <a:pt x="8" y="13"/>
                  </a:lnTo>
                  <a:lnTo>
                    <a:pt x="10" y="12"/>
                  </a:lnTo>
                  <a:lnTo>
                    <a:pt x="13" y="12"/>
                  </a:lnTo>
                  <a:lnTo>
                    <a:pt x="15" y="10"/>
                  </a:lnTo>
                  <a:lnTo>
                    <a:pt x="16" y="9"/>
                  </a:lnTo>
                  <a:lnTo>
                    <a:pt x="16" y="8"/>
                  </a:lnTo>
                  <a:lnTo>
                    <a:pt x="16" y="7"/>
                  </a:lnTo>
                  <a:lnTo>
                    <a:pt x="16" y="6"/>
                  </a:lnTo>
                  <a:lnTo>
                    <a:pt x="14" y="3"/>
                  </a:lnTo>
                  <a:lnTo>
                    <a:pt x="13" y="2"/>
                  </a:lnTo>
                  <a:lnTo>
                    <a:pt x="12" y="1"/>
                  </a:lnTo>
                  <a:lnTo>
                    <a:pt x="10" y="0"/>
                  </a:lnTo>
                  <a:close/>
                </a:path>
              </a:pathLst>
            </a:custGeom>
            <a:blipFill dpi="0" rotWithShape="0">
              <a:blip r:embed="rId4"/>
              <a:srcRect/>
              <a:tile tx="0" ty="0" sx="100000" sy="100000" flip="none" algn="tl"/>
            </a:blip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751" name="Freeform 7"/>
            <p:cNvSpPr>
              <a:spLocks/>
            </p:cNvSpPr>
            <p:nvPr/>
          </p:nvSpPr>
          <p:spPr bwMode="auto">
            <a:xfrm rot="1627522">
              <a:off x="2123" y="2918"/>
              <a:ext cx="329" cy="521"/>
            </a:xfrm>
            <a:custGeom>
              <a:avLst/>
              <a:gdLst>
                <a:gd name="T0" fmla="*/ 221 w 266"/>
                <a:gd name="T1" fmla="*/ 166 h 350"/>
                <a:gd name="T2" fmla="*/ 222 w 266"/>
                <a:gd name="T3" fmla="*/ 185 h 350"/>
                <a:gd name="T4" fmla="*/ 234 w 266"/>
                <a:gd name="T5" fmla="*/ 197 h 350"/>
                <a:gd name="T6" fmla="*/ 220 w 266"/>
                <a:gd name="T7" fmla="*/ 205 h 350"/>
                <a:gd name="T8" fmla="*/ 221 w 266"/>
                <a:gd name="T9" fmla="*/ 228 h 350"/>
                <a:gd name="T10" fmla="*/ 220 w 266"/>
                <a:gd name="T11" fmla="*/ 257 h 350"/>
                <a:gd name="T12" fmla="*/ 204 w 266"/>
                <a:gd name="T13" fmla="*/ 271 h 350"/>
                <a:gd name="T14" fmla="*/ 190 w 266"/>
                <a:gd name="T15" fmla="*/ 281 h 350"/>
                <a:gd name="T16" fmla="*/ 192 w 266"/>
                <a:gd name="T17" fmla="*/ 295 h 350"/>
                <a:gd name="T18" fmla="*/ 203 w 266"/>
                <a:gd name="T19" fmla="*/ 310 h 350"/>
                <a:gd name="T20" fmla="*/ 196 w 266"/>
                <a:gd name="T21" fmla="*/ 332 h 350"/>
                <a:gd name="T22" fmla="*/ 168 w 266"/>
                <a:gd name="T23" fmla="*/ 348 h 350"/>
                <a:gd name="T24" fmla="*/ 126 w 266"/>
                <a:gd name="T25" fmla="*/ 326 h 350"/>
                <a:gd name="T26" fmla="*/ 122 w 266"/>
                <a:gd name="T27" fmla="*/ 306 h 350"/>
                <a:gd name="T28" fmla="*/ 103 w 266"/>
                <a:gd name="T29" fmla="*/ 294 h 350"/>
                <a:gd name="T30" fmla="*/ 88 w 266"/>
                <a:gd name="T31" fmla="*/ 265 h 350"/>
                <a:gd name="T32" fmla="*/ 91 w 266"/>
                <a:gd name="T33" fmla="*/ 248 h 350"/>
                <a:gd name="T34" fmla="*/ 97 w 266"/>
                <a:gd name="T35" fmla="*/ 230 h 350"/>
                <a:gd name="T36" fmla="*/ 100 w 266"/>
                <a:gd name="T37" fmla="*/ 211 h 350"/>
                <a:gd name="T38" fmla="*/ 133 w 266"/>
                <a:gd name="T39" fmla="*/ 186 h 350"/>
                <a:gd name="T40" fmla="*/ 131 w 266"/>
                <a:gd name="T41" fmla="*/ 163 h 350"/>
                <a:gd name="T42" fmla="*/ 91 w 266"/>
                <a:gd name="T43" fmla="*/ 170 h 350"/>
                <a:gd name="T44" fmla="*/ 62 w 266"/>
                <a:gd name="T45" fmla="*/ 149 h 350"/>
                <a:gd name="T46" fmla="*/ 6 w 266"/>
                <a:gd name="T47" fmla="*/ 150 h 350"/>
                <a:gd name="T48" fmla="*/ 1 w 266"/>
                <a:gd name="T49" fmla="*/ 134 h 350"/>
                <a:gd name="T50" fmla="*/ 0 w 266"/>
                <a:gd name="T51" fmla="*/ 116 h 350"/>
                <a:gd name="T52" fmla="*/ 4 w 266"/>
                <a:gd name="T53" fmla="*/ 106 h 350"/>
                <a:gd name="T54" fmla="*/ 14 w 266"/>
                <a:gd name="T55" fmla="*/ 94 h 350"/>
                <a:gd name="T56" fmla="*/ 19 w 266"/>
                <a:gd name="T57" fmla="*/ 80 h 350"/>
                <a:gd name="T58" fmla="*/ 29 w 266"/>
                <a:gd name="T59" fmla="*/ 65 h 350"/>
                <a:gd name="T60" fmla="*/ 26 w 266"/>
                <a:gd name="T61" fmla="*/ 40 h 350"/>
                <a:gd name="T62" fmla="*/ 24 w 266"/>
                <a:gd name="T63" fmla="*/ 18 h 350"/>
                <a:gd name="T64" fmla="*/ 46 w 266"/>
                <a:gd name="T65" fmla="*/ 10 h 350"/>
                <a:gd name="T66" fmla="*/ 78 w 266"/>
                <a:gd name="T67" fmla="*/ 12 h 350"/>
                <a:gd name="T68" fmla="*/ 89 w 266"/>
                <a:gd name="T69" fmla="*/ 7 h 350"/>
                <a:gd name="T70" fmla="*/ 125 w 266"/>
                <a:gd name="T71" fmla="*/ 1 h 350"/>
                <a:gd name="T72" fmla="*/ 125 w 266"/>
                <a:gd name="T73" fmla="*/ 26 h 350"/>
                <a:gd name="T74" fmla="*/ 146 w 266"/>
                <a:gd name="T75" fmla="*/ 23 h 350"/>
                <a:gd name="T76" fmla="*/ 155 w 266"/>
                <a:gd name="T77" fmla="*/ 49 h 350"/>
                <a:gd name="T78" fmla="*/ 173 w 266"/>
                <a:gd name="T79" fmla="*/ 65 h 350"/>
                <a:gd name="T80" fmla="*/ 187 w 266"/>
                <a:gd name="T81" fmla="*/ 62 h 350"/>
                <a:gd name="T82" fmla="*/ 205 w 266"/>
                <a:gd name="T83" fmla="*/ 60 h 350"/>
                <a:gd name="T84" fmla="*/ 214 w 266"/>
                <a:gd name="T85" fmla="*/ 44 h 350"/>
                <a:gd name="T86" fmla="*/ 224 w 266"/>
                <a:gd name="T87" fmla="*/ 43 h 350"/>
                <a:gd name="T88" fmla="*/ 238 w 266"/>
                <a:gd name="T89" fmla="*/ 37 h 350"/>
                <a:gd name="T90" fmla="*/ 239 w 266"/>
                <a:gd name="T91" fmla="*/ 17 h 350"/>
                <a:gd name="T92" fmla="*/ 253 w 266"/>
                <a:gd name="T93" fmla="*/ 29 h 350"/>
                <a:gd name="T94" fmla="*/ 257 w 266"/>
                <a:gd name="T95" fmla="*/ 41 h 350"/>
                <a:gd name="T96" fmla="*/ 263 w 266"/>
                <a:gd name="T97" fmla="*/ 53 h 350"/>
                <a:gd name="T98" fmla="*/ 265 w 266"/>
                <a:gd name="T99" fmla="*/ 72 h 350"/>
                <a:gd name="T100" fmla="*/ 262 w 266"/>
                <a:gd name="T101" fmla="*/ 92 h 350"/>
                <a:gd name="T102" fmla="*/ 257 w 266"/>
                <a:gd name="T103" fmla="*/ 130 h 350"/>
                <a:gd name="T104" fmla="*/ 241 w 266"/>
                <a:gd name="T105" fmla="*/ 142 h 350"/>
                <a:gd name="T106" fmla="*/ 226 w 266"/>
                <a:gd name="T107" fmla="*/ 138 h 350"/>
                <a:gd name="T108" fmla="*/ 216 w 266"/>
                <a:gd name="T109" fmla="*/ 154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6" h="350">
                  <a:moveTo>
                    <a:pt x="216" y="157"/>
                  </a:moveTo>
                  <a:lnTo>
                    <a:pt x="216" y="160"/>
                  </a:lnTo>
                  <a:lnTo>
                    <a:pt x="218" y="161"/>
                  </a:lnTo>
                  <a:lnTo>
                    <a:pt x="221" y="162"/>
                  </a:lnTo>
                  <a:lnTo>
                    <a:pt x="221" y="166"/>
                  </a:lnTo>
                  <a:lnTo>
                    <a:pt x="220" y="169"/>
                  </a:lnTo>
                  <a:lnTo>
                    <a:pt x="217" y="174"/>
                  </a:lnTo>
                  <a:lnTo>
                    <a:pt x="217" y="179"/>
                  </a:lnTo>
                  <a:lnTo>
                    <a:pt x="220" y="182"/>
                  </a:lnTo>
                  <a:lnTo>
                    <a:pt x="222" y="185"/>
                  </a:lnTo>
                  <a:lnTo>
                    <a:pt x="226" y="186"/>
                  </a:lnTo>
                  <a:lnTo>
                    <a:pt x="228" y="186"/>
                  </a:lnTo>
                  <a:lnTo>
                    <a:pt x="232" y="190"/>
                  </a:lnTo>
                  <a:lnTo>
                    <a:pt x="234" y="193"/>
                  </a:lnTo>
                  <a:lnTo>
                    <a:pt x="234" y="197"/>
                  </a:lnTo>
                  <a:lnTo>
                    <a:pt x="233" y="202"/>
                  </a:lnTo>
                  <a:lnTo>
                    <a:pt x="230" y="203"/>
                  </a:lnTo>
                  <a:lnTo>
                    <a:pt x="227" y="203"/>
                  </a:lnTo>
                  <a:lnTo>
                    <a:pt x="222" y="200"/>
                  </a:lnTo>
                  <a:lnTo>
                    <a:pt x="220" y="205"/>
                  </a:lnTo>
                  <a:lnTo>
                    <a:pt x="218" y="209"/>
                  </a:lnTo>
                  <a:lnTo>
                    <a:pt x="221" y="214"/>
                  </a:lnTo>
                  <a:lnTo>
                    <a:pt x="222" y="220"/>
                  </a:lnTo>
                  <a:lnTo>
                    <a:pt x="220" y="222"/>
                  </a:lnTo>
                  <a:lnTo>
                    <a:pt x="221" y="228"/>
                  </a:lnTo>
                  <a:lnTo>
                    <a:pt x="220" y="233"/>
                  </a:lnTo>
                  <a:lnTo>
                    <a:pt x="220" y="239"/>
                  </a:lnTo>
                  <a:lnTo>
                    <a:pt x="218" y="244"/>
                  </a:lnTo>
                  <a:lnTo>
                    <a:pt x="218" y="250"/>
                  </a:lnTo>
                  <a:lnTo>
                    <a:pt x="220" y="257"/>
                  </a:lnTo>
                  <a:lnTo>
                    <a:pt x="218" y="263"/>
                  </a:lnTo>
                  <a:lnTo>
                    <a:pt x="216" y="265"/>
                  </a:lnTo>
                  <a:lnTo>
                    <a:pt x="211" y="265"/>
                  </a:lnTo>
                  <a:lnTo>
                    <a:pt x="206" y="268"/>
                  </a:lnTo>
                  <a:lnTo>
                    <a:pt x="204" y="271"/>
                  </a:lnTo>
                  <a:lnTo>
                    <a:pt x="199" y="274"/>
                  </a:lnTo>
                  <a:lnTo>
                    <a:pt x="197" y="276"/>
                  </a:lnTo>
                  <a:lnTo>
                    <a:pt x="197" y="278"/>
                  </a:lnTo>
                  <a:lnTo>
                    <a:pt x="191" y="278"/>
                  </a:lnTo>
                  <a:lnTo>
                    <a:pt x="190" y="281"/>
                  </a:lnTo>
                  <a:lnTo>
                    <a:pt x="187" y="281"/>
                  </a:lnTo>
                  <a:lnTo>
                    <a:pt x="186" y="280"/>
                  </a:lnTo>
                  <a:lnTo>
                    <a:pt x="187" y="284"/>
                  </a:lnTo>
                  <a:lnTo>
                    <a:pt x="187" y="288"/>
                  </a:lnTo>
                  <a:lnTo>
                    <a:pt x="192" y="295"/>
                  </a:lnTo>
                  <a:lnTo>
                    <a:pt x="196" y="299"/>
                  </a:lnTo>
                  <a:lnTo>
                    <a:pt x="197" y="302"/>
                  </a:lnTo>
                  <a:lnTo>
                    <a:pt x="199" y="306"/>
                  </a:lnTo>
                  <a:lnTo>
                    <a:pt x="200" y="308"/>
                  </a:lnTo>
                  <a:lnTo>
                    <a:pt x="203" y="310"/>
                  </a:lnTo>
                  <a:lnTo>
                    <a:pt x="205" y="311"/>
                  </a:lnTo>
                  <a:lnTo>
                    <a:pt x="202" y="316"/>
                  </a:lnTo>
                  <a:lnTo>
                    <a:pt x="200" y="319"/>
                  </a:lnTo>
                  <a:lnTo>
                    <a:pt x="198" y="330"/>
                  </a:lnTo>
                  <a:lnTo>
                    <a:pt x="196" y="332"/>
                  </a:lnTo>
                  <a:lnTo>
                    <a:pt x="184" y="340"/>
                  </a:lnTo>
                  <a:lnTo>
                    <a:pt x="182" y="341"/>
                  </a:lnTo>
                  <a:lnTo>
                    <a:pt x="180" y="346"/>
                  </a:lnTo>
                  <a:lnTo>
                    <a:pt x="169" y="350"/>
                  </a:lnTo>
                  <a:lnTo>
                    <a:pt x="168" y="348"/>
                  </a:lnTo>
                  <a:lnTo>
                    <a:pt x="170" y="343"/>
                  </a:lnTo>
                  <a:lnTo>
                    <a:pt x="168" y="343"/>
                  </a:lnTo>
                  <a:lnTo>
                    <a:pt x="140" y="336"/>
                  </a:lnTo>
                  <a:lnTo>
                    <a:pt x="133" y="335"/>
                  </a:lnTo>
                  <a:lnTo>
                    <a:pt x="126" y="326"/>
                  </a:lnTo>
                  <a:lnTo>
                    <a:pt x="125" y="323"/>
                  </a:lnTo>
                  <a:lnTo>
                    <a:pt x="118" y="318"/>
                  </a:lnTo>
                  <a:lnTo>
                    <a:pt x="116" y="312"/>
                  </a:lnTo>
                  <a:lnTo>
                    <a:pt x="120" y="308"/>
                  </a:lnTo>
                  <a:lnTo>
                    <a:pt x="122" y="306"/>
                  </a:lnTo>
                  <a:lnTo>
                    <a:pt x="120" y="304"/>
                  </a:lnTo>
                  <a:lnTo>
                    <a:pt x="114" y="300"/>
                  </a:lnTo>
                  <a:lnTo>
                    <a:pt x="108" y="296"/>
                  </a:lnTo>
                  <a:lnTo>
                    <a:pt x="106" y="295"/>
                  </a:lnTo>
                  <a:lnTo>
                    <a:pt x="103" y="294"/>
                  </a:lnTo>
                  <a:lnTo>
                    <a:pt x="98" y="284"/>
                  </a:lnTo>
                  <a:lnTo>
                    <a:pt x="94" y="281"/>
                  </a:lnTo>
                  <a:lnTo>
                    <a:pt x="91" y="280"/>
                  </a:lnTo>
                  <a:lnTo>
                    <a:pt x="85" y="280"/>
                  </a:lnTo>
                  <a:lnTo>
                    <a:pt x="88" y="265"/>
                  </a:lnTo>
                  <a:lnTo>
                    <a:pt x="89" y="263"/>
                  </a:lnTo>
                  <a:lnTo>
                    <a:pt x="95" y="260"/>
                  </a:lnTo>
                  <a:lnTo>
                    <a:pt x="96" y="257"/>
                  </a:lnTo>
                  <a:lnTo>
                    <a:pt x="95" y="253"/>
                  </a:lnTo>
                  <a:lnTo>
                    <a:pt x="91" y="248"/>
                  </a:lnTo>
                  <a:lnTo>
                    <a:pt x="91" y="246"/>
                  </a:lnTo>
                  <a:lnTo>
                    <a:pt x="91" y="244"/>
                  </a:lnTo>
                  <a:lnTo>
                    <a:pt x="101" y="239"/>
                  </a:lnTo>
                  <a:lnTo>
                    <a:pt x="100" y="235"/>
                  </a:lnTo>
                  <a:lnTo>
                    <a:pt x="97" y="230"/>
                  </a:lnTo>
                  <a:lnTo>
                    <a:pt x="92" y="223"/>
                  </a:lnTo>
                  <a:lnTo>
                    <a:pt x="92" y="218"/>
                  </a:lnTo>
                  <a:lnTo>
                    <a:pt x="92" y="217"/>
                  </a:lnTo>
                  <a:lnTo>
                    <a:pt x="97" y="215"/>
                  </a:lnTo>
                  <a:lnTo>
                    <a:pt x="100" y="211"/>
                  </a:lnTo>
                  <a:lnTo>
                    <a:pt x="104" y="210"/>
                  </a:lnTo>
                  <a:lnTo>
                    <a:pt x="112" y="208"/>
                  </a:lnTo>
                  <a:lnTo>
                    <a:pt x="120" y="202"/>
                  </a:lnTo>
                  <a:lnTo>
                    <a:pt x="127" y="194"/>
                  </a:lnTo>
                  <a:lnTo>
                    <a:pt x="133" y="186"/>
                  </a:lnTo>
                  <a:lnTo>
                    <a:pt x="140" y="176"/>
                  </a:lnTo>
                  <a:lnTo>
                    <a:pt x="140" y="172"/>
                  </a:lnTo>
                  <a:lnTo>
                    <a:pt x="139" y="168"/>
                  </a:lnTo>
                  <a:lnTo>
                    <a:pt x="138" y="167"/>
                  </a:lnTo>
                  <a:lnTo>
                    <a:pt x="131" y="163"/>
                  </a:lnTo>
                  <a:lnTo>
                    <a:pt x="119" y="162"/>
                  </a:lnTo>
                  <a:lnTo>
                    <a:pt x="107" y="168"/>
                  </a:lnTo>
                  <a:lnTo>
                    <a:pt x="103" y="169"/>
                  </a:lnTo>
                  <a:lnTo>
                    <a:pt x="96" y="170"/>
                  </a:lnTo>
                  <a:lnTo>
                    <a:pt x="91" y="170"/>
                  </a:lnTo>
                  <a:lnTo>
                    <a:pt x="85" y="169"/>
                  </a:lnTo>
                  <a:lnTo>
                    <a:pt x="79" y="166"/>
                  </a:lnTo>
                  <a:lnTo>
                    <a:pt x="77" y="164"/>
                  </a:lnTo>
                  <a:lnTo>
                    <a:pt x="70" y="157"/>
                  </a:lnTo>
                  <a:lnTo>
                    <a:pt x="62" y="149"/>
                  </a:lnTo>
                  <a:lnTo>
                    <a:pt x="56" y="145"/>
                  </a:lnTo>
                  <a:lnTo>
                    <a:pt x="26" y="143"/>
                  </a:lnTo>
                  <a:lnTo>
                    <a:pt x="18" y="145"/>
                  </a:lnTo>
                  <a:lnTo>
                    <a:pt x="8" y="149"/>
                  </a:lnTo>
                  <a:lnTo>
                    <a:pt x="6" y="150"/>
                  </a:lnTo>
                  <a:lnTo>
                    <a:pt x="5" y="145"/>
                  </a:lnTo>
                  <a:lnTo>
                    <a:pt x="5" y="143"/>
                  </a:lnTo>
                  <a:lnTo>
                    <a:pt x="2" y="139"/>
                  </a:lnTo>
                  <a:lnTo>
                    <a:pt x="1" y="138"/>
                  </a:lnTo>
                  <a:lnTo>
                    <a:pt x="1" y="134"/>
                  </a:lnTo>
                  <a:lnTo>
                    <a:pt x="0" y="130"/>
                  </a:lnTo>
                  <a:lnTo>
                    <a:pt x="0" y="127"/>
                  </a:lnTo>
                  <a:lnTo>
                    <a:pt x="1" y="124"/>
                  </a:lnTo>
                  <a:lnTo>
                    <a:pt x="1" y="120"/>
                  </a:lnTo>
                  <a:lnTo>
                    <a:pt x="0" y="116"/>
                  </a:lnTo>
                  <a:lnTo>
                    <a:pt x="0" y="114"/>
                  </a:lnTo>
                  <a:lnTo>
                    <a:pt x="1" y="113"/>
                  </a:lnTo>
                  <a:lnTo>
                    <a:pt x="2" y="109"/>
                  </a:lnTo>
                  <a:lnTo>
                    <a:pt x="2" y="108"/>
                  </a:lnTo>
                  <a:lnTo>
                    <a:pt x="4" y="106"/>
                  </a:lnTo>
                  <a:lnTo>
                    <a:pt x="5" y="104"/>
                  </a:lnTo>
                  <a:lnTo>
                    <a:pt x="8" y="101"/>
                  </a:lnTo>
                  <a:lnTo>
                    <a:pt x="11" y="98"/>
                  </a:lnTo>
                  <a:lnTo>
                    <a:pt x="12" y="95"/>
                  </a:lnTo>
                  <a:lnTo>
                    <a:pt x="14" y="94"/>
                  </a:lnTo>
                  <a:lnTo>
                    <a:pt x="17" y="91"/>
                  </a:lnTo>
                  <a:lnTo>
                    <a:pt x="19" y="89"/>
                  </a:lnTo>
                  <a:lnTo>
                    <a:pt x="20" y="86"/>
                  </a:lnTo>
                  <a:lnTo>
                    <a:pt x="19" y="84"/>
                  </a:lnTo>
                  <a:lnTo>
                    <a:pt x="19" y="80"/>
                  </a:lnTo>
                  <a:lnTo>
                    <a:pt x="19" y="76"/>
                  </a:lnTo>
                  <a:lnTo>
                    <a:pt x="24" y="74"/>
                  </a:lnTo>
                  <a:lnTo>
                    <a:pt x="28" y="73"/>
                  </a:lnTo>
                  <a:lnTo>
                    <a:pt x="29" y="68"/>
                  </a:lnTo>
                  <a:lnTo>
                    <a:pt x="29" y="65"/>
                  </a:lnTo>
                  <a:lnTo>
                    <a:pt x="29" y="59"/>
                  </a:lnTo>
                  <a:lnTo>
                    <a:pt x="29" y="55"/>
                  </a:lnTo>
                  <a:lnTo>
                    <a:pt x="30" y="50"/>
                  </a:lnTo>
                  <a:lnTo>
                    <a:pt x="29" y="46"/>
                  </a:lnTo>
                  <a:lnTo>
                    <a:pt x="26" y="40"/>
                  </a:lnTo>
                  <a:lnTo>
                    <a:pt x="24" y="32"/>
                  </a:lnTo>
                  <a:lnTo>
                    <a:pt x="23" y="29"/>
                  </a:lnTo>
                  <a:lnTo>
                    <a:pt x="23" y="24"/>
                  </a:lnTo>
                  <a:lnTo>
                    <a:pt x="23" y="20"/>
                  </a:lnTo>
                  <a:lnTo>
                    <a:pt x="24" y="18"/>
                  </a:lnTo>
                  <a:lnTo>
                    <a:pt x="23" y="16"/>
                  </a:lnTo>
                  <a:lnTo>
                    <a:pt x="22" y="12"/>
                  </a:lnTo>
                  <a:lnTo>
                    <a:pt x="31" y="7"/>
                  </a:lnTo>
                  <a:lnTo>
                    <a:pt x="42" y="11"/>
                  </a:lnTo>
                  <a:lnTo>
                    <a:pt x="46" y="10"/>
                  </a:lnTo>
                  <a:lnTo>
                    <a:pt x="53" y="7"/>
                  </a:lnTo>
                  <a:lnTo>
                    <a:pt x="61" y="11"/>
                  </a:lnTo>
                  <a:lnTo>
                    <a:pt x="64" y="11"/>
                  </a:lnTo>
                  <a:lnTo>
                    <a:pt x="71" y="11"/>
                  </a:lnTo>
                  <a:lnTo>
                    <a:pt x="78" y="12"/>
                  </a:lnTo>
                  <a:lnTo>
                    <a:pt x="83" y="14"/>
                  </a:lnTo>
                  <a:lnTo>
                    <a:pt x="86" y="16"/>
                  </a:lnTo>
                  <a:lnTo>
                    <a:pt x="90" y="14"/>
                  </a:lnTo>
                  <a:lnTo>
                    <a:pt x="90" y="12"/>
                  </a:lnTo>
                  <a:lnTo>
                    <a:pt x="89" y="7"/>
                  </a:lnTo>
                  <a:lnTo>
                    <a:pt x="92" y="5"/>
                  </a:lnTo>
                  <a:lnTo>
                    <a:pt x="104" y="1"/>
                  </a:lnTo>
                  <a:lnTo>
                    <a:pt x="108" y="0"/>
                  </a:lnTo>
                  <a:lnTo>
                    <a:pt x="120" y="0"/>
                  </a:lnTo>
                  <a:lnTo>
                    <a:pt x="125" y="1"/>
                  </a:lnTo>
                  <a:lnTo>
                    <a:pt x="134" y="8"/>
                  </a:lnTo>
                  <a:lnTo>
                    <a:pt x="137" y="13"/>
                  </a:lnTo>
                  <a:lnTo>
                    <a:pt x="136" y="17"/>
                  </a:lnTo>
                  <a:lnTo>
                    <a:pt x="133" y="22"/>
                  </a:lnTo>
                  <a:lnTo>
                    <a:pt x="125" y="26"/>
                  </a:lnTo>
                  <a:lnTo>
                    <a:pt x="126" y="32"/>
                  </a:lnTo>
                  <a:lnTo>
                    <a:pt x="131" y="37"/>
                  </a:lnTo>
                  <a:lnTo>
                    <a:pt x="139" y="32"/>
                  </a:lnTo>
                  <a:lnTo>
                    <a:pt x="145" y="28"/>
                  </a:lnTo>
                  <a:lnTo>
                    <a:pt x="146" y="23"/>
                  </a:lnTo>
                  <a:lnTo>
                    <a:pt x="151" y="28"/>
                  </a:lnTo>
                  <a:lnTo>
                    <a:pt x="154" y="29"/>
                  </a:lnTo>
                  <a:lnTo>
                    <a:pt x="152" y="36"/>
                  </a:lnTo>
                  <a:lnTo>
                    <a:pt x="154" y="44"/>
                  </a:lnTo>
                  <a:lnTo>
                    <a:pt x="155" y="49"/>
                  </a:lnTo>
                  <a:lnTo>
                    <a:pt x="158" y="56"/>
                  </a:lnTo>
                  <a:lnTo>
                    <a:pt x="161" y="61"/>
                  </a:lnTo>
                  <a:lnTo>
                    <a:pt x="164" y="64"/>
                  </a:lnTo>
                  <a:lnTo>
                    <a:pt x="169" y="65"/>
                  </a:lnTo>
                  <a:lnTo>
                    <a:pt x="173" y="65"/>
                  </a:lnTo>
                  <a:lnTo>
                    <a:pt x="176" y="67"/>
                  </a:lnTo>
                  <a:lnTo>
                    <a:pt x="180" y="67"/>
                  </a:lnTo>
                  <a:lnTo>
                    <a:pt x="184" y="66"/>
                  </a:lnTo>
                  <a:lnTo>
                    <a:pt x="187" y="64"/>
                  </a:lnTo>
                  <a:lnTo>
                    <a:pt x="187" y="62"/>
                  </a:lnTo>
                  <a:lnTo>
                    <a:pt x="188" y="61"/>
                  </a:lnTo>
                  <a:lnTo>
                    <a:pt x="191" y="60"/>
                  </a:lnTo>
                  <a:lnTo>
                    <a:pt x="196" y="59"/>
                  </a:lnTo>
                  <a:lnTo>
                    <a:pt x="202" y="60"/>
                  </a:lnTo>
                  <a:lnTo>
                    <a:pt x="205" y="60"/>
                  </a:lnTo>
                  <a:lnTo>
                    <a:pt x="206" y="58"/>
                  </a:lnTo>
                  <a:lnTo>
                    <a:pt x="208" y="54"/>
                  </a:lnTo>
                  <a:lnTo>
                    <a:pt x="210" y="50"/>
                  </a:lnTo>
                  <a:lnTo>
                    <a:pt x="211" y="48"/>
                  </a:lnTo>
                  <a:lnTo>
                    <a:pt x="214" y="44"/>
                  </a:lnTo>
                  <a:lnTo>
                    <a:pt x="215" y="46"/>
                  </a:lnTo>
                  <a:lnTo>
                    <a:pt x="217" y="47"/>
                  </a:lnTo>
                  <a:lnTo>
                    <a:pt x="218" y="44"/>
                  </a:lnTo>
                  <a:lnTo>
                    <a:pt x="221" y="44"/>
                  </a:lnTo>
                  <a:lnTo>
                    <a:pt x="224" y="43"/>
                  </a:lnTo>
                  <a:lnTo>
                    <a:pt x="228" y="42"/>
                  </a:lnTo>
                  <a:lnTo>
                    <a:pt x="230" y="38"/>
                  </a:lnTo>
                  <a:lnTo>
                    <a:pt x="230" y="37"/>
                  </a:lnTo>
                  <a:lnTo>
                    <a:pt x="233" y="37"/>
                  </a:lnTo>
                  <a:lnTo>
                    <a:pt x="238" y="37"/>
                  </a:lnTo>
                  <a:lnTo>
                    <a:pt x="238" y="35"/>
                  </a:lnTo>
                  <a:lnTo>
                    <a:pt x="238" y="29"/>
                  </a:lnTo>
                  <a:lnTo>
                    <a:pt x="235" y="23"/>
                  </a:lnTo>
                  <a:lnTo>
                    <a:pt x="236" y="18"/>
                  </a:lnTo>
                  <a:lnTo>
                    <a:pt x="239" y="17"/>
                  </a:lnTo>
                  <a:lnTo>
                    <a:pt x="242" y="19"/>
                  </a:lnTo>
                  <a:lnTo>
                    <a:pt x="247" y="23"/>
                  </a:lnTo>
                  <a:lnTo>
                    <a:pt x="251" y="25"/>
                  </a:lnTo>
                  <a:lnTo>
                    <a:pt x="252" y="26"/>
                  </a:lnTo>
                  <a:lnTo>
                    <a:pt x="253" y="29"/>
                  </a:lnTo>
                  <a:lnTo>
                    <a:pt x="254" y="30"/>
                  </a:lnTo>
                  <a:lnTo>
                    <a:pt x="257" y="30"/>
                  </a:lnTo>
                  <a:lnTo>
                    <a:pt x="257" y="31"/>
                  </a:lnTo>
                  <a:lnTo>
                    <a:pt x="257" y="36"/>
                  </a:lnTo>
                  <a:lnTo>
                    <a:pt x="257" y="41"/>
                  </a:lnTo>
                  <a:lnTo>
                    <a:pt x="259" y="42"/>
                  </a:lnTo>
                  <a:lnTo>
                    <a:pt x="263" y="43"/>
                  </a:lnTo>
                  <a:lnTo>
                    <a:pt x="262" y="48"/>
                  </a:lnTo>
                  <a:lnTo>
                    <a:pt x="262" y="49"/>
                  </a:lnTo>
                  <a:lnTo>
                    <a:pt x="263" y="53"/>
                  </a:lnTo>
                  <a:lnTo>
                    <a:pt x="264" y="55"/>
                  </a:lnTo>
                  <a:lnTo>
                    <a:pt x="265" y="61"/>
                  </a:lnTo>
                  <a:lnTo>
                    <a:pt x="266" y="66"/>
                  </a:lnTo>
                  <a:lnTo>
                    <a:pt x="266" y="68"/>
                  </a:lnTo>
                  <a:lnTo>
                    <a:pt x="265" y="72"/>
                  </a:lnTo>
                  <a:lnTo>
                    <a:pt x="263" y="76"/>
                  </a:lnTo>
                  <a:lnTo>
                    <a:pt x="260" y="82"/>
                  </a:lnTo>
                  <a:lnTo>
                    <a:pt x="259" y="89"/>
                  </a:lnTo>
                  <a:lnTo>
                    <a:pt x="262" y="91"/>
                  </a:lnTo>
                  <a:lnTo>
                    <a:pt x="262" y="92"/>
                  </a:lnTo>
                  <a:lnTo>
                    <a:pt x="263" y="98"/>
                  </a:lnTo>
                  <a:lnTo>
                    <a:pt x="263" y="103"/>
                  </a:lnTo>
                  <a:lnTo>
                    <a:pt x="262" y="113"/>
                  </a:lnTo>
                  <a:lnTo>
                    <a:pt x="258" y="125"/>
                  </a:lnTo>
                  <a:lnTo>
                    <a:pt x="257" y="130"/>
                  </a:lnTo>
                  <a:lnTo>
                    <a:pt x="254" y="132"/>
                  </a:lnTo>
                  <a:lnTo>
                    <a:pt x="252" y="137"/>
                  </a:lnTo>
                  <a:lnTo>
                    <a:pt x="251" y="140"/>
                  </a:lnTo>
                  <a:lnTo>
                    <a:pt x="246" y="143"/>
                  </a:lnTo>
                  <a:lnTo>
                    <a:pt x="241" y="142"/>
                  </a:lnTo>
                  <a:lnTo>
                    <a:pt x="236" y="140"/>
                  </a:lnTo>
                  <a:lnTo>
                    <a:pt x="233" y="140"/>
                  </a:lnTo>
                  <a:lnTo>
                    <a:pt x="230" y="138"/>
                  </a:lnTo>
                  <a:lnTo>
                    <a:pt x="228" y="137"/>
                  </a:lnTo>
                  <a:lnTo>
                    <a:pt x="226" y="138"/>
                  </a:lnTo>
                  <a:lnTo>
                    <a:pt x="226" y="142"/>
                  </a:lnTo>
                  <a:lnTo>
                    <a:pt x="226" y="145"/>
                  </a:lnTo>
                  <a:lnTo>
                    <a:pt x="223" y="149"/>
                  </a:lnTo>
                  <a:lnTo>
                    <a:pt x="221" y="150"/>
                  </a:lnTo>
                  <a:lnTo>
                    <a:pt x="216" y="154"/>
                  </a:lnTo>
                  <a:lnTo>
                    <a:pt x="216" y="157"/>
                  </a:lnTo>
                  <a:close/>
                </a:path>
              </a:pathLst>
            </a:custGeom>
            <a:blipFill dpi="0" rotWithShape="0">
              <a:blip r:embed="rId4"/>
              <a:srcRect/>
              <a:tile tx="0" ty="0" sx="100000" sy="100000" flip="none" algn="tl"/>
            </a:blip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752" name="Freeform 8"/>
            <p:cNvSpPr>
              <a:spLocks/>
            </p:cNvSpPr>
            <p:nvPr/>
          </p:nvSpPr>
          <p:spPr bwMode="auto">
            <a:xfrm rot="1627522">
              <a:off x="2168" y="3133"/>
              <a:ext cx="59" cy="89"/>
            </a:xfrm>
            <a:custGeom>
              <a:avLst/>
              <a:gdLst>
                <a:gd name="T0" fmla="*/ 48 w 49"/>
                <a:gd name="T1" fmla="*/ 1 h 61"/>
                <a:gd name="T2" fmla="*/ 49 w 49"/>
                <a:gd name="T3" fmla="*/ 4 h 61"/>
                <a:gd name="T4" fmla="*/ 46 w 49"/>
                <a:gd name="T5" fmla="*/ 10 h 61"/>
                <a:gd name="T6" fmla="*/ 45 w 49"/>
                <a:gd name="T7" fmla="*/ 14 h 61"/>
                <a:gd name="T8" fmla="*/ 41 w 49"/>
                <a:gd name="T9" fmla="*/ 18 h 61"/>
                <a:gd name="T10" fmla="*/ 36 w 49"/>
                <a:gd name="T11" fmla="*/ 24 h 61"/>
                <a:gd name="T12" fmla="*/ 33 w 49"/>
                <a:gd name="T13" fmla="*/ 30 h 61"/>
                <a:gd name="T14" fmla="*/ 34 w 49"/>
                <a:gd name="T15" fmla="*/ 32 h 61"/>
                <a:gd name="T16" fmla="*/ 37 w 49"/>
                <a:gd name="T17" fmla="*/ 37 h 61"/>
                <a:gd name="T18" fmla="*/ 40 w 49"/>
                <a:gd name="T19" fmla="*/ 42 h 61"/>
                <a:gd name="T20" fmla="*/ 39 w 49"/>
                <a:gd name="T21" fmla="*/ 46 h 61"/>
                <a:gd name="T22" fmla="*/ 36 w 49"/>
                <a:gd name="T23" fmla="*/ 49 h 61"/>
                <a:gd name="T24" fmla="*/ 29 w 49"/>
                <a:gd name="T25" fmla="*/ 54 h 61"/>
                <a:gd name="T26" fmla="*/ 24 w 49"/>
                <a:gd name="T27" fmla="*/ 57 h 61"/>
                <a:gd name="T28" fmla="*/ 15 w 49"/>
                <a:gd name="T29" fmla="*/ 61 h 61"/>
                <a:gd name="T30" fmla="*/ 10 w 49"/>
                <a:gd name="T31" fmla="*/ 58 h 61"/>
                <a:gd name="T32" fmla="*/ 6 w 49"/>
                <a:gd name="T33" fmla="*/ 55 h 61"/>
                <a:gd name="T34" fmla="*/ 3 w 49"/>
                <a:gd name="T35" fmla="*/ 51 h 61"/>
                <a:gd name="T36" fmla="*/ 0 w 49"/>
                <a:gd name="T37" fmla="*/ 48 h 61"/>
                <a:gd name="T38" fmla="*/ 0 w 49"/>
                <a:gd name="T39" fmla="*/ 42 h 61"/>
                <a:gd name="T40" fmla="*/ 3 w 49"/>
                <a:gd name="T41" fmla="*/ 39 h 61"/>
                <a:gd name="T42" fmla="*/ 6 w 49"/>
                <a:gd name="T43" fmla="*/ 37 h 61"/>
                <a:gd name="T44" fmla="*/ 9 w 49"/>
                <a:gd name="T45" fmla="*/ 34 h 61"/>
                <a:gd name="T46" fmla="*/ 12 w 49"/>
                <a:gd name="T47" fmla="*/ 28 h 61"/>
                <a:gd name="T48" fmla="*/ 17 w 49"/>
                <a:gd name="T49" fmla="*/ 21 h 61"/>
                <a:gd name="T50" fmla="*/ 23 w 49"/>
                <a:gd name="T51" fmla="*/ 15 h 61"/>
                <a:gd name="T52" fmla="*/ 28 w 49"/>
                <a:gd name="T53" fmla="*/ 10 h 61"/>
                <a:gd name="T54" fmla="*/ 33 w 49"/>
                <a:gd name="T55" fmla="*/ 6 h 61"/>
                <a:gd name="T56" fmla="*/ 37 w 49"/>
                <a:gd name="T57" fmla="*/ 2 h 61"/>
                <a:gd name="T58" fmla="*/ 40 w 49"/>
                <a:gd name="T59" fmla="*/ 1 h 61"/>
                <a:gd name="T60" fmla="*/ 43 w 49"/>
                <a:gd name="T61" fmla="*/ 0 h 61"/>
                <a:gd name="T62" fmla="*/ 48 w 49"/>
                <a:gd name="T6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 h="61">
                  <a:moveTo>
                    <a:pt x="48" y="0"/>
                  </a:moveTo>
                  <a:lnTo>
                    <a:pt x="48" y="1"/>
                  </a:lnTo>
                  <a:lnTo>
                    <a:pt x="49" y="3"/>
                  </a:lnTo>
                  <a:lnTo>
                    <a:pt x="49" y="4"/>
                  </a:lnTo>
                  <a:lnTo>
                    <a:pt x="48" y="7"/>
                  </a:lnTo>
                  <a:lnTo>
                    <a:pt x="46" y="10"/>
                  </a:lnTo>
                  <a:lnTo>
                    <a:pt x="46" y="13"/>
                  </a:lnTo>
                  <a:lnTo>
                    <a:pt x="45" y="14"/>
                  </a:lnTo>
                  <a:lnTo>
                    <a:pt x="43" y="15"/>
                  </a:lnTo>
                  <a:lnTo>
                    <a:pt x="41" y="18"/>
                  </a:lnTo>
                  <a:lnTo>
                    <a:pt x="40" y="20"/>
                  </a:lnTo>
                  <a:lnTo>
                    <a:pt x="36" y="24"/>
                  </a:lnTo>
                  <a:lnTo>
                    <a:pt x="35" y="27"/>
                  </a:lnTo>
                  <a:lnTo>
                    <a:pt x="33" y="30"/>
                  </a:lnTo>
                  <a:lnTo>
                    <a:pt x="33" y="31"/>
                  </a:lnTo>
                  <a:lnTo>
                    <a:pt x="34" y="32"/>
                  </a:lnTo>
                  <a:lnTo>
                    <a:pt x="35" y="34"/>
                  </a:lnTo>
                  <a:lnTo>
                    <a:pt x="37" y="37"/>
                  </a:lnTo>
                  <a:lnTo>
                    <a:pt x="39" y="39"/>
                  </a:lnTo>
                  <a:lnTo>
                    <a:pt x="40" y="42"/>
                  </a:lnTo>
                  <a:lnTo>
                    <a:pt x="40" y="44"/>
                  </a:lnTo>
                  <a:lnTo>
                    <a:pt x="39" y="46"/>
                  </a:lnTo>
                  <a:lnTo>
                    <a:pt x="37" y="48"/>
                  </a:lnTo>
                  <a:lnTo>
                    <a:pt x="36" y="49"/>
                  </a:lnTo>
                  <a:lnTo>
                    <a:pt x="34" y="51"/>
                  </a:lnTo>
                  <a:lnTo>
                    <a:pt x="29" y="54"/>
                  </a:lnTo>
                  <a:lnTo>
                    <a:pt x="27" y="56"/>
                  </a:lnTo>
                  <a:lnTo>
                    <a:pt x="24" y="57"/>
                  </a:lnTo>
                  <a:lnTo>
                    <a:pt x="21" y="58"/>
                  </a:lnTo>
                  <a:lnTo>
                    <a:pt x="15" y="61"/>
                  </a:lnTo>
                  <a:lnTo>
                    <a:pt x="12" y="60"/>
                  </a:lnTo>
                  <a:lnTo>
                    <a:pt x="10" y="58"/>
                  </a:lnTo>
                  <a:lnTo>
                    <a:pt x="7" y="56"/>
                  </a:lnTo>
                  <a:lnTo>
                    <a:pt x="6" y="55"/>
                  </a:lnTo>
                  <a:lnTo>
                    <a:pt x="5" y="54"/>
                  </a:lnTo>
                  <a:lnTo>
                    <a:pt x="3" y="51"/>
                  </a:lnTo>
                  <a:lnTo>
                    <a:pt x="1" y="50"/>
                  </a:lnTo>
                  <a:lnTo>
                    <a:pt x="0" y="48"/>
                  </a:lnTo>
                  <a:lnTo>
                    <a:pt x="0" y="45"/>
                  </a:lnTo>
                  <a:lnTo>
                    <a:pt x="0" y="42"/>
                  </a:lnTo>
                  <a:lnTo>
                    <a:pt x="1" y="40"/>
                  </a:lnTo>
                  <a:lnTo>
                    <a:pt x="3" y="39"/>
                  </a:lnTo>
                  <a:lnTo>
                    <a:pt x="4" y="38"/>
                  </a:lnTo>
                  <a:lnTo>
                    <a:pt x="6" y="37"/>
                  </a:lnTo>
                  <a:lnTo>
                    <a:pt x="7" y="36"/>
                  </a:lnTo>
                  <a:lnTo>
                    <a:pt x="9" y="34"/>
                  </a:lnTo>
                  <a:lnTo>
                    <a:pt x="10" y="32"/>
                  </a:lnTo>
                  <a:lnTo>
                    <a:pt x="12" y="28"/>
                  </a:lnTo>
                  <a:lnTo>
                    <a:pt x="15" y="25"/>
                  </a:lnTo>
                  <a:lnTo>
                    <a:pt x="17" y="21"/>
                  </a:lnTo>
                  <a:lnTo>
                    <a:pt x="22" y="18"/>
                  </a:lnTo>
                  <a:lnTo>
                    <a:pt x="23" y="15"/>
                  </a:lnTo>
                  <a:lnTo>
                    <a:pt x="27" y="12"/>
                  </a:lnTo>
                  <a:lnTo>
                    <a:pt x="28" y="10"/>
                  </a:lnTo>
                  <a:lnTo>
                    <a:pt x="30" y="7"/>
                  </a:lnTo>
                  <a:lnTo>
                    <a:pt x="33" y="6"/>
                  </a:lnTo>
                  <a:lnTo>
                    <a:pt x="35" y="3"/>
                  </a:lnTo>
                  <a:lnTo>
                    <a:pt x="37" y="2"/>
                  </a:lnTo>
                  <a:lnTo>
                    <a:pt x="39" y="1"/>
                  </a:lnTo>
                  <a:lnTo>
                    <a:pt x="40" y="1"/>
                  </a:lnTo>
                  <a:lnTo>
                    <a:pt x="42" y="0"/>
                  </a:lnTo>
                  <a:lnTo>
                    <a:pt x="43" y="0"/>
                  </a:lnTo>
                  <a:lnTo>
                    <a:pt x="46" y="0"/>
                  </a:lnTo>
                  <a:lnTo>
                    <a:pt x="48" y="0"/>
                  </a:lnTo>
                  <a:close/>
                </a:path>
              </a:pathLst>
            </a:custGeom>
            <a:blipFill dpi="0" rotWithShape="0">
              <a:blip r:embed="rId4"/>
              <a:srcRect/>
              <a:tile tx="0" ty="0" sx="100000" sy="100000" flip="none" algn="tl"/>
            </a:blip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753" name="Freeform 9"/>
            <p:cNvSpPr>
              <a:spLocks/>
            </p:cNvSpPr>
            <p:nvPr/>
          </p:nvSpPr>
          <p:spPr bwMode="auto">
            <a:xfrm rot="1627522">
              <a:off x="1275" y="2885"/>
              <a:ext cx="381" cy="634"/>
            </a:xfrm>
            <a:custGeom>
              <a:avLst/>
              <a:gdLst>
                <a:gd name="T0" fmla="*/ 249 w 308"/>
                <a:gd name="T1" fmla="*/ 50 h 426"/>
                <a:gd name="T2" fmla="*/ 279 w 308"/>
                <a:gd name="T3" fmla="*/ 58 h 426"/>
                <a:gd name="T4" fmla="*/ 273 w 308"/>
                <a:gd name="T5" fmla="*/ 91 h 426"/>
                <a:gd name="T6" fmla="*/ 262 w 308"/>
                <a:gd name="T7" fmla="*/ 108 h 426"/>
                <a:gd name="T8" fmla="*/ 298 w 308"/>
                <a:gd name="T9" fmla="*/ 110 h 426"/>
                <a:gd name="T10" fmla="*/ 300 w 308"/>
                <a:gd name="T11" fmla="*/ 144 h 426"/>
                <a:gd name="T12" fmla="*/ 304 w 308"/>
                <a:gd name="T13" fmla="*/ 182 h 426"/>
                <a:gd name="T14" fmla="*/ 275 w 308"/>
                <a:gd name="T15" fmla="*/ 204 h 426"/>
                <a:gd name="T16" fmla="*/ 230 w 308"/>
                <a:gd name="T17" fmla="*/ 290 h 426"/>
                <a:gd name="T18" fmla="*/ 213 w 308"/>
                <a:gd name="T19" fmla="*/ 358 h 426"/>
                <a:gd name="T20" fmla="*/ 190 w 308"/>
                <a:gd name="T21" fmla="*/ 385 h 426"/>
                <a:gd name="T22" fmla="*/ 161 w 308"/>
                <a:gd name="T23" fmla="*/ 376 h 426"/>
                <a:gd name="T24" fmla="*/ 168 w 308"/>
                <a:gd name="T25" fmla="*/ 401 h 426"/>
                <a:gd name="T26" fmla="*/ 137 w 308"/>
                <a:gd name="T27" fmla="*/ 419 h 426"/>
                <a:gd name="T28" fmla="*/ 111 w 308"/>
                <a:gd name="T29" fmla="*/ 416 h 426"/>
                <a:gd name="T30" fmla="*/ 126 w 308"/>
                <a:gd name="T31" fmla="*/ 394 h 426"/>
                <a:gd name="T32" fmla="*/ 111 w 308"/>
                <a:gd name="T33" fmla="*/ 353 h 426"/>
                <a:gd name="T34" fmla="*/ 116 w 308"/>
                <a:gd name="T35" fmla="*/ 340 h 426"/>
                <a:gd name="T36" fmla="*/ 129 w 308"/>
                <a:gd name="T37" fmla="*/ 347 h 426"/>
                <a:gd name="T38" fmla="*/ 107 w 308"/>
                <a:gd name="T39" fmla="*/ 340 h 426"/>
                <a:gd name="T40" fmla="*/ 99 w 308"/>
                <a:gd name="T41" fmla="*/ 370 h 426"/>
                <a:gd name="T42" fmla="*/ 110 w 308"/>
                <a:gd name="T43" fmla="*/ 407 h 426"/>
                <a:gd name="T44" fmla="*/ 83 w 308"/>
                <a:gd name="T45" fmla="*/ 395 h 426"/>
                <a:gd name="T46" fmla="*/ 50 w 308"/>
                <a:gd name="T47" fmla="*/ 383 h 426"/>
                <a:gd name="T48" fmla="*/ 68 w 308"/>
                <a:gd name="T49" fmla="*/ 359 h 426"/>
                <a:gd name="T50" fmla="*/ 66 w 308"/>
                <a:gd name="T51" fmla="*/ 324 h 426"/>
                <a:gd name="T52" fmla="*/ 62 w 308"/>
                <a:gd name="T53" fmla="*/ 299 h 426"/>
                <a:gd name="T54" fmla="*/ 78 w 308"/>
                <a:gd name="T55" fmla="*/ 265 h 426"/>
                <a:gd name="T56" fmla="*/ 110 w 308"/>
                <a:gd name="T57" fmla="*/ 222 h 426"/>
                <a:gd name="T58" fmla="*/ 119 w 308"/>
                <a:gd name="T59" fmla="*/ 199 h 426"/>
                <a:gd name="T60" fmla="*/ 108 w 308"/>
                <a:gd name="T61" fmla="*/ 191 h 426"/>
                <a:gd name="T62" fmla="*/ 107 w 308"/>
                <a:gd name="T63" fmla="*/ 149 h 426"/>
                <a:gd name="T64" fmla="*/ 89 w 308"/>
                <a:gd name="T65" fmla="*/ 110 h 426"/>
                <a:gd name="T66" fmla="*/ 78 w 308"/>
                <a:gd name="T67" fmla="*/ 124 h 426"/>
                <a:gd name="T68" fmla="*/ 81 w 308"/>
                <a:gd name="T69" fmla="*/ 145 h 426"/>
                <a:gd name="T70" fmla="*/ 69 w 308"/>
                <a:gd name="T71" fmla="*/ 152 h 426"/>
                <a:gd name="T72" fmla="*/ 90 w 308"/>
                <a:gd name="T73" fmla="*/ 149 h 426"/>
                <a:gd name="T74" fmla="*/ 86 w 308"/>
                <a:gd name="T75" fmla="*/ 193 h 426"/>
                <a:gd name="T76" fmla="*/ 65 w 308"/>
                <a:gd name="T77" fmla="*/ 176 h 426"/>
                <a:gd name="T78" fmla="*/ 45 w 308"/>
                <a:gd name="T79" fmla="*/ 168 h 426"/>
                <a:gd name="T80" fmla="*/ 14 w 308"/>
                <a:gd name="T81" fmla="*/ 188 h 426"/>
                <a:gd name="T82" fmla="*/ 16 w 308"/>
                <a:gd name="T83" fmla="*/ 154 h 426"/>
                <a:gd name="T84" fmla="*/ 4 w 308"/>
                <a:gd name="T85" fmla="*/ 125 h 426"/>
                <a:gd name="T86" fmla="*/ 9 w 308"/>
                <a:gd name="T87" fmla="*/ 114 h 426"/>
                <a:gd name="T88" fmla="*/ 24 w 308"/>
                <a:gd name="T89" fmla="*/ 125 h 426"/>
                <a:gd name="T90" fmla="*/ 29 w 308"/>
                <a:gd name="T91" fmla="*/ 148 h 426"/>
                <a:gd name="T92" fmla="*/ 42 w 308"/>
                <a:gd name="T93" fmla="*/ 131 h 426"/>
                <a:gd name="T94" fmla="*/ 17 w 308"/>
                <a:gd name="T95" fmla="*/ 120 h 426"/>
                <a:gd name="T96" fmla="*/ 10 w 308"/>
                <a:gd name="T97" fmla="*/ 98 h 426"/>
                <a:gd name="T98" fmla="*/ 17 w 308"/>
                <a:gd name="T99" fmla="*/ 65 h 426"/>
                <a:gd name="T100" fmla="*/ 52 w 308"/>
                <a:gd name="T101" fmla="*/ 40 h 426"/>
                <a:gd name="T102" fmla="*/ 78 w 308"/>
                <a:gd name="T103" fmla="*/ 46 h 426"/>
                <a:gd name="T104" fmla="*/ 123 w 308"/>
                <a:gd name="T105" fmla="*/ 19 h 426"/>
                <a:gd name="T106" fmla="*/ 141 w 308"/>
                <a:gd name="T107" fmla="*/ 5 h 426"/>
                <a:gd name="T108" fmla="*/ 158 w 308"/>
                <a:gd name="T109" fmla="*/ 5 h 426"/>
                <a:gd name="T110" fmla="*/ 176 w 308"/>
                <a:gd name="T111" fmla="*/ 1 h 426"/>
                <a:gd name="T112" fmla="*/ 188 w 308"/>
                <a:gd name="T113" fmla="*/ 2 h 426"/>
                <a:gd name="T114" fmla="*/ 196 w 308"/>
                <a:gd name="T115" fmla="*/ 37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8" h="426">
                  <a:moveTo>
                    <a:pt x="214" y="49"/>
                  </a:moveTo>
                  <a:lnTo>
                    <a:pt x="220" y="53"/>
                  </a:lnTo>
                  <a:lnTo>
                    <a:pt x="234" y="59"/>
                  </a:lnTo>
                  <a:lnTo>
                    <a:pt x="242" y="58"/>
                  </a:lnTo>
                  <a:lnTo>
                    <a:pt x="245" y="54"/>
                  </a:lnTo>
                  <a:lnTo>
                    <a:pt x="249" y="50"/>
                  </a:lnTo>
                  <a:lnTo>
                    <a:pt x="252" y="47"/>
                  </a:lnTo>
                  <a:lnTo>
                    <a:pt x="257" y="46"/>
                  </a:lnTo>
                  <a:lnTo>
                    <a:pt x="262" y="46"/>
                  </a:lnTo>
                  <a:lnTo>
                    <a:pt x="267" y="47"/>
                  </a:lnTo>
                  <a:lnTo>
                    <a:pt x="270" y="50"/>
                  </a:lnTo>
                  <a:lnTo>
                    <a:pt x="279" y="58"/>
                  </a:lnTo>
                  <a:lnTo>
                    <a:pt x="281" y="65"/>
                  </a:lnTo>
                  <a:lnTo>
                    <a:pt x="280" y="73"/>
                  </a:lnTo>
                  <a:lnTo>
                    <a:pt x="279" y="80"/>
                  </a:lnTo>
                  <a:lnTo>
                    <a:pt x="278" y="86"/>
                  </a:lnTo>
                  <a:lnTo>
                    <a:pt x="276" y="90"/>
                  </a:lnTo>
                  <a:lnTo>
                    <a:pt x="273" y="91"/>
                  </a:lnTo>
                  <a:lnTo>
                    <a:pt x="268" y="90"/>
                  </a:lnTo>
                  <a:lnTo>
                    <a:pt x="263" y="92"/>
                  </a:lnTo>
                  <a:lnTo>
                    <a:pt x="260" y="97"/>
                  </a:lnTo>
                  <a:lnTo>
                    <a:pt x="257" y="103"/>
                  </a:lnTo>
                  <a:lnTo>
                    <a:pt x="260" y="106"/>
                  </a:lnTo>
                  <a:lnTo>
                    <a:pt x="262" y="108"/>
                  </a:lnTo>
                  <a:lnTo>
                    <a:pt x="266" y="108"/>
                  </a:lnTo>
                  <a:lnTo>
                    <a:pt x="272" y="109"/>
                  </a:lnTo>
                  <a:lnTo>
                    <a:pt x="278" y="114"/>
                  </a:lnTo>
                  <a:lnTo>
                    <a:pt x="281" y="114"/>
                  </a:lnTo>
                  <a:lnTo>
                    <a:pt x="287" y="114"/>
                  </a:lnTo>
                  <a:lnTo>
                    <a:pt x="298" y="110"/>
                  </a:lnTo>
                  <a:lnTo>
                    <a:pt x="296" y="118"/>
                  </a:lnTo>
                  <a:lnTo>
                    <a:pt x="287" y="126"/>
                  </a:lnTo>
                  <a:lnTo>
                    <a:pt x="285" y="130"/>
                  </a:lnTo>
                  <a:lnTo>
                    <a:pt x="296" y="133"/>
                  </a:lnTo>
                  <a:lnTo>
                    <a:pt x="298" y="140"/>
                  </a:lnTo>
                  <a:lnTo>
                    <a:pt x="300" y="144"/>
                  </a:lnTo>
                  <a:lnTo>
                    <a:pt x="300" y="149"/>
                  </a:lnTo>
                  <a:lnTo>
                    <a:pt x="303" y="156"/>
                  </a:lnTo>
                  <a:lnTo>
                    <a:pt x="304" y="158"/>
                  </a:lnTo>
                  <a:lnTo>
                    <a:pt x="308" y="164"/>
                  </a:lnTo>
                  <a:lnTo>
                    <a:pt x="306" y="170"/>
                  </a:lnTo>
                  <a:lnTo>
                    <a:pt x="304" y="182"/>
                  </a:lnTo>
                  <a:lnTo>
                    <a:pt x="302" y="184"/>
                  </a:lnTo>
                  <a:lnTo>
                    <a:pt x="288" y="190"/>
                  </a:lnTo>
                  <a:lnTo>
                    <a:pt x="287" y="193"/>
                  </a:lnTo>
                  <a:lnTo>
                    <a:pt x="286" y="196"/>
                  </a:lnTo>
                  <a:lnTo>
                    <a:pt x="282" y="199"/>
                  </a:lnTo>
                  <a:lnTo>
                    <a:pt x="275" y="204"/>
                  </a:lnTo>
                  <a:lnTo>
                    <a:pt x="270" y="211"/>
                  </a:lnTo>
                  <a:lnTo>
                    <a:pt x="263" y="224"/>
                  </a:lnTo>
                  <a:lnTo>
                    <a:pt x="252" y="242"/>
                  </a:lnTo>
                  <a:lnTo>
                    <a:pt x="243" y="263"/>
                  </a:lnTo>
                  <a:lnTo>
                    <a:pt x="234" y="286"/>
                  </a:lnTo>
                  <a:lnTo>
                    <a:pt x="230" y="290"/>
                  </a:lnTo>
                  <a:lnTo>
                    <a:pt x="220" y="319"/>
                  </a:lnTo>
                  <a:lnTo>
                    <a:pt x="220" y="323"/>
                  </a:lnTo>
                  <a:lnTo>
                    <a:pt x="222" y="328"/>
                  </a:lnTo>
                  <a:lnTo>
                    <a:pt x="222" y="331"/>
                  </a:lnTo>
                  <a:lnTo>
                    <a:pt x="219" y="347"/>
                  </a:lnTo>
                  <a:lnTo>
                    <a:pt x="213" y="358"/>
                  </a:lnTo>
                  <a:lnTo>
                    <a:pt x="210" y="362"/>
                  </a:lnTo>
                  <a:lnTo>
                    <a:pt x="209" y="366"/>
                  </a:lnTo>
                  <a:lnTo>
                    <a:pt x="206" y="376"/>
                  </a:lnTo>
                  <a:lnTo>
                    <a:pt x="197" y="386"/>
                  </a:lnTo>
                  <a:lnTo>
                    <a:pt x="194" y="388"/>
                  </a:lnTo>
                  <a:lnTo>
                    <a:pt x="190" y="385"/>
                  </a:lnTo>
                  <a:lnTo>
                    <a:pt x="185" y="378"/>
                  </a:lnTo>
                  <a:lnTo>
                    <a:pt x="180" y="372"/>
                  </a:lnTo>
                  <a:lnTo>
                    <a:pt x="178" y="372"/>
                  </a:lnTo>
                  <a:lnTo>
                    <a:pt x="174" y="371"/>
                  </a:lnTo>
                  <a:lnTo>
                    <a:pt x="166" y="373"/>
                  </a:lnTo>
                  <a:lnTo>
                    <a:pt x="161" y="376"/>
                  </a:lnTo>
                  <a:lnTo>
                    <a:pt x="159" y="380"/>
                  </a:lnTo>
                  <a:lnTo>
                    <a:pt x="161" y="384"/>
                  </a:lnTo>
                  <a:lnTo>
                    <a:pt x="166" y="385"/>
                  </a:lnTo>
                  <a:lnTo>
                    <a:pt x="168" y="389"/>
                  </a:lnTo>
                  <a:lnTo>
                    <a:pt x="170" y="396"/>
                  </a:lnTo>
                  <a:lnTo>
                    <a:pt x="168" y="401"/>
                  </a:lnTo>
                  <a:lnTo>
                    <a:pt x="166" y="403"/>
                  </a:lnTo>
                  <a:lnTo>
                    <a:pt x="156" y="404"/>
                  </a:lnTo>
                  <a:lnTo>
                    <a:pt x="153" y="406"/>
                  </a:lnTo>
                  <a:lnTo>
                    <a:pt x="149" y="409"/>
                  </a:lnTo>
                  <a:lnTo>
                    <a:pt x="141" y="418"/>
                  </a:lnTo>
                  <a:lnTo>
                    <a:pt x="137" y="419"/>
                  </a:lnTo>
                  <a:lnTo>
                    <a:pt x="123" y="421"/>
                  </a:lnTo>
                  <a:lnTo>
                    <a:pt x="114" y="425"/>
                  </a:lnTo>
                  <a:lnTo>
                    <a:pt x="107" y="426"/>
                  </a:lnTo>
                  <a:lnTo>
                    <a:pt x="104" y="424"/>
                  </a:lnTo>
                  <a:lnTo>
                    <a:pt x="102" y="420"/>
                  </a:lnTo>
                  <a:lnTo>
                    <a:pt x="111" y="416"/>
                  </a:lnTo>
                  <a:lnTo>
                    <a:pt x="116" y="410"/>
                  </a:lnTo>
                  <a:lnTo>
                    <a:pt x="119" y="406"/>
                  </a:lnTo>
                  <a:lnTo>
                    <a:pt x="120" y="403"/>
                  </a:lnTo>
                  <a:lnTo>
                    <a:pt x="123" y="400"/>
                  </a:lnTo>
                  <a:lnTo>
                    <a:pt x="124" y="397"/>
                  </a:lnTo>
                  <a:lnTo>
                    <a:pt x="126" y="394"/>
                  </a:lnTo>
                  <a:lnTo>
                    <a:pt x="125" y="385"/>
                  </a:lnTo>
                  <a:lnTo>
                    <a:pt x="122" y="373"/>
                  </a:lnTo>
                  <a:lnTo>
                    <a:pt x="117" y="365"/>
                  </a:lnTo>
                  <a:lnTo>
                    <a:pt x="116" y="361"/>
                  </a:lnTo>
                  <a:lnTo>
                    <a:pt x="114" y="359"/>
                  </a:lnTo>
                  <a:lnTo>
                    <a:pt x="111" y="353"/>
                  </a:lnTo>
                  <a:lnTo>
                    <a:pt x="108" y="348"/>
                  </a:lnTo>
                  <a:lnTo>
                    <a:pt x="108" y="346"/>
                  </a:lnTo>
                  <a:lnTo>
                    <a:pt x="110" y="343"/>
                  </a:lnTo>
                  <a:lnTo>
                    <a:pt x="111" y="341"/>
                  </a:lnTo>
                  <a:lnTo>
                    <a:pt x="112" y="341"/>
                  </a:lnTo>
                  <a:lnTo>
                    <a:pt x="116" y="340"/>
                  </a:lnTo>
                  <a:lnTo>
                    <a:pt x="120" y="341"/>
                  </a:lnTo>
                  <a:lnTo>
                    <a:pt x="123" y="344"/>
                  </a:lnTo>
                  <a:lnTo>
                    <a:pt x="124" y="350"/>
                  </a:lnTo>
                  <a:lnTo>
                    <a:pt x="125" y="353"/>
                  </a:lnTo>
                  <a:lnTo>
                    <a:pt x="126" y="352"/>
                  </a:lnTo>
                  <a:lnTo>
                    <a:pt x="129" y="347"/>
                  </a:lnTo>
                  <a:lnTo>
                    <a:pt x="132" y="340"/>
                  </a:lnTo>
                  <a:lnTo>
                    <a:pt x="130" y="335"/>
                  </a:lnTo>
                  <a:lnTo>
                    <a:pt x="124" y="330"/>
                  </a:lnTo>
                  <a:lnTo>
                    <a:pt x="118" y="330"/>
                  </a:lnTo>
                  <a:lnTo>
                    <a:pt x="113" y="332"/>
                  </a:lnTo>
                  <a:lnTo>
                    <a:pt x="107" y="340"/>
                  </a:lnTo>
                  <a:lnTo>
                    <a:pt x="106" y="347"/>
                  </a:lnTo>
                  <a:lnTo>
                    <a:pt x="105" y="349"/>
                  </a:lnTo>
                  <a:lnTo>
                    <a:pt x="101" y="353"/>
                  </a:lnTo>
                  <a:lnTo>
                    <a:pt x="98" y="356"/>
                  </a:lnTo>
                  <a:lnTo>
                    <a:pt x="98" y="360"/>
                  </a:lnTo>
                  <a:lnTo>
                    <a:pt x="99" y="370"/>
                  </a:lnTo>
                  <a:lnTo>
                    <a:pt x="100" y="376"/>
                  </a:lnTo>
                  <a:lnTo>
                    <a:pt x="101" y="382"/>
                  </a:lnTo>
                  <a:lnTo>
                    <a:pt x="107" y="389"/>
                  </a:lnTo>
                  <a:lnTo>
                    <a:pt x="110" y="392"/>
                  </a:lnTo>
                  <a:lnTo>
                    <a:pt x="111" y="397"/>
                  </a:lnTo>
                  <a:lnTo>
                    <a:pt x="110" y="407"/>
                  </a:lnTo>
                  <a:lnTo>
                    <a:pt x="107" y="409"/>
                  </a:lnTo>
                  <a:lnTo>
                    <a:pt x="101" y="407"/>
                  </a:lnTo>
                  <a:lnTo>
                    <a:pt x="98" y="407"/>
                  </a:lnTo>
                  <a:lnTo>
                    <a:pt x="90" y="406"/>
                  </a:lnTo>
                  <a:lnTo>
                    <a:pt x="88" y="403"/>
                  </a:lnTo>
                  <a:lnTo>
                    <a:pt x="83" y="395"/>
                  </a:lnTo>
                  <a:lnTo>
                    <a:pt x="80" y="394"/>
                  </a:lnTo>
                  <a:lnTo>
                    <a:pt x="69" y="392"/>
                  </a:lnTo>
                  <a:lnTo>
                    <a:pt x="63" y="392"/>
                  </a:lnTo>
                  <a:lnTo>
                    <a:pt x="60" y="391"/>
                  </a:lnTo>
                  <a:lnTo>
                    <a:pt x="50" y="385"/>
                  </a:lnTo>
                  <a:lnTo>
                    <a:pt x="50" y="383"/>
                  </a:lnTo>
                  <a:lnTo>
                    <a:pt x="52" y="378"/>
                  </a:lnTo>
                  <a:lnTo>
                    <a:pt x="52" y="374"/>
                  </a:lnTo>
                  <a:lnTo>
                    <a:pt x="48" y="367"/>
                  </a:lnTo>
                  <a:lnTo>
                    <a:pt x="44" y="361"/>
                  </a:lnTo>
                  <a:lnTo>
                    <a:pt x="59" y="360"/>
                  </a:lnTo>
                  <a:lnTo>
                    <a:pt x="68" y="359"/>
                  </a:lnTo>
                  <a:lnTo>
                    <a:pt x="70" y="354"/>
                  </a:lnTo>
                  <a:lnTo>
                    <a:pt x="71" y="347"/>
                  </a:lnTo>
                  <a:lnTo>
                    <a:pt x="71" y="336"/>
                  </a:lnTo>
                  <a:lnTo>
                    <a:pt x="70" y="330"/>
                  </a:lnTo>
                  <a:lnTo>
                    <a:pt x="68" y="326"/>
                  </a:lnTo>
                  <a:lnTo>
                    <a:pt x="66" y="324"/>
                  </a:lnTo>
                  <a:lnTo>
                    <a:pt x="59" y="318"/>
                  </a:lnTo>
                  <a:lnTo>
                    <a:pt x="56" y="312"/>
                  </a:lnTo>
                  <a:lnTo>
                    <a:pt x="57" y="308"/>
                  </a:lnTo>
                  <a:lnTo>
                    <a:pt x="59" y="305"/>
                  </a:lnTo>
                  <a:lnTo>
                    <a:pt x="60" y="301"/>
                  </a:lnTo>
                  <a:lnTo>
                    <a:pt x="62" y="299"/>
                  </a:lnTo>
                  <a:lnTo>
                    <a:pt x="62" y="296"/>
                  </a:lnTo>
                  <a:lnTo>
                    <a:pt x="60" y="282"/>
                  </a:lnTo>
                  <a:lnTo>
                    <a:pt x="62" y="276"/>
                  </a:lnTo>
                  <a:lnTo>
                    <a:pt x="65" y="271"/>
                  </a:lnTo>
                  <a:lnTo>
                    <a:pt x="71" y="269"/>
                  </a:lnTo>
                  <a:lnTo>
                    <a:pt x="78" y="265"/>
                  </a:lnTo>
                  <a:lnTo>
                    <a:pt x="86" y="259"/>
                  </a:lnTo>
                  <a:lnTo>
                    <a:pt x="88" y="256"/>
                  </a:lnTo>
                  <a:lnTo>
                    <a:pt x="92" y="250"/>
                  </a:lnTo>
                  <a:lnTo>
                    <a:pt x="102" y="236"/>
                  </a:lnTo>
                  <a:lnTo>
                    <a:pt x="107" y="228"/>
                  </a:lnTo>
                  <a:lnTo>
                    <a:pt x="110" y="222"/>
                  </a:lnTo>
                  <a:lnTo>
                    <a:pt x="111" y="216"/>
                  </a:lnTo>
                  <a:lnTo>
                    <a:pt x="114" y="211"/>
                  </a:lnTo>
                  <a:lnTo>
                    <a:pt x="120" y="202"/>
                  </a:lnTo>
                  <a:lnTo>
                    <a:pt x="122" y="200"/>
                  </a:lnTo>
                  <a:lnTo>
                    <a:pt x="120" y="199"/>
                  </a:lnTo>
                  <a:lnTo>
                    <a:pt x="119" y="199"/>
                  </a:lnTo>
                  <a:lnTo>
                    <a:pt x="111" y="200"/>
                  </a:lnTo>
                  <a:lnTo>
                    <a:pt x="102" y="202"/>
                  </a:lnTo>
                  <a:lnTo>
                    <a:pt x="99" y="199"/>
                  </a:lnTo>
                  <a:lnTo>
                    <a:pt x="99" y="197"/>
                  </a:lnTo>
                  <a:lnTo>
                    <a:pt x="101" y="193"/>
                  </a:lnTo>
                  <a:lnTo>
                    <a:pt x="108" y="191"/>
                  </a:lnTo>
                  <a:lnTo>
                    <a:pt x="119" y="185"/>
                  </a:lnTo>
                  <a:lnTo>
                    <a:pt x="128" y="182"/>
                  </a:lnTo>
                  <a:lnTo>
                    <a:pt x="128" y="180"/>
                  </a:lnTo>
                  <a:lnTo>
                    <a:pt x="128" y="176"/>
                  </a:lnTo>
                  <a:lnTo>
                    <a:pt x="110" y="154"/>
                  </a:lnTo>
                  <a:lnTo>
                    <a:pt x="107" y="149"/>
                  </a:lnTo>
                  <a:lnTo>
                    <a:pt x="105" y="143"/>
                  </a:lnTo>
                  <a:lnTo>
                    <a:pt x="104" y="134"/>
                  </a:lnTo>
                  <a:lnTo>
                    <a:pt x="101" y="124"/>
                  </a:lnTo>
                  <a:lnTo>
                    <a:pt x="100" y="120"/>
                  </a:lnTo>
                  <a:lnTo>
                    <a:pt x="99" y="119"/>
                  </a:lnTo>
                  <a:lnTo>
                    <a:pt x="89" y="110"/>
                  </a:lnTo>
                  <a:lnTo>
                    <a:pt x="83" y="108"/>
                  </a:lnTo>
                  <a:lnTo>
                    <a:pt x="78" y="109"/>
                  </a:lnTo>
                  <a:lnTo>
                    <a:pt x="76" y="113"/>
                  </a:lnTo>
                  <a:lnTo>
                    <a:pt x="75" y="116"/>
                  </a:lnTo>
                  <a:lnTo>
                    <a:pt x="75" y="120"/>
                  </a:lnTo>
                  <a:lnTo>
                    <a:pt x="78" y="124"/>
                  </a:lnTo>
                  <a:lnTo>
                    <a:pt x="81" y="127"/>
                  </a:lnTo>
                  <a:lnTo>
                    <a:pt x="82" y="131"/>
                  </a:lnTo>
                  <a:lnTo>
                    <a:pt x="82" y="139"/>
                  </a:lnTo>
                  <a:lnTo>
                    <a:pt x="82" y="140"/>
                  </a:lnTo>
                  <a:lnTo>
                    <a:pt x="82" y="144"/>
                  </a:lnTo>
                  <a:lnTo>
                    <a:pt x="81" y="145"/>
                  </a:lnTo>
                  <a:lnTo>
                    <a:pt x="77" y="146"/>
                  </a:lnTo>
                  <a:lnTo>
                    <a:pt x="74" y="149"/>
                  </a:lnTo>
                  <a:lnTo>
                    <a:pt x="69" y="150"/>
                  </a:lnTo>
                  <a:lnTo>
                    <a:pt x="66" y="151"/>
                  </a:lnTo>
                  <a:lnTo>
                    <a:pt x="68" y="152"/>
                  </a:lnTo>
                  <a:lnTo>
                    <a:pt x="69" y="152"/>
                  </a:lnTo>
                  <a:lnTo>
                    <a:pt x="71" y="152"/>
                  </a:lnTo>
                  <a:lnTo>
                    <a:pt x="75" y="151"/>
                  </a:lnTo>
                  <a:lnTo>
                    <a:pt x="77" y="151"/>
                  </a:lnTo>
                  <a:lnTo>
                    <a:pt x="81" y="149"/>
                  </a:lnTo>
                  <a:lnTo>
                    <a:pt x="84" y="148"/>
                  </a:lnTo>
                  <a:lnTo>
                    <a:pt x="90" y="149"/>
                  </a:lnTo>
                  <a:lnTo>
                    <a:pt x="95" y="151"/>
                  </a:lnTo>
                  <a:lnTo>
                    <a:pt x="99" y="157"/>
                  </a:lnTo>
                  <a:lnTo>
                    <a:pt x="101" y="168"/>
                  </a:lnTo>
                  <a:lnTo>
                    <a:pt x="98" y="179"/>
                  </a:lnTo>
                  <a:lnTo>
                    <a:pt x="94" y="186"/>
                  </a:lnTo>
                  <a:lnTo>
                    <a:pt x="86" y="193"/>
                  </a:lnTo>
                  <a:lnTo>
                    <a:pt x="76" y="196"/>
                  </a:lnTo>
                  <a:lnTo>
                    <a:pt x="66" y="196"/>
                  </a:lnTo>
                  <a:lnTo>
                    <a:pt x="62" y="192"/>
                  </a:lnTo>
                  <a:lnTo>
                    <a:pt x="62" y="187"/>
                  </a:lnTo>
                  <a:lnTo>
                    <a:pt x="63" y="181"/>
                  </a:lnTo>
                  <a:lnTo>
                    <a:pt x="65" y="176"/>
                  </a:lnTo>
                  <a:lnTo>
                    <a:pt x="68" y="174"/>
                  </a:lnTo>
                  <a:lnTo>
                    <a:pt x="70" y="172"/>
                  </a:lnTo>
                  <a:lnTo>
                    <a:pt x="71" y="169"/>
                  </a:lnTo>
                  <a:lnTo>
                    <a:pt x="69" y="168"/>
                  </a:lnTo>
                  <a:lnTo>
                    <a:pt x="64" y="168"/>
                  </a:lnTo>
                  <a:lnTo>
                    <a:pt x="45" y="168"/>
                  </a:lnTo>
                  <a:lnTo>
                    <a:pt x="42" y="169"/>
                  </a:lnTo>
                  <a:lnTo>
                    <a:pt x="36" y="180"/>
                  </a:lnTo>
                  <a:lnTo>
                    <a:pt x="34" y="182"/>
                  </a:lnTo>
                  <a:lnTo>
                    <a:pt x="20" y="191"/>
                  </a:lnTo>
                  <a:lnTo>
                    <a:pt x="16" y="192"/>
                  </a:lnTo>
                  <a:lnTo>
                    <a:pt x="14" y="188"/>
                  </a:lnTo>
                  <a:lnTo>
                    <a:pt x="14" y="186"/>
                  </a:lnTo>
                  <a:lnTo>
                    <a:pt x="15" y="181"/>
                  </a:lnTo>
                  <a:lnTo>
                    <a:pt x="17" y="176"/>
                  </a:lnTo>
                  <a:lnTo>
                    <a:pt x="17" y="175"/>
                  </a:lnTo>
                  <a:lnTo>
                    <a:pt x="18" y="158"/>
                  </a:lnTo>
                  <a:lnTo>
                    <a:pt x="16" y="154"/>
                  </a:lnTo>
                  <a:lnTo>
                    <a:pt x="12" y="150"/>
                  </a:lnTo>
                  <a:lnTo>
                    <a:pt x="6" y="143"/>
                  </a:lnTo>
                  <a:lnTo>
                    <a:pt x="5" y="136"/>
                  </a:lnTo>
                  <a:lnTo>
                    <a:pt x="5" y="130"/>
                  </a:lnTo>
                  <a:lnTo>
                    <a:pt x="5" y="126"/>
                  </a:lnTo>
                  <a:lnTo>
                    <a:pt x="4" y="125"/>
                  </a:lnTo>
                  <a:lnTo>
                    <a:pt x="0" y="122"/>
                  </a:lnTo>
                  <a:lnTo>
                    <a:pt x="0" y="120"/>
                  </a:lnTo>
                  <a:lnTo>
                    <a:pt x="0" y="118"/>
                  </a:lnTo>
                  <a:lnTo>
                    <a:pt x="3" y="114"/>
                  </a:lnTo>
                  <a:lnTo>
                    <a:pt x="6" y="112"/>
                  </a:lnTo>
                  <a:lnTo>
                    <a:pt x="9" y="114"/>
                  </a:lnTo>
                  <a:lnTo>
                    <a:pt x="12" y="116"/>
                  </a:lnTo>
                  <a:lnTo>
                    <a:pt x="15" y="120"/>
                  </a:lnTo>
                  <a:lnTo>
                    <a:pt x="20" y="124"/>
                  </a:lnTo>
                  <a:lnTo>
                    <a:pt x="22" y="125"/>
                  </a:lnTo>
                  <a:lnTo>
                    <a:pt x="23" y="125"/>
                  </a:lnTo>
                  <a:lnTo>
                    <a:pt x="24" y="125"/>
                  </a:lnTo>
                  <a:lnTo>
                    <a:pt x="26" y="125"/>
                  </a:lnTo>
                  <a:lnTo>
                    <a:pt x="27" y="125"/>
                  </a:lnTo>
                  <a:lnTo>
                    <a:pt x="29" y="126"/>
                  </a:lnTo>
                  <a:lnTo>
                    <a:pt x="30" y="128"/>
                  </a:lnTo>
                  <a:lnTo>
                    <a:pt x="30" y="139"/>
                  </a:lnTo>
                  <a:lnTo>
                    <a:pt x="29" y="148"/>
                  </a:lnTo>
                  <a:lnTo>
                    <a:pt x="30" y="148"/>
                  </a:lnTo>
                  <a:lnTo>
                    <a:pt x="36" y="146"/>
                  </a:lnTo>
                  <a:lnTo>
                    <a:pt x="45" y="150"/>
                  </a:lnTo>
                  <a:lnTo>
                    <a:pt x="41" y="140"/>
                  </a:lnTo>
                  <a:lnTo>
                    <a:pt x="41" y="137"/>
                  </a:lnTo>
                  <a:lnTo>
                    <a:pt x="42" y="131"/>
                  </a:lnTo>
                  <a:lnTo>
                    <a:pt x="39" y="125"/>
                  </a:lnTo>
                  <a:lnTo>
                    <a:pt x="36" y="122"/>
                  </a:lnTo>
                  <a:lnTo>
                    <a:pt x="33" y="122"/>
                  </a:lnTo>
                  <a:lnTo>
                    <a:pt x="27" y="122"/>
                  </a:lnTo>
                  <a:lnTo>
                    <a:pt x="22" y="121"/>
                  </a:lnTo>
                  <a:lnTo>
                    <a:pt x="17" y="120"/>
                  </a:lnTo>
                  <a:lnTo>
                    <a:pt x="15" y="118"/>
                  </a:lnTo>
                  <a:lnTo>
                    <a:pt x="16" y="114"/>
                  </a:lnTo>
                  <a:lnTo>
                    <a:pt x="17" y="109"/>
                  </a:lnTo>
                  <a:lnTo>
                    <a:pt x="17" y="106"/>
                  </a:lnTo>
                  <a:lnTo>
                    <a:pt x="17" y="102"/>
                  </a:lnTo>
                  <a:lnTo>
                    <a:pt x="10" y="98"/>
                  </a:lnTo>
                  <a:lnTo>
                    <a:pt x="4" y="94"/>
                  </a:lnTo>
                  <a:lnTo>
                    <a:pt x="3" y="88"/>
                  </a:lnTo>
                  <a:lnTo>
                    <a:pt x="6" y="74"/>
                  </a:lnTo>
                  <a:lnTo>
                    <a:pt x="8" y="71"/>
                  </a:lnTo>
                  <a:lnTo>
                    <a:pt x="10" y="66"/>
                  </a:lnTo>
                  <a:lnTo>
                    <a:pt x="17" y="65"/>
                  </a:lnTo>
                  <a:lnTo>
                    <a:pt x="26" y="60"/>
                  </a:lnTo>
                  <a:lnTo>
                    <a:pt x="33" y="54"/>
                  </a:lnTo>
                  <a:lnTo>
                    <a:pt x="38" y="53"/>
                  </a:lnTo>
                  <a:lnTo>
                    <a:pt x="39" y="53"/>
                  </a:lnTo>
                  <a:lnTo>
                    <a:pt x="44" y="48"/>
                  </a:lnTo>
                  <a:lnTo>
                    <a:pt x="52" y="40"/>
                  </a:lnTo>
                  <a:lnTo>
                    <a:pt x="54" y="43"/>
                  </a:lnTo>
                  <a:lnTo>
                    <a:pt x="62" y="53"/>
                  </a:lnTo>
                  <a:lnTo>
                    <a:pt x="68" y="55"/>
                  </a:lnTo>
                  <a:lnTo>
                    <a:pt x="75" y="54"/>
                  </a:lnTo>
                  <a:lnTo>
                    <a:pt x="77" y="53"/>
                  </a:lnTo>
                  <a:lnTo>
                    <a:pt x="78" y="46"/>
                  </a:lnTo>
                  <a:lnTo>
                    <a:pt x="101" y="34"/>
                  </a:lnTo>
                  <a:lnTo>
                    <a:pt x="104" y="31"/>
                  </a:lnTo>
                  <a:lnTo>
                    <a:pt x="108" y="32"/>
                  </a:lnTo>
                  <a:lnTo>
                    <a:pt x="118" y="28"/>
                  </a:lnTo>
                  <a:lnTo>
                    <a:pt x="120" y="23"/>
                  </a:lnTo>
                  <a:lnTo>
                    <a:pt x="123" y="19"/>
                  </a:lnTo>
                  <a:lnTo>
                    <a:pt x="123" y="14"/>
                  </a:lnTo>
                  <a:lnTo>
                    <a:pt x="124" y="12"/>
                  </a:lnTo>
                  <a:lnTo>
                    <a:pt x="126" y="7"/>
                  </a:lnTo>
                  <a:lnTo>
                    <a:pt x="129" y="6"/>
                  </a:lnTo>
                  <a:lnTo>
                    <a:pt x="132" y="4"/>
                  </a:lnTo>
                  <a:lnTo>
                    <a:pt x="141" y="5"/>
                  </a:lnTo>
                  <a:lnTo>
                    <a:pt x="146" y="4"/>
                  </a:lnTo>
                  <a:lnTo>
                    <a:pt x="149" y="4"/>
                  </a:lnTo>
                  <a:lnTo>
                    <a:pt x="150" y="2"/>
                  </a:lnTo>
                  <a:lnTo>
                    <a:pt x="153" y="2"/>
                  </a:lnTo>
                  <a:lnTo>
                    <a:pt x="155" y="2"/>
                  </a:lnTo>
                  <a:lnTo>
                    <a:pt x="158" y="5"/>
                  </a:lnTo>
                  <a:lnTo>
                    <a:pt x="160" y="5"/>
                  </a:lnTo>
                  <a:lnTo>
                    <a:pt x="161" y="4"/>
                  </a:lnTo>
                  <a:lnTo>
                    <a:pt x="166" y="1"/>
                  </a:lnTo>
                  <a:lnTo>
                    <a:pt x="168" y="0"/>
                  </a:lnTo>
                  <a:lnTo>
                    <a:pt x="172" y="1"/>
                  </a:lnTo>
                  <a:lnTo>
                    <a:pt x="176" y="1"/>
                  </a:lnTo>
                  <a:lnTo>
                    <a:pt x="177" y="2"/>
                  </a:lnTo>
                  <a:lnTo>
                    <a:pt x="180" y="4"/>
                  </a:lnTo>
                  <a:lnTo>
                    <a:pt x="183" y="5"/>
                  </a:lnTo>
                  <a:lnTo>
                    <a:pt x="185" y="4"/>
                  </a:lnTo>
                  <a:lnTo>
                    <a:pt x="186" y="2"/>
                  </a:lnTo>
                  <a:lnTo>
                    <a:pt x="188" y="2"/>
                  </a:lnTo>
                  <a:lnTo>
                    <a:pt x="190" y="0"/>
                  </a:lnTo>
                  <a:lnTo>
                    <a:pt x="194" y="1"/>
                  </a:lnTo>
                  <a:lnTo>
                    <a:pt x="194" y="6"/>
                  </a:lnTo>
                  <a:lnTo>
                    <a:pt x="192" y="18"/>
                  </a:lnTo>
                  <a:lnTo>
                    <a:pt x="192" y="29"/>
                  </a:lnTo>
                  <a:lnTo>
                    <a:pt x="196" y="37"/>
                  </a:lnTo>
                  <a:lnTo>
                    <a:pt x="202" y="43"/>
                  </a:lnTo>
                  <a:lnTo>
                    <a:pt x="214" y="49"/>
                  </a:lnTo>
                  <a:close/>
                </a:path>
              </a:pathLst>
            </a:custGeom>
            <a:blipFill dpi="0" rotWithShape="0">
              <a:blip r:embed="rId4"/>
              <a:srcRect/>
              <a:tile tx="0" ty="0" sx="100000" sy="100000" flip="none" algn="tl"/>
            </a:blip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754" name="Freeform 10"/>
            <p:cNvSpPr>
              <a:spLocks/>
            </p:cNvSpPr>
            <p:nvPr/>
          </p:nvSpPr>
          <p:spPr bwMode="auto">
            <a:xfrm rot="1627522">
              <a:off x="303" y="3974"/>
              <a:ext cx="129" cy="164"/>
            </a:xfrm>
            <a:custGeom>
              <a:avLst/>
              <a:gdLst>
                <a:gd name="T0" fmla="*/ 3 w 106"/>
                <a:gd name="T1" fmla="*/ 108 h 110"/>
                <a:gd name="T2" fmla="*/ 0 w 106"/>
                <a:gd name="T3" fmla="*/ 93 h 110"/>
                <a:gd name="T4" fmla="*/ 9 w 106"/>
                <a:gd name="T5" fmla="*/ 81 h 110"/>
                <a:gd name="T6" fmla="*/ 16 w 106"/>
                <a:gd name="T7" fmla="*/ 72 h 110"/>
                <a:gd name="T8" fmla="*/ 15 w 106"/>
                <a:gd name="T9" fmla="*/ 62 h 110"/>
                <a:gd name="T10" fmla="*/ 25 w 106"/>
                <a:gd name="T11" fmla="*/ 52 h 110"/>
                <a:gd name="T12" fmla="*/ 36 w 106"/>
                <a:gd name="T13" fmla="*/ 45 h 110"/>
                <a:gd name="T14" fmla="*/ 49 w 106"/>
                <a:gd name="T15" fmla="*/ 38 h 110"/>
                <a:gd name="T16" fmla="*/ 40 w 106"/>
                <a:gd name="T17" fmla="*/ 31 h 110"/>
                <a:gd name="T18" fmla="*/ 37 w 106"/>
                <a:gd name="T19" fmla="*/ 22 h 110"/>
                <a:gd name="T20" fmla="*/ 45 w 106"/>
                <a:gd name="T21" fmla="*/ 16 h 110"/>
                <a:gd name="T22" fmla="*/ 57 w 106"/>
                <a:gd name="T23" fmla="*/ 20 h 110"/>
                <a:gd name="T24" fmla="*/ 60 w 106"/>
                <a:gd name="T25" fmla="*/ 26 h 110"/>
                <a:gd name="T26" fmla="*/ 67 w 106"/>
                <a:gd name="T27" fmla="*/ 24 h 110"/>
                <a:gd name="T28" fmla="*/ 82 w 106"/>
                <a:gd name="T29" fmla="*/ 14 h 110"/>
                <a:gd name="T30" fmla="*/ 93 w 106"/>
                <a:gd name="T31" fmla="*/ 1 h 110"/>
                <a:gd name="T32" fmla="*/ 101 w 106"/>
                <a:gd name="T33" fmla="*/ 3 h 110"/>
                <a:gd name="T34" fmla="*/ 102 w 106"/>
                <a:gd name="T35" fmla="*/ 27 h 110"/>
                <a:gd name="T36" fmla="*/ 89 w 106"/>
                <a:gd name="T37" fmla="*/ 34 h 110"/>
                <a:gd name="T38" fmla="*/ 78 w 106"/>
                <a:gd name="T39" fmla="*/ 38 h 110"/>
                <a:gd name="T40" fmla="*/ 69 w 106"/>
                <a:gd name="T41" fmla="*/ 44 h 110"/>
                <a:gd name="T42" fmla="*/ 58 w 106"/>
                <a:gd name="T43" fmla="*/ 55 h 110"/>
                <a:gd name="T44" fmla="*/ 48 w 106"/>
                <a:gd name="T45" fmla="*/ 58 h 110"/>
                <a:gd name="T46" fmla="*/ 43 w 106"/>
                <a:gd name="T47" fmla="*/ 57 h 110"/>
                <a:gd name="T48" fmla="*/ 39 w 106"/>
                <a:gd name="T49" fmla="*/ 57 h 110"/>
                <a:gd name="T50" fmla="*/ 37 w 106"/>
                <a:gd name="T51" fmla="*/ 60 h 110"/>
                <a:gd name="T52" fmla="*/ 46 w 106"/>
                <a:gd name="T53" fmla="*/ 76 h 110"/>
                <a:gd name="T54" fmla="*/ 35 w 106"/>
                <a:gd name="T55" fmla="*/ 78 h 110"/>
                <a:gd name="T56" fmla="*/ 28 w 106"/>
                <a:gd name="T57" fmla="*/ 81 h 110"/>
                <a:gd name="T58" fmla="*/ 34 w 106"/>
                <a:gd name="T59" fmla="*/ 90 h 110"/>
                <a:gd name="T60" fmla="*/ 27 w 106"/>
                <a:gd name="T61" fmla="*/ 102 h 110"/>
                <a:gd name="T62" fmla="*/ 17 w 106"/>
                <a:gd name="T63" fmla="*/ 10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10">
                  <a:moveTo>
                    <a:pt x="6" y="110"/>
                  </a:moveTo>
                  <a:lnTo>
                    <a:pt x="3" y="108"/>
                  </a:lnTo>
                  <a:lnTo>
                    <a:pt x="1" y="100"/>
                  </a:lnTo>
                  <a:lnTo>
                    <a:pt x="0" y="93"/>
                  </a:lnTo>
                  <a:lnTo>
                    <a:pt x="3" y="85"/>
                  </a:lnTo>
                  <a:lnTo>
                    <a:pt x="9" y="81"/>
                  </a:lnTo>
                  <a:lnTo>
                    <a:pt x="15" y="75"/>
                  </a:lnTo>
                  <a:lnTo>
                    <a:pt x="16" y="72"/>
                  </a:lnTo>
                  <a:lnTo>
                    <a:pt x="16" y="69"/>
                  </a:lnTo>
                  <a:lnTo>
                    <a:pt x="15" y="62"/>
                  </a:lnTo>
                  <a:lnTo>
                    <a:pt x="17" y="56"/>
                  </a:lnTo>
                  <a:lnTo>
                    <a:pt x="25" y="52"/>
                  </a:lnTo>
                  <a:lnTo>
                    <a:pt x="34" y="46"/>
                  </a:lnTo>
                  <a:lnTo>
                    <a:pt x="36" y="45"/>
                  </a:lnTo>
                  <a:lnTo>
                    <a:pt x="48" y="40"/>
                  </a:lnTo>
                  <a:lnTo>
                    <a:pt x="49" y="38"/>
                  </a:lnTo>
                  <a:lnTo>
                    <a:pt x="48" y="34"/>
                  </a:lnTo>
                  <a:lnTo>
                    <a:pt x="40" y="31"/>
                  </a:lnTo>
                  <a:lnTo>
                    <a:pt x="37" y="27"/>
                  </a:lnTo>
                  <a:lnTo>
                    <a:pt x="37" y="22"/>
                  </a:lnTo>
                  <a:lnTo>
                    <a:pt x="40" y="19"/>
                  </a:lnTo>
                  <a:lnTo>
                    <a:pt x="45" y="16"/>
                  </a:lnTo>
                  <a:lnTo>
                    <a:pt x="53" y="18"/>
                  </a:lnTo>
                  <a:lnTo>
                    <a:pt x="57" y="20"/>
                  </a:lnTo>
                  <a:lnTo>
                    <a:pt x="59" y="24"/>
                  </a:lnTo>
                  <a:lnTo>
                    <a:pt x="60" y="26"/>
                  </a:lnTo>
                  <a:lnTo>
                    <a:pt x="64" y="26"/>
                  </a:lnTo>
                  <a:lnTo>
                    <a:pt x="67" y="24"/>
                  </a:lnTo>
                  <a:lnTo>
                    <a:pt x="76" y="19"/>
                  </a:lnTo>
                  <a:lnTo>
                    <a:pt x="82" y="14"/>
                  </a:lnTo>
                  <a:lnTo>
                    <a:pt x="85" y="8"/>
                  </a:lnTo>
                  <a:lnTo>
                    <a:pt x="93" y="1"/>
                  </a:lnTo>
                  <a:lnTo>
                    <a:pt x="97" y="0"/>
                  </a:lnTo>
                  <a:lnTo>
                    <a:pt x="101" y="3"/>
                  </a:lnTo>
                  <a:lnTo>
                    <a:pt x="106" y="19"/>
                  </a:lnTo>
                  <a:lnTo>
                    <a:pt x="102" y="27"/>
                  </a:lnTo>
                  <a:lnTo>
                    <a:pt x="95" y="33"/>
                  </a:lnTo>
                  <a:lnTo>
                    <a:pt x="89" y="34"/>
                  </a:lnTo>
                  <a:lnTo>
                    <a:pt x="81" y="36"/>
                  </a:lnTo>
                  <a:lnTo>
                    <a:pt x="78" y="38"/>
                  </a:lnTo>
                  <a:lnTo>
                    <a:pt x="72" y="44"/>
                  </a:lnTo>
                  <a:lnTo>
                    <a:pt x="69" y="44"/>
                  </a:lnTo>
                  <a:lnTo>
                    <a:pt x="63" y="49"/>
                  </a:lnTo>
                  <a:lnTo>
                    <a:pt x="58" y="55"/>
                  </a:lnTo>
                  <a:lnTo>
                    <a:pt x="53" y="57"/>
                  </a:lnTo>
                  <a:lnTo>
                    <a:pt x="48" y="58"/>
                  </a:lnTo>
                  <a:lnTo>
                    <a:pt x="45" y="58"/>
                  </a:lnTo>
                  <a:lnTo>
                    <a:pt x="43" y="57"/>
                  </a:lnTo>
                  <a:lnTo>
                    <a:pt x="41" y="56"/>
                  </a:lnTo>
                  <a:lnTo>
                    <a:pt x="39" y="57"/>
                  </a:lnTo>
                  <a:lnTo>
                    <a:pt x="37" y="58"/>
                  </a:lnTo>
                  <a:lnTo>
                    <a:pt x="37" y="60"/>
                  </a:lnTo>
                  <a:lnTo>
                    <a:pt x="46" y="75"/>
                  </a:lnTo>
                  <a:lnTo>
                    <a:pt x="46" y="76"/>
                  </a:lnTo>
                  <a:lnTo>
                    <a:pt x="42" y="78"/>
                  </a:lnTo>
                  <a:lnTo>
                    <a:pt x="35" y="78"/>
                  </a:lnTo>
                  <a:lnTo>
                    <a:pt x="30" y="78"/>
                  </a:lnTo>
                  <a:lnTo>
                    <a:pt x="28" y="81"/>
                  </a:lnTo>
                  <a:lnTo>
                    <a:pt x="29" y="84"/>
                  </a:lnTo>
                  <a:lnTo>
                    <a:pt x="34" y="90"/>
                  </a:lnTo>
                  <a:lnTo>
                    <a:pt x="34" y="93"/>
                  </a:lnTo>
                  <a:lnTo>
                    <a:pt x="27" y="102"/>
                  </a:lnTo>
                  <a:lnTo>
                    <a:pt x="19" y="105"/>
                  </a:lnTo>
                  <a:lnTo>
                    <a:pt x="17" y="106"/>
                  </a:lnTo>
                  <a:lnTo>
                    <a:pt x="6" y="110"/>
                  </a:lnTo>
                  <a:close/>
                </a:path>
              </a:pathLst>
            </a:custGeom>
            <a:blipFill dpi="0" rotWithShape="0">
              <a:blip r:embed="rId4"/>
              <a:srcRect/>
              <a:tile tx="0" ty="0" sx="100000" sy="100000" flip="none" algn="tl"/>
            </a:blip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755" name="Freeform 11"/>
            <p:cNvSpPr>
              <a:spLocks/>
            </p:cNvSpPr>
            <p:nvPr/>
          </p:nvSpPr>
          <p:spPr bwMode="auto">
            <a:xfrm rot="1627522">
              <a:off x="730" y="3817"/>
              <a:ext cx="102" cy="86"/>
            </a:xfrm>
            <a:custGeom>
              <a:avLst/>
              <a:gdLst>
                <a:gd name="T0" fmla="*/ 36 w 80"/>
                <a:gd name="T1" fmla="*/ 13 h 59"/>
                <a:gd name="T2" fmla="*/ 38 w 80"/>
                <a:gd name="T3" fmla="*/ 12 h 59"/>
                <a:gd name="T4" fmla="*/ 44 w 80"/>
                <a:gd name="T5" fmla="*/ 10 h 59"/>
                <a:gd name="T6" fmla="*/ 51 w 80"/>
                <a:gd name="T7" fmla="*/ 7 h 59"/>
                <a:gd name="T8" fmla="*/ 59 w 80"/>
                <a:gd name="T9" fmla="*/ 5 h 59"/>
                <a:gd name="T10" fmla="*/ 61 w 80"/>
                <a:gd name="T11" fmla="*/ 6 h 59"/>
                <a:gd name="T12" fmla="*/ 63 w 80"/>
                <a:gd name="T13" fmla="*/ 10 h 59"/>
                <a:gd name="T14" fmla="*/ 67 w 80"/>
                <a:gd name="T15" fmla="*/ 12 h 59"/>
                <a:gd name="T16" fmla="*/ 69 w 80"/>
                <a:gd name="T17" fmla="*/ 12 h 59"/>
                <a:gd name="T18" fmla="*/ 71 w 80"/>
                <a:gd name="T19" fmla="*/ 10 h 59"/>
                <a:gd name="T20" fmla="*/ 71 w 80"/>
                <a:gd name="T21" fmla="*/ 7 h 59"/>
                <a:gd name="T22" fmla="*/ 71 w 80"/>
                <a:gd name="T23" fmla="*/ 4 h 59"/>
                <a:gd name="T24" fmla="*/ 72 w 80"/>
                <a:gd name="T25" fmla="*/ 3 h 59"/>
                <a:gd name="T26" fmla="*/ 73 w 80"/>
                <a:gd name="T27" fmla="*/ 0 h 59"/>
                <a:gd name="T28" fmla="*/ 77 w 80"/>
                <a:gd name="T29" fmla="*/ 1 h 59"/>
                <a:gd name="T30" fmla="*/ 78 w 80"/>
                <a:gd name="T31" fmla="*/ 4 h 59"/>
                <a:gd name="T32" fmla="*/ 79 w 80"/>
                <a:gd name="T33" fmla="*/ 9 h 59"/>
                <a:gd name="T34" fmla="*/ 80 w 80"/>
                <a:gd name="T35" fmla="*/ 11 h 59"/>
                <a:gd name="T36" fmla="*/ 79 w 80"/>
                <a:gd name="T37" fmla="*/ 13 h 59"/>
                <a:gd name="T38" fmla="*/ 79 w 80"/>
                <a:gd name="T39" fmla="*/ 17 h 59"/>
                <a:gd name="T40" fmla="*/ 77 w 80"/>
                <a:gd name="T41" fmla="*/ 23 h 59"/>
                <a:gd name="T42" fmla="*/ 69 w 80"/>
                <a:gd name="T43" fmla="*/ 25 h 59"/>
                <a:gd name="T44" fmla="*/ 67 w 80"/>
                <a:gd name="T45" fmla="*/ 24 h 59"/>
                <a:gd name="T46" fmla="*/ 63 w 80"/>
                <a:gd name="T47" fmla="*/ 24 h 59"/>
                <a:gd name="T48" fmla="*/ 61 w 80"/>
                <a:gd name="T49" fmla="*/ 28 h 59"/>
                <a:gd name="T50" fmla="*/ 59 w 80"/>
                <a:gd name="T51" fmla="*/ 30 h 59"/>
                <a:gd name="T52" fmla="*/ 55 w 80"/>
                <a:gd name="T53" fmla="*/ 31 h 59"/>
                <a:gd name="T54" fmla="*/ 50 w 80"/>
                <a:gd name="T55" fmla="*/ 31 h 59"/>
                <a:gd name="T56" fmla="*/ 47 w 80"/>
                <a:gd name="T57" fmla="*/ 33 h 59"/>
                <a:gd name="T58" fmla="*/ 44 w 80"/>
                <a:gd name="T59" fmla="*/ 36 h 59"/>
                <a:gd name="T60" fmla="*/ 42 w 80"/>
                <a:gd name="T61" fmla="*/ 39 h 59"/>
                <a:gd name="T62" fmla="*/ 39 w 80"/>
                <a:gd name="T63" fmla="*/ 46 h 59"/>
                <a:gd name="T64" fmla="*/ 38 w 80"/>
                <a:gd name="T65" fmla="*/ 48 h 59"/>
                <a:gd name="T66" fmla="*/ 32 w 80"/>
                <a:gd name="T67" fmla="*/ 53 h 59"/>
                <a:gd name="T68" fmla="*/ 24 w 80"/>
                <a:gd name="T69" fmla="*/ 59 h 59"/>
                <a:gd name="T70" fmla="*/ 23 w 80"/>
                <a:gd name="T71" fmla="*/ 58 h 59"/>
                <a:gd name="T72" fmla="*/ 19 w 80"/>
                <a:gd name="T73" fmla="*/ 55 h 59"/>
                <a:gd name="T74" fmla="*/ 18 w 80"/>
                <a:gd name="T75" fmla="*/ 52 h 59"/>
                <a:gd name="T76" fmla="*/ 15 w 80"/>
                <a:gd name="T77" fmla="*/ 48 h 59"/>
                <a:gd name="T78" fmla="*/ 13 w 80"/>
                <a:gd name="T79" fmla="*/ 45 h 59"/>
                <a:gd name="T80" fmla="*/ 11 w 80"/>
                <a:gd name="T81" fmla="*/ 42 h 59"/>
                <a:gd name="T82" fmla="*/ 9 w 80"/>
                <a:gd name="T83" fmla="*/ 39 h 59"/>
                <a:gd name="T84" fmla="*/ 5 w 80"/>
                <a:gd name="T85" fmla="*/ 35 h 59"/>
                <a:gd name="T86" fmla="*/ 0 w 80"/>
                <a:gd name="T87" fmla="*/ 30 h 59"/>
                <a:gd name="T88" fmla="*/ 1 w 80"/>
                <a:gd name="T89" fmla="*/ 28 h 59"/>
                <a:gd name="T90" fmla="*/ 3 w 80"/>
                <a:gd name="T91" fmla="*/ 27 h 59"/>
                <a:gd name="T92" fmla="*/ 8 w 80"/>
                <a:gd name="T93" fmla="*/ 25 h 59"/>
                <a:gd name="T94" fmla="*/ 12 w 80"/>
                <a:gd name="T95" fmla="*/ 24 h 59"/>
                <a:gd name="T96" fmla="*/ 14 w 80"/>
                <a:gd name="T97" fmla="*/ 24 h 59"/>
                <a:gd name="T98" fmla="*/ 17 w 80"/>
                <a:gd name="T99" fmla="*/ 23 h 59"/>
                <a:gd name="T100" fmla="*/ 20 w 80"/>
                <a:gd name="T101" fmla="*/ 21 h 59"/>
                <a:gd name="T102" fmla="*/ 20 w 80"/>
                <a:gd name="T103" fmla="*/ 19 h 59"/>
                <a:gd name="T104" fmla="*/ 21 w 80"/>
                <a:gd name="T105" fmla="*/ 18 h 59"/>
                <a:gd name="T106" fmla="*/ 26 w 80"/>
                <a:gd name="T107" fmla="*/ 16 h 59"/>
                <a:gd name="T108" fmla="*/ 36 w 80"/>
                <a:gd name="T109" fmla="*/ 1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0" h="59">
                  <a:moveTo>
                    <a:pt x="36" y="13"/>
                  </a:moveTo>
                  <a:lnTo>
                    <a:pt x="38" y="12"/>
                  </a:lnTo>
                  <a:lnTo>
                    <a:pt x="44" y="10"/>
                  </a:lnTo>
                  <a:lnTo>
                    <a:pt x="51" y="7"/>
                  </a:lnTo>
                  <a:lnTo>
                    <a:pt x="59" y="5"/>
                  </a:lnTo>
                  <a:lnTo>
                    <a:pt x="61" y="6"/>
                  </a:lnTo>
                  <a:lnTo>
                    <a:pt x="63" y="10"/>
                  </a:lnTo>
                  <a:lnTo>
                    <a:pt x="67" y="12"/>
                  </a:lnTo>
                  <a:lnTo>
                    <a:pt x="69" y="12"/>
                  </a:lnTo>
                  <a:lnTo>
                    <a:pt x="71" y="10"/>
                  </a:lnTo>
                  <a:lnTo>
                    <a:pt x="71" y="7"/>
                  </a:lnTo>
                  <a:lnTo>
                    <a:pt x="71" y="4"/>
                  </a:lnTo>
                  <a:lnTo>
                    <a:pt x="72" y="3"/>
                  </a:lnTo>
                  <a:lnTo>
                    <a:pt x="73" y="0"/>
                  </a:lnTo>
                  <a:lnTo>
                    <a:pt x="77" y="1"/>
                  </a:lnTo>
                  <a:lnTo>
                    <a:pt x="78" y="4"/>
                  </a:lnTo>
                  <a:lnTo>
                    <a:pt x="79" y="9"/>
                  </a:lnTo>
                  <a:lnTo>
                    <a:pt x="80" y="11"/>
                  </a:lnTo>
                  <a:lnTo>
                    <a:pt x="79" y="13"/>
                  </a:lnTo>
                  <a:lnTo>
                    <a:pt x="79" y="17"/>
                  </a:lnTo>
                  <a:lnTo>
                    <a:pt x="77" y="23"/>
                  </a:lnTo>
                  <a:lnTo>
                    <a:pt x="69" y="25"/>
                  </a:lnTo>
                  <a:lnTo>
                    <a:pt x="67" y="24"/>
                  </a:lnTo>
                  <a:lnTo>
                    <a:pt x="63" y="24"/>
                  </a:lnTo>
                  <a:lnTo>
                    <a:pt x="61" y="28"/>
                  </a:lnTo>
                  <a:lnTo>
                    <a:pt x="59" y="30"/>
                  </a:lnTo>
                  <a:lnTo>
                    <a:pt x="55" y="31"/>
                  </a:lnTo>
                  <a:lnTo>
                    <a:pt x="50" y="31"/>
                  </a:lnTo>
                  <a:lnTo>
                    <a:pt x="47" y="33"/>
                  </a:lnTo>
                  <a:lnTo>
                    <a:pt x="44" y="36"/>
                  </a:lnTo>
                  <a:lnTo>
                    <a:pt x="42" y="39"/>
                  </a:lnTo>
                  <a:lnTo>
                    <a:pt x="39" y="46"/>
                  </a:lnTo>
                  <a:lnTo>
                    <a:pt x="38" y="48"/>
                  </a:lnTo>
                  <a:lnTo>
                    <a:pt x="32" y="53"/>
                  </a:lnTo>
                  <a:lnTo>
                    <a:pt x="24" y="59"/>
                  </a:lnTo>
                  <a:lnTo>
                    <a:pt x="23" y="58"/>
                  </a:lnTo>
                  <a:lnTo>
                    <a:pt x="19" y="55"/>
                  </a:lnTo>
                  <a:lnTo>
                    <a:pt x="18" y="52"/>
                  </a:lnTo>
                  <a:lnTo>
                    <a:pt x="15" y="48"/>
                  </a:lnTo>
                  <a:lnTo>
                    <a:pt x="13" y="45"/>
                  </a:lnTo>
                  <a:lnTo>
                    <a:pt x="11" y="42"/>
                  </a:lnTo>
                  <a:lnTo>
                    <a:pt x="9" y="39"/>
                  </a:lnTo>
                  <a:lnTo>
                    <a:pt x="5" y="35"/>
                  </a:lnTo>
                  <a:lnTo>
                    <a:pt x="0" y="30"/>
                  </a:lnTo>
                  <a:lnTo>
                    <a:pt x="1" y="28"/>
                  </a:lnTo>
                  <a:lnTo>
                    <a:pt x="3" y="27"/>
                  </a:lnTo>
                  <a:lnTo>
                    <a:pt x="8" y="25"/>
                  </a:lnTo>
                  <a:lnTo>
                    <a:pt x="12" y="24"/>
                  </a:lnTo>
                  <a:lnTo>
                    <a:pt x="14" y="24"/>
                  </a:lnTo>
                  <a:lnTo>
                    <a:pt x="17" y="23"/>
                  </a:lnTo>
                  <a:lnTo>
                    <a:pt x="20" y="21"/>
                  </a:lnTo>
                  <a:lnTo>
                    <a:pt x="20" y="19"/>
                  </a:lnTo>
                  <a:lnTo>
                    <a:pt x="21" y="18"/>
                  </a:lnTo>
                  <a:lnTo>
                    <a:pt x="26" y="16"/>
                  </a:lnTo>
                  <a:lnTo>
                    <a:pt x="36" y="13"/>
                  </a:lnTo>
                  <a:close/>
                </a:path>
              </a:pathLst>
            </a:custGeom>
            <a:blipFill dpi="0" rotWithShape="0">
              <a:blip r:embed="rId4"/>
              <a:srcRect/>
              <a:tile tx="0" ty="0" sx="100000" sy="100000" flip="none" algn="tl"/>
            </a:blip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756" name="Freeform 12"/>
            <p:cNvSpPr>
              <a:spLocks/>
            </p:cNvSpPr>
            <p:nvPr/>
          </p:nvSpPr>
          <p:spPr bwMode="auto">
            <a:xfrm rot="1627522">
              <a:off x="1469" y="2657"/>
              <a:ext cx="62" cy="122"/>
            </a:xfrm>
            <a:custGeom>
              <a:avLst/>
              <a:gdLst>
                <a:gd name="T0" fmla="*/ 29 w 51"/>
                <a:gd name="T1" fmla="*/ 60 h 81"/>
                <a:gd name="T2" fmla="*/ 23 w 51"/>
                <a:gd name="T3" fmla="*/ 66 h 81"/>
                <a:gd name="T4" fmla="*/ 19 w 51"/>
                <a:gd name="T5" fmla="*/ 70 h 81"/>
                <a:gd name="T6" fmla="*/ 17 w 51"/>
                <a:gd name="T7" fmla="*/ 75 h 81"/>
                <a:gd name="T8" fmla="*/ 16 w 51"/>
                <a:gd name="T9" fmla="*/ 78 h 81"/>
                <a:gd name="T10" fmla="*/ 12 w 51"/>
                <a:gd name="T11" fmla="*/ 79 h 81"/>
                <a:gd name="T12" fmla="*/ 9 w 51"/>
                <a:gd name="T13" fmla="*/ 80 h 81"/>
                <a:gd name="T14" fmla="*/ 5 w 51"/>
                <a:gd name="T15" fmla="*/ 81 h 81"/>
                <a:gd name="T16" fmla="*/ 0 w 51"/>
                <a:gd name="T17" fmla="*/ 81 h 81"/>
                <a:gd name="T18" fmla="*/ 0 w 51"/>
                <a:gd name="T19" fmla="*/ 76 h 81"/>
                <a:gd name="T20" fmla="*/ 0 w 51"/>
                <a:gd name="T21" fmla="*/ 70 h 81"/>
                <a:gd name="T22" fmla="*/ 1 w 51"/>
                <a:gd name="T23" fmla="*/ 66 h 81"/>
                <a:gd name="T24" fmla="*/ 4 w 51"/>
                <a:gd name="T25" fmla="*/ 58 h 81"/>
                <a:gd name="T26" fmla="*/ 7 w 51"/>
                <a:gd name="T27" fmla="*/ 52 h 81"/>
                <a:gd name="T28" fmla="*/ 12 w 51"/>
                <a:gd name="T29" fmla="*/ 51 h 81"/>
                <a:gd name="T30" fmla="*/ 17 w 51"/>
                <a:gd name="T31" fmla="*/ 52 h 81"/>
                <a:gd name="T32" fmla="*/ 19 w 51"/>
                <a:gd name="T33" fmla="*/ 55 h 81"/>
                <a:gd name="T34" fmla="*/ 21 w 51"/>
                <a:gd name="T35" fmla="*/ 52 h 81"/>
                <a:gd name="T36" fmla="*/ 19 w 51"/>
                <a:gd name="T37" fmla="*/ 50 h 81"/>
                <a:gd name="T38" fmla="*/ 19 w 51"/>
                <a:gd name="T39" fmla="*/ 48 h 81"/>
                <a:gd name="T40" fmla="*/ 15 w 51"/>
                <a:gd name="T41" fmla="*/ 45 h 81"/>
                <a:gd name="T42" fmla="*/ 12 w 51"/>
                <a:gd name="T43" fmla="*/ 44 h 81"/>
                <a:gd name="T44" fmla="*/ 12 w 51"/>
                <a:gd name="T45" fmla="*/ 40 h 81"/>
                <a:gd name="T46" fmla="*/ 16 w 51"/>
                <a:gd name="T47" fmla="*/ 36 h 81"/>
                <a:gd name="T48" fmla="*/ 19 w 51"/>
                <a:gd name="T49" fmla="*/ 31 h 81"/>
                <a:gd name="T50" fmla="*/ 23 w 51"/>
                <a:gd name="T51" fmla="*/ 22 h 81"/>
                <a:gd name="T52" fmla="*/ 24 w 51"/>
                <a:gd name="T53" fmla="*/ 18 h 81"/>
                <a:gd name="T54" fmla="*/ 24 w 51"/>
                <a:gd name="T55" fmla="*/ 13 h 81"/>
                <a:gd name="T56" fmla="*/ 25 w 51"/>
                <a:gd name="T57" fmla="*/ 8 h 81"/>
                <a:gd name="T58" fmla="*/ 28 w 51"/>
                <a:gd name="T59" fmla="*/ 6 h 81"/>
                <a:gd name="T60" fmla="*/ 31 w 51"/>
                <a:gd name="T61" fmla="*/ 2 h 81"/>
                <a:gd name="T62" fmla="*/ 35 w 51"/>
                <a:gd name="T63" fmla="*/ 1 h 81"/>
                <a:gd name="T64" fmla="*/ 41 w 51"/>
                <a:gd name="T65" fmla="*/ 0 h 81"/>
                <a:gd name="T66" fmla="*/ 43 w 51"/>
                <a:gd name="T67" fmla="*/ 0 h 81"/>
                <a:gd name="T68" fmla="*/ 48 w 51"/>
                <a:gd name="T69" fmla="*/ 1 h 81"/>
                <a:gd name="T70" fmla="*/ 49 w 51"/>
                <a:gd name="T71" fmla="*/ 4 h 81"/>
                <a:gd name="T72" fmla="*/ 51 w 51"/>
                <a:gd name="T73" fmla="*/ 9 h 81"/>
                <a:gd name="T74" fmla="*/ 51 w 51"/>
                <a:gd name="T75" fmla="*/ 13 h 81"/>
                <a:gd name="T76" fmla="*/ 48 w 51"/>
                <a:gd name="T77" fmla="*/ 19 h 81"/>
                <a:gd name="T78" fmla="*/ 45 w 51"/>
                <a:gd name="T79" fmla="*/ 24 h 81"/>
                <a:gd name="T80" fmla="*/ 41 w 51"/>
                <a:gd name="T81" fmla="*/ 30 h 81"/>
                <a:gd name="T82" fmla="*/ 34 w 51"/>
                <a:gd name="T83" fmla="*/ 40 h 81"/>
                <a:gd name="T84" fmla="*/ 33 w 51"/>
                <a:gd name="T85" fmla="*/ 51 h 81"/>
                <a:gd name="T86" fmla="*/ 31 w 51"/>
                <a:gd name="T87" fmla="*/ 56 h 81"/>
                <a:gd name="T88" fmla="*/ 29 w 51"/>
                <a:gd name="T89" fmla="*/ 6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1" h="81">
                  <a:moveTo>
                    <a:pt x="29" y="60"/>
                  </a:moveTo>
                  <a:lnTo>
                    <a:pt x="23" y="66"/>
                  </a:lnTo>
                  <a:lnTo>
                    <a:pt x="19" y="70"/>
                  </a:lnTo>
                  <a:lnTo>
                    <a:pt x="17" y="75"/>
                  </a:lnTo>
                  <a:lnTo>
                    <a:pt x="16" y="78"/>
                  </a:lnTo>
                  <a:lnTo>
                    <a:pt x="12" y="79"/>
                  </a:lnTo>
                  <a:lnTo>
                    <a:pt x="9" y="80"/>
                  </a:lnTo>
                  <a:lnTo>
                    <a:pt x="5" y="81"/>
                  </a:lnTo>
                  <a:lnTo>
                    <a:pt x="0" y="81"/>
                  </a:lnTo>
                  <a:lnTo>
                    <a:pt x="0" y="76"/>
                  </a:lnTo>
                  <a:lnTo>
                    <a:pt x="0" y="70"/>
                  </a:lnTo>
                  <a:lnTo>
                    <a:pt x="1" y="66"/>
                  </a:lnTo>
                  <a:lnTo>
                    <a:pt x="4" y="58"/>
                  </a:lnTo>
                  <a:lnTo>
                    <a:pt x="7" y="52"/>
                  </a:lnTo>
                  <a:lnTo>
                    <a:pt x="12" y="51"/>
                  </a:lnTo>
                  <a:lnTo>
                    <a:pt x="17" y="52"/>
                  </a:lnTo>
                  <a:lnTo>
                    <a:pt x="19" y="55"/>
                  </a:lnTo>
                  <a:lnTo>
                    <a:pt x="21" y="52"/>
                  </a:lnTo>
                  <a:lnTo>
                    <a:pt x="19" y="50"/>
                  </a:lnTo>
                  <a:lnTo>
                    <a:pt x="19" y="48"/>
                  </a:lnTo>
                  <a:lnTo>
                    <a:pt x="15" y="45"/>
                  </a:lnTo>
                  <a:lnTo>
                    <a:pt x="12" y="44"/>
                  </a:lnTo>
                  <a:lnTo>
                    <a:pt x="12" y="40"/>
                  </a:lnTo>
                  <a:lnTo>
                    <a:pt x="16" y="36"/>
                  </a:lnTo>
                  <a:lnTo>
                    <a:pt x="19" y="31"/>
                  </a:lnTo>
                  <a:lnTo>
                    <a:pt x="23" y="22"/>
                  </a:lnTo>
                  <a:lnTo>
                    <a:pt x="24" y="18"/>
                  </a:lnTo>
                  <a:lnTo>
                    <a:pt x="24" y="13"/>
                  </a:lnTo>
                  <a:lnTo>
                    <a:pt x="25" y="8"/>
                  </a:lnTo>
                  <a:lnTo>
                    <a:pt x="28" y="6"/>
                  </a:lnTo>
                  <a:lnTo>
                    <a:pt x="31" y="2"/>
                  </a:lnTo>
                  <a:lnTo>
                    <a:pt x="35" y="1"/>
                  </a:lnTo>
                  <a:lnTo>
                    <a:pt x="41" y="0"/>
                  </a:lnTo>
                  <a:lnTo>
                    <a:pt x="43" y="0"/>
                  </a:lnTo>
                  <a:lnTo>
                    <a:pt x="48" y="1"/>
                  </a:lnTo>
                  <a:lnTo>
                    <a:pt x="49" y="4"/>
                  </a:lnTo>
                  <a:lnTo>
                    <a:pt x="51" y="9"/>
                  </a:lnTo>
                  <a:lnTo>
                    <a:pt x="51" y="13"/>
                  </a:lnTo>
                  <a:lnTo>
                    <a:pt x="48" y="19"/>
                  </a:lnTo>
                  <a:lnTo>
                    <a:pt x="45" y="24"/>
                  </a:lnTo>
                  <a:lnTo>
                    <a:pt x="41" y="30"/>
                  </a:lnTo>
                  <a:lnTo>
                    <a:pt x="34" y="40"/>
                  </a:lnTo>
                  <a:lnTo>
                    <a:pt x="33" y="51"/>
                  </a:lnTo>
                  <a:lnTo>
                    <a:pt x="31" y="56"/>
                  </a:lnTo>
                  <a:lnTo>
                    <a:pt x="29" y="60"/>
                  </a:lnTo>
                  <a:close/>
                </a:path>
              </a:pathLst>
            </a:custGeom>
            <a:blipFill dpi="0" rotWithShape="0">
              <a:blip r:embed="rId4"/>
              <a:srcRect/>
              <a:tile tx="0" ty="0" sx="100000" sy="100000" flip="none" algn="tl"/>
            </a:blip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757" name="Freeform 13"/>
            <p:cNvSpPr>
              <a:spLocks/>
            </p:cNvSpPr>
            <p:nvPr/>
          </p:nvSpPr>
          <p:spPr bwMode="auto">
            <a:xfrm rot="1627522">
              <a:off x="1325" y="3122"/>
              <a:ext cx="44" cy="86"/>
            </a:xfrm>
            <a:custGeom>
              <a:avLst/>
              <a:gdLst>
                <a:gd name="T0" fmla="*/ 35 w 36"/>
                <a:gd name="T1" fmla="*/ 8 h 58"/>
                <a:gd name="T2" fmla="*/ 36 w 36"/>
                <a:gd name="T3" fmla="*/ 10 h 58"/>
                <a:gd name="T4" fmla="*/ 35 w 36"/>
                <a:gd name="T5" fmla="*/ 14 h 58"/>
                <a:gd name="T6" fmla="*/ 33 w 36"/>
                <a:gd name="T7" fmla="*/ 22 h 58"/>
                <a:gd name="T8" fmla="*/ 32 w 36"/>
                <a:gd name="T9" fmla="*/ 25 h 58"/>
                <a:gd name="T10" fmla="*/ 31 w 36"/>
                <a:gd name="T11" fmla="*/ 31 h 58"/>
                <a:gd name="T12" fmla="*/ 31 w 36"/>
                <a:gd name="T13" fmla="*/ 37 h 58"/>
                <a:gd name="T14" fmla="*/ 29 w 36"/>
                <a:gd name="T15" fmla="*/ 40 h 58"/>
                <a:gd name="T16" fmla="*/ 27 w 36"/>
                <a:gd name="T17" fmla="*/ 42 h 58"/>
                <a:gd name="T18" fmla="*/ 25 w 36"/>
                <a:gd name="T19" fmla="*/ 43 h 58"/>
                <a:gd name="T20" fmla="*/ 23 w 36"/>
                <a:gd name="T21" fmla="*/ 46 h 58"/>
                <a:gd name="T22" fmla="*/ 18 w 36"/>
                <a:gd name="T23" fmla="*/ 49 h 58"/>
                <a:gd name="T24" fmla="*/ 14 w 36"/>
                <a:gd name="T25" fmla="*/ 52 h 58"/>
                <a:gd name="T26" fmla="*/ 11 w 36"/>
                <a:gd name="T27" fmla="*/ 54 h 58"/>
                <a:gd name="T28" fmla="*/ 8 w 36"/>
                <a:gd name="T29" fmla="*/ 56 h 58"/>
                <a:gd name="T30" fmla="*/ 8 w 36"/>
                <a:gd name="T31" fmla="*/ 58 h 58"/>
                <a:gd name="T32" fmla="*/ 5 w 36"/>
                <a:gd name="T33" fmla="*/ 56 h 58"/>
                <a:gd name="T34" fmla="*/ 2 w 36"/>
                <a:gd name="T35" fmla="*/ 54 h 58"/>
                <a:gd name="T36" fmla="*/ 0 w 36"/>
                <a:gd name="T37" fmla="*/ 52 h 58"/>
                <a:gd name="T38" fmla="*/ 1 w 36"/>
                <a:gd name="T39" fmla="*/ 50 h 58"/>
                <a:gd name="T40" fmla="*/ 1 w 36"/>
                <a:gd name="T41" fmla="*/ 47 h 58"/>
                <a:gd name="T42" fmla="*/ 0 w 36"/>
                <a:gd name="T43" fmla="*/ 43 h 58"/>
                <a:gd name="T44" fmla="*/ 0 w 36"/>
                <a:gd name="T45" fmla="*/ 41 h 58"/>
                <a:gd name="T46" fmla="*/ 0 w 36"/>
                <a:gd name="T47" fmla="*/ 36 h 58"/>
                <a:gd name="T48" fmla="*/ 1 w 36"/>
                <a:gd name="T49" fmla="*/ 31 h 58"/>
                <a:gd name="T50" fmla="*/ 2 w 36"/>
                <a:gd name="T51" fmla="*/ 28 h 58"/>
                <a:gd name="T52" fmla="*/ 3 w 36"/>
                <a:gd name="T53" fmla="*/ 22 h 58"/>
                <a:gd name="T54" fmla="*/ 6 w 36"/>
                <a:gd name="T55" fmla="*/ 14 h 58"/>
                <a:gd name="T56" fmla="*/ 7 w 36"/>
                <a:gd name="T57" fmla="*/ 11 h 58"/>
                <a:gd name="T58" fmla="*/ 8 w 36"/>
                <a:gd name="T59" fmla="*/ 7 h 58"/>
                <a:gd name="T60" fmla="*/ 9 w 36"/>
                <a:gd name="T61" fmla="*/ 5 h 58"/>
                <a:gd name="T62" fmla="*/ 12 w 36"/>
                <a:gd name="T63" fmla="*/ 4 h 58"/>
                <a:gd name="T64" fmla="*/ 14 w 36"/>
                <a:gd name="T65" fmla="*/ 2 h 58"/>
                <a:gd name="T66" fmla="*/ 15 w 36"/>
                <a:gd name="T67" fmla="*/ 1 h 58"/>
                <a:gd name="T68" fmla="*/ 18 w 36"/>
                <a:gd name="T69" fmla="*/ 0 h 58"/>
                <a:gd name="T70" fmla="*/ 20 w 36"/>
                <a:gd name="T71" fmla="*/ 1 h 58"/>
                <a:gd name="T72" fmla="*/ 24 w 36"/>
                <a:gd name="T73" fmla="*/ 1 h 58"/>
                <a:gd name="T74" fmla="*/ 27 w 36"/>
                <a:gd name="T75" fmla="*/ 1 h 58"/>
                <a:gd name="T76" fmla="*/ 30 w 36"/>
                <a:gd name="T77" fmla="*/ 2 h 58"/>
                <a:gd name="T78" fmla="*/ 33 w 36"/>
                <a:gd name="T79" fmla="*/ 4 h 58"/>
                <a:gd name="T80" fmla="*/ 35 w 36"/>
                <a:gd name="T81" fmla="*/ 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 h="58">
                  <a:moveTo>
                    <a:pt x="35" y="8"/>
                  </a:moveTo>
                  <a:lnTo>
                    <a:pt x="36" y="10"/>
                  </a:lnTo>
                  <a:lnTo>
                    <a:pt x="35" y="14"/>
                  </a:lnTo>
                  <a:lnTo>
                    <a:pt x="33" y="22"/>
                  </a:lnTo>
                  <a:lnTo>
                    <a:pt x="32" y="25"/>
                  </a:lnTo>
                  <a:lnTo>
                    <a:pt x="31" y="31"/>
                  </a:lnTo>
                  <a:lnTo>
                    <a:pt x="31" y="37"/>
                  </a:lnTo>
                  <a:lnTo>
                    <a:pt x="29" y="40"/>
                  </a:lnTo>
                  <a:lnTo>
                    <a:pt x="27" y="42"/>
                  </a:lnTo>
                  <a:lnTo>
                    <a:pt x="25" y="43"/>
                  </a:lnTo>
                  <a:lnTo>
                    <a:pt x="23" y="46"/>
                  </a:lnTo>
                  <a:lnTo>
                    <a:pt x="18" y="49"/>
                  </a:lnTo>
                  <a:lnTo>
                    <a:pt x="14" y="52"/>
                  </a:lnTo>
                  <a:lnTo>
                    <a:pt x="11" y="54"/>
                  </a:lnTo>
                  <a:lnTo>
                    <a:pt x="8" y="56"/>
                  </a:lnTo>
                  <a:lnTo>
                    <a:pt x="8" y="58"/>
                  </a:lnTo>
                  <a:lnTo>
                    <a:pt x="5" y="56"/>
                  </a:lnTo>
                  <a:lnTo>
                    <a:pt x="2" y="54"/>
                  </a:lnTo>
                  <a:lnTo>
                    <a:pt x="0" y="52"/>
                  </a:lnTo>
                  <a:lnTo>
                    <a:pt x="1" y="50"/>
                  </a:lnTo>
                  <a:lnTo>
                    <a:pt x="1" y="47"/>
                  </a:lnTo>
                  <a:lnTo>
                    <a:pt x="0" y="43"/>
                  </a:lnTo>
                  <a:lnTo>
                    <a:pt x="0" y="41"/>
                  </a:lnTo>
                  <a:lnTo>
                    <a:pt x="0" y="36"/>
                  </a:lnTo>
                  <a:lnTo>
                    <a:pt x="1" y="31"/>
                  </a:lnTo>
                  <a:lnTo>
                    <a:pt x="2" y="28"/>
                  </a:lnTo>
                  <a:lnTo>
                    <a:pt x="3" y="22"/>
                  </a:lnTo>
                  <a:lnTo>
                    <a:pt x="6" y="14"/>
                  </a:lnTo>
                  <a:lnTo>
                    <a:pt x="7" y="11"/>
                  </a:lnTo>
                  <a:lnTo>
                    <a:pt x="8" y="7"/>
                  </a:lnTo>
                  <a:lnTo>
                    <a:pt x="9" y="5"/>
                  </a:lnTo>
                  <a:lnTo>
                    <a:pt x="12" y="4"/>
                  </a:lnTo>
                  <a:lnTo>
                    <a:pt x="14" y="2"/>
                  </a:lnTo>
                  <a:lnTo>
                    <a:pt x="15" y="1"/>
                  </a:lnTo>
                  <a:lnTo>
                    <a:pt x="18" y="0"/>
                  </a:lnTo>
                  <a:lnTo>
                    <a:pt x="20" y="1"/>
                  </a:lnTo>
                  <a:lnTo>
                    <a:pt x="24" y="1"/>
                  </a:lnTo>
                  <a:lnTo>
                    <a:pt x="27" y="1"/>
                  </a:lnTo>
                  <a:lnTo>
                    <a:pt x="30" y="2"/>
                  </a:lnTo>
                  <a:lnTo>
                    <a:pt x="33" y="4"/>
                  </a:lnTo>
                  <a:lnTo>
                    <a:pt x="35" y="8"/>
                  </a:lnTo>
                  <a:close/>
                </a:path>
              </a:pathLst>
            </a:custGeom>
            <a:blipFill dpi="0" rotWithShape="0">
              <a:blip r:embed="rId4"/>
              <a:srcRect/>
              <a:tile tx="0" ty="0" sx="100000" sy="100000" flip="none" algn="tl"/>
            </a:blip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758" name="Freeform 14"/>
            <p:cNvSpPr>
              <a:spLocks/>
            </p:cNvSpPr>
            <p:nvPr/>
          </p:nvSpPr>
          <p:spPr bwMode="auto">
            <a:xfrm rot="1627522">
              <a:off x="1142" y="3553"/>
              <a:ext cx="52" cy="59"/>
            </a:xfrm>
            <a:custGeom>
              <a:avLst/>
              <a:gdLst>
                <a:gd name="T0" fmla="*/ 34 w 42"/>
                <a:gd name="T1" fmla="*/ 6 h 40"/>
                <a:gd name="T2" fmla="*/ 28 w 42"/>
                <a:gd name="T3" fmla="*/ 4 h 40"/>
                <a:gd name="T4" fmla="*/ 22 w 42"/>
                <a:gd name="T5" fmla="*/ 2 h 40"/>
                <a:gd name="T6" fmla="*/ 20 w 42"/>
                <a:gd name="T7" fmla="*/ 2 h 40"/>
                <a:gd name="T8" fmla="*/ 15 w 42"/>
                <a:gd name="T9" fmla="*/ 0 h 40"/>
                <a:gd name="T10" fmla="*/ 11 w 42"/>
                <a:gd name="T11" fmla="*/ 3 h 40"/>
                <a:gd name="T12" fmla="*/ 8 w 42"/>
                <a:gd name="T13" fmla="*/ 4 h 40"/>
                <a:gd name="T14" fmla="*/ 6 w 42"/>
                <a:gd name="T15" fmla="*/ 5 h 40"/>
                <a:gd name="T16" fmla="*/ 3 w 42"/>
                <a:gd name="T17" fmla="*/ 9 h 40"/>
                <a:gd name="T18" fmla="*/ 0 w 42"/>
                <a:gd name="T19" fmla="*/ 12 h 40"/>
                <a:gd name="T20" fmla="*/ 0 w 42"/>
                <a:gd name="T21" fmla="*/ 15 h 40"/>
                <a:gd name="T22" fmla="*/ 2 w 42"/>
                <a:gd name="T23" fmla="*/ 18 h 40"/>
                <a:gd name="T24" fmla="*/ 3 w 42"/>
                <a:gd name="T25" fmla="*/ 22 h 40"/>
                <a:gd name="T26" fmla="*/ 8 w 42"/>
                <a:gd name="T27" fmla="*/ 26 h 40"/>
                <a:gd name="T28" fmla="*/ 12 w 42"/>
                <a:gd name="T29" fmla="*/ 32 h 40"/>
                <a:gd name="T30" fmla="*/ 16 w 42"/>
                <a:gd name="T31" fmla="*/ 35 h 40"/>
                <a:gd name="T32" fmla="*/ 20 w 42"/>
                <a:gd name="T33" fmla="*/ 38 h 40"/>
                <a:gd name="T34" fmla="*/ 22 w 42"/>
                <a:gd name="T35" fmla="*/ 39 h 40"/>
                <a:gd name="T36" fmla="*/ 24 w 42"/>
                <a:gd name="T37" fmla="*/ 40 h 40"/>
                <a:gd name="T38" fmla="*/ 26 w 42"/>
                <a:gd name="T39" fmla="*/ 39 h 40"/>
                <a:gd name="T40" fmla="*/ 27 w 42"/>
                <a:gd name="T41" fmla="*/ 38 h 40"/>
                <a:gd name="T42" fmla="*/ 32 w 42"/>
                <a:gd name="T43" fmla="*/ 33 h 40"/>
                <a:gd name="T44" fmla="*/ 34 w 42"/>
                <a:gd name="T45" fmla="*/ 29 h 40"/>
                <a:gd name="T46" fmla="*/ 36 w 42"/>
                <a:gd name="T47" fmla="*/ 27 h 40"/>
                <a:gd name="T48" fmla="*/ 39 w 42"/>
                <a:gd name="T49" fmla="*/ 24 h 40"/>
                <a:gd name="T50" fmla="*/ 40 w 42"/>
                <a:gd name="T51" fmla="*/ 21 h 40"/>
                <a:gd name="T52" fmla="*/ 42 w 42"/>
                <a:gd name="T53" fmla="*/ 17 h 40"/>
                <a:gd name="T54" fmla="*/ 41 w 42"/>
                <a:gd name="T55" fmla="*/ 16 h 40"/>
                <a:gd name="T56" fmla="*/ 40 w 42"/>
                <a:gd name="T57" fmla="*/ 14 h 40"/>
                <a:gd name="T58" fmla="*/ 39 w 42"/>
                <a:gd name="T59" fmla="*/ 10 h 40"/>
                <a:gd name="T60" fmla="*/ 36 w 42"/>
                <a:gd name="T61" fmla="*/ 9 h 40"/>
                <a:gd name="T62" fmla="*/ 34 w 42"/>
                <a:gd name="T63"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 h="40">
                  <a:moveTo>
                    <a:pt x="34" y="6"/>
                  </a:moveTo>
                  <a:lnTo>
                    <a:pt x="28" y="4"/>
                  </a:lnTo>
                  <a:lnTo>
                    <a:pt x="22" y="2"/>
                  </a:lnTo>
                  <a:lnTo>
                    <a:pt x="20" y="2"/>
                  </a:lnTo>
                  <a:lnTo>
                    <a:pt x="15" y="0"/>
                  </a:lnTo>
                  <a:lnTo>
                    <a:pt x="11" y="3"/>
                  </a:lnTo>
                  <a:lnTo>
                    <a:pt x="8" y="4"/>
                  </a:lnTo>
                  <a:lnTo>
                    <a:pt x="6" y="5"/>
                  </a:lnTo>
                  <a:lnTo>
                    <a:pt x="3" y="9"/>
                  </a:lnTo>
                  <a:lnTo>
                    <a:pt x="0" y="12"/>
                  </a:lnTo>
                  <a:lnTo>
                    <a:pt x="0" y="15"/>
                  </a:lnTo>
                  <a:lnTo>
                    <a:pt x="2" y="18"/>
                  </a:lnTo>
                  <a:lnTo>
                    <a:pt x="3" y="22"/>
                  </a:lnTo>
                  <a:lnTo>
                    <a:pt x="8" y="26"/>
                  </a:lnTo>
                  <a:lnTo>
                    <a:pt x="12" y="32"/>
                  </a:lnTo>
                  <a:lnTo>
                    <a:pt x="16" y="35"/>
                  </a:lnTo>
                  <a:lnTo>
                    <a:pt x="20" y="38"/>
                  </a:lnTo>
                  <a:lnTo>
                    <a:pt x="22" y="39"/>
                  </a:lnTo>
                  <a:lnTo>
                    <a:pt x="24" y="40"/>
                  </a:lnTo>
                  <a:lnTo>
                    <a:pt x="26" y="39"/>
                  </a:lnTo>
                  <a:lnTo>
                    <a:pt x="27" y="38"/>
                  </a:lnTo>
                  <a:lnTo>
                    <a:pt x="32" y="33"/>
                  </a:lnTo>
                  <a:lnTo>
                    <a:pt x="34" y="29"/>
                  </a:lnTo>
                  <a:lnTo>
                    <a:pt x="36" y="27"/>
                  </a:lnTo>
                  <a:lnTo>
                    <a:pt x="39" y="24"/>
                  </a:lnTo>
                  <a:lnTo>
                    <a:pt x="40" y="21"/>
                  </a:lnTo>
                  <a:lnTo>
                    <a:pt x="42" y="17"/>
                  </a:lnTo>
                  <a:lnTo>
                    <a:pt x="41" y="16"/>
                  </a:lnTo>
                  <a:lnTo>
                    <a:pt x="40" y="14"/>
                  </a:lnTo>
                  <a:lnTo>
                    <a:pt x="39" y="10"/>
                  </a:lnTo>
                  <a:lnTo>
                    <a:pt x="36" y="9"/>
                  </a:lnTo>
                  <a:lnTo>
                    <a:pt x="34" y="6"/>
                  </a:lnTo>
                  <a:close/>
                </a:path>
              </a:pathLst>
            </a:custGeom>
            <a:blipFill dpi="0" rotWithShape="0">
              <a:blip r:embed="rId4"/>
              <a:srcRect/>
              <a:tile tx="0" ty="0" sx="100000" sy="100000" flip="none" algn="tl"/>
            </a:blip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759" name="Freeform 15"/>
            <p:cNvSpPr>
              <a:spLocks/>
            </p:cNvSpPr>
            <p:nvPr/>
          </p:nvSpPr>
          <p:spPr bwMode="auto">
            <a:xfrm rot="1627522">
              <a:off x="1191" y="2957"/>
              <a:ext cx="47" cy="51"/>
            </a:xfrm>
            <a:custGeom>
              <a:avLst/>
              <a:gdLst>
                <a:gd name="T0" fmla="*/ 34 w 40"/>
                <a:gd name="T1" fmla="*/ 10 h 33"/>
                <a:gd name="T2" fmla="*/ 35 w 40"/>
                <a:gd name="T3" fmla="*/ 13 h 33"/>
                <a:gd name="T4" fmla="*/ 37 w 40"/>
                <a:gd name="T5" fmla="*/ 15 h 33"/>
                <a:gd name="T6" fmla="*/ 40 w 40"/>
                <a:gd name="T7" fmla="*/ 19 h 33"/>
                <a:gd name="T8" fmla="*/ 40 w 40"/>
                <a:gd name="T9" fmla="*/ 21 h 33"/>
                <a:gd name="T10" fmla="*/ 40 w 40"/>
                <a:gd name="T11" fmla="*/ 25 h 33"/>
                <a:gd name="T12" fmla="*/ 40 w 40"/>
                <a:gd name="T13" fmla="*/ 27 h 33"/>
                <a:gd name="T14" fmla="*/ 37 w 40"/>
                <a:gd name="T15" fmla="*/ 28 h 33"/>
                <a:gd name="T16" fmla="*/ 35 w 40"/>
                <a:gd name="T17" fmla="*/ 31 h 33"/>
                <a:gd name="T18" fmla="*/ 33 w 40"/>
                <a:gd name="T19" fmla="*/ 32 h 33"/>
                <a:gd name="T20" fmla="*/ 28 w 40"/>
                <a:gd name="T21" fmla="*/ 33 h 33"/>
                <a:gd name="T22" fmla="*/ 24 w 40"/>
                <a:gd name="T23" fmla="*/ 33 h 33"/>
                <a:gd name="T24" fmla="*/ 21 w 40"/>
                <a:gd name="T25" fmla="*/ 33 h 33"/>
                <a:gd name="T26" fmla="*/ 17 w 40"/>
                <a:gd name="T27" fmla="*/ 32 h 33"/>
                <a:gd name="T28" fmla="*/ 15 w 40"/>
                <a:gd name="T29" fmla="*/ 31 h 33"/>
                <a:gd name="T30" fmla="*/ 12 w 40"/>
                <a:gd name="T31" fmla="*/ 31 h 33"/>
                <a:gd name="T32" fmla="*/ 6 w 40"/>
                <a:gd name="T33" fmla="*/ 28 h 33"/>
                <a:gd name="T34" fmla="*/ 3 w 40"/>
                <a:gd name="T35" fmla="*/ 27 h 33"/>
                <a:gd name="T36" fmla="*/ 1 w 40"/>
                <a:gd name="T37" fmla="*/ 25 h 33"/>
                <a:gd name="T38" fmla="*/ 0 w 40"/>
                <a:gd name="T39" fmla="*/ 22 h 33"/>
                <a:gd name="T40" fmla="*/ 0 w 40"/>
                <a:gd name="T41" fmla="*/ 20 h 33"/>
                <a:gd name="T42" fmla="*/ 1 w 40"/>
                <a:gd name="T43" fmla="*/ 18 h 33"/>
                <a:gd name="T44" fmla="*/ 1 w 40"/>
                <a:gd name="T45" fmla="*/ 14 h 33"/>
                <a:gd name="T46" fmla="*/ 4 w 40"/>
                <a:gd name="T47" fmla="*/ 10 h 33"/>
                <a:gd name="T48" fmla="*/ 4 w 40"/>
                <a:gd name="T49" fmla="*/ 8 h 33"/>
                <a:gd name="T50" fmla="*/ 6 w 40"/>
                <a:gd name="T51" fmla="*/ 7 h 33"/>
                <a:gd name="T52" fmla="*/ 7 w 40"/>
                <a:gd name="T53" fmla="*/ 6 h 33"/>
                <a:gd name="T54" fmla="*/ 7 w 40"/>
                <a:gd name="T55" fmla="*/ 4 h 33"/>
                <a:gd name="T56" fmla="*/ 7 w 40"/>
                <a:gd name="T57" fmla="*/ 2 h 33"/>
                <a:gd name="T58" fmla="*/ 9 w 40"/>
                <a:gd name="T59" fmla="*/ 0 h 33"/>
                <a:gd name="T60" fmla="*/ 11 w 40"/>
                <a:gd name="T61" fmla="*/ 1 h 33"/>
                <a:gd name="T62" fmla="*/ 13 w 40"/>
                <a:gd name="T63" fmla="*/ 1 h 33"/>
                <a:gd name="T64" fmla="*/ 17 w 40"/>
                <a:gd name="T65" fmla="*/ 3 h 33"/>
                <a:gd name="T66" fmla="*/ 19 w 40"/>
                <a:gd name="T67" fmla="*/ 2 h 33"/>
                <a:gd name="T68" fmla="*/ 22 w 40"/>
                <a:gd name="T69" fmla="*/ 2 h 33"/>
                <a:gd name="T70" fmla="*/ 24 w 40"/>
                <a:gd name="T71" fmla="*/ 2 h 33"/>
                <a:gd name="T72" fmla="*/ 25 w 40"/>
                <a:gd name="T73" fmla="*/ 3 h 33"/>
                <a:gd name="T74" fmla="*/ 29 w 40"/>
                <a:gd name="T75" fmla="*/ 6 h 33"/>
                <a:gd name="T76" fmla="*/ 34 w 40"/>
                <a:gd name="T77" fmla="*/ 1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 h="33">
                  <a:moveTo>
                    <a:pt x="34" y="10"/>
                  </a:moveTo>
                  <a:lnTo>
                    <a:pt x="35" y="13"/>
                  </a:lnTo>
                  <a:lnTo>
                    <a:pt x="37" y="15"/>
                  </a:lnTo>
                  <a:lnTo>
                    <a:pt x="40" y="19"/>
                  </a:lnTo>
                  <a:lnTo>
                    <a:pt x="40" y="21"/>
                  </a:lnTo>
                  <a:lnTo>
                    <a:pt x="40" y="25"/>
                  </a:lnTo>
                  <a:lnTo>
                    <a:pt x="40" y="27"/>
                  </a:lnTo>
                  <a:lnTo>
                    <a:pt x="37" y="28"/>
                  </a:lnTo>
                  <a:lnTo>
                    <a:pt x="35" y="31"/>
                  </a:lnTo>
                  <a:lnTo>
                    <a:pt x="33" y="32"/>
                  </a:lnTo>
                  <a:lnTo>
                    <a:pt x="28" y="33"/>
                  </a:lnTo>
                  <a:lnTo>
                    <a:pt x="24" y="33"/>
                  </a:lnTo>
                  <a:lnTo>
                    <a:pt x="21" y="33"/>
                  </a:lnTo>
                  <a:lnTo>
                    <a:pt x="17" y="32"/>
                  </a:lnTo>
                  <a:lnTo>
                    <a:pt x="15" y="31"/>
                  </a:lnTo>
                  <a:lnTo>
                    <a:pt x="12" y="31"/>
                  </a:lnTo>
                  <a:lnTo>
                    <a:pt x="6" y="28"/>
                  </a:lnTo>
                  <a:lnTo>
                    <a:pt x="3" y="27"/>
                  </a:lnTo>
                  <a:lnTo>
                    <a:pt x="1" y="25"/>
                  </a:lnTo>
                  <a:lnTo>
                    <a:pt x="0" y="22"/>
                  </a:lnTo>
                  <a:lnTo>
                    <a:pt x="0" y="20"/>
                  </a:lnTo>
                  <a:lnTo>
                    <a:pt x="1" y="18"/>
                  </a:lnTo>
                  <a:lnTo>
                    <a:pt x="1" y="14"/>
                  </a:lnTo>
                  <a:lnTo>
                    <a:pt x="4" y="10"/>
                  </a:lnTo>
                  <a:lnTo>
                    <a:pt x="4" y="8"/>
                  </a:lnTo>
                  <a:lnTo>
                    <a:pt x="6" y="7"/>
                  </a:lnTo>
                  <a:lnTo>
                    <a:pt x="7" y="6"/>
                  </a:lnTo>
                  <a:lnTo>
                    <a:pt x="7" y="4"/>
                  </a:lnTo>
                  <a:lnTo>
                    <a:pt x="7" y="2"/>
                  </a:lnTo>
                  <a:lnTo>
                    <a:pt x="9" y="0"/>
                  </a:lnTo>
                  <a:lnTo>
                    <a:pt x="11" y="1"/>
                  </a:lnTo>
                  <a:lnTo>
                    <a:pt x="13" y="1"/>
                  </a:lnTo>
                  <a:lnTo>
                    <a:pt x="17" y="3"/>
                  </a:lnTo>
                  <a:lnTo>
                    <a:pt x="19" y="2"/>
                  </a:lnTo>
                  <a:lnTo>
                    <a:pt x="22" y="2"/>
                  </a:lnTo>
                  <a:lnTo>
                    <a:pt x="24" y="2"/>
                  </a:lnTo>
                  <a:lnTo>
                    <a:pt x="25" y="3"/>
                  </a:lnTo>
                  <a:lnTo>
                    <a:pt x="29" y="6"/>
                  </a:lnTo>
                  <a:lnTo>
                    <a:pt x="34" y="10"/>
                  </a:lnTo>
                  <a:close/>
                </a:path>
              </a:pathLst>
            </a:custGeom>
            <a:blipFill dpi="0" rotWithShape="0">
              <a:blip r:embed="rId4"/>
              <a:srcRect/>
              <a:tile tx="0" ty="0" sx="100000" sy="100000" flip="none" algn="tl"/>
            </a:blip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760" name="Freeform 16"/>
            <p:cNvSpPr>
              <a:spLocks/>
            </p:cNvSpPr>
            <p:nvPr/>
          </p:nvSpPr>
          <p:spPr bwMode="auto">
            <a:xfrm rot="1627522">
              <a:off x="1234" y="3522"/>
              <a:ext cx="39" cy="98"/>
            </a:xfrm>
            <a:custGeom>
              <a:avLst/>
              <a:gdLst>
                <a:gd name="T0" fmla="*/ 20 w 31"/>
                <a:gd name="T1" fmla="*/ 9 h 66"/>
                <a:gd name="T2" fmla="*/ 21 w 31"/>
                <a:gd name="T3" fmla="*/ 7 h 66"/>
                <a:gd name="T4" fmla="*/ 26 w 31"/>
                <a:gd name="T5" fmla="*/ 1 h 66"/>
                <a:gd name="T6" fmla="*/ 29 w 31"/>
                <a:gd name="T7" fmla="*/ 0 h 66"/>
                <a:gd name="T8" fmla="*/ 31 w 31"/>
                <a:gd name="T9" fmla="*/ 2 h 66"/>
                <a:gd name="T10" fmla="*/ 30 w 31"/>
                <a:gd name="T11" fmla="*/ 7 h 66"/>
                <a:gd name="T12" fmla="*/ 30 w 31"/>
                <a:gd name="T13" fmla="*/ 10 h 66"/>
                <a:gd name="T14" fmla="*/ 29 w 31"/>
                <a:gd name="T15" fmla="*/ 20 h 66"/>
                <a:gd name="T16" fmla="*/ 27 w 31"/>
                <a:gd name="T17" fmla="*/ 27 h 66"/>
                <a:gd name="T18" fmla="*/ 26 w 31"/>
                <a:gd name="T19" fmla="*/ 36 h 66"/>
                <a:gd name="T20" fmla="*/ 25 w 31"/>
                <a:gd name="T21" fmla="*/ 38 h 66"/>
                <a:gd name="T22" fmla="*/ 23 w 31"/>
                <a:gd name="T23" fmla="*/ 40 h 66"/>
                <a:gd name="T24" fmla="*/ 20 w 31"/>
                <a:gd name="T25" fmla="*/ 43 h 66"/>
                <a:gd name="T26" fmla="*/ 18 w 31"/>
                <a:gd name="T27" fmla="*/ 45 h 66"/>
                <a:gd name="T28" fmla="*/ 17 w 31"/>
                <a:gd name="T29" fmla="*/ 48 h 66"/>
                <a:gd name="T30" fmla="*/ 17 w 31"/>
                <a:gd name="T31" fmla="*/ 49 h 66"/>
                <a:gd name="T32" fmla="*/ 17 w 31"/>
                <a:gd name="T33" fmla="*/ 51 h 66"/>
                <a:gd name="T34" fmla="*/ 17 w 31"/>
                <a:gd name="T35" fmla="*/ 57 h 66"/>
                <a:gd name="T36" fmla="*/ 15 w 31"/>
                <a:gd name="T37" fmla="*/ 58 h 66"/>
                <a:gd name="T38" fmla="*/ 13 w 31"/>
                <a:gd name="T39" fmla="*/ 63 h 66"/>
                <a:gd name="T40" fmla="*/ 12 w 31"/>
                <a:gd name="T41" fmla="*/ 64 h 66"/>
                <a:gd name="T42" fmla="*/ 8 w 31"/>
                <a:gd name="T43" fmla="*/ 66 h 66"/>
                <a:gd name="T44" fmla="*/ 5 w 31"/>
                <a:gd name="T45" fmla="*/ 64 h 66"/>
                <a:gd name="T46" fmla="*/ 2 w 31"/>
                <a:gd name="T47" fmla="*/ 64 h 66"/>
                <a:gd name="T48" fmla="*/ 1 w 31"/>
                <a:gd name="T49" fmla="*/ 61 h 66"/>
                <a:gd name="T50" fmla="*/ 0 w 31"/>
                <a:gd name="T51" fmla="*/ 58 h 66"/>
                <a:gd name="T52" fmla="*/ 0 w 31"/>
                <a:gd name="T53" fmla="*/ 56 h 66"/>
                <a:gd name="T54" fmla="*/ 1 w 31"/>
                <a:gd name="T55" fmla="*/ 52 h 66"/>
                <a:gd name="T56" fmla="*/ 1 w 31"/>
                <a:gd name="T57" fmla="*/ 49 h 66"/>
                <a:gd name="T58" fmla="*/ 3 w 31"/>
                <a:gd name="T59" fmla="*/ 46 h 66"/>
                <a:gd name="T60" fmla="*/ 7 w 31"/>
                <a:gd name="T61" fmla="*/ 43 h 66"/>
                <a:gd name="T62" fmla="*/ 11 w 31"/>
                <a:gd name="T63" fmla="*/ 37 h 66"/>
                <a:gd name="T64" fmla="*/ 12 w 31"/>
                <a:gd name="T65" fmla="*/ 34 h 66"/>
                <a:gd name="T66" fmla="*/ 15 w 31"/>
                <a:gd name="T67" fmla="*/ 26 h 66"/>
                <a:gd name="T68" fmla="*/ 17 w 31"/>
                <a:gd name="T69" fmla="*/ 22 h 66"/>
                <a:gd name="T70" fmla="*/ 17 w 31"/>
                <a:gd name="T71" fmla="*/ 16 h 66"/>
                <a:gd name="T72" fmla="*/ 18 w 31"/>
                <a:gd name="T73" fmla="*/ 13 h 66"/>
                <a:gd name="T74" fmla="*/ 20 w 31"/>
                <a:gd name="T75" fmla="*/ 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 h="66">
                  <a:moveTo>
                    <a:pt x="20" y="9"/>
                  </a:moveTo>
                  <a:lnTo>
                    <a:pt x="21" y="7"/>
                  </a:lnTo>
                  <a:lnTo>
                    <a:pt x="26" y="1"/>
                  </a:lnTo>
                  <a:lnTo>
                    <a:pt x="29" y="0"/>
                  </a:lnTo>
                  <a:lnTo>
                    <a:pt x="31" y="2"/>
                  </a:lnTo>
                  <a:lnTo>
                    <a:pt x="30" y="7"/>
                  </a:lnTo>
                  <a:lnTo>
                    <a:pt x="30" y="10"/>
                  </a:lnTo>
                  <a:lnTo>
                    <a:pt x="29" y="20"/>
                  </a:lnTo>
                  <a:lnTo>
                    <a:pt x="27" y="27"/>
                  </a:lnTo>
                  <a:lnTo>
                    <a:pt x="26" y="36"/>
                  </a:lnTo>
                  <a:lnTo>
                    <a:pt x="25" y="38"/>
                  </a:lnTo>
                  <a:lnTo>
                    <a:pt x="23" y="40"/>
                  </a:lnTo>
                  <a:lnTo>
                    <a:pt x="20" y="43"/>
                  </a:lnTo>
                  <a:lnTo>
                    <a:pt x="18" y="45"/>
                  </a:lnTo>
                  <a:lnTo>
                    <a:pt x="17" y="48"/>
                  </a:lnTo>
                  <a:lnTo>
                    <a:pt x="17" y="49"/>
                  </a:lnTo>
                  <a:lnTo>
                    <a:pt x="17" y="51"/>
                  </a:lnTo>
                  <a:lnTo>
                    <a:pt x="17" y="57"/>
                  </a:lnTo>
                  <a:lnTo>
                    <a:pt x="15" y="58"/>
                  </a:lnTo>
                  <a:lnTo>
                    <a:pt x="13" y="63"/>
                  </a:lnTo>
                  <a:lnTo>
                    <a:pt x="12" y="64"/>
                  </a:lnTo>
                  <a:lnTo>
                    <a:pt x="8" y="66"/>
                  </a:lnTo>
                  <a:lnTo>
                    <a:pt x="5" y="64"/>
                  </a:lnTo>
                  <a:lnTo>
                    <a:pt x="2" y="64"/>
                  </a:lnTo>
                  <a:lnTo>
                    <a:pt x="1" y="61"/>
                  </a:lnTo>
                  <a:lnTo>
                    <a:pt x="0" y="58"/>
                  </a:lnTo>
                  <a:lnTo>
                    <a:pt x="0" y="56"/>
                  </a:lnTo>
                  <a:lnTo>
                    <a:pt x="1" y="52"/>
                  </a:lnTo>
                  <a:lnTo>
                    <a:pt x="1" y="49"/>
                  </a:lnTo>
                  <a:lnTo>
                    <a:pt x="3" y="46"/>
                  </a:lnTo>
                  <a:lnTo>
                    <a:pt x="7" y="43"/>
                  </a:lnTo>
                  <a:lnTo>
                    <a:pt x="11" y="37"/>
                  </a:lnTo>
                  <a:lnTo>
                    <a:pt x="12" y="34"/>
                  </a:lnTo>
                  <a:lnTo>
                    <a:pt x="15" y="26"/>
                  </a:lnTo>
                  <a:lnTo>
                    <a:pt x="17" y="22"/>
                  </a:lnTo>
                  <a:lnTo>
                    <a:pt x="17" y="16"/>
                  </a:lnTo>
                  <a:lnTo>
                    <a:pt x="18" y="13"/>
                  </a:lnTo>
                  <a:lnTo>
                    <a:pt x="20" y="9"/>
                  </a:lnTo>
                  <a:close/>
                </a:path>
              </a:pathLst>
            </a:custGeom>
            <a:blipFill dpi="0" rotWithShape="0">
              <a:blip r:embed="rId4"/>
              <a:srcRect/>
              <a:tile tx="0" ty="0" sx="100000" sy="100000" flip="none" algn="tl"/>
            </a:blip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761" name="Freeform 17"/>
            <p:cNvSpPr>
              <a:spLocks/>
            </p:cNvSpPr>
            <p:nvPr/>
          </p:nvSpPr>
          <p:spPr bwMode="auto">
            <a:xfrm rot="1627522">
              <a:off x="638" y="3884"/>
              <a:ext cx="32" cy="60"/>
            </a:xfrm>
            <a:custGeom>
              <a:avLst/>
              <a:gdLst>
                <a:gd name="T0" fmla="*/ 14 w 26"/>
                <a:gd name="T1" fmla="*/ 6 h 38"/>
                <a:gd name="T2" fmla="*/ 14 w 26"/>
                <a:gd name="T3" fmla="*/ 3 h 38"/>
                <a:gd name="T4" fmla="*/ 9 w 26"/>
                <a:gd name="T5" fmla="*/ 1 h 38"/>
                <a:gd name="T6" fmla="*/ 8 w 26"/>
                <a:gd name="T7" fmla="*/ 0 h 38"/>
                <a:gd name="T8" fmla="*/ 5 w 26"/>
                <a:gd name="T9" fmla="*/ 0 h 38"/>
                <a:gd name="T10" fmla="*/ 3 w 26"/>
                <a:gd name="T11" fmla="*/ 1 h 38"/>
                <a:gd name="T12" fmla="*/ 2 w 26"/>
                <a:gd name="T13" fmla="*/ 3 h 38"/>
                <a:gd name="T14" fmla="*/ 2 w 26"/>
                <a:gd name="T15" fmla="*/ 6 h 38"/>
                <a:gd name="T16" fmla="*/ 0 w 26"/>
                <a:gd name="T17" fmla="*/ 8 h 38"/>
                <a:gd name="T18" fmla="*/ 2 w 26"/>
                <a:gd name="T19" fmla="*/ 12 h 38"/>
                <a:gd name="T20" fmla="*/ 2 w 26"/>
                <a:gd name="T21" fmla="*/ 17 h 38"/>
                <a:gd name="T22" fmla="*/ 3 w 26"/>
                <a:gd name="T23" fmla="*/ 19 h 38"/>
                <a:gd name="T24" fmla="*/ 3 w 26"/>
                <a:gd name="T25" fmla="*/ 23 h 38"/>
                <a:gd name="T26" fmla="*/ 2 w 26"/>
                <a:gd name="T27" fmla="*/ 25 h 38"/>
                <a:gd name="T28" fmla="*/ 3 w 26"/>
                <a:gd name="T29" fmla="*/ 27 h 38"/>
                <a:gd name="T30" fmla="*/ 4 w 26"/>
                <a:gd name="T31" fmla="*/ 32 h 38"/>
                <a:gd name="T32" fmla="*/ 6 w 26"/>
                <a:gd name="T33" fmla="*/ 36 h 38"/>
                <a:gd name="T34" fmla="*/ 8 w 26"/>
                <a:gd name="T35" fmla="*/ 37 h 38"/>
                <a:gd name="T36" fmla="*/ 11 w 26"/>
                <a:gd name="T37" fmla="*/ 38 h 38"/>
                <a:gd name="T38" fmla="*/ 12 w 26"/>
                <a:gd name="T39" fmla="*/ 37 h 38"/>
                <a:gd name="T40" fmla="*/ 15 w 26"/>
                <a:gd name="T41" fmla="*/ 36 h 38"/>
                <a:gd name="T42" fmla="*/ 18 w 26"/>
                <a:gd name="T43" fmla="*/ 32 h 38"/>
                <a:gd name="T44" fmla="*/ 22 w 26"/>
                <a:gd name="T45" fmla="*/ 29 h 38"/>
                <a:gd name="T46" fmla="*/ 24 w 26"/>
                <a:gd name="T47" fmla="*/ 25 h 38"/>
                <a:gd name="T48" fmla="*/ 26 w 26"/>
                <a:gd name="T49" fmla="*/ 23 h 38"/>
                <a:gd name="T50" fmla="*/ 24 w 26"/>
                <a:gd name="T51" fmla="*/ 19 h 38"/>
                <a:gd name="T52" fmla="*/ 23 w 26"/>
                <a:gd name="T53" fmla="*/ 18 h 38"/>
                <a:gd name="T54" fmla="*/ 20 w 26"/>
                <a:gd name="T55" fmla="*/ 15 h 38"/>
                <a:gd name="T56" fmla="*/ 17 w 26"/>
                <a:gd name="T57" fmla="*/ 14 h 38"/>
                <a:gd name="T58" fmla="*/ 17 w 26"/>
                <a:gd name="T59" fmla="*/ 12 h 38"/>
                <a:gd name="T60" fmla="*/ 15 w 26"/>
                <a:gd name="T61" fmla="*/ 8 h 38"/>
                <a:gd name="T62" fmla="*/ 14 w 26"/>
                <a:gd name="T63" fmla="*/ 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 h="38">
                  <a:moveTo>
                    <a:pt x="14" y="6"/>
                  </a:moveTo>
                  <a:lnTo>
                    <a:pt x="14" y="3"/>
                  </a:lnTo>
                  <a:lnTo>
                    <a:pt x="9" y="1"/>
                  </a:lnTo>
                  <a:lnTo>
                    <a:pt x="8" y="0"/>
                  </a:lnTo>
                  <a:lnTo>
                    <a:pt x="5" y="0"/>
                  </a:lnTo>
                  <a:lnTo>
                    <a:pt x="3" y="1"/>
                  </a:lnTo>
                  <a:lnTo>
                    <a:pt x="2" y="3"/>
                  </a:lnTo>
                  <a:lnTo>
                    <a:pt x="2" y="6"/>
                  </a:lnTo>
                  <a:lnTo>
                    <a:pt x="0" y="8"/>
                  </a:lnTo>
                  <a:lnTo>
                    <a:pt x="2" y="12"/>
                  </a:lnTo>
                  <a:lnTo>
                    <a:pt x="2" y="17"/>
                  </a:lnTo>
                  <a:lnTo>
                    <a:pt x="3" y="19"/>
                  </a:lnTo>
                  <a:lnTo>
                    <a:pt x="3" y="23"/>
                  </a:lnTo>
                  <a:lnTo>
                    <a:pt x="2" y="25"/>
                  </a:lnTo>
                  <a:lnTo>
                    <a:pt x="3" y="27"/>
                  </a:lnTo>
                  <a:lnTo>
                    <a:pt x="4" y="32"/>
                  </a:lnTo>
                  <a:lnTo>
                    <a:pt x="6" y="36"/>
                  </a:lnTo>
                  <a:lnTo>
                    <a:pt x="8" y="37"/>
                  </a:lnTo>
                  <a:lnTo>
                    <a:pt x="11" y="38"/>
                  </a:lnTo>
                  <a:lnTo>
                    <a:pt x="12" y="37"/>
                  </a:lnTo>
                  <a:lnTo>
                    <a:pt x="15" y="36"/>
                  </a:lnTo>
                  <a:lnTo>
                    <a:pt x="18" y="32"/>
                  </a:lnTo>
                  <a:lnTo>
                    <a:pt x="22" y="29"/>
                  </a:lnTo>
                  <a:lnTo>
                    <a:pt x="24" y="25"/>
                  </a:lnTo>
                  <a:lnTo>
                    <a:pt x="26" y="23"/>
                  </a:lnTo>
                  <a:lnTo>
                    <a:pt x="24" y="19"/>
                  </a:lnTo>
                  <a:lnTo>
                    <a:pt x="23" y="18"/>
                  </a:lnTo>
                  <a:lnTo>
                    <a:pt x="20" y="15"/>
                  </a:lnTo>
                  <a:lnTo>
                    <a:pt x="17" y="14"/>
                  </a:lnTo>
                  <a:lnTo>
                    <a:pt x="17" y="12"/>
                  </a:lnTo>
                  <a:lnTo>
                    <a:pt x="15" y="8"/>
                  </a:lnTo>
                  <a:lnTo>
                    <a:pt x="14" y="6"/>
                  </a:lnTo>
                  <a:close/>
                </a:path>
              </a:pathLst>
            </a:custGeom>
            <a:blipFill dpi="0" rotWithShape="0">
              <a:blip r:embed="rId4"/>
              <a:srcRect/>
              <a:tile tx="0" ty="0" sx="100000" sy="100000" flip="none" algn="tl"/>
            </a:blip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762" name="Freeform 18"/>
            <p:cNvSpPr>
              <a:spLocks/>
            </p:cNvSpPr>
            <p:nvPr/>
          </p:nvSpPr>
          <p:spPr bwMode="auto">
            <a:xfrm rot="1627522">
              <a:off x="1372" y="3151"/>
              <a:ext cx="37" cy="38"/>
            </a:xfrm>
            <a:custGeom>
              <a:avLst/>
              <a:gdLst>
                <a:gd name="T0" fmla="*/ 28 w 30"/>
                <a:gd name="T1" fmla="*/ 16 h 25"/>
                <a:gd name="T2" fmla="*/ 30 w 30"/>
                <a:gd name="T3" fmla="*/ 8 h 25"/>
                <a:gd name="T4" fmla="*/ 30 w 30"/>
                <a:gd name="T5" fmla="*/ 5 h 25"/>
                <a:gd name="T6" fmla="*/ 28 w 30"/>
                <a:gd name="T7" fmla="*/ 2 h 25"/>
                <a:gd name="T8" fmla="*/ 27 w 30"/>
                <a:gd name="T9" fmla="*/ 2 h 25"/>
                <a:gd name="T10" fmla="*/ 22 w 30"/>
                <a:gd name="T11" fmla="*/ 4 h 25"/>
                <a:gd name="T12" fmla="*/ 21 w 30"/>
                <a:gd name="T13" fmla="*/ 0 h 25"/>
                <a:gd name="T14" fmla="*/ 16 w 30"/>
                <a:gd name="T15" fmla="*/ 1 h 25"/>
                <a:gd name="T16" fmla="*/ 12 w 30"/>
                <a:gd name="T17" fmla="*/ 1 h 25"/>
                <a:gd name="T18" fmla="*/ 8 w 30"/>
                <a:gd name="T19" fmla="*/ 6 h 25"/>
                <a:gd name="T20" fmla="*/ 4 w 30"/>
                <a:gd name="T21" fmla="*/ 7 h 25"/>
                <a:gd name="T22" fmla="*/ 1 w 30"/>
                <a:gd name="T23" fmla="*/ 8 h 25"/>
                <a:gd name="T24" fmla="*/ 0 w 30"/>
                <a:gd name="T25" fmla="*/ 14 h 25"/>
                <a:gd name="T26" fmla="*/ 1 w 30"/>
                <a:gd name="T27" fmla="*/ 17 h 25"/>
                <a:gd name="T28" fmla="*/ 2 w 30"/>
                <a:gd name="T29" fmla="*/ 20 h 25"/>
                <a:gd name="T30" fmla="*/ 4 w 30"/>
                <a:gd name="T31" fmla="*/ 23 h 25"/>
                <a:gd name="T32" fmla="*/ 6 w 30"/>
                <a:gd name="T33" fmla="*/ 24 h 25"/>
                <a:gd name="T34" fmla="*/ 8 w 30"/>
                <a:gd name="T35" fmla="*/ 24 h 25"/>
                <a:gd name="T36" fmla="*/ 12 w 30"/>
                <a:gd name="T37" fmla="*/ 24 h 25"/>
                <a:gd name="T38" fmla="*/ 15 w 30"/>
                <a:gd name="T39" fmla="*/ 24 h 25"/>
                <a:gd name="T40" fmla="*/ 21 w 30"/>
                <a:gd name="T41" fmla="*/ 25 h 25"/>
                <a:gd name="T42" fmla="*/ 22 w 30"/>
                <a:gd name="T43" fmla="*/ 24 h 25"/>
                <a:gd name="T44" fmla="*/ 26 w 30"/>
                <a:gd name="T45" fmla="*/ 23 h 25"/>
                <a:gd name="T46" fmla="*/ 27 w 30"/>
                <a:gd name="T47" fmla="*/ 18 h 25"/>
                <a:gd name="T48" fmla="*/ 28 w 30"/>
                <a:gd name="T49"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0" h="25">
                  <a:moveTo>
                    <a:pt x="28" y="16"/>
                  </a:moveTo>
                  <a:lnTo>
                    <a:pt x="30" y="8"/>
                  </a:lnTo>
                  <a:lnTo>
                    <a:pt x="30" y="5"/>
                  </a:lnTo>
                  <a:lnTo>
                    <a:pt x="28" y="2"/>
                  </a:lnTo>
                  <a:lnTo>
                    <a:pt x="27" y="2"/>
                  </a:lnTo>
                  <a:lnTo>
                    <a:pt x="22" y="4"/>
                  </a:lnTo>
                  <a:lnTo>
                    <a:pt x="21" y="0"/>
                  </a:lnTo>
                  <a:lnTo>
                    <a:pt x="16" y="1"/>
                  </a:lnTo>
                  <a:lnTo>
                    <a:pt x="12" y="1"/>
                  </a:lnTo>
                  <a:lnTo>
                    <a:pt x="8" y="6"/>
                  </a:lnTo>
                  <a:lnTo>
                    <a:pt x="4" y="7"/>
                  </a:lnTo>
                  <a:lnTo>
                    <a:pt x="1" y="8"/>
                  </a:lnTo>
                  <a:lnTo>
                    <a:pt x="0" y="14"/>
                  </a:lnTo>
                  <a:lnTo>
                    <a:pt x="1" y="17"/>
                  </a:lnTo>
                  <a:lnTo>
                    <a:pt x="2" y="20"/>
                  </a:lnTo>
                  <a:lnTo>
                    <a:pt x="4" y="23"/>
                  </a:lnTo>
                  <a:lnTo>
                    <a:pt x="6" y="24"/>
                  </a:lnTo>
                  <a:lnTo>
                    <a:pt x="8" y="24"/>
                  </a:lnTo>
                  <a:lnTo>
                    <a:pt x="12" y="24"/>
                  </a:lnTo>
                  <a:lnTo>
                    <a:pt x="15" y="24"/>
                  </a:lnTo>
                  <a:lnTo>
                    <a:pt x="21" y="25"/>
                  </a:lnTo>
                  <a:lnTo>
                    <a:pt x="22" y="24"/>
                  </a:lnTo>
                  <a:lnTo>
                    <a:pt x="26" y="23"/>
                  </a:lnTo>
                  <a:lnTo>
                    <a:pt x="27" y="18"/>
                  </a:lnTo>
                  <a:lnTo>
                    <a:pt x="28" y="16"/>
                  </a:lnTo>
                  <a:close/>
                </a:path>
              </a:pathLst>
            </a:custGeom>
            <a:blipFill dpi="0" rotWithShape="0">
              <a:blip r:embed="rId4"/>
              <a:srcRect/>
              <a:tile tx="0" ty="0" sx="100000" sy="100000" flip="none" algn="tl"/>
            </a:blip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763" name="Freeform 19"/>
            <p:cNvSpPr>
              <a:spLocks/>
            </p:cNvSpPr>
            <p:nvPr/>
          </p:nvSpPr>
          <p:spPr bwMode="auto">
            <a:xfrm rot="1627522">
              <a:off x="1360" y="2909"/>
              <a:ext cx="38" cy="47"/>
            </a:xfrm>
            <a:custGeom>
              <a:avLst/>
              <a:gdLst>
                <a:gd name="T0" fmla="*/ 0 w 31"/>
                <a:gd name="T1" fmla="*/ 29 h 32"/>
                <a:gd name="T2" fmla="*/ 2 w 31"/>
                <a:gd name="T3" fmla="*/ 32 h 32"/>
                <a:gd name="T4" fmla="*/ 4 w 31"/>
                <a:gd name="T5" fmla="*/ 32 h 32"/>
                <a:gd name="T6" fmla="*/ 8 w 31"/>
                <a:gd name="T7" fmla="*/ 30 h 32"/>
                <a:gd name="T8" fmla="*/ 14 w 31"/>
                <a:gd name="T9" fmla="*/ 26 h 32"/>
                <a:gd name="T10" fmla="*/ 21 w 31"/>
                <a:gd name="T11" fmla="*/ 21 h 32"/>
                <a:gd name="T12" fmla="*/ 22 w 31"/>
                <a:gd name="T13" fmla="*/ 20 h 32"/>
                <a:gd name="T14" fmla="*/ 26 w 31"/>
                <a:gd name="T15" fmla="*/ 16 h 32"/>
                <a:gd name="T16" fmla="*/ 27 w 31"/>
                <a:gd name="T17" fmla="*/ 12 h 32"/>
                <a:gd name="T18" fmla="*/ 28 w 31"/>
                <a:gd name="T19" fmla="*/ 11 h 32"/>
                <a:gd name="T20" fmla="*/ 28 w 31"/>
                <a:gd name="T21" fmla="*/ 9 h 32"/>
                <a:gd name="T22" fmla="*/ 31 w 31"/>
                <a:gd name="T23" fmla="*/ 4 h 32"/>
                <a:gd name="T24" fmla="*/ 31 w 31"/>
                <a:gd name="T25" fmla="*/ 3 h 32"/>
                <a:gd name="T26" fmla="*/ 30 w 31"/>
                <a:gd name="T27" fmla="*/ 2 h 32"/>
                <a:gd name="T28" fmla="*/ 28 w 31"/>
                <a:gd name="T29" fmla="*/ 0 h 32"/>
                <a:gd name="T30" fmla="*/ 27 w 31"/>
                <a:gd name="T31" fmla="*/ 0 h 32"/>
                <a:gd name="T32" fmla="*/ 25 w 31"/>
                <a:gd name="T33" fmla="*/ 0 h 32"/>
                <a:gd name="T34" fmla="*/ 20 w 31"/>
                <a:gd name="T35" fmla="*/ 3 h 32"/>
                <a:gd name="T36" fmla="*/ 18 w 31"/>
                <a:gd name="T37" fmla="*/ 4 h 32"/>
                <a:gd name="T38" fmla="*/ 14 w 31"/>
                <a:gd name="T39" fmla="*/ 8 h 32"/>
                <a:gd name="T40" fmla="*/ 8 w 31"/>
                <a:gd name="T41" fmla="*/ 14 h 32"/>
                <a:gd name="T42" fmla="*/ 3 w 31"/>
                <a:gd name="T43" fmla="*/ 20 h 32"/>
                <a:gd name="T44" fmla="*/ 0 w 31"/>
                <a:gd name="T45" fmla="*/ 22 h 32"/>
                <a:gd name="T46" fmla="*/ 0 w 31"/>
                <a:gd name="T47" fmla="*/ 23 h 32"/>
                <a:gd name="T48" fmla="*/ 0 w 31"/>
                <a:gd name="T49" fmla="*/ 26 h 32"/>
                <a:gd name="T50" fmla="*/ 0 w 31"/>
                <a:gd name="T51"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32">
                  <a:moveTo>
                    <a:pt x="0" y="29"/>
                  </a:moveTo>
                  <a:lnTo>
                    <a:pt x="2" y="32"/>
                  </a:lnTo>
                  <a:lnTo>
                    <a:pt x="4" y="32"/>
                  </a:lnTo>
                  <a:lnTo>
                    <a:pt x="8" y="30"/>
                  </a:lnTo>
                  <a:lnTo>
                    <a:pt x="14" y="26"/>
                  </a:lnTo>
                  <a:lnTo>
                    <a:pt x="21" y="21"/>
                  </a:lnTo>
                  <a:lnTo>
                    <a:pt x="22" y="20"/>
                  </a:lnTo>
                  <a:lnTo>
                    <a:pt x="26" y="16"/>
                  </a:lnTo>
                  <a:lnTo>
                    <a:pt x="27" y="12"/>
                  </a:lnTo>
                  <a:lnTo>
                    <a:pt x="28" y="11"/>
                  </a:lnTo>
                  <a:lnTo>
                    <a:pt x="28" y="9"/>
                  </a:lnTo>
                  <a:lnTo>
                    <a:pt x="31" y="4"/>
                  </a:lnTo>
                  <a:lnTo>
                    <a:pt x="31" y="3"/>
                  </a:lnTo>
                  <a:lnTo>
                    <a:pt x="30" y="2"/>
                  </a:lnTo>
                  <a:lnTo>
                    <a:pt x="28" y="0"/>
                  </a:lnTo>
                  <a:lnTo>
                    <a:pt x="27" y="0"/>
                  </a:lnTo>
                  <a:lnTo>
                    <a:pt x="25" y="0"/>
                  </a:lnTo>
                  <a:lnTo>
                    <a:pt x="20" y="3"/>
                  </a:lnTo>
                  <a:lnTo>
                    <a:pt x="18" y="4"/>
                  </a:lnTo>
                  <a:lnTo>
                    <a:pt x="14" y="8"/>
                  </a:lnTo>
                  <a:lnTo>
                    <a:pt x="8" y="14"/>
                  </a:lnTo>
                  <a:lnTo>
                    <a:pt x="3" y="20"/>
                  </a:lnTo>
                  <a:lnTo>
                    <a:pt x="0" y="22"/>
                  </a:lnTo>
                  <a:lnTo>
                    <a:pt x="0" y="23"/>
                  </a:lnTo>
                  <a:lnTo>
                    <a:pt x="0" y="26"/>
                  </a:lnTo>
                  <a:lnTo>
                    <a:pt x="0" y="29"/>
                  </a:lnTo>
                  <a:close/>
                </a:path>
              </a:pathLst>
            </a:custGeom>
            <a:blipFill dpi="0" rotWithShape="0">
              <a:blip r:embed="rId4"/>
              <a:srcRect/>
              <a:tile tx="0" ty="0" sx="100000" sy="100000" flip="none" algn="tl"/>
            </a:blip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764" name="Freeform 20"/>
            <p:cNvSpPr>
              <a:spLocks/>
            </p:cNvSpPr>
            <p:nvPr/>
          </p:nvSpPr>
          <p:spPr bwMode="auto">
            <a:xfrm rot="1627522">
              <a:off x="1460" y="2838"/>
              <a:ext cx="25" cy="45"/>
            </a:xfrm>
            <a:custGeom>
              <a:avLst/>
              <a:gdLst>
                <a:gd name="T0" fmla="*/ 5 w 21"/>
                <a:gd name="T1" fmla="*/ 5 h 30"/>
                <a:gd name="T2" fmla="*/ 3 w 21"/>
                <a:gd name="T3" fmla="*/ 12 h 30"/>
                <a:gd name="T4" fmla="*/ 0 w 21"/>
                <a:gd name="T5" fmla="*/ 19 h 30"/>
                <a:gd name="T6" fmla="*/ 0 w 21"/>
                <a:gd name="T7" fmla="*/ 23 h 30"/>
                <a:gd name="T8" fmla="*/ 0 w 21"/>
                <a:gd name="T9" fmla="*/ 27 h 30"/>
                <a:gd name="T10" fmla="*/ 3 w 21"/>
                <a:gd name="T11" fmla="*/ 30 h 30"/>
                <a:gd name="T12" fmla="*/ 6 w 21"/>
                <a:gd name="T13" fmla="*/ 29 h 30"/>
                <a:gd name="T14" fmla="*/ 11 w 21"/>
                <a:gd name="T15" fmla="*/ 30 h 30"/>
                <a:gd name="T16" fmla="*/ 16 w 21"/>
                <a:gd name="T17" fmla="*/ 29 h 30"/>
                <a:gd name="T18" fmla="*/ 21 w 21"/>
                <a:gd name="T19" fmla="*/ 23 h 30"/>
                <a:gd name="T20" fmla="*/ 21 w 21"/>
                <a:gd name="T21" fmla="*/ 17 h 30"/>
                <a:gd name="T22" fmla="*/ 18 w 21"/>
                <a:gd name="T23" fmla="*/ 13 h 30"/>
                <a:gd name="T24" fmla="*/ 15 w 21"/>
                <a:gd name="T25" fmla="*/ 7 h 30"/>
                <a:gd name="T26" fmla="*/ 12 w 21"/>
                <a:gd name="T27" fmla="*/ 1 h 30"/>
                <a:gd name="T28" fmla="*/ 11 w 21"/>
                <a:gd name="T29" fmla="*/ 0 h 30"/>
                <a:gd name="T30" fmla="*/ 8 w 21"/>
                <a:gd name="T31" fmla="*/ 0 h 30"/>
                <a:gd name="T32" fmla="*/ 5 w 21"/>
                <a:gd name="T33"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 h="30">
                  <a:moveTo>
                    <a:pt x="5" y="5"/>
                  </a:moveTo>
                  <a:lnTo>
                    <a:pt x="3" y="12"/>
                  </a:lnTo>
                  <a:lnTo>
                    <a:pt x="0" y="19"/>
                  </a:lnTo>
                  <a:lnTo>
                    <a:pt x="0" y="23"/>
                  </a:lnTo>
                  <a:lnTo>
                    <a:pt x="0" y="27"/>
                  </a:lnTo>
                  <a:lnTo>
                    <a:pt x="3" y="30"/>
                  </a:lnTo>
                  <a:lnTo>
                    <a:pt x="6" y="29"/>
                  </a:lnTo>
                  <a:lnTo>
                    <a:pt x="11" y="30"/>
                  </a:lnTo>
                  <a:lnTo>
                    <a:pt x="16" y="29"/>
                  </a:lnTo>
                  <a:lnTo>
                    <a:pt x="21" y="23"/>
                  </a:lnTo>
                  <a:lnTo>
                    <a:pt x="21" y="17"/>
                  </a:lnTo>
                  <a:lnTo>
                    <a:pt x="18" y="13"/>
                  </a:lnTo>
                  <a:lnTo>
                    <a:pt x="15" y="7"/>
                  </a:lnTo>
                  <a:lnTo>
                    <a:pt x="12" y="1"/>
                  </a:lnTo>
                  <a:lnTo>
                    <a:pt x="11" y="0"/>
                  </a:lnTo>
                  <a:lnTo>
                    <a:pt x="8" y="0"/>
                  </a:lnTo>
                  <a:lnTo>
                    <a:pt x="5" y="5"/>
                  </a:lnTo>
                  <a:close/>
                </a:path>
              </a:pathLst>
            </a:custGeom>
            <a:blipFill dpi="0" rotWithShape="0">
              <a:blip r:embed="rId4"/>
              <a:srcRect/>
              <a:tile tx="0" ty="0" sx="100000" sy="100000" flip="none" algn="tl"/>
            </a:blip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765" name="Freeform 21"/>
            <p:cNvSpPr>
              <a:spLocks/>
            </p:cNvSpPr>
            <p:nvPr/>
          </p:nvSpPr>
          <p:spPr bwMode="auto">
            <a:xfrm rot="1627522">
              <a:off x="1276" y="2936"/>
              <a:ext cx="23" cy="65"/>
            </a:xfrm>
            <a:custGeom>
              <a:avLst/>
              <a:gdLst>
                <a:gd name="T0" fmla="*/ 17 w 18"/>
                <a:gd name="T1" fmla="*/ 0 h 43"/>
                <a:gd name="T2" fmla="*/ 12 w 18"/>
                <a:gd name="T3" fmla="*/ 2 h 43"/>
                <a:gd name="T4" fmla="*/ 7 w 18"/>
                <a:gd name="T5" fmla="*/ 6 h 43"/>
                <a:gd name="T6" fmla="*/ 5 w 18"/>
                <a:gd name="T7" fmla="*/ 8 h 43"/>
                <a:gd name="T8" fmla="*/ 2 w 18"/>
                <a:gd name="T9" fmla="*/ 11 h 43"/>
                <a:gd name="T10" fmla="*/ 0 w 18"/>
                <a:gd name="T11" fmla="*/ 13 h 43"/>
                <a:gd name="T12" fmla="*/ 0 w 18"/>
                <a:gd name="T13" fmla="*/ 18 h 43"/>
                <a:gd name="T14" fmla="*/ 1 w 18"/>
                <a:gd name="T15" fmla="*/ 20 h 43"/>
                <a:gd name="T16" fmla="*/ 2 w 18"/>
                <a:gd name="T17" fmla="*/ 23 h 43"/>
                <a:gd name="T18" fmla="*/ 4 w 18"/>
                <a:gd name="T19" fmla="*/ 25 h 43"/>
                <a:gd name="T20" fmla="*/ 5 w 18"/>
                <a:gd name="T21" fmla="*/ 26 h 43"/>
                <a:gd name="T22" fmla="*/ 5 w 18"/>
                <a:gd name="T23" fmla="*/ 27 h 43"/>
                <a:gd name="T24" fmla="*/ 5 w 18"/>
                <a:gd name="T25" fmla="*/ 29 h 43"/>
                <a:gd name="T26" fmla="*/ 2 w 18"/>
                <a:gd name="T27" fmla="*/ 30 h 43"/>
                <a:gd name="T28" fmla="*/ 1 w 18"/>
                <a:gd name="T29" fmla="*/ 31 h 43"/>
                <a:gd name="T30" fmla="*/ 0 w 18"/>
                <a:gd name="T31" fmla="*/ 33 h 43"/>
                <a:gd name="T32" fmla="*/ 0 w 18"/>
                <a:gd name="T33" fmla="*/ 36 h 43"/>
                <a:gd name="T34" fmla="*/ 0 w 18"/>
                <a:gd name="T35" fmla="*/ 38 h 43"/>
                <a:gd name="T36" fmla="*/ 0 w 18"/>
                <a:gd name="T37" fmla="*/ 42 h 43"/>
                <a:gd name="T38" fmla="*/ 1 w 18"/>
                <a:gd name="T39" fmla="*/ 43 h 43"/>
                <a:gd name="T40" fmla="*/ 4 w 18"/>
                <a:gd name="T41" fmla="*/ 43 h 43"/>
                <a:gd name="T42" fmla="*/ 5 w 18"/>
                <a:gd name="T43" fmla="*/ 43 h 43"/>
                <a:gd name="T44" fmla="*/ 6 w 18"/>
                <a:gd name="T45" fmla="*/ 41 h 43"/>
                <a:gd name="T46" fmla="*/ 7 w 18"/>
                <a:gd name="T47" fmla="*/ 37 h 43"/>
                <a:gd name="T48" fmla="*/ 10 w 18"/>
                <a:gd name="T49" fmla="*/ 30 h 43"/>
                <a:gd name="T50" fmla="*/ 12 w 18"/>
                <a:gd name="T51" fmla="*/ 23 h 43"/>
                <a:gd name="T52" fmla="*/ 13 w 18"/>
                <a:gd name="T53" fmla="*/ 18 h 43"/>
                <a:gd name="T54" fmla="*/ 16 w 18"/>
                <a:gd name="T55" fmla="*/ 14 h 43"/>
                <a:gd name="T56" fmla="*/ 17 w 18"/>
                <a:gd name="T57" fmla="*/ 9 h 43"/>
                <a:gd name="T58" fmla="*/ 18 w 18"/>
                <a:gd name="T59" fmla="*/ 3 h 43"/>
                <a:gd name="T60" fmla="*/ 18 w 18"/>
                <a:gd name="T61" fmla="*/ 2 h 43"/>
                <a:gd name="T62" fmla="*/ 17 w 18"/>
                <a:gd name="T6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 h="43">
                  <a:moveTo>
                    <a:pt x="17" y="0"/>
                  </a:moveTo>
                  <a:lnTo>
                    <a:pt x="12" y="2"/>
                  </a:lnTo>
                  <a:lnTo>
                    <a:pt x="7" y="6"/>
                  </a:lnTo>
                  <a:lnTo>
                    <a:pt x="5" y="8"/>
                  </a:lnTo>
                  <a:lnTo>
                    <a:pt x="2" y="11"/>
                  </a:lnTo>
                  <a:lnTo>
                    <a:pt x="0" y="13"/>
                  </a:lnTo>
                  <a:lnTo>
                    <a:pt x="0" y="18"/>
                  </a:lnTo>
                  <a:lnTo>
                    <a:pt x="1" y="20"/>
                  </a:lnTo>
                  <a:lnTo>
                    <a:pt x="2" y="23"/>
                  </a:lnTo>
                  <a:lnTo>
                    <a:pt x="4" y="25"/>
                  </a:lnTo>
                  <a:lnTo>
                    <a:pt x="5" y="26"/>
                  </a:lnTo>
                  <a:lnTo>
                    <a:pt x="5" y="27"/>
                  </a:lnTo>
                  <a:lnTo>
                    <a:pt x="5" y="29"/>
                  </a:lnTo>
                  <a:lnTo>
                    <a:pt x="2" y="30"/>
                  </a:lnTo>
                  <a:lnTo>
                    <a:pt x="1" y="31"/>
                  </a:lnTo>
                  <a:lnTo>
                    <a:pt x="0" y="33"/>
                  </a:lnTo>
                  <a:lnTo>
                    <a:pt x="0" y="36"/>
                  </a:lnTo>
                  <a:lnTo>
                    <a:pt x="0" y="38"/>
                  </a:lnTo>
                  <a:lnTo>
                    <a:pt x="0" y="42"/>
                  </a:lnTo>
                  <a:lnTo>
                    <a:pt x="1" y="43"/>
                  </a:lnTo>
                  <a:lnTo>
                    <a:pt x="4" y="43"/>
                  </a:lnTo>
                  <a:lnTo>
                    <a:pt x="5" y="43"/>
                  </a:lnTo>
                  <a:lnTo>
                    <a:pt x="6" y="41"/>
                  </a:lnTo>
                  <a:lnTo>
                    <a:pt x="7" y="37"/>
                  </a:lnTo>
                  <a:lnTo>
                    <a:pt x="10" y="30"/>
                  </a:lnTo>
                  <a:lnTo>
                    <a:pt x="12" y="23"/>
                  </a:lnTo>
                  <a:lnTo>
                    <a:pt x="13" y="18"/>
                  </a:lnTo>
                  <a:lnTo>
                    <a:pt x="16" y="14"/>
                  </a:lnTo>
                  <a:lnTo>
                    <a:pt x="17" y="9"/>
                  </a:lnTo>
                  <a:lnTo>
                    <a:pt x="18" y="3"/>
                  </a:lnTo>
                  <a:lnTo>
                    <a:pt x="18" y="2"/>
                  </a:lnTo>
                  <a:lnTo>
                    <a:pt x="17" y="0"/>
                  </a:lnTo>
                  <a:close/>
                </a:path>
              </a:pathLst>
            </a:custGeom>
            <a:blipFill dpi="0" rotWithShape="0">
              <a:blip r:embed="rId4"/>
              <a:srcRect/>
              <a:tile tx="0" ty="0" sx="100000" sy="100000" flip="none" algn="tl"/>
            </a:blip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766" name="Freeform 22"/>
            <p:cNvSpPr>
              <a:spLocks/>
            </p:cNvSpPr>
            <p:nvPr/>
          </p:nvSpPr>
          <p:spPr bwMode="auto">
            <a:xfrm rot="1627522">
              <a:off x="542" y="3941"/>
              <a:ext cx="37" cy="27"/>
            </a:xfrm>
            <a:custGeom>
              <a:avLst/>
              <a:gdLst>
                <a:gd name="T0" fmla="*/ 28 w 29"/>
                <a:gd name="T1" fmla="*/ 1 h 18"/>
                <a:gd name="T2" fmla="*/ 29 w 29"/>
                <a:gd name="T3" fmla="*/ 3 h 18"/>
                <a:gd name="T4" fmla="*/ 29 w 29"/>
                <a:gd name="T5" fmla="*/ 4 h 18"/>
                <a:gd name="T6" fmla="*/ 28 w 29"/>
                <a:gd name="T7" fmla="*/ 6 h 18"/>
                <a:gd name="T8" fmla="*/ 24 w 29"/>
                <a:gd name="T9" fmla="*/ 9 h 18"/>
                <a:gd name="T10" fmla="*/ 22 w 29"/>
                <a:gd name="T11" fmla="*/ 11 h 18"/>
                <a:gd name="T12" fmla="*/ 17 w 29"/>
                <a:gd name="T13" fmla="*/ 15 h 18"/>
                <a:gd name="T14" fmla="*/ 12 w 29"/>
                <a:gd name="T15" fmla="*/ 18 h 18"/>
                <a:gd name="T16" fmla="*/ 10 w 29"/>
                <a:gd name="T17" fmla="*/ 17 h 18"/>
                <a:gd name="T18" fmla="*/ 8 w 29"/>
                <a:gd name="T19" fmla="*/ 16 h 18"/>
                <a:gd name="T20" fmla="*/ 5 w 29"/>
                <a:gd name="T21" fmla="*/ 15 h 18"/>
                <a:gd name="T22" fmla="*/ 3 w 29"/>
                <a:gd name="T23" fmla="*/ 13 h 18"/>
                <a:gd name="T24" fmla="*/ 3 w 29"/>
                <a:gd name="T25" fmla="*/ 12 h 18"/>
                <a:gd name="T26" fmla="*/ 2 w 29"/>
                <a:gd name="T27" fmla="*/ 11 h 18"/>
                <a:gd name="T28" fmla="*/ 0 w 29"/>
                <a:gd name="T29" fmla="*/ 9 h 18"/>
                <a:gd name="T30" fmla="*/ 0 w 29"/>
                <a:gd name="T31" fmla="*/ 7 h 18"/>
                <a:gd name="T32" fmla="*/ 2 w 29"/>
                <a:gd name="T33" fmla="*/ 6 h 18"/>
                <a:gd name="T34" fmla="*/ 2 w 29"/>
                <a:gd name="T35" fmla="*/ 5 h 18"/>
                <a:gd name="T36" fmla="*/ 4 w 29"/>
                <a:gd name="T37" fmla="*/ 3 h 18"/>
                <a:gd name="T38" fmla="*/ 5 w 29"/>
                <a:gd name="T39" fmla="*/ 1 h 18"/>
                <a:gd name="T40" fmla="*/ 6 w 29"/>
                <a:gd name="T41" fmla="*/ 1 h 18"/>
                <a:gd name="T42" fmla="*/ 9 w 29"/>
                <a:gd name="T43" fmla="*/ 3 h 18"/>
                <a:gd name="T44" fmla="*/ 10 w 29"/>
                <a:gd name="T45" fmla="*/ 3 h 18"/>
                <a:gd name="T46" fmla="*/ 14 w 29"/>
                <a:gd name="T47" fmla="*/ 3 h 18"/>
                <a:gd name="T48" fmla="*/ 17 w 29"/>
                <a:gd name="T49" fmla="*/ 4 h 18"/>
                <a:gd name="T50" fmla="*/ 18 w 29"/>
                <a:gd name="T51" fmla="*/ 4 h 18"/>
                <a:gd name="T52" fmla="*/ 21 w 29"/>
                <a:gd name="T53" fmla="*/ 3 h 18"/>
                <a:gd name="T54" fmla="*/ 23 w 29"/>
                <a:gd name="T55" fmla="*/ 1 h 18"/>
                <a:gd name="T56" fmla="*/ 26 w 29"/>
                <a:gd name="T57" fmla="*/ 0 h 18"/>
                <a:gd name="T58" fmla="*/ 28 w 29"/>
                <a:gd name="T5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9" h="18">
                  <a:moveTo>
                    <a:pt x="28" y="1"/>
                  </a:moveTo>
                  <a:lnTo>
                    <a:pt x="29" y="3"/>
                  </a:lnTo>
                  <a:lnTo>
                    <a:pt x="29" y="4"/>
                  </a:lnTo>
                  <a:lnTo>
                    <a:pt x="28" y="6"/>
                  </a:lnTo>
                  <a:lnTo>
                    <a:pt x="24" y="9"/>
                  </a:lnTo>
                  <a:lnTo>
                    <a:pt x="22" y="11"/>
                  </a:lnTo>
                  <a:lnTo>
                    <a:pt x="17" y="15"/>
                  </a:lnTo>
                  <a:lnTo>
                    <a:pt x="12" y="18"/>
                  </a:lnTo>
                  <a:lnTo>
                    <a:pt x="10" y="17"/>
                  </a:lnTo>
                  <a:lnTo>
                    <a:pt x="8" y="16"/>
                  </a:lnTo>
                  <a:lnTo>
                    <a:pt x="5" y="15"/>
                  </a:lnTo>
                  <a:lnTo>
                    <a:pt x="3" y="13"/>
                  </a:lnTo>
                  <a:lnTo>
                    <a:pt x="3" y="12"/>
                  </a:lnTo>
                  <a:lnTo>
                    <a:pt x="2" y="11"/>
                  </a:lnTo>
                  <a:lnTo>
                    <a:pt x="0" y="9"/>
                  </a:lnTo>
                  <a:lnTo>
                    <a:pt x="0" y="7"/>
                  </a:lnTo>
                  <a:lnTo>
                    <a:pt x="2" y="6"/>
                  </a:lnTo>
                  <a:lnTo>
                    <a:pt x="2" y="5"/>
                  </a:lnTo>
                  <a:lnTo>
                    <a:pt x="4" y="3"/>
                  </a:lnTo>
                  <a:lnTo>
                    <a:pt x="5" y="1"/>
                  </a:lnTo>
                  <a:lnTo>
                    <a:pt x="6" y="1"/>
                  </a:lnTo>
                  <a:lnTo>
                    <a:pt x="9" y="3"/>
                  </a:lnTo>
                  <a:lnTo>
                    <a:pt x="10" y="3"/>
                  </a:lnTo>
                  <a:lnTo>
                    <a:pt x="14" y="3"/>
                  </a:lnTo>
                  <a:lnTo>
                    <a:pt x="17" y="4"/>
                  </a:lnTo>
                  <a:lnTo>
                    <a:pt x="18" y="4"/>
                  </a:lnTo>
                  <a:lnTo>
                    <a:pt x="21" y="3"/>
                  </a:lnTo>
                  <a:lnTo>
                    <a:pt x="23" y="1"/>
                  </a:lnTo>
                  <a:lnTo>
                    <a:pt x="26" y="0"/>
                  </a:lnTo>
                  <a:lnTo>
                    <a:pt x="28" y="1"/>
                  </a:lnTo>
                  <a:close/>
                </a:path>
              </a:pathLst>
            </a:custGeom>
            <a:blipFill dpi="0" rotWithShape="0">
              <a:blip r:embed="rId4"/>
              <a:srcRect/>
              <a:tile tx="0" ty="0" sx="100000" sy="100000" flip="none" algn="tl"/>
            </a:blip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767" name="Freeform 23"/>
            <p:cNvSpPr>
              <a:spLocks/>
            </p:cNvSpPr>
            <p:nvPr/>
          </p:nvSpPr>
          <p:spPr bwMode="auto">
            <a:xfrm rot="1627522">
              <a:off x="1323" y="3191"/>
              <a:ext cx="18" cy="33"/>
            </a:xfrm>
            <a:custGeom>
              <a:avLst/>
              <a:gdLst>
                <a:gd name="T0" fmla="*/ 15 w 15"/>
                <a:gd name="T1" fmla="*/ 6 h 23"/>
                <a:gd name="T2" fmla="*/ 14 w 15"/>
                <a:gd name="T3" fmla="*/ 1 h 23"/>
                <a:gd name="T4" fmla="*/ 10 w 15"/>
                <a:gd name="T5" fmla="*/ 0 h 23"/>
                <a:gd name="T6" fmla="*/ 2 w 15"/>
                <a:gd name="T7" fmla="*/ 5 h 23"/>
                <a:gd name="T8" fmla="*/ 0 w 15"/>
                <a:gd name="T9" fmla="*/ 7 h 23"/>
                <a:gd name="T10" fmla="*/ 0 w 15"/>
                <a:gd name="T11" fmla="*/ 11 h 23"/>
                <a:gd name="T12" fmla="*/ 3 w 15"/>
                <a:gd name="T13" fmla="*/ 19 h 23"/>
                <a:gd name="T14" fmla="*/ 5 w 15"/>
                <a:gd name="T15" fmla="*/ 22 h 23"/>
                <a:gd name="T16" fmla="*/ 10 w 15"/>
                <a:gd name="T17" fmla="*/ 23 h 23"/>
                <a:gd name="T18" fmla="*/ 10 w 15"/>
                <a:gd name="T19" fmla="*/ 22 h 23"/>
                <a:gd name="T20" fmla="*/ 12 w 15"/>
                <a:gd name="T21" fmla="*/ 18 h 23"/>
                <a:gd name="T22" fmla="*/ 14 w 15"/>
                <a:gd name="T23" fmla="*/ 13 h 23"/>
                <a:gd name="T24" fmla="*/ 15 w 15"/>
                <a:gd name="T25"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23">
                  <a:moveTo>
                    <a:pt x="15" y="6"/>
                  </a:moveTo>
                  <a:lnTo>
                    <a:pt x="14" y="1"/>
                  </a:lnTo>
                  <a:lnTo>
                    <a:pt x="10" y="0"/>
                  </a:lnTo>
                  <a:lnTo>
                    <a:pt x="2" y="5"/>
                  </a:lnTo>
                  <a:lnTo>
                    <a:pt x="0" y="7"/>
                  </a:lnTo>
                  <a:lnTo>
                    <a:pt x="0" y="11"/>
                  </a:lnTo>
                  <a:lnTo>
                    <a:pt x="3" y="19"/>
                  </a:lnTo>
                  <a:lnTo>
                    <a:pt x="5" y="22"/>
                  </a:lnTo>
                  <a:lnTo>
                    <a:pt x="10" y="23"/>
                  </a:lnTo>
                  <a:lnTo>
                    <a:pt x="10" y="22"/>
                  </a:lnTo>
                  <a:lnTo>
                    <a:pt x="12" y="18"/>
                  </a:lnTo>
                  <a:lnTo>
                    <a:pt x="14" y="13"/>
                  </a:lnTo>
                  <a:lnTo>
                    <a:pt x="15" y="6"/>
                  </a:lnTo>
                  <a:close/>
                </a:path>
              </a:pathLst>
            </a:custGeom>
            <a:blipFill dpi="0" rotWithShape="0">
              <a:blip r:embed="rId4"/>
              <a:srcRect/>
              <a:tile tx="0" ty="0" sx="100000" sy="100000" flip="none" algn="tl"/>
            </a:blip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768" name="Freeform 24"/>
            <p:cNvSpPr>
              <a:spLocks/>
            </p:cNvSpPr>
            <p:nvPr/>
          </p:nvSpPr>
          <p:spPr bwMode="auto">
            <a:xfrm rot="1627522">
              <a:off x="1700" y="3037"/>
              <a:ext cx="426" cy="357"/>
            </a:xfrm>
            <a:custGeom>
              <a:avLst/>
              <a:gdLst>
                <a:gd name="T0" fmla="*/ 277 w 343"/>
                <a:gd name="T1" fmla="*/ 148 h 240"/>
                <a:gd name="T2" fmla="*/ 268 w 343"/>
                <a:gd name="T3" fmla="*/ 178 h 240"/>
                <a:gd name="T4" fmla="*/ 214 w 343"/>
                <a:gd name="T5" fmla="*/ 131 h 240"/>
                <a:gd name="T6" fmla="*/ 170 w 343"/>
                <a:gd name="T7" fmla="*/ 144 h 240"/>
                <a:gd name="T8" fmla="*/ 155 w 343"/>
                <a:gd name="T9" fmla="*/ 156 h 240"/>
                <a:gd name="T10" fmla="*/ 139 w 343"/>
                <a:gd name="T11" fmla="*/ 185 h 240"/>
                <a:gd name="T12" fmla="*/ 128 w 343"/>
                <a:gd name="T13" fmla="*/ 200 h 240"/>
                <a:gd name="T14" fmla="*/ 115 w 343"/>
                <a:gd name="T15" fmla="*/ 215 h 240"/>
                <a:gd name="T16" fmla="*/ 110 w 343"/>
                <a:gd name="T17" fmla="*/ 222 h 240"/>
                <a:gd name="T18" fmla="*/ 119 w 343"/>
                <a:gd name="T19" fmla="*/ 238 h 240"/>
                <a:gd name="T20" fmla="*/ 103 w 343"/>
                <a:gd name="T21" fmla="*/ 233 h 240"/>
                <a:gd name="T22" fmla="*/ 79 w 343"/>
                <a:gd name="T23" fmla="*/ 230 h 240"/>
                <a:gd name="T24" fmla="*/ 70 w 343"/>
                <a:gd name="T25" fmla="*/ 222 h 240"/>
                <a:gd name="T26" fmla="*/ 77 w 343"/>
                <a:gd name="T27" fmla="*/ 209 h 240"/>
                <a:gd name="T28" fmla="*/ 48 w 343"/>
                <a:gd name="T29" fmla="*/ 205 h 240"/>
                <a:gd name="T30" fmla="*/ 52 w 343"/>
                <a:gd name="T31" fmla="*/ 192 h 240"/>
                <a:gd name="T32" fmla="*/ 41 w 343"/>
                <a:gd name="T33" fmla="*/ 191 h 240"/>
                <a:gd name="T34" fmla="*/ 42 w 343"/>
                <a:gd name="T35" fmla="*/ 184 h 240"/>
                <a:gd name="T36" fmla="*/ 48 w 343"/>
                <a:gd name="T37" fmla="*/ 180 h 240"/>
                <a:gd name="T38" fmla="*/ 53 w 343"/>
                <a:gd name="T39" fmla="*/ 158 h 240"/>
                <a:gd name="T40" fmla="*/ 53 w 343"/>
                <a:gd name="T41" fmla="*/ 150 h 240"/>
                <a:gd name="T42" fmla="*/ 42 w 343"/>
                <a:gd name="T43" fmla="*/ 146 h 240"/>
                <a:gd name="T44" fmla="*/ 43 w 343"/>
                <a:gd name="T45" fmla="*/ 131 h 240"/>
                <a:gd name="T46" fmla="*/ 14 w 343"/>
                <a:gd name="T47" fmla="*/ 138 h 240"/>
                <a:gd name="T48" fmla="*/ 0 w 343"/>
                <a:gd name="T49" fmla="*/ 134 h 240"/>
                <a:gd name="T50" fmla="*/ 24 w 343"/>
                <a:gd name="T51" fmla="*/ 124 h 240"/>
                <a:gd name="T52" fmla="*/ 52 w 343"/>
                <a:gd name="T53" fmla="*/ 109 h 240"/>
                <a:gd name="T54" fmla="*/ 65 w 343"/>
                <a:gd name="T55" fmla="*/ 100 h 240"/>
                <a:gd name="T56" fmla="*/ 85 w 343"/>
                <a:gd name="T57" fmla="*/ 83 h 240"/>
                <a:gd name="T58" fmla="*/ 89 w 343"/>
                <a:gd name="T59" fmla="*/ 71 h 240"/>
                <a:gd name="T60" fmla="*/ 97 w 343"/>
                <a:gd name="T61" fmla="*/ 52 h 240"/>
                <a:gd name="T62" fmla="*/ 120 w 343"/>
                <a:gd name="T63" fmla="*/ 35 h 240"/>
                <a:gd name="T64" fmla="*/ 133 w 343"/>
                <a:gd name="T65" fmla="*/ 40 h 240"/>
                <a:gd name="T66" fmla="*/ 145 w 343"/>
                <a:gd name="T67" fmla="*/ 61 h 240"/>
                <a:gd name="T68" fmla="*/ 166 w 343"/>
                <a:gd name="T69" fmla="*/ 56 h 240"/>
                <a:gd name="T70" fmla="*/ 190 w 343"/>
                <a:gd name="T71" fmla="*/ 59 h 240"/>
                <a:gd name="T72" fmla="*/ 206 w 343"/>
                <a:gd name="T73" fmla="*/ 44 h 240"/>
                <a:gd name="T74" fmla="*/ 205 w 343"/>
                <a:gd name="T75" fmla="*/ 31 h 240"/>
                <a:gd name="T76" fmla="*/ 204 w 343"/>
                <a:gd name="T77" fmla="*/ 18 h 240"/>
                <a:gd name="T78" fmla="*/ 239 w 343"/>
                <a:gd name="T79" fmla="*/ 7 h 240"/>
                <a:gd name="T80" fmla="*/ 271 w 343"/>
                <a:gd name="T81" fmla="*/ 0 h 240"/>
                <a:gd name="T82" fmla="*/ 288 w 343"/>
                <a:gd name="T83" fmla="*/ 16 h 240"/>
                <a:gd name="T84" fmla="*/ 299 w 343"/>
                <a:gd name="T85" fmla="*/ 23 h 240"/>
                <a:gd name="T86" fmla="*/ 307 w 343"/>
                <a:gd name="T87" fmla="*/ 30 h 240"/>
                <a:gd name="T88" fmla="*/ 316 w 343"/>
                <a:gd name="T89" fmla="*/ 35 h 240"/>
                <a:gd name="T90" fmla="*/ 334 w 343"/>
                <a:gd name="T91" fmla="*/ 41 h 240"/>
                <a:gd name="T92" fmla="*/ 330 w 343"/>
                <a:gd name="T93" fmla="*/ 62 h 240"/>
                <a:gd name="T94" fmla="*/ 338 w 343"/>
                <a:gd name="T95" fmla="*/ 79 h 240"/>
                <a:gd name="T96" fmla="*/ 336 w 343"/>
                <a:gd name="T97" fmla="*/ 89 h 240"/>
                <a:gd name="T98" fmla="*/ 332 w 343"/>
                <a:gd name="T99" fmla="*/ 101 h 240"/>
                <a:gd name="T100" fmla="*/ 288 w 343"/>
                <a:gd name="T101" fmla="*/ 13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43" h="240">
                  <a:moveTo>
                    <a:pt x="288" y="134"/>
                  </a:moveTo>
                  <a:lnTo>
                    <a:pt x="287" y="134"/>
                  </a:lnTo>
                  <a:lnTo>
                    <a:pt x="277" y="148"/>
                  </a:lnTo>
                  <a:lnTo>
                    <a:pt x="274" y="156"/>
                  </a:lnTo>
                  <a:lnTo>
                    <a:pt x="270" y="169"/>
                  </a:lnTo>
                  <a:lnTo>
                    <a:pt x="268" y="178"/>
                  </a:lnTo>
                  <a:lnTo>
                    <a:pt x="248" y="154"/>
                  </a:lnTo>
                  <a:lnTo>
                    <a:pt x="232" y="137"/>
                  </a:lnTo>
                  <a:lnTo>
                    <a:pt x="214" y="131"/>
                  </a:lnTo>
                  <a:lnTo>
                    <a:pt x="203" y="131"/>
                  </a:lnTo>
                  <a:lnTo>
                    <a:pt x="191" y="134"/>
                  </a:lnTo>
                  <a:lnTo>
                    <a:pt x="170" y="144"/>
                  </a:lnTo>
                  <a:lnTo>
                    <a:pt x="167" y="146"/>
                  </a:lnTo>
                  <a:lnTo>
                    <a:pt x="157" y="151"/>
                  </a:lnTo>
                  <a:lnTo>
                    <a:pt x="155" y="156"/>
                  </a:lnTo>
                  <a:lnTo>
                    <a:pt x="150" y="169"/>
                  </a:lnTo>
                  <a:lnTo>
                    <a:pt x="145" y="179"/>
                  </a:lnTo>
                  <a:lnTo>
                    <a:pt x="139" y="185"/>
                  </a:lnTo>
                  <a:lnTo>
                    <a:pt x="136" y="190"/>
                  </a:lnTo>
                  <a:lnTo>
                    <a:pt x="131" y="196"/>
                  </a:lnTo>
                  <a:lnTo>
                    <a:pt x="128" y="200"/>
                  </a:lnTo>
                  <a:lnTo>
                    <a:pt x="113" y="204"/>
                  </a:lnTo>
                  <a:lnTo>
                    <a:pt x="113" y="206"/>
                  </a:lnTo>
                  <a:lnTo>
                    <a:pt x="115" y="215"/>
                  </a:lnTo>
                  <a:lnTo>
                    <a:pt x="115" y="217"/>
                  </a:lnTo>
                  <a:lnTo>
                    <a:pt x="112" y="218"/>
                  </a:lnTo>
                  <a:lnTo>
                    <a:pt x="110" y="222"/>
                  </a:lnTo>
                  <a:lnTo>
                    <a:pt x="113" y="226"/>
                  </a:lnTo>
                  <a:lnTo>
                    <a:pt x="116" y="229"/>
                  </a:lnTo>
                  <a:lnTo>
                    <a:pt x="119" y="238"/>
                  </a:lnTo>
                  <a:lnTo>
                    <a:pt x="116" y="240"/>
                  </a:lnTo>
                  <a:lnTo>
                    <a:pt x="110" y="238"/>
                  </a:lnTo>
                  <a:lnTo>
                    <a:pt x="103" y="233"/>
                  </a:lnTo>
                  <a:lnTo>
                    <a:pt x="98" y="232"/>
                  </a:lnTo>
                  <a:lnTo>
                    <a:pt x="86" y="233"/>
                  </a:lnTo>
                  <a:lnTo>
                    <a:pt x="79" y="230"/>
                  </a:lnTo>
                  <a:lnTo>
                    <a:pt x="70" y="229"/>
                  </a:lnTo>
                  <a:lnTo>
                    <a:pt x="68" y="227"/>
                  </a:lnTo>
                  <a:lnTo>
                    <a:pt x="70" y="222"/>
                  </a:lnTo>
                  <a:lnTo>
                    <a:pt x="77" y="212"/>
                  </a:lnTo>
                  <a:lnTo>
                    <a:pt x="78" y="210"/>
                  </a:lnTo>
                  <a:lnTo>
                    <a:pt x="77" y="209"/>
                  </a:lnTo>
                  <a:lnTo>
                    <a:pt x="58" y="209"/>
                  </a:lnTo>
                  <a:lnTo>
                    <a:pt x="52" y="209"/>
                  </a:lnTo>
                  <a:lnTo>
                    <a:pt x="48" y="205"/>
                  </a:lnTo>
                  <a:lnTo>
                    <a:pt x="48" y="199"/>
                  </a:lnTo>
                  <a:lnTo>
                    <a:pt x="50" y="196"/>
                  </a:lnTo>
                  <a:lnTo>
                    <a:pt x="52" y="192"/>
                  </a:lnTo>
                  <a:lnTo>
                    <a:pt x="50" y="191"/>
                  </a:lnTo>
                  <a:lnTo>
                    <a:pt x="44" y="191"/>
                  </a:lnTo>
                  <a:lnTo>
                    <a:pt x="41" y="191"/>
                  </a:lnTo>
                  <a:lnTo>
                    <a:pt x="40" y="190"/>
                  </a:lnTo>
                  <a:lnTo>
                    <a:pt x="40" y="186"/>
                  </a:lnTo>
                  <a:lnTo>
                    <a:pt x="42" y="184"/>
                  </a:lnTo>
                  <a:lnTo>
                    <a:pt x="46" y="184"/>
                  </a:lnTo>
                  <a:lnTo>
                    <a:pt x="48" y="182"/>
                  </a:lnTo>
                  <a:lnTo>
                    <a:pt x="48" y="180"/>
                  </a:lnTo>
                  <a:lnTo>
                    <a:pt x="47" y="163"/>
                  </a:lnTo>
                  <a:lnTo>
                    <a:pt x="53" y="161"/>
                  </a:lnTo>
                  <a:lnTo>
                    <a:pt x="53" y="158"/>
                  </a:lnTo>
                  <a:lnTo>
                    <a:pt x="53" y="154"/>
                  </a:lnTo>
                  <a:lnTo>
                    <a:pt x="53" y="152"/>
                  </a:lnTo>
                  <a:lnTo>
                    <a:pt x="53" y="150"/>
                  </a:lnTo>
                  <a:lnTo>
                    <a:pt x="50" y="149"/>
                  </a:lnTo>
                  <a:lnTo>
                    <a:pt x="44" y="148"/>
                  </a:lnTo>
                  <a:lnTo>
                    <a:pt x="42" y="146"/>
                  </a:lnTo>
                  <a:lnTo>
                    <a:pt x="42" y="139"/>
                  </a:lnTo>
                  <a:lnTo>
                    <a:pt x="42" y="133"/>
                  </a:lnTo>
                  <a:lnTo>
                    <a:pt x="43" y="131"/>
                  </a:lnTo>
                  <a:lnTo>
                    <a:pt x="43" y="125"/>
                  </a:lnTo>
                  <a:lnTo>
                    <a:pt x="34" y="128"/>
                  </a:lnTo>
                  <a:lnTo>
                    <a:pt x="14" y="138"/>
                  </a:lnTo>
                  <a:lnTo>
                    <a:pt x="5" y="134"/>
                  </a:lnTo>
                  <a:lnTo>
                    <a:pt x="0" y="136"/>
                  </a:lnTo>
                  <a:lnTo>
                    <a:pt x="0" y="134"/>
                  </a:lnTo>
                  <a:lnTo>
                    <a:pt x="8" y="130"/>
                  </a:lnTo>
                  <a:lnTo>
                    <a:pt x="14" y="126"/>
                  </a:lnTo>
                  <a:lnTo>
                    <a:pt x="24" y="124"/>
                  </a:lnTo>
                  <a:lnTo>
                    <a:pt x="32" y="121"/>
                  </a:lnTo>
                  <a:lnTo>
                    <a:pt x="46" y="114"/>
                  </a:lnTo>
                  <a:lnTo>
                    <a:pt x="52" y="109"/>
                  </a:lnTo>
                  <a:lnTo>
                    <a:pt x="56" y="103"/>
                  </a:lnTo>
                  <a:lnTo>
                    <a:pt x="59" y="102"/>
                  </a:lnTo>
                  <a:lnTo>
                    <a:pt x="65" y="100"/>
                  </a:lnTo>
                  <a:lnTo>
                    <a:pt x="72" y="97"/>
                  </a:lnTo>
                  <a:lnTo>
                    <a:pt x="80" y="89"/>
                  </a:lnTo>
                  <a:lnTo>
                    <a:pt x="85" y="83"/>
                  </a:lnTo>
                  <a:lnTo>
                    <a:pt x="86" y="79"/>
                  </a:lnTo>
                  <a:lnTo>
                    <a:pt x="88" y="74"/>
                  </a:lnTo>
                  <a:lnTo>
                    <a:pt x="89" y="71"/>
                  </a:lnTo>
                  <a:lnTo>
                    <a:pt x="94" y="61"/>
                  </a:lnTo>
                  <a:lnTo>
                    <a:pt x="96" y="56"/>
                  </a:lnTo>
                  <a:lnTo>
                    <a:pt x="97" y="52"/>
                  </a:lnTo>
                  <a:lnTo>
                    <a:pt x="100" y="49"/>
                  </a:lnTo>
                  <a:lnTo>
                    <a:pt x="112" y="42"/>
                  </a:lnTo>
                  <a:lnTo>
                    <a:pt x="120" y="35"/>
                  </a:lnTo>
                  <a:lnTo>
                    <a:pt x="124" y="31"/>
                  </a:lnTo>
                  <a:lnTo>
                    <a:pt x="126" y="32"/>
                  </a:lnTo>
                  <a:lnTo>
                    <a:pt x="133" y="40"/>
                  </a:lnTo>
                  <a:lnTo>
                    <a:pt x="133" y="43"/>
                  </a:lnTo>
                  <a:lnTo>
                    <a:pt x="140" y="58"/>
                  </a:lnTo>
                  <a:lnTo>
                    <a:pt x="145" y="61"/>
                  </a:lnTo>
                  <a:lnTo>
                    <a:pt x="152" y="61"/>
                  </a:lnTo>
                  <a:lnTo>
                    <a:pt x="161" y="58"/>
                  </a:lnTo>
                  <a:lnTo>
                    <a:pt x="166" y="56"/>
                  </a:lnTo>
                  <a:lnTo>
                    <a:pt x="170" y="56"/>
                  </a:lnTo>
                  <a:lnTo>
                    <a:pt x="187" y="58"/>
                  </a:lnTo>
                  <a:lnTo>
                    <a:pt x="190" y="59"/>
                  </a:lnTo>
                  <a:lnTo>
                    <a:pt x="199" y="52"/>
                  </a:lnTo>
                  <a:lnTo>
                    <a:pt x="203" y="48"/>
                  </a:lnTo>
                  <a:lnTo>
                    <a:pt x="206" y="44"/>
                  </a:lnTo>
                  <a:lnTo>
                    <a:pt x="209" y="40"/>
                  </a:lnTo>
                  <a:lnTo>
                    <a:pt x="208" y="36"/>
                  </a:lnTo>
                  <a:lnTo>
                    <a:pt x="205" y="31"/>
                  </a:lnTo>
                  <a:lnTo>
                    <a:pt x="203" y="24"/>
                  </a:lnTo>
                  <a:lnTo>
                    <a:pt x="203" y="20"/>
                  </a:lnTo>
                  <a:lnTo>
                    <a:pt x="204" y="18"/>
                  </a:lnTo>
                  <a:lnTo>
                    <a:pt x="220" y="20"/>
                  </a:lnTo>
                  <a:lnTo>
                    <a:pt x="227" y="13"/>
                  </a:lnTo>
                  <a:lnTo>
                    <a:pt x="239" y="7"/>
                  </a:lnTo>
                  <a:lnTo>
                    <a:pt x="242" y="6"/>
                  </a:lnTo>
                  <a:lnTo>
                    <a:pt x="247" y="7"/>
                  </a:lnTo>
                  <a:lnTo>
                    <a:pt x="271" y="0"/>
                  </a:lnTo>
                  <a:lnTo>
                    <a:pt x="280" y="6"/>
                  </a:lnTo>
                  <a:lnTo>
                    <a:pt x="286" y="11"/>
                  </a:lnTo>
                  <a:lnTo>
                    <a:pt x="288" y="16"/>
                  </a:lnTo>
                  <a:lnTo>
                    <a:pt x="290" y="20"/>
                  </a:lnTo>
                  <a:lnTo>
                    <a:pt x="294" y="23"/>
                  </a:lnTo>
                  <a:lnTo>
                    <a:pt x="299" y="23"/>
                  </a:lnTo>
                  <a:lnTo>
                    <a:pt x="304" y="23"/>
                  </a:lnTo>
                  <a:lnTo>
                    <a:pt x="306" y="24"/>
                  </a:lnTo>
                  <a:lnTo>
                    <a:pt x="307" y="30"/>
                  </a:lnTo>
                  <a:lnTo>
                    <a:pt x="311" y="34"/>
                  </a:lnTo>
                  <a:lnTo>
                    <a:pt x="312" y="35"/>
                  </a:lnTo>
                  <a:lnTo>
                    <a:pt x="316" y="35"/>
                  </a:lnTo>
                  <a:lnTo>
                    <a:pt x="330" y="31"/>
                  </a:lnTo>
                  <a:lnTo>
                    <a:pt x="332" y="35"/>
                  </a:lnTo>
                  <a:lnTo>
                    <a:pt x="334" y="41"/>
                  </a:lnTo>
                  <a:lnTo>
                    <a:pt x="331" y="50"/>
                  </a:lnTo>
                  <a:lnTo>
                    <a:pt x="330" y="58"/>
                  </a:lnTo>
                  <a:lnTo>
                    <a:pt x="330" y="62"/>
                  </a:lnTo>
                  <a:lnTo>
                    <a:pt x="332" y="67"/>
                  </a:lnTo>
                  <a:lnTo>
                    <a:pt x="337" y="72"/>
                  </a:lnTo>
                  <a:lnTo>
                    <a:pt x="338" y="79"/>
                  </a:lnTo>
                  <a:lnTo>
                    <a:pt x="337" y="82"/>
                  </a:lnTo>
                  <a:lnTo>
                    <a:pt x="335" y="85"/>
                  </a:lnTo>
                  <a:lnTo>
                    <a:pt x="336" y="89"/>
                  </a:lnTo>
                  <a:lnTo>
                    <a:pt x="341" y="91"/>
                  </a:lnTo>
                  <a:lnTo>
                    <a:pt x="343" y="94"/>
                  </a:lnTo>
                  <a:lnTo>
                    <a:pt x="332" y="101"/>
                  </a:lnTo>
                  <a:lnTo>
                    <a:pt x="314" y="113"/>
                  </a:lnTo>
                  <a:lnTo>
                    <a:pt x="296" y="124"/>
                  </a:lnTo>
                  <a:lnTo>
                    <a:pt x="288" y="134"/>
                  </a:lnTo>
                  <a:close/>
                </a:path>
              </a:pathLst>
            </a:custGeom>
            <a:blipFill dpi="0" rotWithShape="0">
              <a:blip r:embed="rId4"/>
              <a:srcRect/>
              <a:tile tx="0" ty="0" sx="100000" sy="100000" flip="none" algn="tl"/>
            </a:blip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769" name="Freeform 25"/>
            <p:cNvSpPr>
              <a:spLocks/>
            </p:cNvSpPr>
            <p:nvPr/>
          </p:nvSpPr>
          <p:spPr bwMode="auto">
            <a:xfrm rot="1627522">
              <a:off x="1670" y="2750"/>
              <a:ext cx="562" cy="381"/>
            </a:xfrm>
            <a:custGeom>
              <a:avLst/>
              <a:gdLst>
                <a:gd name="T0" fmla="*/ 306 w 454"/>
                <a:gd name="T1" fmla="*/ 10 h 256"/>
                <a:gd name="T2" fmla="*/ 300 w 454"/>
                <a:gd name="T3" fmla="*/ 0 h 256"/>
                <a:gd name="T4" fmla="*/ 266 w 454"/>
                <a:gd name="T5" fmla="*/ 10 h 256"/>
                <a:gd name="T6" fmla="*/ 232 w 454"/>
                <a:gd name="T7" fmla="*/ 27 h 256"/>
                <a:gd name="T8" fmla="*/ 210 w 454"/>
                <a:gd name="T9" fmla="*/ 46 h 256"/>
                <a:gd name="T10" fmla="*/ 177 w 454"/>
                <a:gd name="T11" fmla="*/ 74 h 256"/>
                <a:gd name="T12" fmla="*/ 158 w 454"/>
                <a:gd name="T13" fmla="*/ 89 h 256"/>
                <a:gd name="T14" fmla="*/ 102 w 454"/>
                <a:gd name="T15" fmla="*/ 122 h 256"/>
                <a:gd name="T16" fmla="*/ 69 w 454"/>
                <a:gd name="T17" fmla="*/ 152 h 256"/>
                <a:gd name="T18" fmla="*/ 36 w 454"/>
                <a:gd name="T19" fmla="*/ 154 h 256"/>
                <a:gd name="T20" fmla="*/ 22 w 454"/>
                <a:gd name="T21" fmla="*/ 154 h 256"/>
                <a:gd name="T22" fmla="*/ 4 w 454"/>
                <a:gd name="T23" fmla="*/ 162 h 256"/>
                <a:gd name="T24" fmla="*/ 4 w 454"/>
                <a:gd name="T25" fmla="*/ 185 h 256"/>
                <a:gd name="T26" fmla="*/ 5 w 454"/>
                <a:gd name="T27" fmla="*/ 213 h 256"/>
                <a:gd name="T28" fmla="*/ 6 w 454"/>
                <a:gd name="T29" fmla="*/ 222 h 256"/>
                <a:gd name="T30" fmla="*/ 12 w 454"/>
                <a:gd name="T31" fmla="*/ 216 h 256"/>
                <a:gd name="T32" fmla="*/ 29 w 454"/>
                <a:gd name="T33" fmla="*/ 210 h 256"/>
                <a:gd name="T34" fmla="*/ 58 w 454"/>
                <a:gd name="T35" fmla="*/ 225 h 256"/>
                <a:gd name="T36" fmla="*/ 95 w 454"/>
                <a:gd name="T37" fmla="*/ 218 h 256"/>
                <a:gd name="T38" fmla="*/ 148 w 454"/>
                <a:gd name="T39" fmla="*/ 255 h 256"/>
                <a:gd name="T40" fmla="*/ 154 w 454"/>
                <a:gd name="T41" fmla="*/ 248 h 256"/>
                <a:gd name="T42" fmla="*/ 155 w 454"/>
                <a:gd name="T43" fmla="*/ 239 h 256"/>
                <a:gd name="T44" fmla="*/ 161 w 454"/>
                <a:gd name="T45" fmla="*/ 240 h 256"/>
                <a:gd name="T46" fmla="*/ 165 w 454"/>
                <a:gd name="T47" fmla="*/ 228 h 256"/>
                <a:gd name="T48" fmla="*/ 172 w 454"/>
                <a:gd name="T49" fmla="*/ 198 h 256"/>
                <a:gd name="T50" fmla="*/ 186 w 454"/>
                <a:gd name="T51" fmla="*/ 186 h 256"/>
                <a:gd name="T52" fmla="*/ 197 w 454"/>
                <a:gd name="T53" fmla="*/ 195 h 256"/>
                <a:gd name="T54" fmla="*/ 204 w 454"/>
                <a:gd name="T55" fmla="*/ 209 h 256"/>
                <a:gd name="T56" fmla="*/ 224 w 454"/>
                <a:gd name="T57" fmla="*/ 201 h 256"/>
                <a:gd name="T58" fmla="*/ 237 w 454"/>
                <a:gd name="T59" fmla="*/ 192 h 256"/>
                <a:gd name="T60" fmla="*/ 249 w 454"/>
                <a:gd name="T61" fmla="*/ 189 h 256"/>
                <a:gd name="T62" fmla="*/ 297 w 454"/>
                <a:gd name="T63" fmla="*/ 179 h 256"/>
                <a:gd name="T64" fmla="*/ 308 w 454"/>
                <a:gd name="T65" fmla="*/ 183 h 256"/>
                <a:gd name="T66" fmla="*/ 338 w 454"/>
                <a:gd name="T67" fmla="*/ 173 h 256"/>
                <a:gd name="T68" fmla="*/ 363 w 454"/>
                <a:gd name="T69" fmla="*/ 179 h 256"/>
                <a:gd name="T70" fmla="*/ 381 w 454"/>
                <a:gd name="T71" fmla="*/ 177 h 256"/>
                <a:gd name="T72" fmla="*/ 387 w 454"/>
                <a:gd name="T73" fmla="*/ 164 h 256"/>
                <a:gd name="T74" fmla="*/ 418 w 454"/>
                <a:gd name="T75" fmla="*/ 147 h 256"/>
                <a:gd name="T76" fmla="*/ 429 w 454"/>
                <a:gd name="T77" fmla="*/ 135 h 256"/>
                <a:gd name="T78" fmla="*/ 424 w 454"/>
                <a:gd name="T79" fmla="*/ 122 h 256"/>
                <a:gd name="T80" fmla="*/ 424 w 454"/>
                <a:gd name="T81" fmla="*/ 108 h 256"/>
                <a:gd name="T82" fmla="*/ 426 w 454"/>
                <a:gd name="T83" fmla="*/ 100 h 256"/>
                <a:gd name="T84" fmla="*/ 435 w 454"/>
                <a:gd name="T85" fmla="*/ 90 h 256"/>
                <a:gd name="T86" fmla="*/ 443 w 454"/>
                <a:gd name="T87" fmla="*/ 81 h 256"/>
                <a:gd name="T88" fmla="*/ 443 w 454"/>
                <a:gd name="T89" fmla="*/ 68 h 256"/>
                <a:gd name="T90" fmla="*/ 453 w 454"/>
                <a:gd name="T91" fmla="*/ 57 h 256"/>
                <a:gd name="T92" fmla="*/ 453 w 454"/>
                <a:gd name="T93" fmla="*/ 38 h 256"/>
                <a:gd name="T94" fmla="*/ 447 w 454"/>
                <a:gd name="T95" fmla="*/ 16 h 256"/>
                <a:gd name="T96" fmla="*/ 446 w 454"/>
                <a:gd name="T97" fmla="*/ 4 h 256"/>
                <a:gd name="T98" fmla="*/ 393 w 454"/>
                <a:gd name="T99" fmla="*/ 16 h 256"/>
                <a:gd name="T100" fmla="*/ 348 w 454"/>
                <a:gd name="T101" fmla="*/ 10 h 256"/>
                <a:gd name="T102" fmla="*/ 318 w 454"/>
                <a:gd name="T103" fmla="*/ 1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4" h="256">
                  <a:moveTo>
                    <a:pt x="311" y="22"/>
                  </a:moveTo>
                  <a:lnTo>
                    <a:pt x="308" y="16"/>
                  </a:lnTo>
                  <a:lnTo>
                    <a:pt x="306" y="12"/>
                  </a:lnTo>
                  <a:lnTo>
                    <a:pt x="306" y="10"/>
                  </a:lnTo>
                  <a:lnTo>
                    <a:pt x="308" y="9"/>
                  </a:lnTo>
                  <a:lnTo>
                    <a:pt x="315" y="6"/>
                  </a:lnTo>
                  <a:lnTo>
                    <a:pt x="309" y="4"/>
                  </a:lnTo>
                  <a:lnTo>
                    <a:pt x="300" y="0"/>
                  </a:lnTo>
                  <a:lnTo>
                    <a:pt x="292" y="2"/>
                  </a:lnTo>
                  <a:lnTo>
                    <a:pt x="284" y="0"/>
                  </a:lnTo>
                  <a:lnTo>
                    <a:pt x="268" y="9"/>
                  </a:lnTo>
                  <a:lnTo>
                    <a:pt x="266" y="10"/>
                  </a:lnTo>
                  <a:lnTo>
                    <a:pt x="246" y="14"/>
                  </a:lnTo>
                  <a:lnTo>
                    <a:pt x="244" y="16"/>
                  </a:lnTo>
                  <a:lnTo>
                    <a:pt x="228" y="21"/>
                  </a:lnTo>
                  <a:lnTo>
                    <a:pt x="232" y="27"/>
                  </a:lnTo>
                  <a:lnTo>
                    <a:pt x="233" y="30"/>
                  </a:lnTo>
                  <a:lnTo>
                    <a:pt x="231" y="35"/>
                  </a:lnTo>
                  <a:lnTo>
                    <a:pt x="222" y="41"/>
                  </a:lnTo>
                  <a:lnTo>
                    <a:pt x="210" y="46"/>
                  </a:lnTo>
                  <a:lnTo>
                    <a:pt x="206" y="47"/>
                  </a:lnTo>
                  <a:lnTo>
                    <a:pt x="191" y="63"/>
                  </a:lnTo>
                  <a:lnTo>
                    <a:pt x="186" y="69"/>
                  </a:lnTo>
                  <a:lnTo>
                    <a:pt x="177" y="74"/>
                  </a:lnTo>
                  <a:lnTo>
                    <a:pt x="173" y="76"/>
                  </a:lnTo>
                  <a:lnTo>
                    <a:pt x="170" y="81"/>
                  </a:lnTo>
                  <a:lnTo>
                    <a:pt x="166" y="84"/>
                  </a:lnTo>
                  <a:lnTo>
                    <a:pt x="158" y="89"/>
                  </a:lnTo>
                  <a:lnTo>
                    <a:pt x="125" y="117"/>
                  </a:lnTo>
                  <a:lnTo>
                    <a:pt x="120" y="120"/>
                  </a:lnTo>
                  <a:lnTo>
                    <a:pt x="116" y="120"/>
                  </a:lnTo>
                  <a:lnTo>
                    <a:pt x="102" y="122"/>
                  </a:lnTo>
                  <a:lnTo>
                    <a:pt x="96" y="124"/>
                  </a:lnTo>
                  <a:lnTo>
                    <a:pt x="84" y="136"/>
                  </a:lnTo>
                  <a:lnTo>
                    <a:pt x="80" y="140"/>
                  </a:lnTo>
                  <a:lnTo>
                    <a:pt x="69" y="152"/>
                  </a:lnTo>
                  <a:lnTo>
                    <a:pt x="53" y="156"/>
                  </a:lnTo>
                  <a:lnTo>
                    <a:pt x="45" y="158"/>
                  </a:lnTo>
                  <a:lnTo>
                    <a:pt x="41" y="158"/>
                  </a:lnTo>
                  <a:lnTo>
                    <a:pt x="36" y="154"/>
                  </a:lnTo>
                  <a:lnTo>
                    <a:pt x="27" y="149"/>
                  </a:lnTo>
                  <a:lnTo>
                    <a:pt x="15" y="150"/>
                  </a:lnTo>
                  <a:lnTo>
                    <a:pt x="14" y="152"/>
                  </a:lnTo>
                  <a:lnTo>
                    <a:pt x="22" y="154"/>
                  </a:lnTo>
                  <a:lnTo>
                    <a:pt x="22" y="156"/>
                  </a:lnTo>
                  <a:lnTo>
                    <a:pt x="15" y="158"/>
                  </a:lnTo>
                  <a:lnTo>
                    <a:pt x="8" y="160"/>
                  </a:lnTo>
                  <a:lnTo>
                    <a:pt x="4" y="162"/>
                  </a:lnTo>
                  <a:lnTo>
                    <a:pt x="3" y="166"/>
                  </a:lnTo>
                  <a:lnTo>
                    <a:pt x="5" y="172"/>
                  </a:lnTo>
                  <a:lnTo>
                    <a:pt x="8" y="183"/>
                  </a:lnTo>
                  <a:lnTo>
                    <a:pt x="4" y="185"/>
                  </a:lnTo>
                  <a:lnTo>
                    <a:pt x="2" y="186"/>
                  </a:lnTo>
                  <a:lnTo>
                    <a:pt x="0" y="191"/>
                  </a:lnTo>
                  <a:lnTo>
                    <a:pt x="6" y="206"/>
                  </a:lnTo>
                  <a:lnTo>
                    <a:pt x="5" y="213"/>
                  </a:lnTo>
                  <a:lnTo>
                    <a:pt x="4" y="218"/>
                  </a:lnTo>
                  <a:lnTo>
                    <a:pt x="3" y="221"/>
                  </a:lnTo>
                  <a:lnTo>
                    <a:pt x="4" y="222"/>
                  </a:lnTo>
                  <a:lnTo>
                    <a:pt x="6" y="222"/>
                  </a:lnTo>
                  <a:lnTo>
                    <a:pt x="6" y="221"/>
                  </a:lnTo>
                  <a:lnTo>
                    <a:pt x="9" y="220"/>
                  </a:lnTo>
                  <a:lnTo>
                    <a:pt x="9" y="219"/>
                  </a:lnTo>
                  <a:lnTo>
                    <a:pt x="12" y="216"/>
                  </a:lnTo>
                  <a:lnTo>
                    <a:pt x="15" y="213"/>
                  </a:lnTo>
                  <a:lnTo>
                    <a:pt x="21" y="207"/>
                  </a:lnTo>
                  <a:lnTo>
                    <a:pt x="23" y="207"/>
                  </a:lnTo>
                  <a:lnTo>
                    <a:pt x="29" y="210"/>
                  </a:lnTo>
                  <a:lnTo>
                    <a:pt x="39" y="224"/>
                  </a:lnTo>
                  <a:lnTo>
                    <a:pt x="44" y="227"/>
                  </a:lnTo>
                  <a:lnTo>
                    <a:pt x="51" y="230"/>
                  </a:lnTo>
                  <a:lnTo>
                    <a:pt x="58" y="225"/>
                  </a:lnTo>
                  <a:lnTo>
                    <a:pt x="63" y="222"/>
                  </a:lnTo>
                  <a:lnTo>
                    <a:pt x="70" y="220"/>
                  </a:lnTo>
                  <a:lnTo>
                    <a:pt x="88" y="220"/>
                  </a:lnTo>
                  <a:lnTo>
                    <a:pt x="95" y="218"/>
                  </a:lnTo>
                  <a:lnTo>
                    <a:pt x="107" y="216"/>
                  </a:lnTo>
                  <a:lnTo>
                    <a:pt x="113" y="220"/>
                  </a:lnTo>
                  <a:lnTo>
                    <a:pt x="124" y="234"/>
                  </a:lnTo>
                  <a:lnTo>
                    <a:pt x="148" y="255"/>
                  </a:lnTo>
                  <a:lnTo>
                    <a:pt x="153" y="256"/>
                  </a:lnTo>
                  <a:lnTo>
                    <a:pt x="155" y="255"/>
                  </a:lnTo>
                  <a:lnTo>
                    <a:pt x="155" y="251"/>
                  </a:lnTo>
                  <a:lnTo>
                    <a:pt x="154" y="248"/>
                  </a:lnTo>
                  <a:lnTo>
                    <a:pt x="153" y="244"/>
                  </a:lnTo>
                  <a:lnTo>
                    <a:pt x="153" y="242"/>
                  </a:lnTo>
                  <a:lnTo>
                    <a:pt x="154" y="240"/>
                  </a:lnTo>
                  <a:lnTo>
                    <a:pt x="155" y="239"/>
                  </a:lnTo>
                  <a:lnTo>
                    <a:pt x="156" y="239"/>
                  </a:lnTo>
                  <a:lnTo>
                    <a:pt x="158" y="240"/>
                  </a:lnTo>
                  <a:lnTo>
                    <a:pt x="160" y="240"/>
                  </a:lnTo>
                  <a:lnTo>
                    <a:pt x="161" y="240"/>
                  </a:lnTo>
                  <a:lnTo>
                    <a:pt x="162" y="239"/>
                  </a:lnTo>
                  <a:lnTo>
                    <a:pt x="165" y="236"/>
                  </a:lnTo>
                  <a:lnTo>
                    <a:pt x="165" y="234"/>
                  </a:lnTo>
                  <a:lnTo>
                    <a:pt x="165" y="228"/>
                  </a:lnTo>
                  <a:lnTo>
                    <a:pt x="166" y="222"/>
                  </a:lnTo>
                  <a:lnTo>
                    <a:pt x="166" y="216"/>
                  </a:lnTo>
                  <a:lnTo>
                    <a:pt x="170" y="207"/>
                  </a:lnTo>
                  <a:lnTo>
                    <a:pt x="172" y="198"/>
                  </a:lnTo>
                  <a:lnTo>
                    <a:pt x="172" y="197"/>
                  </a:lnTo>
                  <a:lnTo>
                    <a:pt x="173" y="195"/>
                  </a:lnTo>
                  <a:lnTo>
                    <a:pt x="180" y="191"/>
                  </a:lnTo>
                  <a:lnTo>
                    <a:pt x="186" y="186"/>
                  </a:lnTo>
                  <a:lnTo>
                    <a:pt x="190" y="185"/>
                  </a:lnTo>
                  <a:lnTo>
                    <a:pt x="195" y="188"/>
                  </a:lnTo>
                  <a:lnTo>
                    <a:pt x="196" y="190"/>
                  </a:lnTo>
                  <a:lnTo>
                    <a:pt x="197" y="195"/>
                  </a:lnTo>
                  <a:lnTo>
                    <a:pt x="198" y="196"/>
                  </a:lnTo>
                  <a:lnTo>
                    <a:pt x="200" y="201"/>
                  </a:lnTo>
                  <a:lnTo>
                    <a:pt x="201" y="204"/>
                  </a:lnTo>
                  <a:lnTo>
                    <a:pt x="204" y="209"/>
                  </a:lnTo>
                  <a:lnTo>
                    <a:pt x="206" y="208"/>
                  </a:lnTo>
                  <a:lnTo>
                    <a:pt x="209" y="203"/>
                  </a:lnTo>
                  <a:lnTo>
                    <a:pt x="212" y="202"/>
                  </a:lnTo>
                  <a:lnTo>
                    <a:pt x="224" y="201"/>
                  </a:lnTo>
                  <a:lnTo>
                    <a:pt x="226" y="201"/>
                  </a:lnTo>
                  <a:lnTo>
                    <a:pt x="230" y="201"/>
                  </a:lnTo>
                  <a:lnTo>
                    <a:pt x="232" y="198"/>
                  </a:lnTo>
                  <a:lnTo>
                    <a:pt x="237" y="192"/>
                  </a:lnTo>
                  <a:lnTo>
                    <a:pt x="239" y="191"/>
                  </a:lnTo>
                  <a:lnTo>
                    <a:pt x="243" y="191"/>
                  </a:lnTo>
                  <a:lnTo>
                    <a:pt x="245" y="191"/>
                  </a:lnTo>
                  <a:lnTo>
                    <a:pt x="249" y="189"/>
                  </a:lnTo>
                  <a:lnTo>
                    <a:pt x="267" y="186"/>
                  </a:lnTo>
                  <a:lnTo>
                    <a:pt x="270" y="185"/>
                  </a:lnTo>
                  <a:lnTo>
                    <a:pt x="285" y="183"/>
                  </a:lnTo>
                  <a:lnTo>
                    <a:pt x="297" y="179"/>
                  </a:lnTo>
                  <a:lnTo>
                    <a:pt x="300" y="182"/>
                  </a:lnTo>
                  <a:lnTo>
                    <a:pt x="303" y="183"/>
                  </a:lnTo>
                  <a:lnTo>
                    <a:pt x="306" y="184"/>
                  </a:lnTo>
                  <a:lnTo>
                    <a:pt x="308" y="183"/>
                  </a:lnTo>
                  <a:lnTo>
                    <a:pt x="314" y="174"/>
                  </a:lnTo>
                  <a:lnTo>
                    <a:pt x="318" y="174"/>
                  </a:lnTo>
                  <a:lnTo>
                    <a:pt x="334" y="173"/>
                  </a:lnTo>
                  <a:lnTo>
                    <a:pt x="338" y="173"/>
                  </a:lnTo>
                  <a:lnTo>
                    <a:pt x="345" y="171"/>
                  </a:lnTo>
                  <a:lnTo>
                    <a:pt x="348" y="171"/>
                  </a:lnTo>
                  <a:lnTo>
                    <a:pt x="360" y="179"/>
                  </a:lnTo>
                  <a:lnTo>
                    <a:pt x="363" y="179"/>
                  </a:lnTo>
                  <a:lnTo>
                    <a:pt x="364" y="177"/>
                  </a:lnTo>
                  <a:lnTo>
                    <a:pt x="366" y="176"/>
                  </a:lnTo>
                  <a:lnTo>
                    <a:pt x="377" y="178"/>
                  </a:lnTo>
                  <a:lnTo>
                    <a:pt x="381" y="177"/>
                  </a:lnTo>
                  <a:lnTo>
                    <a:pt x="383" y="174"/>
                  </a:lnTo>
                  <a:lnTo>
                    <a:pt x="383" y="172"/>
                  </a:lnTo>
                  <a:lnTo>
                    <a:pt x="384" y="167"/>
                  </a:lnTo>
                  <a:lnTo>
                    <a:pt x="387" y="164"/>
                  </a:lnTo>
                  <a:lnTo>
                    <a:pt x="389" y="160"/>
                  </a:lnTo>
                  <a:lnTo>
                    <a:pt x="405" y="159"/>
                  </a:lnTo>
                  <a:lnTo>
                    <a:pt x="408" y="156"/>
                  </a:lnTo>
                  <a:lnTo>
                    <a:pt x="418" y="147"/>
                  </a:lnTo>
                  <a:lnTo>
                    <a:pt x="422" y="144"/>
                  </a:lnTo>
                  <a:lnTo>
                    <a:pt x="430" y="142"/>
                  </a:lnTo>
                  <a:lnTo>
                    <a:pt x="429" y="137"/>
                  </a:lnTo>
                  <a:lnTo>
                    <a:pt x="429" y="135"/>
                  </a:lnTo>
                  <a:lnTo>
                    <a:pt x="426" y="131"/>
                  </a:lnTo>
                  <a:lnTo>
                    <a:pt x="425" y="130"/>
                  </a:lnTo>
                  <a:lnTo>
                    <a:pt x="425" y="126"/>
                  </a:lnTo>
                  <a:lnTo>
                    <a:pt x="424" y="122"/>
                  </a:lnTo>
                  <a:lnTo>
                    <a:pt x="424" y="119"/>
                  </a:lnTo>
                  <a:lnTo>
                    <a:pt x="425" y="116"/>
                  </a:lnTo>
                  <a:lnTo>
                    <a:pt x="425" y="112"/>
                  </a:lnTo>
                  <a:lnTo>
                    <a:pt x="424" y="108"/>
                  </a:lnTo>
                  <a:lnTo>
                    <a:pt x="424" y="106"/>
                  </a:lnTo>
                  <a:lnTo>
                    <a:pt x="425" y="105"/>
                  </a:lnTo>
                  <a:lnTo>
                    <a:pt x="426" y="101"/>
                  </a:lnTo>
                  <a:lnTo>
                    <a:pt x="426" y="100"/>
                  </a:lnTo>
                  <a:lnTo>
                    <a:pt x="428" y="98"/>
                  </a:lnTo>
                  <a:lnTo>
                    <a:pt x="429" y="96"/>
                  </a:lnTo>
                  <a:lnTo>
                    <a:pt x="432" y="93"/>
                  </a:lnTo>
                  <a:lnTo>
                    <a:pt x="435" y="90"/>
                  </a:lnTo>
                  <a:lnTo>
                    <a:pt x="436" y="87"/>
                  </a:lnTo>
                  <a:lnTo>
                    <a:pt x="438" y="86"/>
                  </a:lnTo>
                  <a:lnTo>
                    <a:pt x="441" y="83"/>
                  </a:lnTo>
                  <a:lnTo>
                    <a:pt x="443" y="81"/>
                  </a:lnTo>
                  <a:lnTo>
                    <a:pt x="444" y="78"/>
                  </a:lnTo>
                  <a:lnTo>
                    <a:pt x="443" y="76"/>
                  </a:lnTo>
                  <a:lnTo>
                    <a:pt x="443" y="72"/>
                  </a:lnTo>
                  <a:lnTo>
                    <a:pt x="443" y="68"/>
                  </a:lnTo>
                  <a:lnTo>
                    <a:pt x="448" y="66"/>
                  </a:lnTo>
                  <a:lnTo>
                    <a:pt x="452" y="65"/>
                  </a:lnTo>
                  <a:lnTo>
                    <a:pt x="453" y="60"/>
                  </a:lnTo>
                  <a:lnTo>
                    <a:pt x="453" y="57"/>
                  </a:lnTo>
                  <a:lnTo>
                    <a:pt x="453" y="51"/>
                  </a:lnTo>
                  <a:lnTo>
                    <a:pt x="453" y="47"/>
                  </a:lnTo>
                  <a:lnTo>
                    <a:pt x="454" y="42"/>
                  </a:lnTo>
                  <a:lnTo>
                    <a:pt x="453" y="38"/>
                  </a:lnTo>
                  <a:lnTo>
                    <a:pt x="450" y="32"/>
                  </a:lnTo>
                  <a:lnTo>
                    <a:pt x="448" y="24"/>
                  </a:lnTo>
                  <a:lnTo>
                    <a:pt x="447" y="21"/>
                  </a:lnTo>
                  <a:lnTo>
                    <a:pt x="447" y="16"/>
                  </a:lnTo>
                  <a:lnTo>
                    <a:pt x="447" y="12"/>
                  </a:lnTo>
                  <a:lnTo>
                    <a:pt x="448" y="10"/>
                  </a:lnTo>
                  <a:lnTo>
                    <a:pt x="447" y="8"/>
                  </a:lnTo>
                  <a:lnTo>
                    <a:pt x="446" y="4"/>
                  </a:lnTo>
                  <a:lnTo>
                    <a:pt x="432" y="10"/>
                  </a:lnTo>
                  <a:lnTo>
                    <a:pt x="426" y="15"/>
                  </a:lnTo>
                  <a:lnTo>
                    <a:pt x="405" y="16"/>
                  </a:lnTo>
                  <a:lnTo>
                    <a:pt x="393" y="16"/>
                  </a:lnTo>
                  <a:lnTo>
                    <a:pt x="382" y="17"/>
                  </a:lnTo>
                  <a:lnTo>
                    <a:pt x="375" y="17"/>
                  </a:lnTo>
                  <a:lnTo>
                    <a:pt x="362" y="15"/>
                  </a:lnTo>
                  <a:lnTo>
                    <a:pt x="348" y="10"/>
                  </a:lnTo>
                  <a:lnTo>
                    <a:pt x="344" y="10"/>
                  </a:lnTo>
                  <a:lnTo>
                    <a:pt x="329" y="16"/>
                  </a:lnTo>
                  <a:lnTo>
                    <a:pt x="324" y="18"/>
                  </a:lnTo>
                  <a:lnTo>
                    <a:pt x="318" y="18"/>
                  </a:lnTo>
                  <a:lnTo>
                    <a:pt x="316" y="21"/>
                  </a:lnTo>
                  <a:lnTo>
                    <a:pt x="311" y="22"/>
                  </a:lnTo>
                  <a:close/>
                </a:path>
              </a:pathLst>
            </a:custGeom>
            <a:blipFill dpi="0" rotWithShape="0">
              <a:blip r:embed="rId4"/>
              <a:srcRect/>
              <a:tile tx="0" ty="0" sx="100000" sy="100000" flip="none" algn="tl"/>
            </a:blip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770" name="Freeform 26"/>
            <p:cNvSpPr>
              <a:spLocks/>
            </p:cNvSpPr>
            <p:nvPr/>
          </p:nvSpPr>
          <p:spPr bwMode="auto">
            <a:xfrm rot="1627522">
              <a:off x="2186" y="2676"/>
              <a:ext cx="37" cy="38"/>
            </a:xfrm>
            <a:custGeom>
              <a:avLst/>
              <a:gdLst>
                <a:gd name="T0" fmla="*/ 30 w 30"/>
                <a:gd name="T1" fmla="*/ 8 h 26"/>
                <a:gd name="T2" fmla="*/ 29 w 30"/>
                <a:gd name="T3" fmla="*/ 10 h 26"/>
                <a:gd name="T4" fmla="*/ 29 w 30"/>
                <a:gd name="T5" fmla="*/ 13 h 26"/>
                <a:gd name="T6" fmla="*/ 28 w 30"/>
                <a:gd name="T7" fmla="*/ 18 h 26"/>
                <a:gd name="T8" fmla="*/ 26 w 30"/>
                <a:gd name="T9" fmla="*/ 20 h 26"/>
                <a:gd name="T10" fmla="*/ 23 w 30"/>
                <a:gd name="T11" fmla="*/ 25 h 26"/>
                <a:gd name="T12" fmla="*/ 20 w 30"/>
                <a:gd name="T13" fmla="*/ 26 h 26"/>
                <a:gd name="T14" fmla="*/ 18 w 30"/>
                <a:gd name="T15" fmla="*/ 26 h 26"/>
                <a:gd name="T16" fmla="*/ 14 w 30"/>
                <a:gd name="T17" fmla="*/ 26 h 26"/>
                <a:gd name="T18" fmla="*/ 7 w 30"/>
                <a:gd name="T19" fmla="*/ 26 h 26"/>
                <a:gd name="T20" fmla="*/ 5 w 30"/>
                <a:gd name="T21" fmla="*/ 25 h 26"/>
                <a:gd name="T22" fmla="*/ 4 w 30"/>
                <a:gd name="T23" fmla="*/ 23 h 26"/>
                <a:gd name="T24" fmla="*/ 1 w 30"/>
                <a:gd name="T25" fmla="*/ 20 h 26"/>
                <a:gd name="T26" fmla="*/ 0 w 30"/>
                <a:gd name="T27" fmla="*/ 16 h 26"/>
                <a:gd name="T28" fmla="*/ 1 w 30"/>
                <a:gd name="T29" fmla="*/ 13 h 26"/>
                <a:gd name="T30" fmla="*/ 1 w 30"/>
                <a:gd name="T31" fmla="*/ 10 h 26"/>
                <a:gd name="T32" fmla="*/ 2 w 30"/>
                <a:gd name="T33" fmla="*/ 8 h 26"/>
                <a:gd name="T34" fmla="*/ 4 w 30"/>
                <a:gd name="T35" fmla="*/ 5 h 26"/>
                <a:gd name="T36" fmla="*/ 6 w 30"/>
                <a:gd name="T37" fmla="*/ 4 h 26"/>
                <a:gd name="T38" fmla="*/ 8 w 30"/>
                <a:gd name="T39" fmla="*/ 1 h 26"/>
                <a:gd name="T40" fmla="*/ 13 w 30"/>
                <a:gd name="T41" fmla="*/ 1 h 26"/>
                <a:gd name="T42" fmla="*/ 19 w 30"/>
                <a:gd name="T43" fmla="*/ 0 h 26"/>
                <a:gd name="T44" fmla="*/ 23 w 30"/>
                <a:gd name="T45" fmla="*/ 1 h 26"/>
                <a:gd name="T46" fmla="*/ 28 w 30"/>
                <a:gd name="T47" fmla="*/ 2 h 26"/>
                <a:gd name="T48" fmla="*/ 30 w 30"/>
                <a:gd name="T4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0" h="26">
                  <a:moveTo>
                    <a:pt x="30" y="8"/>
                  </a:moveTo>
                  <a:lnTo>
                    <a:pt x="29" y="10"/>
                  </a:lnTo>
                  <a:lnTo>
                    <a:pt x="29" y="13"/>
                  </a:lnTo>
                  <a:lnTo>
                    <a:pt x="28" y="18"/>
                  </a:lnTo>
                  <a:lnTo>
                    <a:pt x="26" y="20"/>
                  </a:lnTo>
                  <a:lnTo>
                    <a:pt x="23" y="25"/>
                  </a:lnTo>
                  <a:lnTo>
                    <a:pt x="20" y="26"/>
                  </a:lnTo>
                  <a:lnTo>
                    <a:pt x="18" y="26"/>
                  </a:lnTo>
                  <a:lnTo>
                    <a:pt x="14" y="26"/>
                  </a:lnTo>
                  <a:lnTo>
                    <a:pt x="7" y="26"/>
                  </a:lnTo>
                  <a:lnTo>
                    <a:pt x="5" y="25"/>
                  </a:lnTo>
                  <a:lnTo>
                    <a:pt x="4" y="23"/>
                  </a:lnTo>
                  <a:lnTo>
                    <a:pt x="1" y="20"/>
                  </a:lnTo>
                  <a:lnTo>
                    <a:pt x="0" y="16"/>
                  </a:lnTo>
                  <a:lnTo>
                    <a:pt x="1" y="13"/>
                  </a:lnTo>
                  <a:lnTo>
                    <a:pt x="1" y="10"/>
                  </a:lnTo>
                  <a:lnTo>
                    <a:pt x="2" y="8"/>
                  </a:lnTo>
                  <a:lnTo>
                    <a:pt x="4" y="5"/>
                  </a:lnTo>
                  <a:lnTo>
                    <a:pt x="6" y="4"/>
                  </a:lnTo>
                  <a:lnTo>
                    <a:pt x="8" y="1"/>
                  </a:lnTo>
                  <a:lnTo>
                    <a:pt x="13" y="1"/>
                  </a:lnTo>
                  <a:lnTo>
                    <a:pt x="19" y="0"/>
                  </a:lnTo>
                  <a:lnTo>
                    <a:pt x="23" y="1"/>
                  </a:lnTo>
                  <a:lnTo>
                    <a:pt x="28" y="2"/>
                  </a:lnTo>
                  <a:lnTo>
                    <a:pt x="30" y="8"/>
                  </a:lnTo>
                  <a:close/>
                </a:path>
              </a:pathLst>
            </a:custGeom>
            <a:blipFill dpi="0" rotWithShape="0">
              <a:blip r:embed="rId4"/>
              <a:srcRect/>
              <a:tile tx="0" ty="0" sx="100000" sy="100000" flip="none" algn="tl"/>
            </a:blip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771" name="Freeform 27"/>
            <p:cNvSpPr>
              <a:spLocks/>
            </p:cNvSpPr>
            <p:nvPr/>
          </p:nvSpPr>
          <p:spPr bwMode="auto">
            <a:xfrm rot="1627522">
              <a:off x="1800" y="3049"/>
              <a:ext cx="37" cy="27"/>
            </a:xfrm>
            <a:custGeom>
              <a:avLst/>
              <a:gdLst>
                <a:gd name="T0" fmla="*/ 5 w 30"/>
                <a:gd name="T1" fmla="*/ 5 h 18"/>
                <a:gd name="T2" fmla="*/ 5 w 30"/>
                <a:gd name="T3" fmla="*/ 4 h 18"/>
                <a:gd name="T4" fmla="*/ 5 w 30"/>
                <a:gd name="T5" fmla="*/ 2 h 18"/>
                <a:gd name="T6" fmla="*/ 5 w 30"/>
                <a:gd name="T7" fmla="*/ 1 h 18"/>
                <a:gd name="T8" fmla="*/ 6 w 30"/>
                <a:gd name="T9" fmla="*/ 0 h 18"/>
                <a:gd name="T10" fmla="*/ 7 w 30"/>
                <a:gd name="T11" fmla="*/ 0 h 18"/>
                <a:gd name="T12" fmla="*/ 10 w 30"/>
                <a:gd name="T13" fmla="*/ 1 h 18"/>
                <a:gd name="T14" fmla="*/ 10 w 30"/>
                <a:gd name="T15" fmla="*/ 2 h 18"/>
                <a:gd name="T16" fmla="*/ 12 w 30"/>
                <a:gd name="T17" fmla="*/ 4 h 18"/>
                <a:gd name="T18" fmla="*/ 15 w 30"/>
                <a:gd name="T19" fmla="*/ 4 h 18"/>
                <a:gd name="T20" fmla="*/ 17 w 30"/>
                <a:gd name="T21" fmla="*/ 5 h 18"/>
                <a:gd name="T22" fmla="*/ 19 w 30"/>
                <a:gd name="T23" fmla="*/ 6 h 18"/>
                <a:gd name="T24" fmla="*/ 22 w 30"/>
                <a:gd name="T25" fmla="*/ 5 h 18"/>
                <a:gd name="T26" fmla="*/ 23 w 30"/>
                <a:gd name="T27" fmla="*/ 5 h 18"/>
                <a:gd name="T28" fmla="*/ 24 w 30"/>
                <a:gd name="T29" fmla="*/ 5 h 18"/>
                <a:gd name="T30" fmla="*/ 25 w 30"/>
                <a:gd name="T31" fmla="*/ 5 h 18"/>
                <a:gd name="T32" fmla="*/ 28 w 30"/>
                <a:gd name="T33" fmla="*/ 4 h 18"/>
                <a:gd name="T34" fmla="*/ 29 w 30"/>
                <a:gd name="T35" fmla="*/ 4 h 18"/>
                <a:gd name="T36" fmla="*/ 29 w 30"/>
                <a:gd name="T37" fmla="*/ 5 h 18"/>
                <a:gd name="T38" fmla="*/ 30 w 30"/>
                <a:gd name="T39" fmla="*/ 6 h 18"/>
                <a:gd name="T40" fmla="*/ 29 w 30"/>
                <a:gd name="T41" fmla="*/ 7 h 18"/>
                <a:gd name="T42" fmla="*/ 29 w 30"/>
                <a:gd name="T43" fmla="*/ 10 h 18"/>
                <a:gd name="T44" fmla="*/ 28 w 30"/>
                <a:gd name="T45" fmla="*/ 11 h 18"/>
                <a:gd name="T46" fmla="*/ 25 w 30"/>
                <a:gd name="T47" fmla="*/ 13 h 18"/>
                <a:gd name="T48" fmla="*/ 22 w 30"/>
                <a:gd name="T49" fmla="*/ 14 h 18"/>
                <a:gd name="T50" fmla="*/ 19 w 30"/>
                <a:gd name="T51" fmla="*/ 17 h 18"/>
                <a:gd name="T52" fmla="*/ 17 w 30"/>
                <a:gd name="T53" fmla="*/ 17 h 18"/>
                <a:gd name="T54" fmla="*/ 15 w 30"/>
                <a:gd name="T55" fmla="*/ 18 h 18"/>
                <a:gd name="T56" fmla="*/ 13 w 30"/>
                <a:gd name="T57" fmla="*/ 18 h 18"/>
                <a:gd name="T58" fmla="*/ 11 w 30"/>
                <a:gd name="T59" fmla="*/ 18 h 18"/>
                <a:gd name="T60" fmla="*/ 9 w 30"/>
                <a:gd name="T61" fmla="*/ 17 h 18"/>
                <a:gd name="T62" fmla="*/ 5 w 30"/>
                <a:gd name="T63" fmla="*/ 17 h 18"/>
                <a:gd name="T64" fmla="*/ 3 w 30"/>
                <a:gd name="T65" fmla="*/ 17 h 18"/>
                <a:gd name="T66" fmla="*/ 1 w 30"/>
                <a:gd name="T67" fmla="*/ 17 h 18"/>
                <a:gd name="T68" fmla="*/ 0 w 30"/>
                <a:gd name="T69" fmla="*/ 16 h 18"/>
                <a:gd name="T70" fmla="*/ 0 w 30"/>
                <a:gd name="T71" fmla="*/ 14 h 18"/>
                <a:gd name="T72" fmla="*/ 1 w 30"/>
                <a:gd name="T73" fmla="*/ 13 h 18"/>
                <a:gd name="T74" fmla="*/ 1 w 30"/>
                <a:gd name="T75" fmla="*/ 12 h 18"/>
                <a:gd name="T76" fmla="*/ 3 w 30"/>
                <a:gd name="T77" fmla="*/ 11 h 18"/>
                <a:gd name="T78" fmla="*/ 4 w 30"/>
                <a:gd name="T79" fmla="*/ 10 h 18"/>
                <a:gd name="T80" fmla="*/ 4 w 30"/>
                <a:gd name="T81" fmla="*/ 8 h 18"/>
                <a:gd name="T82" fmla="*/ 5 w 30"/>
                <a:gd name="T83" fmla="*/ 7 h 18"/>
                <a:gd name="T84" fmla="*/ 5 w 30"/>
                <a:gd name="T85"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 h="18">
                  <a:moveTo>
                    <a:pt x="5" y="5"/>
                  </a:moveTo>
                  <a:lnTo>
                    <a:pt x="5" y="4"/>
                  </a:lnTo>
                  <a:lnTo>
                    <a:pt x="5" y="2"/>
                  </a:lnTo>
                  <a:lnTo>
                    <a:pt x="5" y="1"/>
                  </a:lnTo>
                  <a:lnTo>
                    <a:pt x="6" y="0"/>
                  </a:lnTo>
                  <a:lnTo>
                    <a:pt x="7" y="0"/>
                  </a:lnTo>
                  <a:lnTo>
                    <a:pt x="10" y="1"/>
                  </a:lnTo>
                  <a:lnTo>
                    <a:pt x="10" y="2"/>
                  </a:lnTo>
                  <a:lnTo>
                    <a:pt x="12" y="4"/>
                  </a:lnTo>
                  <a:lnTo>
                    <a:pt x="15" y="4"/>
                  </a:lnTo>
                  <a:lnTo>
                    <a:pt x="17" y="5"/>
                  </a:lnTo>
                  <a:lnTo>
                    <a:pt x="19" y="6"/>
                  </a:lnTo>
                  <a:lnTo>
                    <a:pt x="22" y="5"/>
                  </a:lnTo>
                  <a:lnTo>
                    <a:pt x="23" y="5"/>
                  </a:lnTo>
                  <a:lnTo>
                    <a:pt x="24" y="5"/>
                  </a:lnTo>
                  <a:lnTo>
                    <a:pt x="25" y="5"/>
                  </a:lnTo>
                  <a:lnTo>
                    <a:pt x="28" y="4"/>
                  </a:lnTo>
                  <a:lnTo>
                    <a:pt x="29" y="4"/>
                  </a:lnTo>
                  <a:lnTo>
                    <a:pt x="29" y="5"/>
                  </a:lnTo>
                  <a:lnTo>
                    <a:pt x="30" y="6"/>
                  </a:lnTo>
                  <a:lnTo>
                    <a:pt x="29" y="7"/>
                  </a:lnTo>
                  <a:lnTo>
                    <a:pt x="29" y="10"/>
                  </a:lnTo>
                  <a:lnTo>
                    <a:pt x="28" y="11"/>
                  </a:lnTo>
                  <a:lnTo>
                    <a:pt x="25" y="13"/>
                  </a:lnTo>
                  <a:lnTo>
                    <a:pt x="22" y="14"/>
                  </a:lnTo>
                  <a:lnTo>
                    <a:pt x="19" y="17"/>
                  </a:lnTo>
                  <a:lnTo>
                    <a:pt x="17" y="17"/>
                  </a:lnTo>
                  <a:lnTo>
                    <a:pt x="15" y="18"/>
                  </a:lnTo>
                  <a:lnTo>
                    <a:pt x="13" y="18"/>
                  </a:lnTo>
                  <a:lnTo>
                    <a:pt x="11" y="18"/>
                  </a:lnTo>
                  <a:lnTo>
                    <a:pt x="9" y="17"/>
                  </a:lnTo>
                  <a:lnTo>
                    <a:pt x="5" y="17"/>
                  </a:lnTo>
                  <a:lnTo>
                    <a:pt x="3" y="17"/>
                  </a:lnTo>
                  <a:lnTo>
                    <a:pt x="1" y="17"/>
                  </a:lnTo>
                  <a:lnTo>
                    <a:pt x="0" y="16"/>
                  </a:lnTo>
                  <a:lnTo>
                    <a:pt x="0" y="14"/>
                  </a:lnTo>
                  <a:lnTo>
                    <a:pt x="1" y="13"/>
                  </a:lnTo>
                  <a:lnTo>
                    <a:pt x="1" y="12"/>
                  </a:lnTo>
                  <a:lnTo>
                    <a:pt x="3" y="11"/>
                  </a:lnTo>
                  <a:lnTo>
                    <a:pt x="4" y="10"/>
                  </a:lnTo>
                  <a:lnTo>
                    <a:pt x="4" y="8"/>
                  </a:lnTo>
                  <a:lnTo>
                    <a:pt x="5" y="7"/>
                  </a:lnTo>
                  <a:lnTo>
                    <a:pt x="5" y="5"/>
                  </a:lnTo>
                  <a:close/>
                </a:path>
              </a:pathLst>
            </a:custGeom>
            <a:blipFill dpi="0" rotWithShape="0">
              <a:blip r:embed="rId4"/>
              <a:srcRect/>
              <a:tile tx="0" ty="0" sx="100000" sy="100000" flip="none" algn="tl"/>
            </a:blip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772" name="Freeform 28"/>
            <p:cNvSpPr>
              <a:spLocks/>
            </p:cNvSpPr>
            <p:nvPr/>
          </p:nvSpPr>
          <p:spPr bwMode="auto">
            <a:xfrm rot="1627522">
              <a:off x="1850" y="3008"/>
              <a:ext cx="22" cy="41"/>
            </a:xfrm>
            <a:custGeom>
              <a:avLst/>
              <a:gdLst>
                <a:gd name="T0" fmla="*/ 12 w 18"/>
                <a:gd name="T1" fmla="*/ 6 h 27"/>
                <a:gd name="T2" fmla="*/ 12 w 18"/>
                <a:gd name="T3" fmla="*/ 7 h 27"/>
                <a:gd name="T4" fmla="*/ 14 w 18"/>
                <a:gd name="T5" fmla="*/ 9 h 27"/>
                <a:gd name="T6" fmla="*/ 15 w 18"/>
                <a:gd name="T7" fmla="*/ 12 h 27"/>
                <a:gd name="T8" fmla="*/ 16 w 18"/>
                <a:gd name="T9" fmla="*/ 14 h 27"/>
                <a:gd name="T10" fmla="*/ 16 w 18"/>
                <a:gd name="T11" fmla="*/ 15 h 27"/>
                <a:gd name="T12" fmla="*/ 17 w 18"/>
                <a:gd name="T13" fmla="*/ 17 h 27"/>
                <a:gd name="T14" fmla="*/ 18 w 18"/>
                <a:gd name="T15" fmla="*/ 18 h 27"/>
                <a:gd name="T16" fmla="*/ 17 w 18"/>
                <a:gd name="T17" fmla="*/ 19 h 27"/>
                <a:gd name="T18" fmla="*/ 17 w 18"/>
                <a:gd name="T19" fmla="*/ 21 h 27"/>
                <a:gd name="T20" fmla="*/ 17 w 18"/>
                <a:gd name="T21" fmla="*/ 25 h 27"/>
                <a:gd name="T22" fmla="*/ 16 w 18"/>
                <a:gd name="T23" fmla="*/ 25 h 27"/>
                <a:gd name="T24" fmla="*/ 14 w 18"/>
                <a:gd name="T25" fmla="*/ 26 h 27"/>
                <a:gd name="T26" fmla="*/ 14 w 18"/>
                <a:gd name="T27" fmla="*/ 27 h 27"/>
                <a:gd name="T28" fmla="*/ 12 w 18"/>
                <a:gd name="T29" fmla="*/ 26 h 27"/>
                <a:gd name="T30" fmla="*/ 10 w 18"/>
                <a:gd name="T31" fmla="*/ 25 h 27"/>
                <a:gd name="T32" fmla="*/ 8 w 18"/>
                <a:gd name="T33" fmla="*/ 21 h 27"/>
                <a:gd name="T34" fmla="*/ 4 w 18"/>
                <a:gd name="T35" fmla="*/ 18 h 27"/>
                <a:gd name="T36" fmla="*/ 3 w 18"/>
                <a:gd name="T37" fmla="*/ 17 h 27"/>
                <a:gd name="T38" fmla="*/ 2 w 18"/>
                <a:gd name="T39" fmla="*/ 13 h 27"/>
                <a:gd name="T40" fmla="*/ 0 w 18"/>
                <a:gd name="T41" fmla="*/ 11 h 27"/>
                <a:gd name="T42" fmla="*/ 0 w 18"/>
                <a:gd name="T43" fmla="*/ 7 h 27"/>
                <a:gd name="T44" fmla="*/ 0 w 18"/>
                <a:gd name="T45" fmla="*/ 5 h 27"/>
                <a:gd name="T46" fmla="*/ 2 w 18"/>
                <a:gd name="T47" fmla="*/ 3 h 27"/>
                <a:gd name="T48" fmla="*/ 2 w 18"/>
                <a:gd name="T49" fmla="*/ 2 h 27"/>
                <a:gd name="T50" fmla="*/ 5 w 18"/>
                <a:gd name="T51" fmla="*/ 0 h 27"/>
                <a:gd name="T52" fmla="*/ 6 w 18"/>
                <a:gd name="T53" fmla="*/ 0 h 27"/>
                <a:gd name="T54" fmla="*/ 9 w 18"/>
                <a:gd name="T55" fmla="*/ 0 h 27"/>
                <a:gd name="T56" fmla="*/ 10 w 18"/>
                <a:gd name="T57" fmla="*/ 1 h 27"/>
                <a:gd name="T58" fmla="*/ 10 w 18"/>
                <a:gd name="T59" fmla="*/ 2 h 27"/>
                <a:gd name="T60" fmla="*/ 12 w 18"/>
                <a:gd name="T61"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 h="27">
                  <a:moveTo>
                    <a:pt x="12" y="6"/>
                  </a:moveTo>
                  <a:lnTo>
                    <a:pt x="12" y="7"/>
                  </a:lnTo>
                  <a:lnTo>
                    <a:pt x="14" y="9"/>
                  </a:lnTo>
                  <a:lnTo>
                    <a:pt x="15" y="12"/>
                  </a:lnTo>
                  <a:lnTo>
                    <a:pt x="16" y="14"/>
                  </a:lnTo>
                  <a:lnTo>
                    <a:pt x="16" y="15"/>
                  </a:lnTo>
                  <a:lnTo>
                    <a:pt x="17" y="17"/>
                  </a:lnTo>
                  <a:lnTo>
                    <a:pt x="18" y="18"/>
                  </a:lnTo>
                  <a:lnTo>
                    <a:pt x="17" y="19"/>
                  </a:lnTo>
                  <a:lnTo>
                    <a:pt x="17" y="21"/>
                  </a:lnTo>
                  <a:lnTo>
                    <a:pt x="17" y="25"/>
                  </a:lnTo>
                  <a:lnTo>
                    <a:pt x="16" y="25"/>
                  </a:lnTo>
                  <a:lnTo>
                    <a:pt x="14" y="26"/>
                  </a:lnTo>
                  <a:lnTo>
                    <a:pt x="14" y="27"/>
                  </a:lnTo>
                  <a:lnTo>
                    <a:pt x="12" y="26"/>
                  </a:lnTo>
                  <a:lnTo>
                    <a:pt x="10" y="25"/>
                  </a:lnTo>
                  <a:lnTo>
                    <a:pt x="8" y="21"/>
                  </a:lnTo>
                  <a:lnTo>
                    <a:pt x="4" y="18"/>
                  </a:lnTo>
                  <a:lnTo>
                    <a:pt x="3" y="17"/>
                  </a:lnTo>
                  <a:lnTo>
                    <a:pt x="2" y="13"/>
                  </a:lnTo>
                  <a:lnTo>
                    <a:pt x="0" y="11"/>
                  </a:lnTo>
                  <a:lnTo>
                    <a:pt x="0" y="7"/>
                  </a:lnTo>
                  <a:lnTo>
                    <a:pt x="0" y="5"/>
                  </a:lnTo>
                  <a:lnTo>
                    <a:pt x="2" y="3"/>
                  </a:lnTo>
                  <a:lnTo>
                    <a:pt x="2" y="2"/>
                  </a:lnTo>
                  <a:lnTo>
                    <a:pt x="5" y="0"/>
                  </a:lnTo>
                  <a:lnTo>
                    <a:pt x="6" y="0"/>
                  </a:lnTo>
                  <a:lnTo>
                    <a:pt x="9" y="0"/>
                  </a:lnTo>
                  <a:lnTo>
                    <a:pt x="10" y="1"/>
                  </a:lnTo>
                  <a:lnTo>
                    <a:pt x="10" y="2"/>
                  </a:lnTo>
                  <a:lnTo>
                    <a:pt x="12" y="6"/>
                  </a:lnTo>
                  <a:close/>
                </a:path>
              </a:pathLst>
            </a:custGeom>
            <a:blipFill dpi="0" rotWithShape="0">
              <a:blip r:embed="rId4"/>
              <a:srcRect/>
              <a:tile tx="0" ty="0" sx="100000" sy="100000" flip="none" algn="tl"/>
            </a:blip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773" name="Freeform 29"/>
            <p:cNvSpPr>
              <a:spLocks/>
            </p:cNvSpPr>
            <p:nvPr/>
          </p:nvSpPr>
          <p:spPr bwMode="auto">
            <a:xfrm rot="1627522">
              <a:off x="2392" y="2818"/>
              <a:ext cx="508" cy="725"/>
            </a:xfrm>
            <a:custGeom>
              <a:avLst/>
              <a:gdLst>
                <a:gd name="T0" fmla="*/ 310 w 409"/>
                <a:gd name="T1" fmla="*/ 251 h 490"/>
                <a:gd name="T2" fmla="*/ 326 w 409"/>
                <a:gd name="T3" fmla="*/ 286 h 490"/>
                <a:gd name="T4" fmla="*/ 343 w 409"/>
                <a:gd name="T5" fmla="*/ 250 h 490"/>
                <a:gd name="T6" fmla="*/ 355 w 409"/>
                <a:gd name="T7" fmla="*/ 253 h 490"/>
                <a:gd name="T8" fmla="*/ 379 w 409"/>
                <a:gd name="T9" fmla="*/ 256 h 490"/>
                <a:gd name="T10" fmla="*/ 401 w 409"/>
                <a:gd name="T11" fmla="*/ 262 h 490"/>
                <a:gd name="T12" fmla="*/ 407 w 409"/>
                <a:gd name="T13" fmla="*/ 294 h 490"/>
                <a:gd name="T14" fmla="*/ 402 w 409"/>
                <a:gd name="T15" fmla="*/ 345 h 490"/>
                <a:gd name="T16" fmla="*/ 367 w 409"/>
                <a:gd name="T17" fmla="*/ 305 h 490"/>
                <a:gd name="T18" fmla="*/ 335 w 409"/>
                <a:gd name="T19" fmla="*/ 315 h 490"/>
                <a:gd name="T20" fmla="*/ 298 w 409"/>
                <a:gd name="T21" fmla="*/ 359 h 490"/>
                <a:gd name="T22" fmla="*/ 241 w 409"/>
                <a:gd name="T23" fmla="*/ 366 h 490"/>
                <a:gd name="T24" fmla="*/ 148 w 409"/>
                <a:gd name="T25" fmla="*/ 369 h 490"/>
                <a:gd name="T26" fmla="*/ 172 w 409"/>
                <a:gd name="T27" fmla="*/ 340 h 490"/>
                <a:gd name="T28" fmla="*/ 139 w 409"/>
                <a:gd name="T29" fmla="*/ 340 h 490"/>
                <a:gd name="T30" fmla="*/ 128 w 409"/>
                <a:gd name="T31" fmla="*/ 333 h 490"/>
                <a:gd name="T32" fmla="*/ 122 w 409"/>
                <a:gd name="T33" fmla="*/ 300 h 490"/>
                <a:gd name="T34" fmla="*/ 92 w 409"/>
                <a:gd name="T35" fmla="*/ 347 h 490"/>
                <a:gd name="T36" fmla="*/ 134 w 409"/>
                <a:gd name="T37" fmla="*/ 373 h 490"/>
                <a:gd name="T38" fmla="*/ 66 w 409"/>
                <a:gd name="T39" fmla="*/ 421 h 490"/>
                <a:gd name="T40" fmla="*/ 31 w 409"/>
                <a:gd name="T41" fmla="*/ 468 h 490"/>
                <a:gd name="T42" fmla="*/ 10 w 409"/>
                <a:gd name="T43" fmla="*/ 478 h 490"/>
                <a:gd name="T44" fmla="*/ 11 w 409"/>
                <a:gd name="T45" fmla="*/ 457 h 490"/>
                <a:gd name="T46" fmla="*/ 34 w 409"/>
                <a:gd name="T47" fmla="*/ 436 h 490"/>
                <a:gd name="T48" fmla="*/ 35 w 409"/>
                <a:gd name="T49" fmla="*/ 393 h 490"/>
                <a:gd name="T50" fmla="*/ 48 w 409"/>
                <a:gd name="T51" fmla="*/ 372 h 490"/>
                <a:gd name="T52" fmla="*/ 34 w 409"/>
                <a:gd name="T53" fmla="*/ 348 h 490"/>
                <a:gd name="T54" fmla="*/ 37 w 409"/>
                <a:gd name="T55" fmla="*/ 328 h 490"/>
                <a:gd name="T56" fmla="*/ 55 w 409"/>
                <a:gd name="T57" fmla="*/ 321 h 490"/>
                <a:gd name="T58" fmla="*/ 77 w 409"/>
                <a:gd name="T59" fmla="*/ 282 h 490"/>
                <a:gd name="T60" fmla="*/ 80 w 409"/>
                <a:gd name="T61" fmla="*/ 247 h 490"/>
                <a:gd name="T62" fmla="*/ 73 w 409"/>
                <a:gd name="T63" fmla="*/ 221 h 490"/>
                <a:gd name="T64" fmla="*/ 65 w 409"/>
                <a:gd name="T65" fmla="*/ 204 h 490"/>
                <a:gd name="T66" fmla="*/ 89 w 409"/>
                <a:gd name="T67" fmla="*/ 184 h 490"/>
                <a:gd name="T68" fmla="*/ 115 w 409"/>
                <a:gd name="T69" fmla="*/ 180 h 490"/>
                <a:gd name="T70" fmla="*/ 110 w 409"/>
                <a:gd name="T71" fmla="*/ 160 h 490"/>
                <a:gd name="T72" fmla="*/ 115 w 409"/>
                <a:gd name="T73" fmla="*/ 137 h 490"/>
                <a:gd name="T74" fmla="*/ 131 w 409"/>
                <a:gd name="T75" fmla="*/ 109 h 490"/>
                <a:gd name="T76" fmla="*/ 151 w 409"/>
                <a:gd name="T77" fmla="*/ 111 h 490"/>
                <a:gd name="T78" fmla="*/ 167 w 409"/>
                <a:gd name="T79" fmla="*/ 93 h 490"/>
                <a:gd name="T80" fmla="*/ 191 w 409"/>
                <a:gd name="T81" fmla="*/ 91 h 490"/>
                <a:gd name="T82" fmla="*/ 211 w 409"/>
                <a:gd name="T83" fmla="*/ 95 h 490"/>
                <a:gd name="T84" fmla="*/ 226 w 409"/>
                <a:gd name="T85" fmla="*/ 93 h 490"/>
                <a:gd name="T86" fmla="*/ 239 w 409"/>
                <a:gd name="T87" fmla="*/ 65 h 490"/>
                <a:gd name="T88" fmla="*/ 280 w 409"/>
                <a:gd name="T89" fmla="*/ 22 h 490"/>
                <a:gd name="T90" fmla="*/ 296 w 409"/>
                <a:gd name="T91" fmla="*/ 28 h 490"/>
                <a:gd name="T92" fmla="*/ 317 w 409"/>
                <a:gd name="T93" fmla="*/ 28 h 490"/>
                <a:gd name="T94" fmla="*/ 323 w 409"/>
                <a:gd name="T95" fmla="*/ 15 h 490"/>
                <a:gd name="T96" fmla="*/ 354 w 409"/>
                <a:gd name="T97" fmla="*/ 7 h 490"/>
                <a:gd name="T98" fmla="*/ 364 w 409"/>
                <a:gd name="T99" fmla="*/ 25 h 490"/>
                <a:gd name="T100" fmla="*/ 358 w 409"/>
                <a:gd name="T101" fmla="*/ 48 h 490"/>
                <a:gd name="T102" fmla="*/ 331 w 409"/>
                <a:gd name="T103" fmla="*/ 89 h 490"/>
                <a:gd name="T104" fmla="*/ 354 w 409"/>
                <a:gd name="T105" fmla="*/ 95 h 490"/>
                <a:gd name="T106" fmla="*/ 352 w 409"/>
                <a:gd name="T107" fmla="*/ 132 h 490"/>
                <a:gd name="T108" fmla="*/ 360 w 409"/>
                <a:gd name="T109" fmla="*/ 163 h 490"/>
                <a:gd name="T110" fmla="*/ 342 w 409"/>
                <a:gd name="T111" fmla="*/ 174 h 490"/>
                <a:gd name="T112" fmla="*/ 311 w 409"/>
                <a:gd name="T113" fmla="*/ 173 h 490"/>
                <a:gd name="T114" fmla="*/ 310 w 409"/>
                <a:gd name="T115" fmla="*/ 213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09" h="490">
                  <a:moveTo>
                    <a:pt x="310" y="213"/>
                  </a:moveTo>
                  <a:lnTo>
                    <a:pt x="312" y="217"/>
                  </a:lnTo>
                  <a:lnTo>
                    <a:pt x="312" y="222"/>
                  </a:lnTo>
                  <a:lnTo>
                    <a:pt x="313" y="227"/>
                  </a:lnTo>
                  <a:lnTo>
                    <a:pt x="313" y="235"/>
                  </a:lnTo>
                  <a:lnTo>
                    <a:pt x="313" y="243"/>
                  </a:lnTo>
                  <a:lnTo>
                    <a:pt x="312" y="247"/>
                  </a:lnTo>
                  <a:lnTo>
                    <a:pt x="310" y="251"/>
                  </a:lnTo>
                  <a:lnTo>
                    <a:pt x="311" y="259"/>
                  </a:lnTo>
                  <a:lnTo>
                    <a:pt x="313" y="264"/>
                  </a:lnTo>
                  <a:lnTo>
                    <a:pt x="318" y="264"/>
                  </a:lnTo>
                  <a:lnTo>
                    <a:pt x="320" y="265"/>
                  </a:lnTo>
                  <a:lnTo>
                    <a:pt x="322" y="271"/>
                  </a:lnTo>
                  <a:lnTo>
                    <a:pt x="323" y="277"/>
                  </a:lnTo>
                  <a:lnTo>
                    <a:pt x="324" y="281"/>
                  </a:lnTo>
                  <a:lnTo>
                    <a:pt x="326" y="286"/>
                  </a:lnTo>
                  <a:lnTo>
                    <a:pt x="330" y="286"/>
                  </a:lnTo>
                  <a:lnTo>
                    <a:pt x="334" y="285"/>
                  </a:lnTo>
                  <a:lnTo>
                    <a:pt x="338" y="274"/>
                  </a:lnTo>
                  <a:lnTo>
                    <a:pt x="340" y="268"/>
                  </a:lnTo>
                  <a:lnTo>
                    <a:pt x="338" y="264"/>
                  </a:lnTo>
                  <a:lnTo>
                    <a:pt x="340" y="258"/>
                  </a:lnTo>
                  <a:lnTo>
                    <a:pt x="341" y="253"/>
                  </a:lnTo>
                  <a:lnTo>
                    <a:pt x="343" y="250"/>
                  </a:lnTo>
                  <a:lnTo>
                    <a:pt x="344" y="247"/>
                  </a:lnTo>
                  <a:lnTo>
                    <a:pt x="347" y="246"/>
                  </a:lnTo>
                  <a:lnTo>
                    <a:pt x="348" y="247"/>
                  </a:lnTo>
                  <a:lnTo>
                    <a:pt x="348" y="249"/>
                  </a:lnTo>
                  <a:lnTo>
                    <a:pt x="349" y="251"/>
                  </a:lnTo>
                  <a:lnTo>
                    <a:pt x="350" y="252"/>
                  </a:lnTo>
                  <a:lnTo>
                    <a:pt x="354" y="252"/>
                  </a:lnTo>
                  <a:lnTo>
                    <a:pt x="355" y="253"/>
                  </a:lnTo>
                  <a:lnTo>
                    <a:pt x="356" y="256"/>
                  </a:lnTo>
                  <a:lnTo>
                    <a:pt x="358" y="258"/>
                  </a:lnTo>
                  <a:lnTo>
                    <a:pt x="360" y="259"/>
                  </a:lnTo>
                  <a:lnTo>
                    <a:pt x="365" y="259"/>
                  </a:lnTo>
                  <a:lnTo>
                    <a:pt x="370" y="258"/>
                  </a:lnTo>
                  <a:lnTo>
                    <a:pt x="372" y="258"/>
                  </a:lnTo>
                  <a:lnTo>
                    <a:pt x="377" y="256"/>
                  </a:lnTo>
                  <a:lnTo>
                    <a:pt x="379" y="256"/>
                  </a:lnTo>
                  <a:lnTo>
                    <a:pt x="384" y="256"/>
                  </a:lnTo>
                  <a:lnTo>
                    <a:pt x="386" y="255"/>
                  </a:lnTo>
                  <a:lnTo>
                    <a:pt x="390" y="252"/>
                  </a:lnTo>
                  <a:lnTo>
                    <a:pt x="391" y="251"/>
                  </a:lnTo>
                  <a:lnTo>
                    <a:pt x="395" y="251"/>
                  </a:lnTo>
                  <a:lnTo>
                    <a:pt x="398" y="253"/>
                  </a:lnTo>
                  <a:lnTo>
                    <a:pt x="401" y="257"/>
                  </a:lnTo>
                  <a:lnTo>
                    <a:pt x="401" y="262"/>
                  </a:lnTo>
                  <a:lnTo>
                    <a:pt x="401" y="265"/>
                  </a:lnTo>
                  <a:lnTo>
                    <a:pt x="398" y="269"/>
                  </a:lnTo>
                  <a:lnTo>
                    <a:pt x="396" y="274"/>
                  </a:lnTo>
                  <a:lnTo>
                    <a:pt x="395" y="277"/>
                  </a:lnTo>
                  <a:lnTo>
                    <a:pt x="396" y="281"/>
                  </a:lnTo>
                  <a:lnTo>
                    <a:pt x="401" y="289"/>
                  </a:lnTo>
                  <a:lnTo>
                    <a:pt x="404" y="292"/>
                  </a:lnTo>
                  <a:lnTo>
                    <a:pt x="407" y="294"/>
                  </a:lnTo>
                  <a:lnTo>
                    <a:pt x="408" y="294"/>
                  </a:lnTo>
                  <a:lnTo>
                    <a:pt x="408" y="297"/>
                  </a:lnTo>
                  <a:lnTo>
                    <a:pt x="404" y="306"/>
                  </a:lnTo>
                  <a:lnTo>
                    <a:pt x="406" y="312"/>
                  </a:lnTo>
                  <a:lnTo>
                    <a:pt x="408" y="316"/>
                  </a:lnTo>
                  <a:lnTo>
                    <a:pt x="409" y="319"/>
                  </a:lnTo>
                  <a:lnTo>
                    <a:pt x="409" y="325"/>
                  </a:lnTo>
                  <a:lnTo>
                    <a:pt x="402" y="345"/>
                  </a:lnTo>
                  <a:lnTo>
                    <a:pt x="386" y="363"/>
                  </a:lnTo>
                  <a:lnTo>
                    <a:pt x="374" y="370"/>
                  </a:lnTo>
                  <a:lnTo>
                    <a:pt x="368" y="369"/>
                  </a:lnTo>
                  <a:lnTo>
                    <a:pt x="362" y="364"/>
                  </a:lnTo>
                  <a:lnTo>
                    <a:pt x="359" y="355"/>
                  </a:lnTo>
                  <a:lnTo>
                    <a:pt x="361" y="337"/>
                  </a:lnTo>
                  <a:lnTo>
                    <a:pt x="362" y="312"/>
                  </a:lnTo>
                  <a:lnTo>
                    <a:pt x="367" y="305"/>
                  </a:lnTo>
                  <a:lnTo>
                    <a:pt x="368" y="301"/>
                  </a:lnTo>
                  <a:lnTo>
                    <a:pt x="367" y="299"/>
                  </a:lnTo>
                  <a:lnTo>
                    <a:pt x="366" y="297"/>
                  </a:lnTo>
                  <a:lnTo>
                    <a:pt x="341" y="298"/>
                  </a:lnTo>
                  <a:lnTo>
                    <a:pt x="338" y="303"/>
                  </a:lnTo>
                  <a:lnTo>
                    <a:pt x="338" y="309"/>
                  </a:lnTo>
                  <a:lnTo>
                    <a:pt x="337" y="312"/>
                  </a:lnTo>
                  <a:lnTo>
                    <a:pt x="335" y="315"/>
                  </a:lnTo>
                  <a:lnTo>
                    <a:pt x="329" y="319"/>
                  </a:lnTo>
                  <a:lnTo>
                    <a:pt x="322" y="323"/>
                  </a:lnTo>
                  <a:lnTo>
                    <a:pt x="313" y="329"/>
                  </a:lnTo>
                  <a:lnTo>
                    <a:pt x="312" y="333"/>
                  </a:lnTo>
                  <a:lnTo>
                    <a:pt x="311" y="339"/>
                  </a:lnTo>
                  <a:lnTo>
                    <a:pt x="308" y="341"/>
                  </a:lnTo>
                  <a:lnTo>
                    <a:pt x="301" y="352"/>
                  </a:lnTo>
                  <a:lnTo>
                    <a:pt x="298" y="359"/>
                  </a:lnTo>
                  <a:lnTo>
                    <a:pt x="296" y="361"/>
                  </a:lnTo>
                  <a:lnTo>
                    <a:pt x="298" y="371"/>
                  </a:lnTo>
                  <a:lnTo>
                    <a:pt x="287" y="369"/>
                  </a:lnTo>
                  <a:lnTo>
                    <a:pt x="266" y="360"/>
                  </a:lnTo>
                  <a:lnTo>
                    <a:pt x="262" y="360"/>
                  </a:lnTo>
                  <a:lnTo>
                    <a:pt x="256" y="361"/>
                  </a:lnTo>
                  <a:lnTo>
                    <a:pt x="247" y="365"/>
                  </a:lnTo>
                  <a:lnTo>
                    <a:pt x="241" y="366"/>
                  </a:lnTo>
                  <a:lnTo>
                    <a:pt x="234" y="363"/>
                  </a:lnTo>
                  <a:lnTo>
                    <a:pt x="218" y="358"/>
                  </a:lnTo>
                  <a:lnTo>
                    <a:pt x="214" y="358"/>
                  </a:lnTo>
                  <a:lnTo>
                    <a:pt x="208" y="358"/>
                  </a:lnTo>
                  <a:lnTo>
                    <a:pt x="200" y="359"/>
                  </a:lnTo>
                  <a:lnTo>
                    <a:pt x="184" y="363"/>
                  </a:lnTo>
                  <a:lnTo>
                    <a:pt x="150" y="372"/>
                  </a:lnTo>
                  <a:lnTo>
                    <a:pt x="148" y="369"/>
                  </a:lnTo>
                  <a:lnTo>
                    <a:pt x="157" y="357"/>
                  </a:lnTo>
                  <a:lnTo>
                    <a:pt x="164" y="358"/>
                  </a:lnTo>
                  <a:lnTo>
                    <a:pt x="179" y="351"/>
                  </a:lnTo>
                  <a:lnTo>
                    <a:pt x="188" y="346"/>
                  </a:lnTo>
                  <a:lnTo>
                    <a:pt x="190" y="343"/>
                  </a:lnTo>
                  <a:lnTo>
                    <a:pt x="186" y="340"/>
                  </a:lnTo>
                  <a:lnTo>
                    <a:pt x="174" y="336"/>
                  </a:lnTo>
                  <a:lnTo>
                    <a:pt x="172" y="340"/>
                  </a:lnTo>
                  <a:lnTo>
                    <a:pt x="170" y="342"/>
                  </a:lnTo>
                  <a:lnTo>
                    <a:pt x="152" y="340"/>
                  </a:lnTo>
                  <a:lnTo>
                    <a:pt x="149" y="337"/>
                  </a:lnTo>
                  <a:lnTo>
                    <a:pt x="145" y="330"/>
                  </a:lnTo>
                  <a:lnTo>
                    <a:pt x="145" y="323"/>
                  </a:lnTo>
                  <a:lnTo>
                    <a:pt x="144" y="323"/>
                  </a:lnTo>
                  <a:lnTo>
                    <a:pt x="142" y="327"/>
                  </a:lnTo>
                  <a:lnTo>
                    <a:pt x="139" y="340"/>
                  </a:lnTo>
                  <a:lnTo>
                    <a:pt x="144" y="346"/>
                  </a:lnTo>
                  <a:lnTo>
                    <a:pt x="146" y="351"/>
                  </a:lnTo>
                  <a:lnTo>
                    <a:pt x="145" y="352"/>
                  </a:lnTo>
                  <a:lnTo>
                    <a:pt x="131" y="348"/>
                  </a:lnTo>
                  <a:lnTo>
                    <a:pt x="128" y="346"/>
                  </a:lnTo>
                  <a:lnTo>
                    <a:pt x="128" y="342"/>
                  </a:lnTo>
                  <a:lnTo>
                    <a:pt x="128" y="337"/>
                  </a:lnTo>
                  <a:lnTo>
                    <a:pt x="128" y="333"/>
                  </a:lnTo>
                  <a:lnTo>
                    <a:pt x="124" y="322"/>
                  </a:lnTo>
                  <a:lnTo>
                    <a:pt x="124" y="318"/>
                  </a:lnTo>
                  <a:lnTo>
                    <a:pt x="126" y="311"/>
                  </a:lnTo>
                  <a:lnTo>
                    <a:pt x="130" y="304"/>
                  </a:lnTo>
                  <a:lnTo>
                    <a:pt x="131" y="300"/>
                  </a:lnTo>
                  <a:lnTo>
                    <a:pt x="130" y="298"/>
                  </a:lnTo>
                  <a:lnTo>
                    <a:pt x="126" y="299"/>
                  </a:lnTo>
                  <a:lnTo>
                    <a:pt x="122" y="300"/>
                  </a:lnTo>
                  <a:lnTo>
                    <a:pt x="114" y="304"/>
                  </a:lnTo>
                  <a:lnTo>
                    <a:pt x="108" y="310"/>
                  </a:lnTo>
                  <a:lnTo>
                    <a:pt x="106" y="317"/>
                  </a:lnTo>
                  <a:lnTo>
                    <a:pt x="106" y="327"/>
                  </a:lnTo>
                  <a:lnTo>
                    <a:pt x="103" y="330"/>
                  </a:lnTo>
                  <a:lnTo>
                    <a:pt x="96" y="335"/>
                  </a:lnTo>
                  <a:lnTo>
                    <a:pt x="94" y="340"/>
                  </a:lnTo>
                  <a:lnTo>
                    <a:pt x="92" y="347"/>
                  </a:lnTo>
                  <a:lnTo>
                    <a:pt x="92" y="355"/>
                  </a:lnTo>
                  <a:lnTo>
                    <a:pt x="96" y="361"/>
                  </a:lnTo>
                  <a:lnTo>
                    <a:pt x="101" y="366"/>
                  </a:lnTo>
                  <a:lnTo>
                    <a:pt x="109" y="371"/>
                  </a:lnTo>
                  <a:lnTo>
                    <a:pt x="116" y="373"/>
                  </a:lnTo>
                  <a:lnTo>
                    <a:pt x="124" y="373"/>
                  </a:lnTo>
                  <a:lnTo>
                    <a:pt x="131" y="375"/>
                  </a:lnTo>
                  <a:lnTo>
                    <a:pt x="134" y="373"/>
                  </a:lnTo>
                  <a:lnTo>
                    <a:pt x="137" y="391"/>
                  </a:lnTo>
                  <a:lnTo>
                    <a:pt x="133" y="415"/>
                  </a:lnTo>
                  <a:lnTo>
                    <a:pt x="130" y="418"/>
                  </a:lnTo>
                  <a:lnTo>
                    <a:pt x="118" y="419"/>
                  </a:lnTo>
                  <a:lnTo>
                    <a:pt x="102" y="418"/>
                  </a:lnTo>
                  <a:lnTo>
                    <a:pt x="98" y="415"/>
                  </a:lnTo>
                  <a:lnTo>
                    <a:pt x="80" y="417"/>
                  </a:lnTo>
                  <a:lnTo>
                    <a:pt x="66" y="421"/>
                  </a:lnTo>
                  <a:lnTo>
                    <a:pt x="61" y="427"/>
                  </a:lnTo>
                  <a:lnTo>
                    <a:pt x="55" y="435"/>
                  </a:lnTo>
                  <a:lnTo>
                    <a:pt x="53" y="438"/>
                  </a:lnTo>
                  <a:lnTo>
                    <a:pt x="52" y="441"/>
                  </a:lnTo>
                  <a:lnTo>
                    <a:pt x="50" y="453"/>
                  </a:lnTo>
                  <a:lnTo>
                    <a:pt x="49" y="455"/>
                  </a:lnTo>
                  <a:lnTo>
                    <a:pt x="36" y="465"/>
                  </a:lnTo>
                  <a:lnTo>
                    <a:pt x="31" y="468"/>
                  </a:lnTo>
                  <a:lnTo>
                    <a:pt x="26" y="478"/>
                  </a:lnTo>
                  <a:lnTo>
                    <a:pt x="22" y="485"/>
                  </a:lnTo>
                  <a:lnTo>
                    <a:pt x="19" y="490"/>
                  </a:lnTo>
                  <a:lnTo>
                    <a:pt x="17" y="489"/>
                  </a:lnTo>
                  <a:lnTo>
                    <a:pt x="14" y="487"/>
                  </a:lnTo>
                  <a:lnTo>
                    <a:pt x="13" y="485"/>
                  </a:lnTo>
                  <a:lnTo>
                    <a:pt x="11" y="481"/>
                  </a:lnTo>
                  <a:lnTo>
                    <a:pt x="10" y="478"/>
                  </a:lnTo>
                  <a:lnTo>
                    <a:pt x="6" y="474"/>
                  </a:lnTo>
                  <a:lnTo>
                    <a:pt x="1" y="467"/>
                  </a:lnTo>
                  <a:lnTo>
                    <a:pt x="1" y="463"/>
                  </a:lnTo>
                  <a:lnTo>
                    <a:pt x="0" y="459"/>
                  </a:lnTo>
                  <a:lnTo>
                    <a:pt x="1" y="460"/>
                  </a:lnTo>
                  <a:lnTo>
                    <a:pt x="4" y="460"/>
                  </a:lnTo>
                  <a:lnTo>
                    <a:pt x="5" y="457"/>
                  </a:lnTo>
                  <a:lnTo>
                    <a:pt x="11" y="457"/>
                  </a:lnTo>
                  <a:lnTo>
                    <a:pt x="11" y="455"/>
                  </a:lnTo>
                  <a:lnTo>
                    <a:pt x="13" y="453"/>
                  </a:lnTo>
                  <a:lnTo>
                    <a:pt x="18" y="450"/>
                  </a:lnTo>
                  <a:lnTo>
                    <a:pt x="20" y="447"/>
                  </a:lnTo>
                  <a:lnTo>
                    <a:pt x="25" y="444"/>
                  </a:lnTo>
                  <a:lnTo>
                    <a:pt x="30" y="444"/>
                  </a:lnTo>
                  <a:lnTo>
                    <a:pt x="32" y="442"/>
                  </a:lnTo>
                  <a:lnTo>
                    <a:pt x="34" y="436"/>
                  </a:lnTo>
                  <a:lnTo>
                    <a:pt x="32" y="429"/>
                  </a:lnTo>
                  <a:lnTo>
                    <a:pt x="32" y="423"/>
                  </a:lnTo>
                  <a:lnTo>
                    <a:pt x="34" y="418"/>
                  </a:lnTo>
                  <a:lnTo>
                    <a:pt x="34" y="412"/>
                  </a:lnTo>
                  <a:lnTo>
                    <a:pt x="35" y="407"/>
                  </a:lnTo>
                  <a:lnTo>
                    <a:pt x="34" y="401"/>
                  </a:lnTo>
                  <a:lnTo>
                    <a:pt x="36" y="399"/>
                  </a:lnTo>
                  <a:lnTo>
                    <a:pt x="35" y="393"/>
                  </a:lnTo>
                  <a:lnTo>
                    <a:pt x="32" y="388"/>
                  </a:lnTo>
                  <a:lnTo>
                    <a:pt x="34" y="384"/>
                  </a:lnTo>
                  <a:lnTo>
                    <a:pt x="36" y="379"/>
                  </a:lnTo>
                  <a:lnTo>
                    <a:pt x="41" y="382"/>
                  </a:lnTo>
                  <a:lnTo>
                    <a:pt x="44" y="382"/>
                  </a:lnTo>
                  <a:lnTo>
                    <a:pt x="47" y="381"/>
                  </a:lnTo>
                  <a:lnTo>
                    <a:pt x="48" y="376"/>
                  </a:lnTo>
                  <a:lnTo>
                    <a:pt x="48" y="372"/>
                  </a:lnTo>
                  <a:lnTo>
                    <a:pt x="46" y="369"/>
                  </a:lnTo>
                  <a:lnTo>
                    <a:pt x="42" y="365"/>
                  </a:lnTo>
                  <a:lnTo>
                    <a:pt x="40" y="365"/>
                  </a:lnTo>
                  <a:lnTo>
                    <a:pt x="36" y="364"/>
                  </a:lnTo>
                  <a:lnTo>
                    <a:pt x="34" y="361"/>
                  </a:lnTo>
                  <a:lnTo>
                    <a:pt x="31" y="358"/>
                  </a:lnTo>
                  <a:lnTo>
                    <a:pt x="31" y="353"/>
                  </a:lnTo>
                  <a:lnTo>
                    <a:pt x="34" y="348"/>
                  </a:lnTo>
                  <a:lnTo>
                    <a:pt x="35" y="345"/>
                  </a:lnTo>
                  <a:lnTo>
                    <a:pt x="35" y="341"/>
                  </a:lnTo>
                  <a:lnTo>
                    <a:pt x="32" y="340"/>
                  </a:lnTo>
                  <a:lnTo>
                    <a:pt x="30" y="339"/>
                  </a:lnTo>
                  <a:lnTo>
                    <a:pt x="30" y="336"/>
                  </a:lnTo>
                  <a:lnTo>
                    <a:pt x="30" y="333"/>
                  </a:lnTo>
                  <a:lnTo>
                    <a:pt x="35" y="329"/>
                  </a:lnTo>
                  <a:lnTo>
                    <a:pt x="37" y="328"/>
                  </a:lnTo>
                  <a:lnTo>
                    <a:pt x="40" y="324"/>
                  </a:lnTo>
                  <a:lnTo>
                    <a:pt x="40" y="321"/>
                  </a:lnTo>
                  <a:lnTo>
                    <a:pt x="40" y="317"/>
                  </a:lnTo>
                  <a:lnTo>
                    <a:pt x="42" y="316"/>
                  </a:lnTo>
                  <a:lnTo>
                    <a:pt x="44" y="317"/>
                  </a:lnTo>
                  <a:lnTo>
                    <a:pt x="47" y="319"/>
                  </a:lnTo>
                  <a:lnTo>
                    <a:pt x="50" y="319"/>
                  </a:lnTo>
                  <a:lnTo>
                    <a:pt x="55" y="321"/>
                  </a:lnTo>
                  <a:lnTo>
                    <a:pt x="60" y="322"/>
                  </a:lnTo>
                  <a:lnTo>
                    <a:pt x="65" y="319"/>
                  </a:lnTo>
                  <a:lnTo>
                    <a:pt x="66" y="316"/>
                  </a:lnTo>
                  <a:lnTo>
                    <a:pt x="68" y="311"/>
                  </a:lnTo>
                  <a:lnTo>
                    <a:pt x="71" y="309"/>
                  </a:lnTo>
                  <a:lnTo>
                    <a:pt x="72" y="304"/>
                  </a:lnTo>
                  <a:lnTo>
                    <a:pt x="76" y="292"/>
                  </a:lnTo>
                  <a:lnTo>
                    <a:pt x="77" y="282"/>
                  </a:lnTo>
                  <a:lnTo>
                    <a:pt x="77" y="277"/>
                  </a:lnTo>
                  <a:lnTo>
                    <a:pt x="76" y="271"/>
                  </a:lnTo>
                  <a:lnTo>
                    <a:pt x="76" y="270"/>
                  </a:lnTo>
                  <a:lnTo>
                    <a:pt x="73" y="268"/>
                  </a:lnTo>
                  <a:lnTo>
                    <a:pt x="74" y="261"/>
                  </a:lnTo>
                  <a:lnTo>
                    <a:pt x="77" y="255"/>
                  </a:lnTo>
                  <a:lnTo>
                    <a:pt x="79" y="251"/>
                  </a:lnTo>
                  <a:lnTo>
                    <a:pt x="80" y="247"/>
                  </a:lnTo>
                  <a:lnTo>
                    <a:pt x="80" y="245"/>
                  </a:lnTo>
                  <a:lnTo>
                    <a:pt x="79" y="240"/>
                  </a:lnTo>
                  <a:lnTo>
                    <a:pt x="78" y="234"/>
                  </a:lnTo>
                  <a:lnTo>
                    <a:pt x="77" y="232"/>
                  </a:lnTo>
                  <a:lnTo>
                    <a:pt x="76" y="228"/>
                  </a:lnTo>
                  <a:lnTo>
                    <a:pt x="76" y="227"/>
                  </a:lnTo>
                  <a:lnTo>
                    <a:pt x="77" y="222"/>
                  </a:lnTo>
                  <a:lnTo>
                    <a:pt x="73" y="221"/>
                  </a:lnTo>
                  <a:lnTo>
                    <a:pt x="71" y="220"/>
                  </a:lnTo>
                  <a:lnTo>
                    <a:pt x="71" y="215"/>
                  </a:lnTo>
                  <a:lnTo>
                    <a:pt x="71" y="210"/>
                  </a:lnTo>
                  <a:lnTo>
                    <a:pt x="71" y="209"/>
                  </a:lnTo>
                  <a:lnTo>
                    <a:pt x="68" y="209"/>
                  </a:lnTo>
                  <a:lnTo>
                    <a:pt x="67" y="208"/>
                  </a:lnTo>
                  <a:lnTo>
                    <a:pt x="66" y="205"/>
                  </a:lnTo>
                  <a:lnTo>
                    <a:pt x="65" y="204"/>
                  </a:lnTo>
                  <a:lnTo>
                    <a:pt x="66" y="191"/>
                  </a:lnTo>
                  <a:lnTo>
                    <a:pt x="67" y="187"/>
                  </a:lnTo>
                  <a:lnTo>
                    <a:pt x="68" y="184"/>
                  </a:lnTo>
                  <a:lnTo>
                    <a:pt x="72" y="181"/>
                  </a:lnTo>
                  <a:lnTo>
                    <a:pt x="77" y="181"/>
                  </a:lnTo>
                  <a:lnTo>
                    <a:pt x="82" y="184"/>
                  </a:lnTo>
                  <a:lnTo>
                    <a:pt x="86" y="186"/>
                  </a:lnTo>
                  <a:lnTo>
                    <a:pt x="89" y="184"/>
                  </a:lnTo>
                  <a:lnTo>
                    <a:pt x="94" y="183"/>
                  </a:lnTo>
                  <a:lnTo>
                    <a:pt x="100" y="180"/>
                  </a:lnTo>
                  <a:lnTo>
                    <a:pt x="102" y="181"/>
                  </a:lnTo>
                  <a:lnTo>
                    <a:pt x="103" y="183"/>
                  </a:lnTo>
                  <a:lnTo>
                    <a:pt x="104" y="184"/>
                  </a:lnTo>
                  <a:lnTo>
                    <a:pt x="107" y="183"/>
                  </a:lnTo>
                  <a:lnTo>
                    <a:pt x="113" y="181"/>
                  </a:lnTo>
                  <a:lnTo>
                    <a:pt x="115" y="180"/>
                  </a:lnTo>
                  <a:lnTo>
                    <a:pt x="118" y="177"/>
                  </a:lnTo>
                  <a:lnTo>
                    <a:pt x="119" y="174"/>
                  </a:lnTo>
                  <a:lnTo>
                    <a:pt x="119" y="169"/>
                  </a:lnTo>
                  <a:lnTo>
                    <a:pt x="118" y="165"/>
                  </a:lnTo>
                  <a:lnTo>
                    <a:pt x="116" y="162"/>
                  </a:lnTo>
                  <a:lnTo>
                    <a:pt x="114" y="162"/>
                  </a:lnTo>
                  <a:lnTo>
                    <a:pt x="113" y="161"/>
                  </a:lnTo>
                  <a:lnTo>
                    <a:pt x="110" y="160"/>
                  </a:lnTo>
                  <a:lnTo>
                    <a:pt x="109" y="159"/>
                  </a:lnTo>
                  <a:lnTo>
                    <a:pt x="110" y="147"/>
                  </a:lnTo>
                  <a:lnTo>
                    <a:pt x="110" y="144"/>
                  </a:lnTo>
                  <a:lnTo>
                    <a:pt x="113" y="143"/>
                  </a:lnTo>
                  <a:lnTo>
                    <a:pt x="116" y="142"/>
                  </a:lnTo>
                  <a:lnTo>
                    <a:pt x="116" y="141"/>
                  </a:lnTo>
                  <a:lnTo>
                    <a:pt x="116" y="138"/>
                  </a:lnTo>
                  <a:lnTo>
                    <a:pt x="115" y="137"/>
                  </a:lnTo>
                  <a:lnTo>
                    <a:pt x="116" y="136"/>
                  </a:lnTo>
                  <a:lnTo>
                    <a:pt x="121" y="135"/>
                  </a:lnTo>
                  <a:lnTo>
                    <a:pt x="125" y="131"/>
                  </a:lnTo>
                  <a:lnTo>
                    <a:pt x="128" y="126"/>
                  </a:lnTo>
                  <a:lnTo>
                    <a:pt x="130" y="121"/>
                  </a:lnTo>
                  <a:lnTo>
                    <a:pt x="130" y="118"/>
                  </a:lnTo>
                  <a:lnTo>
                    <a:pt x="128" y="115"/>
                  </a:lnTo>
                  <a:lnTo>
                    <a:pt x="131" y="109"/>
                  </a:lnTo>
                  <a:lnTo>
                    <a:pt x="132" y="107"/>
                  </a:lnTo>
                  <a:lnTo>
                    <a:pt x="134" y="107"/>
                  </a:lnTo>
                  <a:lnTo>
                    <a:pt x="137" y="106"/>
                  </a:lnTo>
                  <a:lnTo>
                    <a:pt x="142" y="102"/>
                  </a:lnTo>
                  <a:lnTo>
                    <a:pt x="143" y="101"/>
                  </a:lnTo>
                  <a:lnTo>
                    <a:pt x="145" y="102"/>
                  </a:lnTo>
                  <a:lnTo>
                    <a:pt x="151" y="106"/>
                  </a:lnTo>
                  <a:lnTo>
                    <a:pt x="151" y="111"/>
                  </a:lnTo>
                  <a:lnTo>
                    <a:pt x="154" y="112"/>
                  </a:lnTo>
                  <a:lnTo>
                    <a:pt x="154" y="111"/>
                  </a:lnTo>
                  <a:lnTo>
                    <a:pt x="157" y="111"/>
                  </a:lnTo>
                  <a:lnTo>
                    <a:pt x="160" y="107"/>
                  </a:lnTo>
                  <a:lnTo>
                    <a:pt x="161" y="103"/>
                  </a:lnTo>
                  <a:lnTo>
                    <a:pt x="163" y="99"/>
                  </a:lnTo>
                  <a:lnTo>
                    <a:pt x="164" y="95"/>
                  </a:lnTo>
                  <a:lnTo>
                    <a:pt x="167" y="93"/>
                  </a:lnTo>
                  <a:lnTo>
                    <a:pt x="170" y="91"/>
                  </a:lnTo>
                  <a:lnTo>
                    <a:pt x="173" y="88"/>
                  </a:lnTo>
                  <a:lnTo>
                    <a:pt x="175" y="85"/>
                  </a:lnTo>
                  <a:lnTo>
                    <a:pt x="179" y="87"/>
                  </a:lnTo>
                  <a:lnTo>
                    <a:pt x="182" y="89"/>
                  </a:lnTo>
                  <a:lnTo>
                    <a:pt x="186" y="87"/>
                  </a:lnTo>
                  <a:lnTo>
                    <a:pt x="190" y="88"/>
                  </a:lnTo>
                  <a:lnTo>
                    <a:pt x="191" y="91"/>
                  </a:lnTo>
                  <a:lnTo>
                    <a:pt x="193" y="93"/>
                  </a:lnTo>
                  <a:lnTo>
                    <a:pt x="197" y="90"/>
                  </a:lnTo>
                  <a:lnTo>
                    <a:pt x="199" y="90"/>
                  </a:lnTo>
                  <a:lnTo>
                    <a:pt x="202" y="91"/>
                  </a:lnTo>
                  <a:lnTo>
                    <a:pt x="204" y="95"/>
                  </a:lnTo>
                  <a:lnTo>
                    <a:pt x="205" y="96"/>
                  </a:lnTo>
                  <a:lnTo>
                    <a:pt x="209" y="95"/>
                  </a:lnTo>
                  <a:lnTo>
                    <a:pt x="211" y="95"/>
                  </a:lnTo>
                  <a:lnTo>
                    <a:pt x="214" y="96"/>
                  </a:lnTo>
                  <a:lnTo>
                    <a:pt x="216" y="100"/>
                  </a:lnTo>
                  <a:lnTo>
                    <a:pt x="216" y="101"/>
                  </a:lnTo>
                  <a:lnTo>
                    <a:pt x="217" y="102"/>
                  </a:lnTo>
                  <a:lnTo>
                    <a:pt x="218" y="101"/>
                  </a:lnTo>
                  <a:lnTo>
                    <a:pt x="222" y="100"/>
                  </a:lnTo>
                  <a:lnTo>
                    <a:pt x="224" y="95"/>
                  </a:lnTo>
                  <a:lnTo>
                    <a:pt x="226" y="93"/>
                  </a:lnTo>
                  <a:lnTo>
                    <a:pt x="227" y="89"/>
                  </a:lnTo>
                  <a:lnTo>
                    <a:pt x="228" y="85"/>
                  </a:lnTo>
                  <a:lnTo>
                    <a:pt x="232" y="82"/>
                  </a:lnTo>
                  <a:lnTo>
                    <a:pt x="230" y="78"/>
                  </a:lnTo>
                  <a:lnTo>
                    <a:pt x="233" y="75"/>
                  </a:lnTo>
                  <a:lnTo>
                    <a:pt x="234" y="72"/>
                  </a:lnTo>
                  <a:lnTo>
                    <a:pt x="236" y="70"/>
                  </a:lnTo>
                  <a:lnTo>
                    <a:pt x="239" y="65"/>
                  </a:lnTo>
                  <a:lnTo>
                    <a:pt x="239" y="59"/>
                  </a:lnTo>
                  <a:lnTo>
                    <a:pt x="239" y="57"/>
                  </a:lnTo>
                  <a:lnTo>
                    <a:pt x="240" y="49"/>
                  </a:lnTo>
                  <a:lnTo>
                    <a:pt x="240" y="45"/>
                  </a:lnTo>
                  <a:lnTo>
                    <a:pt x="240" y="43"/>
                  </a:lnTo>
                  <a:lnTo>
                    <a:pt x="265" y="35"/>
                  </a:lnTo>
                  <a:lnTo>
                    <a:pt x="276" y="29"/>
                  </a:lnTo>
                  <a:lnTo>
                    <a:pt x="280" y="22"/>
                  </a:lnTo>
                  <a:lnTo>
                    <a:pt x="281" y="16"/>
                  </a:lnTo>
                  <a:lnTo>
                    <a:pt x="283" y="13"/>
                  </a:lnTo>
                  <a:lnTo>
                    <a:pt x="287" y="12"/>
                  </a:lnTo>
                  <a:lnTo>
                    <a:pt x="293" y="13"/>
                  </a:lnTo>
                  <a:lnTo>
                    <a:pt x="298" y="16"/>
                  </a:lnTo>
                  <a:lnTo>
                    <a:pt x="299" y="17"/>
                  </a:lnTo>
                  <a:lnTo>
                    <a:pt x="296" y="25"/>
                  </a:lnTo>
                  <a:lnTo>
                    <a:pt x="296" y="28"/>
                  </a:lnTo>
                  <a:lnTo>
                    <a:pt x="296" y="31"/>
                  </a:lnTo>
                  <a:lnTo>
                    <a:pt x="302" y="36"/>
                  </a:lnTo>
                  <a:lnTo>
                    <a:pt x="306" y="34"/>
                  </a:lnTo>
                  <a:lnTo>
                    <a:pt x="307" y="31"/>
                  </a:lnTo>
                  <a:lnTo>
                    <a:pt x="308" y="27"/>
                  </a:lnTo>
                  <a:lnTo>
                    <a:pt x="310" y="25"/>
                  </a:lnTo>
                  <a:lnTo>
                    <a:pt x="317" y="25"/>
                  </a:lnTo>
                  <a:lnTo>
                    <a:pt x="317" y="28"/>
                  </a:lnTo>
                  <a:lnTo>
                    <a:pt x="317" y="31"/>
                  </a:lnTo>
                  <a:lnTo>
                    <a:pt x="317" y="33"/>
                  </a:lnTo>
                  <a:lnTo>
                    <a:pt x="320" y="28"/>
                  </a:lnTo>
                  <a:lnTo>
                    <a:pt x="320" y="24"/>
                  </a:lnTo>
                  <a:lnTo>
                    <a:pt x="322" y="21"/>
                  </a:lnTo>
                  <a:lnTo>
                    <a:pt x="323" y="18"/>
                  </a:lnTo>
                  <a:lnTo>
                    <a:pt x="323" y="16"/>
                  </a:lnTo>
                  <a:lnTo>
                    <a:pt x="323" y="15"/>
                  </a:lnTo>
                  <a:lnTo>
                    <a:pt x="324" y="13"/>
                  </a:lnTo>
                  <a:lnTo>
                    <a:pt x="332" y="9"/>
                  </a:lnTo>
                  <a:lnTo>
                    <a:pt x="335" y="5"/>
                  </a:lnTo>
                  <a:lnTo>
                    <a:pt x="340" y="0"/>
                  </a:lnTo>
                  <a:lnTo>
                    <a:pt x="346" y="0"/>
                  </a:lnTo>
                  <a:lnTo>
                    <a:pt x="353" y="3"/>
                  </a:lnTo>
                  <a:lnTo>
                    <a:pt x="353" y="5"/>
                  </a:lnTo>
                  <a:lnTo>
                    <a:pt x="354" y="7"/>
                  </a:lnTo>
                  <a:lnTo>
                    <a:pt x="353" y="10"/>
                  </a:lnTo>
                  <a:lnTo>
                    <a:pt x="353" y="12"/>
                  </a:lnTo>
                  <a:lnTo>
                    <a:pt x="353" y="15"/>
                  </a:lnTo>
                  <a:lnTo>
                    <a:pt x="356" y="17"/>
                  </a:lnTo>
                  <a:lnTo>
                    <a:pt x="356" y="18"/>
                  </a:lnTo>
                  <a:lnTo>
                    <a:pt x="358" y="21"/>
                  </a:lnTo>
                  <a:lnTo>
                    <a:pt x="360" y="23"/>
                  </a:lnTo>
                  <a:lnTo>
                    <a:pt x="364" y="25"/>
                  </a:lnTo>
                  <a:lnTo>
                    <a:pt x="365" y="28"/>
                  </a:lnTo>
                  <a:lnTo>
                    <a:pt x="365" y="35"/>
                  </a:lnTo>
                  <a:lnTo>
                    <a:pt x="362" y="36"/>
                  </a:lnTo>
                  <a:lnTo>
                    <a:pt x="361" y="39"/>
                  </a:lnTo>
                  <a:lnTo>
                    <a:pt x="361" y="40"/>
                  </a:lnTo>
                  <a:lnTo>
                    <a:pt x="364" y="42"/>
                  </a:lnTo>
                  <a:lnTo>
                    <a:pt x="364" y="45"/>
                  </a:lnTo>
                  <a:lnTo>
                    <a:pt x="358" y="48"/>
                  </a:lnTo>
                  <a:lnTo>
                    <a:pt x="353" y="48"/>
                  </a:lnTo>
                  <a:lnTo>
                    <a:pt x="349" y="49"/>
                  </a:lnTo>
                  <a:lnTo>
                    <a:pt x="347" y="52"/>
                  </a:lnTo>
                  <a:lnTo>
                    <a:pt x="344" y="58"/>
                  </a:lnTo>
                  <a:lnTo>
                    <a:pt x="342" y="59"/>
                  </a:lnTo>
                  <a:lnTo>
                    <a:pt x="338" y="65"/>
                  </a:lnTo>
                  <a:lnTo>
                    <a:pt x="334" y="73"/>
                  </a:lnTo>
                  <a:lnTo>
                    <a:pt x="331" y="89"/>
                  </a:lnTo>
                  <a:lnTo>
                    <a:pt x="332" y="94"/>
                  </a:lnTo>
                  <a:lnTo>
                    <a:pt x="336" y="96"/>
                  </a:lnTo>
                  <a:lnTo>
                    <a:pt x="340" y="95"/>
                  </a:lnTo>
                  <a:lnTo>
                    <a:pt x="342" y="94"/>
                  </a:lnTo>
                  <a:lnTo>
                    <a:pt x="346" y="96"/>
                  </a:lnTo>
                  <a:lnTo>
                    <a:pt x="346" y="97"/>
                  </a:lnTo>
                  <a:lnTo>
                    <a:pt x="347" y="99"/>
                  </a:lnTo>
                  <a:lnTo>
                    <a:pt x="354" y="95"/>
                  </a:lnTo>
                  <a:lnTo>
                    <a:pt x="356" y="96"/>
                  </a:lnTo>
                  <a:lnTo>
                    <a:pt x="359" y="102"/>
                  </a:lnTo>
                  <a:lnTo>
                    <a:pt x="355" y="114"/>
                  </a:lnTo>
                  <a:lnTo>
                    <a:pt x="352" y="117"/>
                  </a:lnTo>
                  <a:lnTo>
                    <a:pt x="352" y="120"/>
                  </a:lnTo>
                  <a:lnTo>
                    <a:pt x="354" y="125"/>
                  </a:lnTo>
                  <a:lnTo>
                    <a:pt x="353" y="127"/>
                  </a:lnTo>
                  <a:lnTo>
                    <a:pt x="352" y="132"/>
                  </a:lnTo>
                  <a:lnTo>
                    <a:pt x="349" y="133"/>
                  </a:lnTo>
                  <a:lnTo>
                    <a:pt x="349" y="139"/>
                  </a:lnTo>
                  <a:lnTo>
                    <a:pt x="354" y="144"/>
                  </a:lnTo>
                  <a:lnTo>
                    <a:pt x="353" y="148"/>
                  </a:lnTo>
                  <a:lnTo>
                    <a:pt x="352" y="155"/>
                  </a:lnTo>
                  <a:lnTo>
                    <a:pt x="354" y="159"/>
                  </a:lnTo>
                  <a:lnTo>
                    <a:pt x="358" y="161"/>
                  </a:lnTo>
                  <a:lnTo>
                    <a:pt x="360" y="163"/>
                  </a:lnTo>
                  <a:lnTo>
                    <a:pt x="361" y="167"/>
                  </a:lnTo>
                  <a:lnTo>
                    <a:pt x="361" y="172"/>
                  </a:lnTo>
                  <a:lnTo>
                    <a:pt x="360" y="177"/>
                  </a:lnTo>
                  <a:lnTo>
                    <a:pt x="355" y="178"/>
                  </a:lnTo>
                  <a:lnTo>
                    <a:pt x="353" y="181"/>
                  </a:lnTo>
                  <a:lnTo>
                    <a:pt x="346" y="179"/>
                  </a:lnTo>
                  <a:lnTo>
                    <a:pt x="346" y="177"/>
                  </a:lnTo>
                  <a:lnTo>
                    <a:pt x="342" y="174"/>
                  </a:lnTo>
                  <a:lnTo>
                    <a:pt x="335" y="177"/>
                  </a:lnTo>
                  <a:lnTo>
                    <a:pt x="331" y="172"/>
                  </a:lnTo>
                  <a:lnTo>
                    <a:pt x="330" y="168"/>
                  </a:lnTo>
                  <a:lnTo>
                    <a:pt x="324" y="167"/>
                  </a:lnTo>
                  <a:lnTo>
                    <a:pt x="320" y="172"/>
                  </a:lnTo>
                  <a:lnTo>
                    <a:pt x="319" y="173"/>
                  </a:lnTo>
                  <a:lnTo>
                    <a:pt x="316" y="174"/>
                  </a:lnTo>
                  <a:lnTo>
                    <a:pt x="311" y="173"/>
                  </a:lnTo>
                  <a:lnTo>
                    <a:pt x="304" y="187"/>
                  </a:lnTo>
                  <a:lnTo>
                    <a:pt x="305" y="195"/>
                  </a:lnTo>
                  <a:lnTo>
                    <a:pt x="302" y="198"/>
                  </a:lnTo>
                  <a:lnTo>
                    <a:pt x="301" y="202"/>
                  </a:lnTo>
                  <a:lnTo>
                    <a:pt x="302" y="203"/>
                  </a:lnTo>
                  <a:lnTo>
                    <a:pt x="305" y="207"/>
                  </a:lnTo>
                  <a:lnTo>
                    <a:pt x="308" y="209"/>
                  </a:lnTo>
                  <a:lnTo>
                    <a:pt x="310" y="213"/>
                  </a:lnTo>
                  <a:close/>
                </a:path>
              </a:pathLst>
            </a:custGeom>
            <a:blipFill dpi="0" rotWithShape="0">
              <a:blip r:embed="rId4"/>
              <a:srcRect/>
              <a:tile tx="0" ty="0" sx="100000" sy="100000" flip="none" algn="tl"/>
            </a:blip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774" name="Freeform 30"/>
            <p:cNvSpPr>
              <a:spLocks/>
            </p:cNvSpPr>
            <p:nvPr/>
          </p:nvSpPr>
          <p:spPr bwMode="auto">
            <a:xfrm rot="1627522">
              <a:off x="3230" y="2135"/>
              <a:ext cx="431" cy="1062"/>
            </a:xfrm>
            <a:custGeom>
              <a:avLst/>
              <a:gdLst>
                <a:gd name="T0" fmla="*/ 324 w 349"/>
                <a:gd name="T1" fmla="*/ 209 h 714"/>
                <a:gd name="T2" fmla="*/ 335 w 349"/>
                <a:gd name="T3" fmla="*/ 232 h 714"/>
                <a:gd name="T4" fmla="*/ 343 w 349"/>
                <a:gd name="T5" fmla="*/ 276 h 714"/>
                <a:gd name="T6" fmla="*/ 347 w 349"/>
                <a:gd name="T7" fmla="*/ 300 h 714"/>
                <a:gd name="T8" fmla="*/ 342 w 349"/>
                <a:gd name="T9" fmla="*/ 318 h 714"/>
                <a:gd name="T10" fmla="*/ 339 w 349"/>
                <a:gd name="T11" fmla="*/ 336 h 714"/>
                <a:gd name="T12" fmla="*/ 330 w 349"/>
                <a:gd name="T13" fmla="*/ 354 h 714"/>
                <a:gd name="T14" fmla="*/ 307 w 349"/>
                <a:gd name="T15" fmla="*/ 382 h 714"/>
                <a:gd name="T16" fmla="*/ 286 w 349"/>
                <a:gd name="T17" fmla="*/ 408 h 714"/>
                <a:gd name="T18" fmla="*/ 287 w 349"/>
                <a:gd name="T19" fmla="*/ 426 h 714"/>
                <a:gd name="T20" fmla="*/ 287 w 349"/>
                <a:gd name="T21" fmla="*/ 446 h 714"/>
                <a:gd name="T22" fmla="*/ 268 w 349"/>
                <a:gd name="T23" fmla="*/ 478 h 714"/>
                <a:gd name="T24" fmla="*/ 243 w 349"/>
                <a:gd name="T25" fmla="*/ 480 h 714"/>
                <a:gd name="T26" fmla="*/ 233 w 349"/>
                <a:gd name="T27" fmla="*/ 486 h 714"/>
                <a:gd name="T28" fmla="*/ 211 w 349"/>
                <a:gd name="T29" fmla="*/ 526 h 714"/>
                <a:gd name="T30" fmla="*/ 225 w 349"/>
                <a:gd name="T31" fmla="*/ 642 h 714"/>
                <a:gd name="T32" fmla="*/ 204 w 349"/>
                <a:gd name="T33" fmla="*/ 696 h 714"/>
                <a:gd name="T34" fmla="*/ 189 w 349"/>
                <a:gd name="T35" fmla="*/ 704 h 714"/>
                <a:gd name="T36" fmla="*/ 173 w 349"/>
                <a:gd name="T37" fmla="*/ 699 h 714"/>
                <a:gd name="T38" fmla="*/ 159 w 349"/>
                <a:gd name="T39" fmla="*/ 712 h 714"/>
                <a:gd name="T40" fmla="*/ 133 w 349"/>
                <a:gd name="T41" fmla="*/ 688 h 714"/>
                <a:gd name="T42" fmla="*/ 96 w 349"/>
                <a:gd name="T43" fmla="*/ 653 h 714"/>
                <a:gd name="T44" fmla="*/ 69 w 349"/>
                <a:gd name="T45" fmla="*/ 668 h 714"/>
                <a:gd name="T46" fmla="*/ 37 w 349"/>
                <a:gd name="T47" fmla="*/ 690 h 714"/>
                <a:gd name="T48" fmla="*/ 6 w 349"/>
                <a:gd name="T49" fmla="*/ 678 h 714"/>
                <a:gd name="T50" fmla="*/ 10 w 349"/>
                <a:gd name="T51" fmla="*/ 624 h 714"/>
                <a:gd name="T52" fmla="*/ 19 w 349"/>
                <a:gd name="T53" fmla="*/ 611 h 714"/>
                <a:gd name="T54" fmla="*/ 45 w 349"/>
                <a:gd name="T55" fmla="*/ 605 h 714"/>
                <a:gd name="T56" fmla="*/ 54 w 349"/>
                <a:gd name="T57" fmla="*/ 572 h 714"/>
                <a:gd name="T58" fmla="*/ 55 w 349"/>
                <a:gd name="T59" fmla="*/ 534 h 714"/>
                <a:gd name="T60" fmla="*/ 63 w 349"/>
                <a:gd name="T61" fmla="*/ 510 h 714"/>
                <a:gd name="T62" fmla="*/ 84 w 349"/>
                <a:gd name="T63" fmla="*/ 488 h 714"/>
                <a:gd name="T64" fmla="*/ 71 w 349"/>
                <a:gd name="T65" fmla="*/ 470 h 714"/>
                <a:gd name="T66" fmla="*/ 66 w 349"/>
                <a:gd name="T67" fmla="*/ 447 h 714"/>
                <a:gd name="T68" fmla="*/ 83 w 349"/>
                <a:gd name="T69" fmla="*/ 390 h 714"/>
                <a:gd name="T70" fmla="*/ 105 w 349"/>
                <a:gd name="T71" fmla="*/ 322 h 714"/>
                <a:gd name="T72" fmla="*/ 97 w 349"/>
                <a:gd name="T73" fmla="*/ 249 h 714"/>
                <a:gd name="T74" fmla="*/ 70 w 349"/>
                <a:gd name="T75" fmla="*/ 236 h 714"/>
                <a:gd name="T76" fmla="*/ 99 w 349"/>
                <a:gd name="T77" fmla="*/ 225 h 714"/>
                <a:gd name="T78" fmla="*/ 100 w 349"/>
                <a:gd name="T79" fmla="*/ 168 h 714"/>
                <a:gd name="T80" fmla="*/ 88 w 349"/>
                <a:gd name="T81" fmla="*/ 142 h 714"/>
                <a:gd name="T82" fmla="*/ 113 w 349"/>
                <a:gd name="T83" fmla="*/ 122 h 714"/>
                <a:gd name="T84" fmla="*/ 137 w 349"/>
                <a:gd name="T85" fmla="*/ 99 h 714"/>
                <a:gd name="T86" fmla="*/ 141 w 349"/>
                <a:gd name="T87" fmla="*/ 59 h 714"/>
                <a:gd name="T88" fmla="*/ 168 w 349"/>
                <a:gd name="T89" fmla="*/ 50 h 714"/>
                <a:gd name="T90" fmla="*/ 185 w 349"/>
                <a:gd name="T91" fmla="*/ 95 h 714"/>
                <a:gd name="T92" fmla="*/ 205 w 349"/>
                <a:gd name="T93" fmla="*/ 77 h 714"/>
                <a:gd name="T94" fmla="*/ 237 w 349"/>
                <a:gd name="T95" fmla="*/ 92 h 714"/>
                <a:gd name="T96" fmla="*/ 229 w 349"/>
                <a:gd name="T97" fmla="*/ 51 h 714"/>
                <a:gd name="T98" fmla="*/ 193 w 349"/>
                <a:gd name="T99" fmla="*/ 65 h 714"/>
                <a:gd name="T100" fmla="*/ 208 w 349"/>
                <a:gd name="T101" fmla="*/ 0 h 714"/>
                <a:gd name="T102" fmla="*/ 250 w 349"/>
                <a:gd name="T103" fmla="*/ 26 h 714"/>
                <a:gd name="T104" fmla="*/ 267 w 349"/>
                <a:gd name="T105" fmla="*/ 96 h 714"/>
                <a:gd name="T106" fmla="*/ 305 w 349"/>
                <a:gd name="T107" fmla="*/ 162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9" h="714">
                  <a:moveTo>
                    <a:pt x="305" y="162"/>
                  </a:moveTo>
                  <a:lnTo>
                    <a:pt x="306" y="164"/>
                  </a:lnTo>
                  <a:lnTo>
                    <a:pt x="317" y="183"/>
                  </a:lnTo>
                  <a:lnTo>
                    <a:pt x="324" y="200"/>
                  </a:lnTo>
                  <a:lnTo>
                    <a:pt x="327" y="206"/>
                  </a:lnTo>
                  <a:lnTo>
                    <a:pt x="324" y="209"/>
                  </a:lnTo>
                  <a:lnTo>
                    <a:pt x="322" y="210"/>
                  </a:lnTo>
                  <a:lnTo>
                    <a:pt x="321" y="213"/>
                  </a:lnTo>
                  <a:lnTo>
                    <a:pt x="321" y="216"/>
                  </a:lnTo>
                  <a:lnTo>
                    <a:pt x="324" y="219"/>
                  </a:lnTo>
                  <a:lnTo>
                    <a:pt x="334" y="226"/>
                  </a:lnTo>
                  <a:lnTo>
                    <a:pt x="335" y="232"/>
                  </a:lnTo>
                  <a:lnTo>
                    <a:pt x="335" y="240"/>
                  </a:lnTo>
                  <a:lnTo>
                    <a:pt x="336" y="243"/>
                  </a:lnTo>
                  <a:lnTo>
                    <a:pt x="337" y="248"/>
                  </a:lnTo>
                  <a:lnTo>
                    <a:pt x="339" y="250"/>
                  </a:lnTo>
                  <a:lnTo>
                    <a:pt x="339" y="274"/>
                  </a:lnTo>
                  <a:lnTo>
                    <a:pt x="343" y="276"/>
                  </a:lnTo>
                  <a:lnTo>
                    <a:pt x="347" y="285"/>
                  </a:lnTo>
                  <a:lnTo>
                    <a:pt x="349" y="292"/>
                  </a:lnTo>
                  <a:lnTo>
                    <a:pt x="348" y="296"/>
                  </a:lnTo>
                  <a:lnTo>
                    <a:pt x="345" y="298"/>
                  </a:lnTo>
                  <a:lnTo>
                    <a:pt x="343" y="300"/>
                  </a:lnTo>
                  <a:lnTo>
                    <a:pt x="347" y="300"/>
                  </a:lnTo>
                  <a:lnTo>
                    <a:pt x="346" y="308"/>
                  </a:lnTo>
                  <a:lnTo>
                    <a:pt x="343" y="311"/>
                  </a:lnTo>
                  <a:lnTo>
                    <a:pt x="336" y="312"/>
                  </a:lnTo>
                  <a:lnTo>
                    <a:pt x="335" y="315"/>
                  </a:lnTo>
                  <a:lnTo>
                    <a:pt x="342" y="316"/>
                  </a:lnTo>
                  <a:lnTo>
                    <a:pt x="342" y="318"/>
                  </a:lnTo>
                  <a:lnTo>
                    <a:pt x="341" y="324"/>
                  </a:lnTo>
                  <a:lnTo>
                    <a:pt x="334" y="328"/>
                  </a:lnTo>
                  <a:lnTo>
                    <a:pt x="330" y="333"/>
                  </a:lnTo>
                  <a:lnTo>
                    <a:pt x="333" y="334"/>
                  </a:lnTo>
                  <a:lnTo>
                    <a:pt x="339" y="333"/>
                  </a:lnTo>
                  <a:lnTo>
                    <a:pt x="339" y="336"/>
                  </a:lnTo>
                  <a:lnTo>
                    <a:pt x="333" y="342"/>
                  </a:lnTo>
                  <a:lnTo>
                    <a:pt x="331" y="344"/>
                  </a:lnTo>
                  <a:lnTo>
                    <a:pt x="330" y="347"/>
                  </a:lnTo>
                  <a:lnTo>
                    <a:pt x="328" y="350"/>
                  </a:lnTo>
                  <a:lnTo>
                    <a:pt x="328" y="353"/>
                  </a:lnTo>
                  <a:lnTo>
                    <a:pt x="330" y="354"/>
                  </a:lnTo>
                  <a:lnTo>
                    <a:pt x="331" y="357"/>
                  </a:lnTo>
                  <a:lnTo>
                    <a:pt x="325" y="365"/>
                  </a:lnTo>
                  <a:lnTo>
                    <a:pt x="322" y="365"/>
                  </a:lnTo>
                  <a:lnTo>
                    <a:pt x="323" y="369"/>
                  </a:lnTo>
                  <a:lnTo>
                    <a:pt x="313" y="370"/>
                  </a:lnTo>
                  <a:lnTo>
                    <a:pt x="307" y="382"/>
                  </a:lnTo>
                  <a:lnTo>
                    <a:pt x="304" y="387"/>
                  </a:lnTo>
                  <a:lnTo>
                    <a:pt x="303" y="388"/>
                  </a:lnTo>
                  <a:lnTo>
                    <a:pt x="301" y="399"/>
                  </a:lnTo>
                  <a:lnTo>
                    <a:pt x="295" y="402"/>
                  </a:lnTo>
                  <a:lnTo>
                    <a:pt x="292" y="407"/>
                  </a:lnTo>
                  <a:lnTo>
                    <a:pt x="286" y="408"/>
                  </a:lnTo>
                  <a:lnTo>
                    <a:pt x="286" y="411"/>
                  </a:lnTo>
                  <a:lnTo>
                    <a:pt x="286" y="416"/>
                  </a:lnTo>
                  <a:lnTo>
                    <a:pt x="289" y="418"/>
                  </a:lnTo>
                  <a:lnTo>
                    <a:pt x="291" y="422"/>
                  </a:lnTo>
                  <a:lnTo>
                    <a:pt x="289" y="426"/>
                  </a:lnTo>
                  <a:lnTo>
                    <a:pt x="287" y="426"/>
                  </a:lnTo>
                  <a:lnTo>
                    <a:pt x="285" y="428"/>
                  </a:lnTo>
                  <a:lnTo>
                    <a:pt x="283" y="435"/>
                  </a:lnTo>
                  <a:lnTo>
                    <a:pt x="281" y="440"/>
                  </a:lnTo>
                  <a:lnTo>
                    <a:pt x="283" y="443"/>
                  </a:lnTo>
                  <a:lnTo>
                    <a:pt x="286" y="443"/>
                  </a:lnTo>
                  <a:lnTo>
                    <a:pt x="287" y="446"/>
                  </a:lnTo>
                  <a:lnTo>
                    <a:pt x="285" y="455"/>
                  </a:lnTo>
                  <a:lnTo>
                    <a:pt x="286" y="484"/>
                  </a:lnTo>
                  <a:lnTo>
                    <a:pt x="282" y="489"/>
                  </a:lnTo>
                  <a:lnTo>
                    <a:pt x="277" y="489"/>
                  </a:lnTo>
                  <a:lnTo>
                    <a:pt x="265" y="482"/>
                  </a:lnTo>
                  <a:lnTo>
                    <a:pt x="268" y="478"/>
                  </a:lnTo>
                  <a:lnTo>
                    <a:pt x="269" y="473"/>
                  </a:lnTo>
                  <a:lnTo>
                    <a:pt x="268" y="471"/>
                  </a:lnTo>
                  <a:lnTo>
                    <a:pt x="249" y="471"/>
                  </a:lnTo>
                  <a:lnTo>
                    <a:pt x="243" y="473"/>
                  </a:lnTo>
                  <a:lnTo>
                    <a:pt x="241" y="476"/>
                  </a:lnTo>
                  <a:lnTo>
                    <a:pt x="243" y="480"/>
                  </a:lnTo>
                  <a:lnTo>
                    <a:pt x="239" y="479"/>
                  </a:lnTo>
                  <a:lnTo>
                    <a:pt x="238" y="478"/>
                  </a:lnTo>
                  <a:lnTo>
                    <a:pt x="233" y="477"/>
                  </a:lnTo>
                  <a:lnTo>
                    <a:pt x="231" y="479"/>
                  </a:lnTo>
                  <a:lnTo>
                    <a:pt x="231" y="482"/>
                  </a:lnTo>
                  <a:lnTo>
                    <a:pt x="233" y="486"/>
                  </a:lnTo>
                  <a:lnTo>
                    <a:pt x="234" y="489"/>
                  </a:lnTo>
                  <a:lnTo>
                    <a:pt x="232" y="491"/>
                  </a:lnTo>
                  <a:lnTo>
                    <a:pt x="228" y="491"/>
                  </a:lnTo>
                  <a:lnTo>
                    <a:pt x="223" y="491"/>
                  </a:lnTo>
                  <a:lnTo>
                    <a:pt x="216" y="508"/>
                  </a:lnTo>
                  <a:lnTo>
                    <a:pt x="211" y="526"/>
                  </a:lnTo>
                  <a:lnTo>
                    <a:pt x="213" y="540"/>
                  </a:lnTo>
                  <a:lnTo>
                    <a:pt x="213" y="542"/>
                  </a:lnTo>
                  <a:lnTo>
                    <a:pt x="219" y="564"/>
                  </a:lnTo>
                  <a:lnTo>
                    <a:pt x="225" y="591"/>
                  </a:lnTo>
                  <a:lnTo>
                    <a:pt x="227" y="621"/>
                  </a:lnTo>
                  <a:lnTo>
                    <a:pt x="225" y="642"/>
                  </a:lnTo>
                  <a:lnTo>
                    <a:pt x="220" y="677"/>
                  </a:lnTo>
                  <a:lnTo>
                    <a:pt x="216" y="689"/>
                  </a:lnTo>
                  <a:lnTo>
                    <a:pt x="213" y="690"/>
                  </a:lnTo>
                  <a:lnTo>
                    <a:pt x="208" y="692"/>
                  </a:lnTo>
                  <a:lnTo>
                    <a:pt x="207" y="693"/>
                  </a:lnTo>
                  <a:lnTo>
                    <a:pt x="204" y="696"/>
                  </a:lnTo>
                  <a:lnTo>
                    <a:pt x="202" y="698"/>
                  </a:lnTo>
                  <a:lnTo>
                    <a:pt x="198" y="699"/>
                  </a:lnTo>
                  <a:lnTo>
                    <a:pt x="197" y="701"/>
                  </a:lnTo>
                  <a:lnTo>
                    <a:pt x="198" y="705"/>
                  </a:lnTo>
                  <a:lnTo>
                    <a:pt x="196" y="704"/>
                  </a:lnTo>
                  <a:lnTo>
                    <a:pt x="189" y="704"/>
                  </a:lnTo>
                  <a:lnTo>
                    <a:pt x="185" y="700"/>
                  </a:lnTo>
                  <a:lnTo>
                    <a:pt x="183" y="698"/>
                  </a:lnTo>
                  <a:lnTo>
                    <a:pt x="179" y="695"/>
                  </a:lnTo>
                  <a:lnTo>
                    <a:pt x="175" y="694"/>
                  </a:lnTo>
                  <a:lnTo>
                    <a:pt x="172" y="693"/>
                  </a:lnTo>
                  <a:lnTo>
                    <a:pt x="173" y="699"/>
                  </a:lnTo>
                  <a:lnTo>
                    <a:pt x="174" y="701"/>
                  </a:lnTo>
                  <a:lnTo>
                    <a:pt x="173" y="705"/>
                  </a:lnTo>
                  <a:lnTo>
                    <a:pt x="169" y="707"/>
                  </a:lnTo>
                  <a:lnTo>
                    <a:pt x="167" y="713"/>
                  </a:lnTo>
                  <a:lnTo>
                    <a:pt x="162" y="714"/>
                  </a:lnTo>
                  <a:lnTo>
                    <a:pt x="159" y="712"/>
                  </a:lnTo>
                  <a:lnTo>
                    <a:pt x="156" y="712"/>
                  </a:lnTo>
                  <a:lnTo>
                    <a:pt x="153" y="708"/>
                  </a:lnTo>
                  <a:lnTo>
                    <a:pt x="147" y="701"/>
                  </a:lnTo>
                  <a:lnTo>
                    <a:pt x="142" y="696"/>
                  </a:lnTo>
                  <a:lnTo>
                    <a:pt x="137" y="694"/>
                  </a:lnTo>
                  <a:lnTo>
                    <a:pt x="133" y="688"/>
                  </a:lnTo>
                  <a:lnTo>
                    <a:pt x="132" y="684"/>
                  </a:lnTo>
                  <a:lnTo>
                    <a:pt x="127" y="672"/>
                  </a:lnTo>
                  <a:lnTo>
                    <a:pt x="114" y="660"/>
                  </a:lnTo>
                  <a:lnTo>
                    <a:pt x="108" y="656"/>
                  </a:lnTo>
                  <a:lnTo>
                    <a:pt x="102" y="653"/>
                  </a:lnTo>
                  <a:lnTo>
                    <a:pt x="96" y="653"/>
                  </a:lnTo>
                  <a:lnTo>
                    <a:pt x="89" y="654"/>
                  </a:lnTo>
                  <a:lnTo>
                    <a:pt x="87" y="658"/>
                  </a:lnTo>
                  <a:lnTo>
                    <a:pt x="82" y="665"/>
                  </a:lnTo>
                  <a:lnTo>
                    <a:pt x="77" y="666"/>
                  </a:lnTo>
                  <a:lnTo>
                    <a:pt x="70" y="666"/>
                  </a:lnTo>
                  <a:lnTo>
                    <a:pt x="69" y="668"/>
                  </a:lnTo>
                  <a:lnTo>
                    <a:pt x="66" y="672"/>
                  </a:lnTo>
                  <a:lnTo>
                    <a:pt x="60" y="676"/>
                  </a:lnTo>
                  <a:lnTo>
                    <a:pt x="51" y="681"/>
                  </a:lnTo>
                  <a:lnTo>
                    <a:pt x="49" y="683"/>
                  </a:lnTo>
                  <a:lnTo>
                    <a:pt x="43" y="688"/>
                  </a:lnTo>
                  <a:lnTo>
                    <a:pt x="37" y="690"/>
                  </a:lnTo>
                  <a:lnTo>
                    <a:pt x="24" y="692"/>
                  </a:lnTo>
                  <a:lnTo>
                    <a:pt x="18" y="693"/>
                  </a:lnTo>
                  <a:lnTo>
                    <a:pt x="10" y="695"/>
                  </a:lnTo>
                  <a:lnTo>
                    <a:pt x="4" y="693"/>
                  </a:lnTo>
                  <a:lnTo>
                    <a:pt x="5" y="686"/>
                  </a:lnTo>
                  <a:lnTo>
                    <a:pt x="6" y="678"/>
                  </a:lnTo>
                  <a:lnTo>
                    <a:pt x="5" y="669"/>
                  </a:lnTo>
                  <a:lnTo>
                    <a:pt x="6" y="654"/>
                  </a:lnTo>
                  <a:lnTo>
                    <a:pt x="0" y="648"/>
                  </a:lnTo>
                  <a:lnTo>
                    <a:pt x="0" y="642"/>
                  </a:lnTo>
                  <a:lnTo>
                    <a:pt x="9" y="628"/>
                  </a:lnTo>
                  <a:lnTo>
                    <a:pt x="10" y="624"/>
                  </a:lnTo>
                  <a:lnTo>
                    <a:pt x="10" y="621"/>
                  </a:lnTo>
                  <a:lnTo>
                    <a:pt x="7" y="617"/>
                  </a:lnTo>
                  <a:lnTo>
                    <a:pt x="6" y="616"/>
                  </a:lnTo>
                  <a:lnTo>
                    <a:pt x="7" y="614"/>
                  </a:lnTo>
                  <a:lnTo>
                    <a:pt x="11" y="612"/>
                  </a:lnTo>
                  <a:lnTo>
                    <a:pt x="19" y="611"/>
                  </a:lnTo>
                  <a:lnTo>
                    <a:pt x="24" y="610"/>
                  </a:lnTo>
                  <a:lnTo>
                    <a:pt x="28" y="611"/>
                  </a:lnTo>
                  <a:lnTo>
                    <a:pt x="28" y="606"/>
                  </a:lnTo>
                  <a:lnTo>
                    <a:pt x="30" y="604"/>
                  </a:lnTo>
                  <a:lnTo>
                    <a:pt x="37" y="606"/>
                  </a:lnTo>
                  <a:lnTo>
                    <a:pt x="45" y="605"/>
                  </a:lnTo>
                  <a:lnTo>
                    <a:pt x="46" y="602"/>
                  </a:lnTo>
                  <a:lnTo>
                    <a:pt x="42" y="588"/>
                  </a:lnTo>
                  <a:lnTo>
                    <a:pt x="46" y="584"/>
                  </a:lnTo>
                  <a:lnTo>
                    <a:pt x="48" y="581"/>
                  </a:lnTo>
                  <a:lnTo>
                    <a:pt x="52" y="575"/>
                  </a:lnTo>
                  <a:lnTo>
                    <a:pt x="54" y="572"/>
                  </a:lnTo>
                  <a:lnTo>
                    <a:pt x="63" y="557"/>
                  </a:lnTo>
                  <a:lnTo>
                    <a:pt x="63" y="555"/>
                  </a:lnTo>
                  <a:lnTo>
                    <a:pt x="60" y="552"/>
                  </a:lnTo>
                  <a:lnTo>
                    <a:pt x="55" y="548"/>
                  </a:lnTo>
                  <a:lnTo>
                    <a:pt x="54" y="545"/>
                  </a:lnTo>
                  <a:lnTo>
                    <a:pt x="55" y="534"/>
                  </a:lnTo>
                  <a:lnTo>
                    <a:pt x="57" y="531"/>
                  </a:lnTo>
                  <a:lnTo>
                    <a:pt x="61" y="521"/>
                  </a:lnTo>
                  <a:lnTo>
                    <a:pt x="63" y="518"/>
                  </a:lnTo>
                  <a:lnTo>
                    <a:pt x="61" y="515"/>
                  </a:lnTo>
                  <a:lnTo>
                    <a:pt x="60" y="513"/>
                  </a:lnTo>
                  <a:lnTo>
                    <a:pt x="63" y="510"/>
                  </a:lnTo>
                  <a:lnTo>
                    <a:pt x="64" y="502"/>
                  </a:lnTo>
                  <a:lnTo>
                    <a:pt x="65" y="500"/>
                  </a:lnTo>
                  <a:lnTo>
                    <a:pt x="69" y="500"/>
                  </a:lnTo>
                  <a:lnTo>
                    <a:pt x="73" y="498"/>
                  </a:lnTo>
                  <a:lnTo>
                    <a:pt x="78" y="496"/>
                  </a:lnTo>
                  <a:lnTo>
                    <a:pt x="84" y="488"/>
                  </a:lnTo>
                  <a:lnTo>
                    <a:pt x="85" y="483"/>
                  </a:lnTo>
                  <a:lnTo>
                    <a:pt x="83" y="478"/>
                  </a:lnTo>
                  <a:lnTo>
                    <a:pt x="79" y="472"/>
                  </a:lnTo>
                  <a:lnTo>
                    <a:pt x="76" y="472"/>
                  </a:lnTo>
                  <a:lnTo>
                    <a:pt x="73" y="471"/>
                  </a:lnTo>
                  <a:lnTo>
                    <a:pt x="71" y="470"/>
                  </a:lnTo>
                  <a:lnTo>
                    <a:pt x="69" y="467"/>
                  </a:lnTo>
                  <a:lnTo>
                    <a:pt x="69" y="464"/>
                  </a:lnTo>
                  <a:lnTo>
                    <a:pt x="69" y="460"/>
                  </a:lnTo>
                  <a:lnTo>
                    <a:pt x="71" y="454"/>
                  </a:lnTo>
                  <a:lnTo>
                    <a:pt x="71" y="449"/>
                  </a:lnTo>
                  <a:lnTo>
                    <a:pt x="66" y="447"/>
                  </a:lnTo>
                  <a:lnTo>
                    <a:pt x="60" y="444"/>
                  </a:lnTo>
                  <a:lnTo>
                    <a:pt x="52" y="438"/>
                  </a:lnTo>
                  <a:lnTo>
                    <a:pt x="54" y="431"/>
                  </a:lnTo>
                  <a:lnTo>
                    <a:pt x="61" y="424"/>
                  </a:lnTo>
                  <a:lnTo>
                    <a:pt x="77" y="405"/>
                  </a:lnTo>
                  <a:lnTo>
                    <a:pt x="83" y="390"/>
                  </a:lnTo>
                  <a:lnTo>
                    <a:pt x="89" y="370"/>
                  </a:lnTo>
                  <a:lnTo>
                    <a:pt x="90" y="354"/>
                  </a:lnTo>
                  <a:lnTo>
                    <a:pt x="91" y="341"/>
                  </a:lnTo>
                  <a:lnTo>
                    <a:pt x="94" y="338"/>
                  </a:lnTo>
                  <a:lnTo>
                    <a:pt x="100" y="332"/>
                  </a:lnTo>
                  <a:lnTo>
                    <a:pt x="105" y="322"/>
                  </a:lnTo>
                  <a:lnTo>
                    <a:pt x="109" y="305"/>
                  </a:lnTo>
                  <a:lnTo>
                    <a:pt x="112" y="288"/>
                  </a:lnTo>
                  <a:lnTo>
                    <a:pt x="112" y="269"/>
                  </a:lnTo>
                  <a:lnTo>
                    <a:pt x="106" y="255"/>
                  </a:lnTo>
                  <a:lnTo>
                    <a:pt x="102" y="250"/>
                  </a:lnTo>
                  <a:lnTo>
                    <a:pt x="97" y="249"/>
                  </a:lnTo>
                  <a:lnTo>
                    <a:pt x="93" y="249"/>
                  </a:lnTo>
                  <a:lnTo>
                    <a:pt x="89" y="252"/>
                  </a:lnTo>
                  <a:lnTo>
                    <a:pt x="84" y="254"/>
                  </a:lnTo>
                  <a:lnTo>
                    <a:pt x="75" y="252"/>
                  </a:lnTo>
                  <a:lnTo>
                    <a:pt x="71" y="250"/>
                  </a:lnTo>
                  <a:lnTo>
                    <a:pt x="70" y="236"/>
                  </a:lnTo>
                  <a:lnTo>
                    <a:pt x="72" y="231"/>
                  </a:lnTo>
                  <a:lnTo>
                    <a:pt x="82" y="236"/>
                  </a:lnTo>
                  <a:lnTo>
                    <a:pt x="88" y="236"/>
                  </a:lnTo>
                  <a:lnTo>
                    <a:pt x="93" y="233"/>
                  </a:lnTo>
                  <a:lnTo>
                    <a:pt x="96" y="230"/>
                  </a:lnTo>
                  <a:lnTo>
                    <a:pt x="99" y="225"/>
                  </a:lnTo>
                  <a:lnTo>
                    <a:pt x="106" y="206"/>
                  </a:lnTo>
                  <a:lnTo>
                    <a:pt x="107" y="192"/>
                  </a:lnTo>
                  <a:lnTo>
                    <a:pt x="107" y="182"/>
                  </a:lnTo>
                  <a:lnTo>
                    <a:pt x="106" y="178"/>
                  </a:lnTo>
                  <a:lnTo>
                    <a:pt x="100" y="172"/>
                  </a:lnTo>
                  <a:lnTo>
                    <a:pt x="100" y="168"/>
                  </a:lnTo>
                  <a:lnTo>
                    <a:pt x="101" y="162"/>
                  </a:lnTo>
                  <a:lnTo>
                    <a:pt x="99" y="153"/>
                  </a:lnTo>
                  <a:lnTo>
                    <a:pt x="96" y="150"/>
                  </a:lnTo>
                  <a:lnTo>
                    <a:pt x="93" y="149"/>
                  </a:lnTo>
                  <a:lnTo>
                    <a:pt x="88" y="147"/>
                  </a:lnTo>
                  <a:lnTo>
                    <a:pt x="88" y="142"/>
                  </a:lnTo>
                  <a:lnTo>
                    <a:pt x="89" y="140"/>
                  </a:lnTo>
                  <a:lnTo>
                    <a:pt x="95" y="136"/>
                  </a:lnTo>
                  <a:lnTo>
                    <a:pt x="97" y="134"/>
                  </a:lnTo>
                  <a:lnTo>
                    <a:pt x="101" y="130"/>
                  </a:lnTo>
                  <a:lnTo>
                    <a:pt x="106" y="124"/>
                  </a:lnTo>
                  <a:lnTo>
                    <a:pt x="113" y="122"/>
                  </a:lnTo>
                  <a:lnTo>
                    <a:pt x="118" y="122"/>
                  </a:lnTo>
                  <a:lnTo>
                    <a:pt x="123" y="120"/>
                  </a:lnTo>
                  <a:lnTo>
                    <a:pt x="125" y="119"/>
                  </a:lnTo>
                  <a:lnTo>
                    <a:pt x="129" y="116"/>
                  </a:lnTo>
                  <a:lnTo>
                    <a:pt x="133" y="110"/>
                  </a:lnTo>
                  <a:lnTo>
                    <a:pt x="137" y="99"/>
                  </a:lnTo>
                  <a:lnTo>
                    <a:pt x="141" y="77"/>
                  </a:lnTo>
                  <a:lnTo>
                    <a:pt x="139" y="71"/>
                  </a:lnTo>
                  <a:lnTo>
                    <a:pt x="133" y="65"/>
                  </a:lnTo>
                  <a:lnTo>
                    <a:pt x="133" y="63"/>
                  </a:lnTo>
                  <a:lnTo>
                    <a:pt x="141" y="62"/>
                  </a:lnTo>
                  <a:lnTo>
                    <a:pt x="141" y="59"/>
                  </a:lnTo>
                  <a:lnTo>
                    <a:pt x="143" y="45"/>
                  </a:lnTo>
                  <a:lnTo>
                    <a:pt x="147" y="47"/>
                  </a:lnTo>
                  <a:lnTo>
                    <a:pt x="155" y="51"/>
                  </a:lnTo>
                  <a:lnTo>
                    <a:pt x="161" y="53"/>
                  </a:lnTo>
                  <a:lnTo>
                    <a:pt x="163" y="52"/>
                  </a:lnTo>
                  <a:lnTo>
                    <a:pt x="168" y="50"/>
                  </a:lnTo>
                  <a:lnTo>
                    <a:pt x="169" y="50"/>
                  </a:lnTo>
                  <a:lnTo>
                    <a:pt x="179" y="56"/>
                  </a:lnTo>
                  <a:lnTo>
                    <a:pt x="181" y="60"/>
                  </a:lnTo>
                  <a:lnTo>
                    <a:pt x="181" y="70"/>
                  </a:lnTo>
                  <a:lnTo>
                    <a:pt x="183" y="78"/>
                  </a:lnTo>
                  <a:lnTo>
                    <a:pt x="185" y="95"/>
                  </a:lnTo>
                  <a:lnTo>
                    <a:pt x="190" y="102"/>
                  </a:lnTo>
                  <a:lnTo>
                    <a:pt x="195" y="102"/>
                  </a:lnTo>
                  <a:lnTo>
                    <a:pt x="201" y="95"/>
                  </a:lnTo>
                  <a:lnTo>
                    <a:pt x="203" y="87"/>
                  </a:lnTo>
                  <a:lnTo>
                    <a:pt x="203" y="78"/>
                  </a:lnTo>
                  <a:lnTo>
                    <a:pt x="205" y="77"/>
                  </a:lnTo>
                  <a:lnTo>
                    <a:pt x="217" y="86"/>
                  </a:lnTo>
                  <a:lnTo>
                    <a:pt x="220" y="88"/>
                  </a:lnTo>
                  <a:lnTo>
                    <a:pt x="226" y="90"/>
                  </a:lnTo>
                  <a:lnTo>
                    <a:pt x="229" y="94"/>
                  </a:lnTo>
                  <a:lnTo>
                    <a:pt x="233" y="94"/>
                  </a:lnTo>
                  <a:lnTo>
                    <a:pt x="237" y="92"/>
                  </a:lnTo>
                  <a:lnTo>
                    <a:pt x="244" y="77"/>
                  </a:lnTo>
                  <a:lnTo>
                    <a:pt x="247" y="54"/>
                  </a:lnTo>
                  <a:lnTo>
                    <a:pt x="249" y="53"/>
                  </a:lnTo>
                  <a:lnTo>
                    <a:pt x="237" y="39"/>
                  </a:lnTo>
                  <a:lnTo>
                    <a:pt x="234" y="47"/>
                  </a:lnTo>
                  <a:lnTo>
                    <a:pt x="229" y="51"/>
                  </a:lnTo>
                  <a:lnTo>
                    <a:pt x="225" y="54"/>
                  </a:lnTo>
                  <a:lnTo>
                    <a:pt x="222" y="59"/>
                  </a:lnTo>
                  <a:lnTo>
                    <a:pt x="214" y="58"/>
                  </a:lnTo>
                  <a:lnTo>
                    <a:pt x="211" y="63"/>
                  </a:lnTo>
                  <a:lnTo>
                    <a:pt x="203" y="65"/>
                  </a:lnTo>
                  <a:lnTo>
                    <a:pt x="193" y="65"/>
                  </a:lnTo>
                  <a:lnTo>
                    <a:pt x="192" y="57"/>
                  </a:lnTo>
                  <a:lnTo>
                    <a:pt x="193" y="50"/>
                  </a:lnTo>
                  <a:lnTo>
                    <a:pt x="199" y="21"/>
                  </a:lnTo>
                  <a:lnTo>
                    <a:pt x="205" y="11"/>
                  </a:lnTo>
                  <a:lnTo>
                    <a:pt x="207" y="6"/>
                  </a:lnTo>
                  <a:lnTo>
                    <a:pt x="208" y="0"/>
                  </a:lnTo>
                  <a:lnTo>
                    <a:pt x="217" y="8"/>
                  </a:lnTo>
                  <a:lnTo>
                    <a:pt x="222" y="9"/>
                  </a:lnTo>
                  <a:lnTo>
                    <a:pt x="231" y="11"/>
                  </a:lnTo>
                  <a:lnTo>
                    <a:pt x="234" y="15"/>
                  </a:lnTo>
                  <a:lnTo>
                    <a:pt x="244" y="22"/>
                  </a:lnTo>
                  <a:lnTo>
                    <a:pt x="250" y="26"/>
                  </a:lnTo>
                  <a:lnTo>
                    <a:pt x="256" y="26"/>
                  </a:lnTo>
                  <a:lnTo>
                    <a:pt x="262" y="22"/>
                  </a:lnTo>
                  <a:lnTo>
                    <a:pt x="273" y="12"/>
                  </a:lnTo>
                  <a:lnTo>
                    <a:pt x="267" y="45"/>
                  </a:lnTo>
                  <a:lnTo>
                    <a:pt x="265" y="68"/>
                  </a:lnTo>
                  <a:lnTo>
                    <a:pt x="267" y="96"/>
                  </a:lnTo>
                  <a:lnTo>
                    <a:pt x="271" y="125"/>
                  </a:lnTo>
                  <a:lnTo>
                    <a:pt x="280" y="141"/>
                  </a:lnTo>
                  <a:lnTo>
                    <a:pt x="285" y="141"/>
                  </a:lnTo>
                  <a:lnTo>
                    <a:pt x="286" y="140"/>
                  </a:lnTo>
                  <a:lnTo>
                    <a:pt x="289" y="141"/>
                  </a:lnTo>
                  <a:lnTo>
                    <a:pt x="305" y="162"/>
                  </a:lnTo>
                  <a:close/>
                </a:path>
              </a:pathLst>
            </a:custGeom>
            <a:blipFill dpi="0" rotWithShape="0">
              <a:blip r:embed="rId4"/>
              <a:srcRect/>
              <a:tile tx="0" ty="0" sx="100000" sy="100000" flip="none" algn="tl"/>
            </a:blip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775" name="Freeform 31"/>
            <p:cNvSpPr>
              <a:spLocks/>
            </p:cNvSpPr>
            <p:nvPr/>
          </p:nvSpPr>
          <p:spPr bwMode="auto">
            <a:xfrm rot="1627522">
              <a:off x="3734" y="1499"/>
              <a:ext cx="835" cy="919"/>
            </a:xfrm>
            <a:custGeom>
              <a:avLst/>
              <a:gdLst>
                <a:gd name="T0" fmla="*/ 67 w 675"/>
                <a:gd name="T1" fmla="*/ 605 h 617"/>
                <a:gd name="T2" fmla="*/ 77 w 675"/>
                <a:gd name="T3" fmla="*/ 579 h 617"/>
                <a:gd name="T4" fmla="*/ 100 w 675"/>
                <a:gd name="T5" fmla="*/ 555 h 617"/>
                <a:gd name="T6" fmla="*/ 103 w 675"/>
                <a:gd name="T7" fmla="*/ 563 h 617"/>
                <a:gd name="T8" fmla="*/ 130 w 675"/>
                <a:gd name="T9" fmla="*/ 567 h 617"/>
                <a:gd name="T10" fmla="*/ 161 w 675"/>
                <a:gd name="T11" fmla="*/ 548 h 617"/>
                <a:gd name="T12" fmla="*/ 118 w 675"/>
                <a:gd name="T13" fmla="*/ 516 h 617"/>
                <a:gd name="T14" fmla="*/ 71 w 675"/>
                <a:gd name="T15" fmla="*/ 494 h 617"/>
                <a:gd name="T16" fmla="*/ 76 w 675"/>
                <a:gd name="T17" fmla="*/ 446 h 617"/>
                <a:gd name="T18" fmla="*/ 109 w 675"/>
                <a:gd name="T19" fmla="*/ 451 h 617"/>
                <a:gd name="T20" fmla="*/ 123 w 675"/>
                <a:gd name="T21" fmla="*/ 471 h 617"/>
                <a:gd name="T22" fmla="*/ 154 w 675"/>
                <a:gd name="T23" fmla="*/ 468 h 617"/>
                <a:gd name="T24" fmla="*/ 227 w 675"/>
                <a:gd name="T25" fmla="*/ 443 h 617"/>
                <a:gd name="T26" fmla="*/ 265 w 675"/>
                <a:gd name="T27" fmla="*/ 463 h 617"/>
                <a:gd name="T28" fmla="*/ 306 w 675"/>
                <a:gd name="T29" fmla="*/ 492 h 617"/>
                <a:gd name="T30" fmla="*/ 387 w 675"/>
                <a:gd name="T31" fmla="*/ 534 h 617"/>
                <a:gd name="T32" fmla="*/ 399 w 675"/>
                <a:gd name="T33" fmla="*/ 494 h 617"/>
                <a:gd name="T34" fmla="*/ 467 w 675"/>
                <a:gd name="T35" fmla="*/ 393 h 617"/>
                <a:gd name="T36" fmla="*/ 527 w 675"/>
                <a:gd name="T37" fmla="*/ 383 h 617"/>
                <a:gd name="T38" fmla="*/ 564 w 675"/>
                <a:gd name="T39" fmla="*/ 362 h 617"/>
                <a:gd name="T40" fmla="*/ 587 w 675"/>
                <a:gd name="T41" fmla="*/ 366 h 617"/>
                <a:gd name="T42" fmla="*/ 599 w 675"/>
                <a:gd name="T43" fmla="*/ 345 h 617"/>
                <a:gd name="T44" fmla="*/ 643 w 675"/>
                <a:gd name="T45" fmla="*/ 333 h 617"/>
                <a:gd name="T46" fmla="*/ 672 w 675"/>
                <a:gd name="T47" fmla="*/ 300 h 617"/>
                <a:gd name="T48" fmla="*/ 631 w 675"/>
                <a:gd name="T49" fmla="*/ 315 h 617"/>
                <a:gd name="T50" fmla="*/ 594 w 675"/>
                <a:gd name="T51" fmla="*/ 239 h 617"/>
                <a:gd name="T52" fmla="*/ 610 w 675"/>
                <a:gd name="T53" fmla="*/ 205 h 617"/>
                <a:gd name="T54" fmla="*/ 604 w 675"/>
                <a:gd name="T55" fmla="*/ 188 h 617"/>
                <a:gd name="T56" fmla="*/ 586 w 675"/>
                <a:gd name="T57" fmla="*/ 204 h 617"/>
                <a:gd name="T58" fmla="*/ 517 w 675"/>
                <a:gd name="T59" fmla="*/ 231 h 617"/>
                <a:gd name="T60" fmla="*/ 441 w 675"/>
                <a:gd name="T61" fmla="*/ 197 h 617"/>
                <a:gd name="T62" fmla="*/ 369 w 675"/>
                <a:gd name="T63" fmla="*/ 155 h 617"/>
                <a:gd name="T64" fmla="*/ 307 w 675"/>
                <a:gd name="T65" fmla="*/ 86 h 617"/>
                <a:gd name="T66" fmla="*/ 263 w 675"/>
                <a:gd name="T67" fmla="*/ 26 h 617"/>
                <a:gd name="T68" fmla="*/ 241 w 675"/>
                <a:gd name="T69" fmla="*/ 7 h 617"/>
                <a:gd name="T70" fmla="*/ 222 w 675"/>
                <a:gd name="T71" fmla="*/ 17 h 617"/>
                <a:gd name="T72" fmla="*/ 204 w 675"/>
                <a:gd name="T73" fmla="*/ 25 h 617"/>
                <a:gd name="T74" fmla="*/ 197 w 675"/>
                <a:gd name="T75" fmla="*/ 59 h 617"/>
                <a:gd name="T76" fmla="*/ 216 w 675"/>
                <a:gd name="T77" fmla="*/ 109 h 617"/>
                <a:gd name="T78" fmla="*/ 204 w 675"/>
                <a:gd name="T79" fmla="*/ 180 h 617"/>
                <a:gd name="T80" fmla="*/ 201 w 675"/>
                <a:gd name="T81" fmla="*/ 242 h 617"/>
                <a:gd name="T82" fmla="*/ 175 w 675"/>
                <a:gd name="T83" fmla="*/ 260 h 617"/>
                <a:gd name="T84" fmla="*/ 175 w 675"/>
                <a:gd name="T85" fmla="*/ 295 h 617"/>
                <a:gd name="T86" fmla="*/ 169 w 675"/>
                <a:gd name="T87" fmla="*/ 342 h 617"/>
                <a:gd name="T88" fmla="*/ 143 w 675"/>
                <a:gd name="T89" fmla="*/ 339 h 617"/>
                <a:gd name="T90" fmla="*/ 106 w 675"/>
                <a:gd name="T91" fmla="*/ 341 h 617"/>
                <a:gd name="T92" fmla="*/ 85 w 675"/>
                <a:gd name="T93" fmla="*/ 324 h 617"/>
                <a:gd name="T94" fmla="*/ 67 w 675"/>
                <a:gd name="T95" fmla="*/ 333 h 617"/>
                <a:gd name="T96" fmla="*/ 79 w 675"/>
                <a:gd name="T97" fmla="*/ 378 h 617"/>
                <a:gd name="T98" fmla="*/ 59 w 675"/>
                <a:gd name="T99" fmla="*/ 411 h 617"/>
                <a:gd name="T100" fmla="*/ 46 w 675"/>
                <a:gd name="T101" fmla="*/ 409 h 617"/>
                <a:gd name="T102" fmla="*/ 25 w 675"/>
                <a:gd name="T103" fmla="*/ 427 h 617"/>
                <a:gd name="T104" fmla="*/ 5 w 675"/>
                <a:gd name="T105" fmla="*/ 473 h 617"/>
                <a:gd name="T106" fmla="*/ 10 w 675"/>
                <a:gd name="T107" fmla="*/ 499 h 617"/>
                <a:gd name="T108" fmla="*/ 30 w 675"/>
                <a:gd name="T109" fmla="*/ 517 h 617"/>
                <a:gd name="T110" fmla="*/ 30 w 675"/>
                <a:gd name="T111" fmla="*/ 563 h 617"/>
                <a:gd name="T112" fmla="*/ 39 w 675"/>
                <a:gd name="T113" fmla="*/ 614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75" h="617">
                  <a:moveTo>
                    <a:pt x="45" y="617"/>
                  </a:moveTo>
                  <a:lnTo>
                    <a:pt x="47" y="617"/>
                  </a:lnTo>
                  <a:lnTo>
                    <a:pt x="54" y="608"/>
                  </a:lnTo>
                  <a:lnTo>
                    <a:pt x="58" y="607"/>
                  </a:lnTo>
                  <a:lnTo>
                    <a:pt x="67" y="605"/>
                  </a:lnTo>
                  <a:lnTo>
                    <a:pt x="67" y="600"/>
                  </a:lnTo>
                  <a:lnTo>
                    <a:pt x="75" y="597"/>
                  </a:lnTo>
                  <a:lnTo>
                    <a:pt x="76" y="593"/>
                  </a:lnTo>
                  <a:lnTo>
                    <a:pt x="77" y="582"/>
                  </a:lnTo>
                  <a:lnTo>
                    <a:pt x="77" y="579"/>
                  </a:lnTo>
                  <a:lnTo>
                    <a:pt x="83" y="572"/>
                  </a:lnTo>
                  <a:lnTo>
                    <a:pt x="93" y="565"/>
                  </a:lnTo>
                  <a:lnTo>
                    <a:pt x="95" y="564"/>
                  </a:lnTo>
                  <a:lnTo>
                    <a:pt x="96" y="559"/>
                  </a:lnTo>
                  <a:lnTo>
                    <a:pt x="100" y="555"/>
                  </a:lnTo>
                  <a:lnTo>
                    <a:pt x="105" y="554"/>
                  </a:lnTo>
                  <a:lnTo>
                    <a:pt x="103" y="555"/>
                  </a:lnTo>
                  <a:lnTo>
                    <a:pt x="102" y="559"/>
                  </a:lnTo>
                  <a:lnTo>
                    <a:pt x="103" y="560"/>
                  </a:lnTo>
                  <a:lnTo>
                    <a:pt x="103" y="563"/>
                  </a:lnTo>
                  <a:lnTo>
                    <a:pt x="107" y="564"/>
                  </a:lnTo>
                  <a:lnTo>
                    <a:pt x="109" y="561"/>
                  </a:lnTo>
                  <a:lnTo>
                    <a:pt x="114" y="559"/>
                  </a:lnTo>
                  <a:lnTo>
                    <a:pt x="127" y="563"/>
                  </a:lnTo>
                  <a:lnTo>
                    <a:pt x="130" y="567"/>
                  </a:lnTo>
                  <a:lnTo>
                    <a:pt x="135" y="570"/>
                  </a:lnTo>
                  <a:lnTo>
                    <a:pt x="137" y="571"/>
                  </a:lnTo>
                  <a:lnTo>
                    <a:pt x="148" y="564"/>
                  </a:lnTo>
                  <a:lnTo>
                    <a:pt x="157" y="554"/>
                  </a:lnTo>
                  <a:lnTo>
                    <a:pt x="161" y="548"/>
                  </a:lnTo>
                  <a:lnTo>
                    <a:pt x="147" y="540"/>
                  </a:lnTo>
                  <a:lnTo>
                    <a:pt x="137" y="536"/>
                  </a:lnTo>
                  <a:lnTo>
                    <a:pt x="135" y="533"/>
                  </a:lnTo>
                  <a:lnTo>
                    <a:pt x="132" y="530"/>
                  </a:lnTo>
                  <a:lnTo>
                    <a:pt x="118" y="516"/>
                  </a:lnTo>
                  <a:lnTo>
                    <a:pt x="114" y="507"/>
                  </a:lnTo>
                  <a:lnTo>
                    <a:pt x="112" y="504"/>
                  </a:lnTo>
                  <a:lnTo>
                    <a:pt x="90" y="505"/>
                  </a:lnTo>
                  <a:lnTo>
                    <a:pt x="85" y="505"/>
                  </a:lnTo>
                  <a:lnTo>
                    <a:pt x="71" y="494"/>
                  </a:lnTo>
                  <a:lnTo>
                    <a:pt x="61" y="489"/>
                  </a:lnTo>
                  <a:lnTo>
                    <a:pt x="59" y="485"/>
                  </a:lnTo>
                  <a:lnTo>
                    <a:pt x="59" y="479"/>
                  </a:lnTo>
                  <a:lnTo>
                    <a:pt x="69" y="457"/>
                  </a:lnTo>
                  <a:lnTo>
                    <a:pt x="76" y="446"/>
                  </a:lnTo>
                  <a:lnTo>
                    <a:pt x="81" y="443"/>
                  </a:lnTo>
                  <a:lnTo>
                    <a:pt x="90" y="445"/>
                  </a:lnTo>
                  <a:lnTo>
                    <a:pt x="91" y="445"/>
                  </a:lnTo>
                  <a:lnTo>
                    <a:pt x="97" y="441"/>
                  </a:lnTo>
                  <a:lnTo>
                    <a:pt x="109" y="451"/>
                  </a:lnTo>
                  <a:lnTo>
                    <a:pt x="109" y="455"/>
                  </a:lnTo>
                  <a:lnTo>
                    <a:pt x="117" y="462"/>
                  </a:lnTo>
                  <a:lnTo>
                    <a:pt x="119" y="463"/>
                  </a:lnTo>
                  <a:lnTo>
                    <a:pt x="121" y="469"/>
                  </a:lnTo>
                  <a:lnTo>
                    <a:pt x="123" y="471"/>
                  </a:lnTo>
                  <a:lnTo>
                    <a:pt x="127" y="476"/>
                  </a:lnTo>
                  <a:lnTo>
                    <a:pt x="127" y="482"/>
                  </a:lnTo>
                  <a:lnTo>
                    <a:pt x="129" y="485"/>
                  </a:lnTo>
                  <a:lnTo>
                    <a:pt x="132" y="486"/>
                  </a:lnTo>
                  <a:lnTo>
                    <a:pt x="154" y="468"/>
                  </a:lnTo>
                  <a:lnTo>
                    <a:pt x="172" y="453"/>
                  </a:lnTo>
                  <a:lnTo>
                    <a:pt x="183" y="445"/>
                  </a:lnTo>
                  <a:lnTo>
                    <a:pt x="197" y="440"/>
                  </a:lnTo>
                  <a:lnTo>
                    <a:pt x="213" y="439"/>
                  </a:lnTo>
                  <a:lnTo>
                    <a:pt x="227" y="443"/>
                  </a:lnTo>
                  <a:lnTo>
                    <a:pt x="234" y="445"/>
                  </a:lnTo>
                  <a:lnTo>
                    <a:pt x="243" y="452"/>
                  </a:lnTo>
                  <a:lnTo>
                    <a:pt x="252" y="458"/>
                  </a:lnTo>
                  <a:lnTo>
                    <a:pt x="255" y="459"/>
                  </a:lnTo>
                  <a:lnTo>
                    <a:pt x="265" y="463"/>
                  </a:lnTo>
                  <a:lnTo>
                    <a:pt x="268" y="464"/>
                  </a:lnTo>
                  <a:lnTo>
                    <a:pt x="274" y="470"/>
                  </a:lnTo>
                  <a:lnTo>
                    <a:pt x="281" y="476"/>
                  </a:lnTo>
                  <a:lnTo>
                    <a:pt x="292" y="482"/>
                  </a:lnTo>
                  <a:lnTo>
                    <a:pt x="306" y="492"/>
                  </a:lnTo>
                  <a:lnTo>
                    <a:pt x="321" y="499"/>
                  </a:lnTo>
                  <a:lnTo>
                    <a:pt x="330" y="503"/>
                  </a:lnTo>
                  <a:lnTo>
                    <a:pt x="366" y="516"/>
                  </a:lnTo>
                  <a:lnTo>
                    <a:pt x="369" y="518"/>
                  </a:lnTo>
                  <a:lnTo>
                    <a:pt x="387" y="534"/>
                  </a:lnTo>
                  <a:lnTo>
                    <a:pt x="385" y="529"/>
                  </a:lnTo>
                  <a:lnTo>
                    <a:pt x="387" y="525"/>
                  </a:lnTo>
                  <a:lnTo>
                    <a:pt x="394" y="516"/>
                  </a:lnTo>
                  <a:lnTo>
                    <a:pt x="396" y="504"/>
                  </a:lnTo>
                  <a:lnTo>
                    <a:pt x="399" y="494"/>
                  </a:lnTo>
                  <a:lnTo>
                    <a:pt x="399" y="483"/>
                  </a:lnTo>
                  <a:lnTo>
                    <a:pt x="401" y="473"/>
                  </a:lnTo>
                  <a:lnTo>
                    <a:pt x="414" y="450"/>
                  </a:lnTo>
                  <a:lnTo>
                    <a:pt x="436" y="423"/>
                  </a:lnTo>
                  <a:lnTo>
                    <a:pt x="467" y="393"/>
                  </a:lnTo>
                  <a:lnTo>
                    <a:pt x="481" y="381"/>
                  </a:lnTo>
                  <a:lnTo>
                    <a:pt x="490" y="377"/>
                  </a:lnTo>
                  <a:lnTo>
                    <a:pt x="497" y="377"/>
                  </a:lnTo>
                  <a:lnTo>
                    <a:pt x="505" y="377"/>
                  </a:lnTo>
                  <a:lnTo>
                    <a:pt x="527" y="383"/>
                  </a:lnTo>
                  <a:lnTo>
                    <a:pt x="531" y="383"/>
                  </a:lnTo>
                  <a:lnTo>
                    <a:pt x="561" y="379"/>
                  </a:lnTo>
                  <a:lnTo>
                    <a:pt x="561" y="377"/>
                  </a:lnTo>
                  <a:lnTo>
                    <a:pt x="556" y="372"/>
                  </a:lnTo>
                  <a:lnTo>
                    <a:pt x="564" y="362"/>
                  </a:lnTo>
                  <a:lnTo>
                    <a:pt x="565" y="366"/>
                  </a:lnTo>
                  <a:lnTo>
                    <a:pt x="564" y="367"/>
                  </a:lnTo>
                  <a:lnTo>
                    <a:pt x="567" y="369"/>
                  </a:lnTo>
                  <a:lnTo>
                    <a:pt x="585" y="367"/>
                  </a:lnTo>
                  <a:lnTo>
                    <a:pt x="587" y="366"/>
                  </a:lnTo>
                  <a:lnTo>
                    <a:pt x="604" y="355"/>
                  </a:lnTo>
                  <a:lnTo>
                    <a:pt x="605" y="353"/>
                  </a:lnTo>
                  <a:lnTo>
                    <a:pt x="600" y="349"/>
                  </a:lnTo>
                  <a:lnTo>
                    <a:pt x="599" y="347"/>
                  </a:lnTo>
                  <a:lnTo>
                    <a:pt x="599" y="345"/>
                  </a:lnTo>
                  <a:lnTo>
                    <a:pt x="607" y="343"/>
                  </a:lnTo>
                  <a:lnTo>
                    <a:pt x="615" y="341"/>
                  </a:lnTo>
                  <a:lnTo>
                    <a:pt x="629" y="336"/>
                  </a:lnTo>
                  <a:lnTo>
                    <a:pt x="640" y="337"/>
                  </a:lnTo>
                  <a:lnTo>
                    <a:pt x="643" y="333"/>
                  </a:lnTo>
                  <a:lnTo>
                    <a:pt x="651" y="318"/>
                  </a:lnTo>
                  <a:lnTo>
                    <a:pt x="654" y="315"/>
                  </a:lnTo>
                  <a:lnTo>
                    <a:pt x="665" y="309"/>
                  </a:lnTo>
                  <a:lnTo>
                    <a:pt x="675" y="302"/>
                  </a:lnTo>
                  <a:lnTo>
                    <a:pt x="672" y="300"/>
                  </a:lnTo>
                  <a:lnTo>
                    <a:pt x="666" y="300"/>
                  </a:lnTo>
                  <a:lnTo>
                    <a:pt x="654" y="303"/>
                  </a:lnTo>
                  <a:lnTo>
                    <a:pt x="646" y="309"/>
                  </a:lnTo>
                  <a:lnTo>
                    <a:pt x="636" y="314"/>
                  </a:lnTo>
                  <a:lnTo>
                    <a:pt x="631" y="315"/>
                  </a:lnTo>
                  <a:lnTo>
                    <a:pt x="623" y="311"/>
                  </a:lnTo>
                  <a:lnTo>
                    <a:pt x="612" y="291"/>
                  </a:lnTo>
                  <a:lnTo>
                    <a:pt x="594" y="259"/>
                  </a:lnTo>
                  <a:lnTo>
                    <a:pt x="591" y="252"/>
                  </a:lnTo>
                  <a:lnTo>
                    <a:pt x="594" y="239"/>
                  </a:lnTo>
                  <a:lnTo>
                    <a:pt x="594" y="236"/>
                  </a:lnTo>
                  <a:lnTo>
                    <a:pt x="598" y="227"/>
                  </a:lnTo>
                  <a:lnTo>
                    <a:pt x="604" y="221"/>
                  </a:lnTo>
                  <a:lnTo>
                    <a:pt x="610" y="212"/>
                  </a:lnTo>
                  <a:lnTo>
                    <a:pt x="610" y="205"/>
                  </a:lnTo>
                  <a:lnTo>
                    <a:pt x="617" y="195"/>
                  </a:lnTo>
                  <a:lnTo>
                    <a:pt x="622" y="179"/>
                  </a:lnTo>
                  <a:lnTo>
                    <a:pt x="619" y="165"/>
                  </a:lnTo>
                  <a:lnTo>
                    <a:pt x="606" y="185"/>
                  </a:lnTo>
                  <a:lnTo>
                    <a:pt x="604" y="188"/>
                  </a:lnTo>
                  <a:lnTo>
                    <a:pt x="600" y="194"/>
                  </a:lnTo>
                  <a:lnTo>
                    <a:pt x="595" y="197"/>
                  </a:lnTo>
                  <a:lnTo>
                    <a:pt x="589" y="197"/>
                  </a:lnTo>
                  <a:lnTo>
                    <a:pt x="587" y="199"/>
                  </a:lnTo>
                  <a:lnTo>
                    <a:pt x="586" y="204"/>
                  </a:lnTo>
                  <a:lnTo>
                    <a:pt x="568" y="225"/>
                  </a:lnTo>
                  <a:lnTo>
                    <a:pt x="562" y="230"/>
                  </a:lnTo>
                  <a:lnTo>
                    <a:pt x="552" y="234"/>
                  </a:lnTo>
                  <a:lnTo>
                    <a:pt x="541" y="234"/>
                  </a:lnTo>
                  <a:lnTo>
                    <a:pt x="517" y="231"/>
                  </a:lnTo>
                  <a:lnTo>
                    <a:pt x="508" y="227"/>
                  </a:lnTo>
                  <a:lnTo>
                    <a:pt x="504" y="222"/>
                  </a:lnTo>
                  <a:lnTo>
                    <a:pt x="503" y="211"/>
                  </a:lnTo>
                  <a:lnTo>
                    <a:pt x="461" y="201"/>
                  </a:lnTo>
                  <a:lnTo>
                    <a:pt x="441" y="197"/>
                  </a:lnTo>
                  <a:lnTo>
                    <a:pt x="426" y="192"/>
                  </a:lnTo>
                  <a:lnTo>
                    <a:pt x="413" y="186"/>
                  </a:lnTo>
                  <a:lnTo>
                    <a:pt x="395" y="173"/>
                  </a:lnTo>
                  <a:lnTo>
                    <a:pt x="387" y="167"/>
                  </a:lnTo>
                  <a:lnTo>
                    <a:pt x="369" y="155"/>
                  </a:lnTo>
                  <a:lnTo>
                    <a:pt x="359" y="147"/>
                  </a:lnTo>
                  <a:lnTo>
                    <a:pt x="347" y="133"/>
                  </a:lnTo>
                  <a:lnTo>
                    <a:pt x="329" y="119"/>
                  </a:lnTo>
                  <a:lnTo>
                    <a:pt x="315" y="97"/>
                  </a:lnTo>
                  <a:lnTo>
                    <a:pt x="307" y="86"/>
                  </a:lnTo>
                  <a:lnTo>
                    <a:pt x="297" y="71"/>
                  </a:lnTo>
                  <a:lnTo>
                    <a:pt x="288" y="62"/>
                  </a:lnTo>
                  <a:lnTo>
                    <a:pt x="279" y="51"/>
                  </a:lnTo>
                  <a:lnTo>
                    <a:pt x="274" y="47"/>
                  </a:lnTo>
                  <a:lnTo>
                    <a:pt x="263" y="26"/>
                  </a:lnTo>
                  <a:lnTo>
                    <a:pt x="259" y="23"/>
                  </a:lnTo>
                  <a:lnTo>
                    <a:pt x="249" y="18"/>
                  </a:lnTo>
                  <a:lnTo>
                    <a:pt x="247" y="12"/>
                  </a:lnTo>
                  <a:lnTo>
                    <a:pt x="244" y="8"/>
                  </a:lnTo>
                  <a:lnTo>
                    <a:pt x="241" y="7"/>
                  </a:lnTo>
                  <a:lnTo>
                    <a:pt x="238" y="0"/>
                  </a:lnTo>
                  <a:lnTo>
                    <a:pt x="229" y="3"/>
                  </a:lnTo>
                  <a:lnTo>
                    <a:pt x="228" y="11"/>
                  </a:lnTo>
                  <a:lnTo>
                    <a:pt x="226" y="15"/>
                  </a:lnTo>
                  <a:lnTo>
                    <a:pt x="222" y="17"/>
                  </a:lnTo>
                  <a:lnTo>
                    <a:pt x="217" y="18"/>
                  </a:lnTo>
                  <a:lnTo>
                    <a:pt x="209" y="17"/>
                  </a:lnTo>
                  <a:lnTo>
                    <a:pt x="204" y="13"/>
                  </a:lnTo>
                  <a:lnTo>
                    <a:pt x="203" y="15"/>
                  </a:lnTo>
                  <a:lnTo>
                    <a:pt x="204" y="25"/>
                  </a:lnTo>
                  <a:lnTo>
                    <a:pt x="204" y="29"/>
                  </a:lnTo>
                  <a:lnTo>
                    <a:pt x="201" y="38"/>
                  </a:lnTo>
                  <a:lnTo>
                    <a:pt x="197" y="45"/>
                  </a:lnTo>
                  <a:lnTo>
                    <a:pt x="197" y="53"/>
                  </a:lnTo>
                  <a:lnTo>
                    <a:pt x="197" y="59"/>
                  </a:lnTo>
                  <a:lnTo>
                    <a:pt x="201" y="65"/>
                  </a:lnTo>
                  <a:lnTo>
                    <a:pt x="205" y="73"/>
                  </a:lnTo>
                  <a:lnTo>
                    <a:pt x="213" y="96"/>
                  </a:lnTo>
                  <a:lnTo>
                    <a:pt x="215" y="104"/>
                  </a:lnTo>
                  <a:lnTo>
                    <a:pt x="216" y="109"/>
                  </a:lnTo>
                  <a:lnTo>
                    <a:pt x="219" y="133"/>
                  </a:lnTo>
                  <a:lnTo>
                    <a:pt x="217" y="151"/>
                  </a:lnTo>
                  <a:lnTo>
                    <a:pt x="215" y="162"/>
                  </a:lnTo>
                  <a:lnTo>
                    <a:pt x="210" y="170"/>
                  </a:lnTo>
                  <a:lnTo>
                    <a:pt x="204" y="180"/>
                  </a:lnTo>
                  <a:lnTo>
                    <a:pt x="207" y="192"/>
                  </a:lnTo>
                  <a:lnTo>
                    <a:pt x="208" y="218"/>
                  </a:lnTo>
                  <a:lnTo>
                    <a:pt x="207" y="228"/>
                  </a:lnTo>
                  <a:lnTo>
                    <a:pt x="204" y="235"/>
                  </a:lnTo>
                  <a:lnTo>
                    <a:pt x="201" y="242"/>
                  </a:lnTo>
                  <a:lnTo>
                    <a:pt x="191" y="248"/>
                  </a:lnTo>
                  <a:lnTo>
                    <a:pt x="180" y="253"/>
                  </a:lnTo>
                  <a:lnTo>
                    <a:pt x="179" y="254"/>
                  </a:lnTo>
                  <a:lnTo>
                    <a:pt x="178" y="258"/>
                  </a:lnTo>
                  <a:lnTo>
                    <a:pt x="175" y="260"/>
                  </a:lnTo>
                  <a:lnTo>
                    <a:pt x="173" y="266"/>
                  </a:lnTo>
                  <a:lnTo>
                    <a:pt x="173" y="271"/>
                  </a:lnTo>
                  <a:lnTo>
                    <a:pt x="177" y="283"/>
                  </a:lnTo>
                  <a:lnTo>
                    <a:pt x="175" y="290"/>
                  </a:lnTo>
                  <a:lnTo>
                    <a:pt x="175" y="295"/>
                  </a:lnTo>
                  <a:lnTo>
                    <a:pt x="181" y="305"/>
                  </a:lnTo>
                  <a:lnTo>
                    <a:pt x="183" y="314"/>
                  </a:lnTo>
                  <a:lnTo>
                    <a:pt x="180" y="326"/>
                  </a:lnTo>
                  <a:lnTo>
                    <a:pt x="177" y="333"/>
                  </a:lnTo>
                  <a:lnTo>
                    <a:pt x="169" y="342"/>
                  </a:lnTo>
                  <a:lnTo>
                    <a:pt x="161" y="349"/>
                  </a:lnTo>
                  <a:lnTo>
                    <a:pt x="154" y="349"/>
                  </a:lnTo>
                  <a:lnTo>
                    <a:pt x="143" y="347"/>
                  </a:lnTo>
                  <a:lnTo>
                    <a:pt x="143" y="343"/>
                  </a:lnTo>
                  <a:lnTo>
                    <a:pt x="143" y="339"/>
                  </a:lnTo>
                  <a:lnTo>
                    <a:pt x="141" y="337"/>
                  </a:lnTo>
                  <a:lnTo>
                    <a:pt x="131" y="341"/>
                  </a:lnTo>
                  <a:lnTo>
                    <a:pt x="124" y="343"/>
                  </a:lnTo>
                  <a:lnTo>
                    <a:pt x="114" y="343"/>
                  </a:lnTo>
                  <a:lnTo>
                    <a:pt x="106" y="341"/>
                  </a:lnTo>
                  <a:lnTo>
                    <a:pt x="101" y="337"/>
                  </a:lnTo>
                  <a:lnTo>
                    <a:pt x="99" y="335"/>
                  </a:lnTo>
                  <a:lnTo>
                    <a:pt x="96" y="332"/>
                  </a:lnTo>
                  <a:lnTo>
                    <a:pt x="90" y="330"/>
                  </a:lnTo>
                  <a:lnTo>
                    <a:pt x="85" y="324"/>
                  </a:lnTo>
                  <a:lnTo>
                    <a:pt x="77" y="319"/>
                  </a:lnTo>
                  <a:lnTo>
                    <a:pt x="77" y="320"/>
                  </a:lnTo>
                  <a:lnTo>
                    <a:pt x="79" y="329"/>
                  </a:lnTo>
                  <a:lnTo>
                    <a:pt x="78" y="331"/>
                  </a:lnTo>
                  <a:lnTo>
                    <a:pt x="67" y="333"/>
                  </a:lnTo>
                  <a:lnTo>
                    <a:pt x="63" y="345"/>
                  </a:lnTo>
                  <a:lnTo>
                    <a:pt x="63" y="350"/>
                  </a:lnTo>
                  <a:lnTo>
                    <a:pt x="70" y="361"/>
                  </a:lnTo>
                  <a:lnTo>
                    <a:pt x="83" y="377"/>
                  </a:lnTo>
                  <a:lnTo>
                    <a:pt x="79" y="378"/>
                  </a:lnTo>
                  <a:lnTo>
                    <a:pt x="78" y="380"/>
                  </a:lnTo>
                  <a:lnTo>
                    <a:pt x="69" y="392"/>
                  </a:lnTo>
                  <a:lnTo>
                    <a:pt x="64" y="403"/>
                  </a:lnTo>
                  <a:lnTo>
                    <a:pt x="61" y="410"/>
                  </a:lnTo>
                  <a:lnTo>
                    <a:pt x="59" y="411"/>
                  </a:lnTo>
                  <a:lnTo>
                    <a:pt x="57" y="411"/>
                  </a:lnTo>
                  <a:lnTo>
                    <a:pt x="54" y="408"/>
                  </a:lnTo>
                  <a:lnTo>
                    <a:pt x="52" y="404"/>
                  </a:lnTo>
                  <a:lnTo>
                    <a:pt x="49" y="405"/>
                  </a:lnTo>
                  <a:lnTo>
                    <a:pt x="46" y="409"/>
                  </a:lnTo>
                  <a:lnTo>
                    <a:pt x="43" y="413"/>
                  </a:lnTo>
                  <a:lnTo>
                    <a:pt x="41" y="413"/>
                  </a:lnTo>
                  <a:lnTo>
                    <a:pt x="31" y="419"/>
                  </a:lnTo>
                  <a:lnTo>
                    <a:pt x="28" y="425"/>
                  </a:lnTo>
                  <a:lnTo>
                    <a:pt x="25" y="427"/>
                  </a:lnTo>
                  <a:lnTo>
                    <a:pt x="12" y="431"/>
                  </a:lnTo>
                  <a:lnTo>
                    <a:pt x="6" y="440"/>
                  </a:lnTo>
                  <a:lnTo>
                    <a:pt x="7" y="450"/>
                  </a:lnTo>
                  <a:lnTo>
                    <a:pt x="6" y="468"/>
                  </a:lnTo>
                  <a:lnTo>
                    <a:pt x="5" y="473"/>
                  </a:lnTo>
                  <a:lnTo>
                    <a:pt x="1" y="480"/>
                  </a:lnTo>
                  <a:lnTo>
                    <a:pt x="0" y="481"/>
                  </a:lnTo>
                  <a:lnTo>
                    <a:pt x="0" y="492"/>
                  </a:lnTo>
                  <a:lnTo>
                    <a:pt x="1" y="494"/>
                  </a:lnTo>
                  <a:lnTo>
                    <a:pt x="10" y="499"/>
                  </a:lnTo>
                  <a:lnTo>
                    <a:pt x="12" y="500"/>
                  </a:lnTo>
                  <a:lnTo>
                    <a:pt x="13" y="506"/>
                  </a:lnTo>
                  <a:lnTo>
                    <a:pt x="16" y="509"/>
                  </a:lnTo>
                  <a:lnTo>
                    <a:pt x="23" y="513"/>
                  </a:lnTo>
                  <a:lnTo>
                    <a:pt x="30" y="517"/>
                  </a:lnTo>
                  <a:lnTo>
                    <a:pt x="36" y="527"/>
                  </a:lnTo>
                  <a:lnTo>
                    <a:pt x="37" y="536"/>
                  </a:lnTo>
                  <a:lnTo>
                    <a:pt x="37" y="543"/>
                  </a:lnTo>
                  <a:lnTo>
                    <a:pt x="36" y="549"/>
                  </a:lnTo>
                  <a:lnTo>
                    <a:pt x="30" y="563"/>
                  </a:lnTo>
                  <a:lnTo>
                    <a:pt x="22" y="587"/>
                  </a:lnTo>
                  <a:lnTo>
                    <a:pt x="22" y="590"/>
                  </a:lnTo>
                  <a:lnTo>
                    <a:pt x="29" y="609"/>
                  </a:lnTo>
                  <a:lnTo>
                    <a:pt x="33" y="613"/>
                  </a:lnTo>
                  <a:lnTo>
                    <a:pt x="39" y="614"/>
                  </a:lnTo>
                  <a:lnTo>
                    <a:pt x="41" y="615"/>
                  </a:lnTo>
                  <a:lnTo>
                    <a:pt x="45" y="617"/>
                  </a:lnTo>
                  <a:close/>
                </a:path>
              </a:pathLst>
            </a:custGeom>
            <a:blipFill dpi="0" rotWithShape="0">
              <a:blip r:embed="rId4"/>
              <a:srcRect/>
              <a:tile tx="0" ty="0" sx="100000" sy="100000" flip="none" algn="tl"/>
            </a:blipFill>
            <a:ln w="1588">
              <a:solidFill>
                <a:srgbClr val="000000"/>
              </a:solidFill>
              <a:prstDash val="solid"/>
              <a:round/>
              <a:headEnd/>
              <a:tailEnd/>
            </a:ln>
          </p:spPr>
          <p:txBody>
            <a:bodyPr/>
            <a:lstStyle/>
            <a:p>
              <a:endParaRPr lang="ja-JP" altLang="en-US"/>
            </a:p>
          </p:txBody>
        </p:sp>
        <p:sp>
          <p:nvSpPr>
            <p:cNvPr id="927776" name="Freeform 32"/>
            <p:cNvSpPr>
              <a:spLocks/>
            </p:cNvSpPr>
            <p:nvPr/>
          </p:nvSpPr>
          <p:spPr bwMode="auto">
            <a:xfrm rot="1627522">
              <a:off x="4779" y="1798"/>
              <a:ext cx="255" cy="271"/>
            </a:xfrm>
            <a:custGeom>
              <a:avLst/>
              <a:gdLst>
                <a:gd name="T0" fmla="*/ 109 w 208"/>
                <a:gd name="T1" fmla="*/ 28 h 181"/>
                <a:gd name="T2" fmla="*/ 119 w 208"/>
                <a:gd name="T3" fmla="*/ 49 h 181"/>
                <a:gd name="T4" fmla="*/ 150 w 208"/>
                <a:gd name="T5" fmla="*/ 42 h 181"/>
                <a:gd name="T6" fmla="*/ 163 w 208"/>
                <a:gd name="T7" fmla="*/ 29 h 181"/>
                <a:gd name="T8" fmla="*/ 180 w 208"/>
                <a:gd name="T9" fmla="*/ 7 h 181"/>
                <a:gd name="T10" fmla="*/ 208 w 208"/>
                <a:gd name="T11" fmla="*/ 4 h 181"/>
                <a:gd name="T12" fmla="*/ 199 w 208"/>
                <a:gd name="T13" fmla="*/ 17 h 181"/>
                <a:gd name="T14" fmla="*/ 202 w 208"/>
                <a:gd name="T15" fmla="*/ 31 h 181"/>
                <a:gd name="T16" fmla="*/ 181 w 208"/>
                <a:gd name="T17" fmla="*/ 34 h 181"/>
                <a:gd name="T18" fmla="*/ 150 w 208"/>
                <a:gd name="T19" fmla="*/ 52 h 181"/>
                <a:gd name="T20" fmla="*/ 124 w 208"/>
                <a:gd name="T21" fmla="*/ 74 h 181"/>
                <a:gd name="T22" fmla="*/ 107 w 208"/>
                <a:gd name="T23" fmla="*/ 92 h 181"/>
                <a:gd name="T24" fmla="*/ 89 w 208"/>
                <a:gd name="T25" fmla="*/ 91 h 181"/>
                <a:gd name="T26" fmla="*/ 76 w 208"/>
                <a:gd name="T27" fmla="*/ 96 h 181"/>
                <a:gd name="T28" fmla="*/ 71 w 208"/>
                <a:gd name="T29" fmla="*/ 120 h 181"/>
                <a:gd name="T30" fmla="*/ 65 w 208"/>
                <a:gd name="T31" fmla="*/ 125 h 181"/>
                <a:gd name="T32" fmla="*/ 46 w 208"/>
                <a:gd name="T33" fmla="*/ 138 h 181"/>
                <a:gd name="T34" fmla="*/ 30 w 208"/>
                <a:gd name="T35" fmla="*/ 157 h 181"/>
                <a:gd name="T36" fmla="*/ 17 w 208"/>
                <a:gd name="T37" fmla="*/ 169 h 181"/>
                <a:gd name="T38" fmla="*/ 3 w 208"/>
                <a:gd name="T39" fmla="*/ 179 h 181"/>
                <a:gd name="T40" fmla="*/ 7 w 208"/>
                <a:gd name="T41" fmla="*/ 160 h 181"/>
                <a:gd name="T42" fmla="*/ 13 w 208"/>
                <a:gd name="T43" fmla="*/ 157 h 181"/>
                <a:gd name="T44" fmla="*/ 11 w 208"/>
                <a:gd name="T45" fmla="*/ 146 h 181"/>
                <a:gd name="T46" fmla="*/ 33 w 208"/>
                <a:gd name="T47" fmla="*/ 137 h 181"/>
                <a:gd name="T48" fmla="*/ 25 w 208"/>
                <a:gd name="T49" fmla="*/ 127 h 181"/>
                <a:gd name="T50" fmla="*/ 29 w 208"/>
                <a:gd name="T51" fmla="*/ 119 h 181"/>
                <a:gd name="T52" fmla="*/ 40 w 208"/>
                <a:gd name="T53" fmla="*/ 120 h 181"/>
                <a:gd name="T54" fmla="*/ 53 w 208"/>
                <a:gd name="T55" fmla="*/ 104 h 181"/>
                <a:gd name="T56" fmla="*/ 64 w 208"/>
                <a:gd name="T57" fmla="*/ 92 h 181"/>
                <a:gd name="T58" fmla="*/ 63 w 208"/>
                <a:gd name="T59" fmla="*/ 74 h 181"/>
                <a:gd name="T60" fmla="*/ 85 w 208"/>
                <a:gd name="T61" fmla="*/ 76 h 181"/>
                <a:gd name="T62" fmla="*/ 88 w 208"/>
                <a:gd name="T63" fmla="*/ 61 h 181"/>
                <a:gd name="T64" fmla="*/ 100 w 208"/>
                <a:gd name="T65" fmla="*/ 58 h 181"/>
                <a:gd name="T66" fmla="*/ 99 w 208"/>
                <a:gd name="T67" fmla="*/ 36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8" h="181">
                  <a:moveTo>
                    <a:pt x="103" y="24"/>
                  </a:moveTo>
                  <a:lnTo>
                    <a:pt x="109" y="28"/>
                  </a:lnTo>
                  <a:lnTo>
                    <a:pt x="114" y="41"/>
                  </a:lnTo>
                  <a:lnTo>
                    <a:pt x="119" y="49"/>
                  </a:lnTo>
                  <a:lnTo>
                    <a:pt x="141" y="47"/>
                  </a:lnTo>
                  <a:lnTo>
                    <a:pt x="150" y="42"/>
                  </a:lnTo>
                  <a:lnTo>
                    <a:pt x="161" y="32"/>
                  </a:lnTo>
                  <a:lnTo>
                    <a:pt x="163" y="29"/>
                  </a:lnTo>
                  <a:lnTo>
                    <a:pt x="169" y="16"/>
                  </a:lnTo>
                  <a:lnTo>
                    <a:pt x="180" y="7"/>
                  </a:lnTo>
                  <a:lnTo>
                    <a:pt x="193" y="0"/>
                  </a:lnTo>
                  <a:lnTo>
                    <a:pt x="208" y="4"/>
                  </a:lnTo>
                  <a:lnTo>
                    <a:pt x="204" y="11"/>
                  </a:lnTo>
                  <a:lnTo>
                    <a:pt x="199" y="17"/>
                  </a:lnTo>
                  <a:lnTo>
                    <a:pt x="205" y="24"/>
                  </a:lnTo>
                  <a:lnTo>
                    <a:pt x="202" y="31"/>
                  </a:lnTo>
                  <a:lnTo>
                    <a:pt x="191" y="32"/>
                  </a:lnTo>
                  <a:lnTo>
                    <a:pt x="181" y="34"/>
                  </a:lnTo>
                  <a:lnTo>
                    <a:pt x="161" y="50"/>
                  </a:lnTo>
                  <a:lnTo>
                    <a:pt x="150" y="52"/>
                  </a:lnTo>
                  <a:lnTo>
                    <a:pt x="135" y="66"/>
                  </a:lnTo>
                  <a:lnTo>
                    <a:pt x="124" y="74"/>
                  </a:lnTo>
                  <a:lnTo>
                    <a:pt x="114" y="86"/>
                  </a:lnTo>
                  <a:lnTo>
                    <a:pt x="107" y="92"/>
                  </a:lnTo>
                  <a:lnTo>
                    <a:pt x="95" y="97"/>
                  </a:lnTo>
                  <a:lnTo>
                    <a:pt x="89" y="91"/>
                  </a:lnTo>
                  <a:lnTo>
                    <a:pt x="81" y="90"/>
                  </a:lnTo>
                  <a:lnTo>
                    <a:pt x="76" y="96"/>
                  </a:lnTo>
                  <a:lnTo>
                    <a:pt x="79" y="102"/>
                  </a:lnTo>
                  <a:lnTo>
                    <a:pt x="71" y="120"/>
                  </a:lnTo>
                  <a:lnTo>
                    <a:pt x="66" y="119"/>
                  </a:lnTo>
                  <a:lnTo>
                    <a:pt x="65" y="125"/>
                  </a:lnTo>
                  <a:lnTo>
                    <a:pt x="58" y="126"/>
                  </a:lnTo>
                  <a:lnTo>
                    <a:pt x="46" y="138"/>
                  </a:lnTo>
                  <a:lnTo>
                    <a:pt x="42" y="152"/>
                  </a:lnTo>
                  <a:lnTo>
                    <a:pt x="30" y="157"/>
                  </a:lnTo>
                  <a:lnTo>
                    <a:pt x="24" y="156"/>
                  </a:lnTo>
                  <a:lnTo>
                    <a:pt x="17" y="169"/>
                  </a:lnTo>
                  <a:lnTo>
                    <a:pt x="11" y="181"/>
                  </a:lnTo>
                  <a:lnTo>
                    <a:pt x="3" y="179"/>
                  </a:lnTo>
                  <a:lnTo>
                    <a:pt x="0" y="170"/>
                  </a:lnTo>
                  <a:lnTo>
                    <a:pt x="7" y="160"/>
                  </a:lnTo>
                  <a:lnTo>
                    <a:pt x="6" y="149"/>
                  </a:lnTo>
                  <a:lnTo>
                    <a:pt x="13" y="157"/>
                  </a:lnTo>
                  <a:lnTo>
                    <a:pt x="17" y="150"/>
                  </a:lnTo>
                  <a:lnTo>
                    <a:pt x="11" y="146"/>
                  </a:lnTo>
                  <a:lnTo>
                    <a:pt x="23" y="146"/>
                  </a:lnTo>
                  <a:lnTo>
                    <a:pt x="33" y="137"/>
                  </a:lnTo>
                  <a:lnTo>
                    <a:pt x="34" y="128"/>
                  </a:lnTo>
                  <a:lnTo>
                    <a:pt x="25" y="127"/>
                  </a:lnTo>
                  <a:lnTo>
                    <a:pt x="23" y="122"/>
                  </a:lnTo>
                  <a:lnTo>
                    <a:pt x="29" y="119"/>
                  </a:lnTo>
                  <a:lnTo>
                    <a:pt x="35" y="122"/>
                  </a:lnTo>
                  <a:lnTo>
                    <a:pt x="40" y="120"/>
                  </a:lnTo>
                  <a:lnTo>
                    <a:pt x="40" y="112"/>
                  </a:lnTo>
                  <a:lnTo>
                    <a:pt x="53" y="104"/>
                  </a:lnTo>
                  <a:lnTo>
                    <a:pt x="60" y="95"/>
                  </a:lnTo>
                  <a:lnTo>
                    <a:pt x="64" y="92"/>
                  </a:lnTo>
                  <a:lnTo>
                    <a:pt x="66" y="77"/>
                  </a:lnTo>
                  <a:lnTo>
                    <a:pt x="63" y="74"/>
                  </a:lnTo>
                  <a:lnTo>
                    <a:pt x="76" y="78"/>
                  </a:lnTo>
                  <a:lnTo>
                    <a:pt x="85" y="76"/>
                  </a:lnTo>
                  <a:lnTo>
                    <a:pt x="83" y="70"/>
                  </a:lnTo>
                  <a:lnTo>
                    <a:pt x="88" y="61"/>
                  </a:lnTo>
                  <a:lnTo>
                    <a:pt x="96" y="58"/>
                  </a:lnTo>
                  <a:lnTo>
                    <a:pt x="100" y="58"/>
                  </a:lnTo>
                  <a:lnTo>
                    <a:pt x="102" y="50"/>
                  </a:lnTo>
                  <a:lnTo>
                    <a:pt x="99" y="36"/>
                  </a:lnTo>
                  <a:lnTo>
                    <a:pt x="103" y="24"/>
                  </a:lnTo>
                  <a:close/>
                </a:path>
              </a:pathLst>
            </a:custGeom>
            <a:blipFill dpi="0" rotWithShape="0">
              <a:blip r:embed="rId4"/>
              <a:srcRect/>
              <a:tile tx="0" ty="0" sx="100000" sy="100000" flip="none" algn="tl"/>
            </a:blipFill>
            <a:ln w="1588">
              <a:solidFill>
                <a:srgbClr val="000000"/>
              </a:solidFill>
              <a:prstDash val="solid"/>
              <a:round/>
              <a:headEnd/>
              <a:tailEnd/>
            </a:ln>
          </p:spPr>
          <p:txBody>
            <a:bodyPr/>
            <a:lstStyle/>
            <a:p>
              <a:endParaRPr lang="ja-JP" altLang="en-US"/>
            </a:p>
          </p:txBody>
        </p:sp>
        <p:sp>
          <p:nvSpPr>
            <p:cNvPr id="927777" name="Freeform 33"/>
            <p:cNvSpPr>
              <a:spLocks/>
            </p:cNvSpPr>
            <p:nvPr/>
          </p:nvSpPr>
          <p:spPr bwMode="auto">
            <a:xfrm rot="1627522">
              <a:off x="4517" y="1917"/>
              <a:ext cx="154" cy="196"/>
            </a:xfrm>
            <a:custGeom>
              <a:avLst/>
              <a:gdLst>
                <a:gd name="T0" fmla="*/ 27 w 122"/>
                <a:gd name="T1" fmla="*/ 93 h 131"/>
                <a:gd name="T2" fmla="*/ 42 w 122"/>
                <a:gd name="T3" fmla="*/ 86 h 131"/>
                <a:gd name="T4" fmla="*/ 43 w 122"/>
                <a:gd name="T5" fmla="*/ 74 h 131"/>
                <a:gd name="T6" fmla="*/ 49 w 122"/>
                <a:gd name="T7" fmla="*/ 75 h 131"/>
                <a:gd name="T8" fmla="*/ 55 w 122"/>
                <a:gd name="T9" fmla="*/ 57 h 131"/>
                <a:gd name="T10" fmla="*/ 66 w 122"/>
                <a:gd name="T11" fmla="*/ 48 h 131"/>
                <a:gd name="T12" fmla="*/ 74 w 122"/>
                <a:gd name="T13" fmla="*/ 38 h 131"/>
                <a:gd name="T14" fmla="*/ 91 w 122"/>
                <a:gd name="T15" fmla="*/ 34 h 131"/>
                <a:gd name="T16" fmla="*/ 103 w 122"/>
                <a:gd name="T17" fmla="*/ 20 h 131"/>
                <a:gd name="T18" fmla="*/ 113 w 122"/>
                <a:gd name="T19" fmla="*/ 22 h 131"/>
                <a:gd name="T20" fmla="*/ 122 w 122"/>
                <a:gd name="T21" fmla="*/ 9 h 131"/>
                <a:gd name="T22" fmla="*/ 105 w 122"/>
                <a:gd name="T23" fmla="*/ 14 h 131"/>
                <a:gd name="T24" fmla="*/ 93 w 122"/>
                <a:gd name="T25" fmla="*/ 12 h 131"/>
                <a:gd name="T26" fmla="*/ 75 w 122"/>
                <a:gd name="T27" fmla="*/ 0 h 131"/>
                <a:gd name="T28" fmla="*/ 60 w 122"/>
                <a:gd name="T29" fmla="*/ 26 h 131"/>
                <a:gd name="T30" fmla="*/ 44 w 122"/>
                <a:gd name="T31" fmla="*/ 48 h 131"/>
                <a:gd name="T32" fmla="*/ 32 w 122"/>
                <a:gd name="T33" fmla="*/ 72 h 131"/>
                <a:gd name="T34" fmla="*/ 9 w 122"/>
                <a:gd name="T35" fmla="*/ 94 h 131"/>
                <a:gd name="T36" fmla="*/ 0 w 122"/>
                <a:gd name="T37" fmla="*/ 106 h 131"/>
                <a:gd name="T38" fmla="*/ 3 w 122"/>
                <a:gd name="T39" fmla="*/ 122 h 131"/>
                <a:gd name="T40" fmla="*/ 15 w 122"/>
                <a:gd name="T41" fmla="*/ 120 h 131"/>
                <a:gd name="T42" fmla="*/ 17 w 122"/>
                <a:gd name="T43" fmla="*/ 131 h 131"/>
                <a:gd name="T44" fmla="*/ 19 w 122"/>
                <a:gd name="T45" fmla="*/ 100 h 131"/>
                <a:gd name="T46" fmla="*/ 27 w 122"/>
                <a:gd name="T47" fmla="*/ 9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31">
                  <a:moveTo>
                    <a:pt x="27" y="93"/>
                  </a:moveTo>
                  <a:lnTo>
                    <a:pt x="42" y="86"/>
                  </a:lnTo>
                  <a:lnTo>
                    <a:pt x="43" y="74"/>
                  </a:lnTo>
                  <a:lnTo>
                    <a:pt x="49" y="75"/>
                  </a:lnTo>
                  <a:lnTo>
                    <a:pt x="55" y="57"/>
                  </a:lnTo>
                  <a:lnTo>
                    <a:pt x="66" y="48"/>
                  </a:lnTo>
                  <a:lnTo>
                    <a:pt x="74" y="38"/>
                  </a:lnTo>
                  <a:lnTo>
                    <a:pt x="91" y="34"/>
                  </a:lnTo>
                  <a:lnTo>
                    <a:pt x="103" y="20"/>
                  </a:lnTo>
                  <a:lnTo>
                    <a:pt x="113" y="22"/>
                  </a:lnTo>
                  <a:lnTo>
                    <a:pt x="122" y="9"/>
                  </a:lnTo>
                  <a:lnTo>
                    <a:pt x="105" y="14"/>
                  </a:lnTo>
                  <a:lnTo>
                    <a:pt x="93" y="12"/>
                  </a:lnTo>
                  <a:lnTo>
                    <a:pt x="75" y="0"/>
                  </a:lnTo>
                  <a:lnTo>
                    <a:pt x="60" y="26"/>
                  </a:lnTo>
                  <a:lnTo>
                    <a:pt x="44" y="48"/>
                  </a:lnTo>
                  <a:lnTo>
                    <a:pt x="32" y="72"/>
                  </a:lnTo>
                  <a:lnTo>
                    <a:pt x="9" y="94"/>
                  </a:lnTo>
                  <a:lnTo>
                    <a:pt x="0" y="106"/>
                  </a:lnTo>
                  <a:lnTo>
                    <a:pt x="3" y="122"/>
                  </a:lnTo>
                  <a:lnTo>
                    <a:pt x="15" y="120"/>
                  </a:lnTo>
                  <a:lnTo>
                    <a:pt x="17" y="131"/>
                  </a:lnTo>
                  <a:lnTo>
                    <a:pt x="19" y="100"/>
                  </a:lnTo>
                  <a:lnTo>
                    <a:pt x="27" y="93"/>
                  </a:lnTo>
                  <a:close/>
                </a:path>
              </a:pathLst>
            </a:custGeom>
            <a:blipFill dpi="0" rotWithShape="0">
              <a:blip r:embed="rId4"/>
              <a:srcRect/>
              <a:tile tx="0" ty="0" sx="100000" sy="100000" flip="none" algn="tl"/>
            </a:blipFill>
            <a:ln w="1588">
              <a:solidFill>
                <a:srgbClr val="000000"/>
              </a:solidFill>
              <a:prstDash val="solid"/>
              <a:round/>
              <a:headEnd/>
              <a:tailEnd/>
            </a:ln>
          </p:spPr>
          <p:txBody>
            <a:bodyPr/>
            <a:lstStyle/>
            <a:p>
              <a:endParaRPr lang="ja-JP" altLang="en-US"/>
            </a:p>
          </p:txBody>
        </p:sp>
        <p:sp>
          <p:nvSpPr>
            <p:cNvPr id="927778" name="Freeform 34"/>
            <p:cNvSpPr>
              <a:spLocks/>
            </p:cNvSpPr>
            <p:nvPr/>
          </p:nvSpPr>
          <p:spPr bwMode="auto">
            <a:xfrm rot="1627522">
              <a:off x="4641" y="2090"/>
              <a:ext cx="42" cy="41"/>
            </a:xfrm>
            <a:custGeom>
              <a:avLst/>
              <a:gdLst>
                <a:gd name="T0" fmla="*/ 0 w 35"/>
                <a:gd name="T1" fmla="*/ 24 h 29"/>
                <a:gd name="T2" fmla="*/ 7 w 35"/>
                <a:gd name="T3" fmla="*/ 29 h 29"/>
                <a:gd name="T4" fmla="*/ 23 w 35"/>
                <a:gd name="T5" fmla="*/ 20 h 29"/>
                <a:gd name="T6" fmla="*/ 35 w 35"/>
                <a:gd name="T7" fmla="*/ 7 h 29"/>
                <a:gd name="T8" fmla="*/ 24 w 35"/>
                <a:gd name="T9" fmla="*/ 0 h 29"/>
                <a:gd name="T10" fmla="*/ 13 w 35"/>
                <a:gd name="T11" fmla="*/ 11 h 29"/>
                <a:gd name="T12" fmla="*/ 13 w 35"/>
                <a:gd name="T13" fmla="*/ 10 h 29"/>
                <a:gd name="T14" fmla="*/ 1 w 35"/>
                <a:gd name="T15" fmla="*/ 16 h 29"/>
                <a:gd name="T16" fmla="*/ 0 w 35"/>
                <a:gd name="T17" fmla="*/ 2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29">
                  <a:moveTo>
                    <a:pt x="0" y="24"/>
                  </a:moveTo>
                  <a:lnTo>
                    <a:pt x="7" y="29"/>
                  </a:lnTo>
                  <a:lnTo>
                    <a:pt x="23" y="20"/>
                  </a:lnTo>
                  <a:lnTo>
                    <a:pt x="35" y="7"/>
                  </a:lnTo>
                  <a:lnTo>
                    <a:pt x="24" y="0"/>
                  </a:lnTo>
                  <a:lnTo>
                    <a:pt x="13" y="11"/>
                  </a:lnTo>
                  <a:lnTo>
                    <a:pt x="13" y="10"/>
                  </a:lnTo>
                  <a:lnTo>
                    <a:pt x="1" y="16"/>
                  </a:lnTo>
                  <a:lnTo>
                    <a:pt x="0" y="24"/>
                  </a:lnTo>
                  <a:close/>
                </a:path>
              </a:pathLst>
            </a:custGeom>
            <a:blipFill dpi="0" rotWithShape="0">
              <a:blip r:embed="rId4"/>
              <a:srcRect/>
              <a:tile tx="0" ty="0" sx="100000" sy="100000" flip="none" algn="tl"/>
            </a:blipFill>
            <a:ln w="1588">
              <a:solidFill>
                <a:srgbClr val="000000"/>
              </a:solidFill>
              <a:prstDash val="solid"/>
              <a:round/>
              <a:headEnd/>
              <a:tailEnd/>
            </a:ln>
          </p:spPr>
          <p:txBody>
            <a:bodyPr/>
            <a:lstStyle/>
            <a:p>
              <a:endParaRPr lang="ja-JP" altLang="en-US"/>
            </a:p>
          </p:txBody>
        </p:sp>
        <p:sp>
          <p:nvSpPr>
            <p:cNvPr id="927779" name="Freeform 35"/>
            <p:cNvSpPr>
              <a:spLocks/>
            </p:cNvSpPr>
            <p:nvPr/>
          </p:nvSpPr>
          <p:spPr bwMode="auto">
            <a:xfrm rot="1627522">
              <a:off x="3594" y="1993"/>
              <a:ext cx="25" cy="39"/>
            </a:xfrm>
            <a:custGeom>
              <a:avLst/>
              <a:gdLst>
                <a:gd name="T0" fmla="*/ 20 w 20"/>
                <a:gd name="T1" fmla="*/ 3 h 28"/>
                <a:gd name="T2" fmla="*/ 20 w 20"/>
                <a:gd name="T3" fmla="*/ 4 h 28"/>
                <a:gd name="T4" fmla="*/ 20 w 20"/>
                <a:gd name="T5" fmla="*/ 5 h 28"/>
                <a:gd name="T6" fmla="*/ 20 w 20"/>
                <a:gd name="T7" fmla="*/ 6 h 28"/>
                <a:gd name="T8" fmla="*/ 18 w 20"/>
                <a:gd name="T9" fmla="*/ 9 h 28"/>
                <a:gd name="T10" fmla="*/ 16 w 20"/>
                <a:gd name="T11" fmla="*/ 12 h 28"/>
                <a:gd name="T12" fmla="*/ 14 w 20"/>
                <a:gd name="T13" fmla="*/ 16 h 28"/>
                <a:gd name="T14" fmla="*/ 12 w 20"/>
                <a:gd name="T15" fmla="*/ 19 h 28"/>
                <a:gd name="T16" fmla="*/ 11 w 20"/>
                <a:gd name="T17" fmla="*/ 24 h 28"/>
                <a:gd name="T18" fmla="*/ 10 w 20"/>
                <a:gd name="T19" fmla="*/ 25 h 28"/>
                <a:gd name="T20" fmla="*/ 7 w 20"/>
                <a:gd name="T21" fmla="*/ 27 h 28"/>
                <a:gd name="T22" fmla="*/ 6 w 20"/>
                <a:gd name="T23" fmla="*/ 28 h 28"/>
                <a:gd name="T24" fmla="*/ 4 w 20"/>
                <a:gd name="T25" fmla="*/ 27 h 28"/>
                <a:gd name="T26" fmla="*/ 2 w 20"/>
                <a:gd name="T27" fmla="*/ 25 h 28"/>
                <a:gd name="T28" fmla="*/ 1 w 20"/>
                <a:gd name="T29" fmla="*/ 23 h 28"/>
                <a:gd name="T30" fmla="*/ 0 w 20"/>
                <a:gd name="T31" fmla="*/ 21 h 28"/>
                <a:gd name="T32" fmla="*/ 0 w 20"/>
                <a:gd name="T33" fmla="*/ 18 h 28"/>
                <a:gd name="T34" fmla="*/ 1 w 20"/>
                <a:gd name="T35" fmla="*/ 13 h 28"/>
                <a:gd name="T36" fmla="*/ 1 w 20"/>
                <a:gd name="T37" fmla="*/ 11 h 28"/>
                <a:gd name="T38" fmla="*/ 1 w 20"/>
                <a:gd name="T39" fmla="*/ 10 h 28"/>
                <a:gd name="T40" fmla="*/ 2 w 20"/>
                <a:gd name="T41" fmla="*/ 9 h 28"/>
                <a:gd name="T42" fmla="*/ 4 w 20"/>
                <a:gd name="T43" fmla="*/ 6 h 28"/>
                <a:gd name="T44" fmla="*/ 6 w 20"/>
                <a:gd name="T45" fmla="*/ 5 h 28"/>
                <a:gd name="T46" fmla="*/ 7 w 20"/>
                <a:gd name="T47" fmla="*/ 4 h 28"/>
                <a:gd name="T48" fmla="*/ 10 w 20"/>
                <a:gd name="T49" fmla="*/ 4 h 28"/>
                <a:gd name="T50" fmla="*/ 13 w 20"/>
                <a:gd name="T51" fmla="*/ 3 h 28"/>
                <a:gd name="T52" fmla="*/ 16 w 20"/>
                <a:gd name="T53" fmla="*/ 1 h 28"/>
                <a:gd name="T54" fmla="*/ 18 w 20"/>
                <a:gd name="T55" fmla="*/ 0 h 28"/>
                <a:gd name="T56" fmla="*/ 19 w 20"/>
                <a:gd name="T57" fmla="*/ 1 h 28"/>
                <a:gd name="T58" fmla="*/ 20 w 20"/>
                <a:gd name="T59" fmla="*/ 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 h="28">
                  <a:moveTo>
                    <a:pt x="20" y="3"/>
                  </a:moveTo>
                  <a:lnTo>
                    <a:pt x="20" y="4"/>
                  </a:lnTo>
                  <a:lnTo>
                    <a:pt x="20" y="5"/>
                  </a:lnTo>
                  <a:lnTo>
                    <a:pt x="20" y="6"/>
                  </a:lnTo>
                  <a:lnTo>
                    <a:pt x="18" y="9"/>
                  </a:lnTo>
                  <a:lnTo>
                    <a:pt x="16" y="12"/>
                  </a:lnTo>
                  <a:lnTo>
                    <a:pt x="14" y="16"/>
                  </a:lnTo>
                  <a:lnTo>
                    <a:pt x="12" y="19"/>
                  </a:lnTo>
                  <a:lnTo>
                    <a:pt x="11" y="24"/>
                  </a:lnTo>
                  <a:lnTo>
                    <a:pt x="10" y="25"/>
                  </a:lnTo>
                  <a:lnTo>
                    <a:pt x="7" y="27"/>
                  </a:lnTo>
                  <a:lnTo>
                    <a:pt x="6" y="28"/>
                  </a:lnTo>
                  <a:lnTo>
                    <a:pt x="4" y="27"/>
                  </a:lnTo>
                  <a:lnTo>
                    <a:pt x="2" y="25"/>
                  </a:lnTo>
                  <a:lnTo>
                    <a:pt x="1" y="23"/>
                  </a:lnTo>
                  <a:lnTo>
                    <a:pt x="0" y="21"/>
                  </a:lnTo>
                  <a:lnTo>
                    <a:pt x="0" y="18"/>
                  </a:lnTo>
                  <a:lnTo>
                    <a:pt x="1" y="13"/>
                  </a:lnTo>
                  <a:lnTo>
                    <a:pt x="1" y="11"/>
                  </a:lnTo>
                  <a:lnTo>
                    <a:pt x="1" y="10"/>
                  </a:lnTo>
                  <a:lnTo>
                    <a:pt x="2" y="9"/>
                  </a:lnTo>
                  <a:lnTo>
                    <a:pt x="4" y="6"/>
                  </a:lnTo>
                  <a:lnTo>
                    <a:pt x="6" y="5"/>
                  </a:lnTo>
                  <a:lnTo>
                    <a:pt x="7" y="4"/>
                  </a:lnTo>
                  <a:lnTo>
                    <a:pt x="10" y="4"/>
                  </a:lnTo>
                  <a:lnTo>
                    <a:pt x="13" y="3"/>
                  </a:lnTo>
                  <a:lnTo>
                    <a:pt x="16" y="1"/>
                  </a:lnTo>
                  <a:lnTo>
                    <a:pt x="18" y="0"/>
                  </a:lnTo>
                  <a:lnTo>
                    <a:pt x="19" y="1"/>
                  </a:lnTo>
                  <a:lnTo>
                    <a:pt x="20" y="3"/>
                  </a:lnTo>
                  <a:close/>
                </a:path>
              </a:pathLst>
            </a:custGeom>
            <a:blipFill dpi="0" rotWithShape="0">
              <a:blip r:embed="rId4"/>
              <a:srcRect/>
              <a:tile tx="0" ty="0" sx="100000" sy="100000" flip="none" algn="tl"/>
            </a:blip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780" name="Freeform 36"/>
            <p:cNvSpPr>
              <a:spLocks/>
            </p:cNvSpPr>
            <p:nvPr/>
          </p:nvSpPr>
          <p:spPr bwMode="auto">
            <a:xfrm rot="1627522">
              <a:off x="4114" y="1452"/>
              <a:ext cx="15" cy="48"/>
            </a:xfrm>
            <a:custGeom>
              <a:avLst/>
              <a:gdLst>
                <a:gd name="T0" fmla="*/ 12 w 12"/>
                <a:gd name="T1" fmla="*/ 25 h 32"/>
                <a:gd name="T2" fmla="*/ 11 w 12"/>
                <a:gd name="T3" fmla="*/ 20 h 32"/>
                <a:gd name="T4" fmla="*/ 11 w 12"/>
                <a:gd name="T5" fmla="*/ 17 h 32"/>
                <a:gd name="T6" fmla="*/ 11 w 12"/>
                <a:gd name="T7" fmla="*/ 13 h 32"/>
                <a:gd name="T8" fmla="*/ 11 w 12"/>
                <a:gd name="T9" fmla="*/ 8 h 32"/>
                <a:gd name="T10" fmla="*/ 9 w 12"/>
                <a:gd name="T11" fmla="*/ 4 h 32"/>
                <a:gd name="T12" fmla="*/ 9 w 12"/>
                <a:gd name="T13" fmla="*/ 1 h 32"/>
                <a:gd name="T14" fmla="*/ 6 w 12"/>
                <a:gd name="T15" fmla="*/ 0 h 32"/>
                <a:gd name="T16" fmla="*/ 4 w 12"/>
                <a:gd name="T17" fmla="*/ 0 h 32"/>
                <a:gd name="T18" fmla="*/ 2 w 12"/>
                <a:gd name="T19" fmla="*/ 1 h 32"/>
                <a:gd name="T20" fmla="*/ 0 w 12"/>
                <a:gd name="T21" fmla="*/ 4 h 32"/>
                <a:gd name="T22" fmla="*/ 0 w 12"/>
                <a:gd name="T23" fmla="*/ 7 h 32"/>
                <a:gd name="T24" fmla="*/ 0 w 12"/>
                <a:gd name="T25" fmla="*/ 10 h 32"/>
                <a:gd name="T26" fmla="*/ 0 w 12"/>
                <a:gd name="T27" fmla="*/ 14 h 32"/>
                <a:gd name="T28" fmla="*/ 2 w 12"/>
                <a:gd name="T29" fmla="*/ 19 h 32"/>
                <a:gd name="T30" fmla="*/ 2 w 12"/>
                <a:gd name="T31" fmla="*/ 23 h 32"/>
                <a:gd name="T32" fmla="*/ 2 w 12"/>
                <a:gd name="T33" fmla="*/ 25 h 32"/>
                <a:gd name="T34" fmla="*/ 3 w 12"/>
                <a:gd name="T35" fmla="*/ 28 h 32"/>
                <a:gd name="T36" fmla="*/ 5 w 12"/>
                <a:gd name="T37" fmla="*/ 31 h 32"/>
                <a:gd name="T38" fmla="*/ 8 w 12"/>
                <a:gd name="T39" fmla="*/ 32 h 32"/>
                <a:gd name="T40" fmla="*/ 10 w 12"/>
                <a:gd name="T41" fmla="*/ 30 h 32"/>
                <a:gd name="T42" fmla="*/ 11 w 12"/>
                <a:gd name="T43" fmla="*/ 28 h 32"/>
                <a:gd name="T44" fmla="*/ 12 w 12"/>
                <a:gd name="T45" fmla="*/ 2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 h="32">
                  <a:moveTo>
                    <a:pt x="12" y="25"/>
                  </a:moveTo>
                  <a:lnTo>
                    <a:pt x="11" y="20"/>
                  </a:lnTo>
                  <a:lnTo>
                    <a:pt x="11" y="17"/>
                  </a:lnTo>
                  <a:lnTo>
                    <a:pt x="11" y="13"/>
                  </a:lnTo>
                  <a:lnTo>
                    <a:pt x="11" y="8"/>
                  </a:lnTo>
                  <a:lnTo>
                    <a:pt x="9" y="4"/>
                  </a:lnTo>
                  <a:lnTo>
                    <a:pt x="9" y="1"/>
                  </a:lnTo>
                  <a:lnTo>
                    <a:pt x="6" y="0"/>
                  </a:lnTo>
                  <a:lnTo>
                    <a:pt x="4" y="0"/>
                  </a:lnTo>
                  <a:lnTo>
                    <a:pt x="2" y="1"/>
                  </a:lnTo>
                  <a:lnTo>
                    <a:pt x="0" y="4"/>
                  </a:lnTo>
                  <a:lnTo>
                    <a:pt x="0" y="7"/>
                  </a:lnTo>
                  <a:lnTo>
                    <a:pt x="0" y="10"/>
                  </a:lnTo>
                  <a:lnTo>
                    <a:pt x="0" y="14"/>
                  </a:lnTo>
                  <a:lnTo>
                    <a:pt x="2" y="19"/>
                  </a:lnTo>
                  <a:lnTo>
                    <a:pt x="2" y="23"/>
                  </a:lnTo>
                  <a:lnTo>
                    <a:pt x="2" y="25"/>
                  </a:lnTo>
                  <a:lnTo>
                    <a:pt x="3" y="28"/>
                  </a:lnTo>
                  <a:lnTo>
                    <a:pt x="5" y="31"/>
                  </a:lnTo>
                  <a:lnTo>
                    <a:pt x="8" y="32"/>
                  </a:lnTo>
                  <a:lnTo>
                    <a:pt x="10" y="30"/>
                  </a:lnTo>
                  <a:lnTo>
                    <a:pt x="11" y="28"/>
                  </a:lnTo>
                  <a:lnTo>
                    <a:pt x="12" y="25"/>
                  </a:lnTo>
                  <a:close/>
                </a:path>
              </a:pathLst>
            </a:custGeom>
            <a:blipFill dpi="0" rotWithShape="0">
              <a:blip r:embed="rId4"/>
              <a:srcRect/>
              <a:tile tx="0" ty="0" sx="100000" sy="100000" flip="none" algn="tl"/>
            </a:blipFill>
            <a:ln w="1588">
              <a:solidFill>
                <a:srgbClr val="000000"/>
              </a:solidFill>
              <a:prstDash val="solid"/>
              <a:round/>
              <a:headEnd/>
              <a:tailEnd/>
            </a:ln>
          </p:spPr>
          <p:txBody>
            <a:bodyPr/>
            <a:lstStyle/>
            <a:p>
              <a:endParaRPr lang="ja-JP" altLang="en-US"/>
            </a:p>
          </p:txBody>
        </p:sp>
        <p:sp>
          <p:nvSpPr>
            <p:cNvPr id="927781" name="Freeform 37"/>
            <p:cNvSpPr>
              <a:spLocks/>
            </p:cNvSpPr>
            <p:nvPr/>
          </p:nvSpPr>
          <p:spPr bwMode="auto">
            <a:xfrm rot="1627522">
              <a:off x="4116" y="1508"/>
              <a:ext cx="24" cy="27"/>
            </a:xfrm>
            <a:custGeom>
              <a:avLst/>
              <a:gdLst>
                <a:gd name="T0" fmla="*/ 6 w 22"/>
                <a:gd name="T1" fmla="*/ 2 h 18"/>
                <a:gd name="T2" fmla="*/ 9 w 22"/>
                <a:gd name="T3" fmla="*/ 0 h 18"/>
                <a:gd name="T4" fmla="*/ 11 w 22"/>
                <a:gd name="T5" fmla="*/ 0 h 18"/>
                <a:gd name="T6" fmla="*/ 13 w 22"/>
                <a:gd name="T7" fmla="*/ 2 h 18"/>
                <a:gd name="T8" fmla="*/ 15 w 22"/>
                <a:gd name="T9" fmla="*/ 3 h 18"/>
                <a:gd name="T10" fmla="*/ 18 w 22"/>
                <a:gd name="T11" fmla="*/ 5 h 18"/>
                <a:gd name="T12" fmla="*/ 21 w 22"/>
                <a:gd name="T13" fmla="*/ 8 h 18"/>
                <a:gd name="T14" fmla="*/ 22 w 22"/>
                <a:gd name="T15" fmla="*/ 8 h 18"/>
                <a:gd name="T16" fmla="*/ 22 w 22"/>
                <a:gd name="T17" fmla="*/ 11 h 18"/>
                <a:gd name="T18" fmla="*/ 21 w 22"/>
                <a:gd name="T19" fmla="*/ 14 h 18"/>
                <a:gd name="T20" fmla="*/ 19 w 22"/>
                <a:gd name="T21" fmla="*/ 16 h 18"/>
                <a:gd name="T22" fmla="*/ 16 w 22"/>
                <a:gd name="T23" fmla="*/ 17 h 18"/>
                <a:gd name="T24" fmla="*/ 13 w 22"/>
                <a:gd name="T25" fmla="*/ 18 h 18"/>
                <a:gd name="T26" fmla="*/ 10 w 22"/>
                <a:gd name="T27" fmla="*/ 17 h 18"/>
                <a:gd name="T28" fmla="*/ 5 w 22"/>
                <a:gd name="T29" fmla="*/ 17 h 18"/>
                <a:gd name="T30" fmla="*/ 1 w 22"/>
                <a:gd name="T31" fmla="*/ 16 h 18"/>
                <a:gd name="T32" fmla="*/ 0 w 22"/>
                <a:gd name="T33" fmla="*/ 14 h 18"/>
                <a:gd name="T34" fmla="*/ 0 w 22"/>
                <a:gd name="T35" fmla="*/ 11 h 18"/>
                <a:gd name="T36" fmla="*/ 0 w 22"/>
                <a:gd name="T37" fmla="*/ 10 h 18"/>
                <a:gd name="T38" fmla="*/ 0 w 22"/>
                <a:gd name="T39" fmla="*/ 8 h 18"/>
                <a:gd name="T40" fmla="*/ 0 w 22"/>
                <a:gd name="T41" fmla="*/ 5 h 18"/>
                <a:gd name="T42" fmla="*/ 1 w 22"/>
                <a:gd name="T43" fmla="*/ 5 h 18"/>
                <a:gd name="T44" fmla="*/ 5 w 22"/>
                <a:gd name="T45" fmla="*/ 3 h 18"/>
                <a:gd name="T46" fmla="*/ 6 w 22"/>
                <a:gd name="T4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18">
                  <a:moveTo>
                    <a:pt x="6" y="2"/>
                  </a:moveTo>
                  <a:lnTo>
                    <a:pt x="9" y="0"/>
                  </a:lnTo>
                  <a:lnTo>
                    <a:pt x="11" y="0"/>
                  </a:lnTo>
                  <a:lnTo>
                    <a:pt x="13" y="2"/>
                  </a:lnTo>
                  <a:lnTo>
                    <a:pt x="15" y="3"/>
                  </a:lnTo>
                  <a:lnTo>
                    <a:pt x="18" y="5"/>
                  </a:lnTo>
                  <a:lnTo>
                    <a:pt x="21" y="8"/>
                  </a:lnTo>
                  <a:lnTo>
                    <a:pt x="22" y="8"/>
                  </a:lnTo>
                  <a:lnTo>
                    <a:pt x="22" y="11"/>
                  </a:lnTo>
                  <a:lnTo>
                    <a:pt x="21" y="14"/>
                  </a:lnTo>
                  <a:lnTo>
                    <a:pt x="19" y="16"/>
                  </a:lnTo>
                  <a:lnTo>
                    <a:pt x="16" y="17"/>
                  </a:lnTo>
                  <a:lnTo>
                    <a:pt x="13" y="18"/>
                  </a:lnTo>
                  <a:lnTo>
                    <a:pt x="10" y="17"/>
                  </a:lnTo>
                  <a:lnTo>
                    <a:pt x="5" y="17"/>
                  </a:lnTo>
                  <a:lnTo>
                    <a:pt x="1" y="16"/>
                  </a:lnTo>
                  <a:lnTo>
                    <a:pt x="0" y="14"/>
                  </a:lnTo>
                  <a:lnTo>
                    <a:pt x="0" y="11"/>
                  </a:lnTo>
                  <a:lnTo>
                    <a:pt x="0" y="10"/>
                  </a:lnTo>
                  <a:lnTo>
                    <a:pt x="0" y="8"/>
                  </a:lnTo>
                  <a:lnTo>
                    <a:pt x="0" y="5"/>
                  </a:lnTo>
                  <a:lnTo>
                    <a:pt x="1" y="5"/>
                  </a:lnTo>
                  <a:lnTo>
                    <a:pt x="5" y="3"/>
                  </a:lnTo>
                  <a:lnTo>
                    <a:pt x="6" y="2"/>
                  </a:lnTo>
                  <a:close/>
                </a:path>
              </a:pathLst>
            </a:custGeom>
            <a:blipFill dpi="0" rotWithShape="0">
              <a:blip r:embed="rId4"/>
              <a:srcRect/>
              <a:tile tx="0" ty="0" sx="100000" sy="100000" flip="none" algn="tl"/>
            </a:blipFill>
            <a:ln w="1588">
              <a:solidFill>
                <a:srgbClr val="000000"/>
              </a:solidFill>
              <a:prstDash val="solid"/>
              <a:round/>
              <a:headEnd/>
              <a:tailEnd/>
            </a:ln>
          </p:spPr>
          <p:txBody>
            <a:bodyPr/>
            <a:lstStyle/>
            <a:p>
              <a:endParaRPr lang="ja-JP" altLang="en-US"/>
            </a:p>
          </p:txBody>
        </p:sp>
        <p:sp>
          <p:nvSpPr>
            <p:cNvPr id="927782" name="Freeform 38"/>
            <p:cNvSpPr>
              <a:spLocks/>
            </p:cNvSpPr>
            <p:nvPr/>
          </p:nvSpPr>
          <p:spPr bwMode="auto">
            <a:xfrm rot="1627522">
              <a:off x="4549" y="2129"/>
              <a:ext cx="20" cy="18"/>
            </a:xfrm>
            <a:custGeom>
              <a:avLst/>
              <a:gdLst>
                <a:gd name="T0" fmla="*/ 0 w 16"/>
                <a:gd name="T1" fmla="*/ 4 h 13"/>
                <a:gd name="T2" fmla="*/ 7 w 16"/>
                <a:gd name="T3" fmla="*/ 0 h 13"/>
                <a:gd name="T4" fmla="*/ 16 w 16"/>
                <a:gd name="T5" fmla="*/ 1 h 13"/>
                <a:gd name="T6" fmla="*/ 14 w 16"/>
                <a:gd name="T7" fmla="*/ 9 h 13"/>
                <a:gd name="T8" fmla="*/ 7 w 16"/>
                <a:gd name="T9" fmla="*/ 13 h 13"/>
                <a:gd name="T10" fmla="*/ 0 w 16"/>
                <a:gd name="T11" fmla="*/ 4 h 13"/>
              </a:gdLst>
              <a:ahLst/>
              <a:cxnLst>
                <a:cxn ang="0">
                  <a:pos x="T0" y="T1"/>
                </a:cxn>
                <a:cxn ang="0">
                  <a:pos x="T2" y="T3"/>
                </a:cxn>
                <a:cxn ang="0">
                  <a:pos x="T4" y="T5"/>
                </a:cxn>
                <a:cxn ang="0">
                  <a:pos x="T6" y="T7"/>
                </a:cxn>
                <a:cxn ang="0">
                  <a:pos x="T8" y="T9"/>
                </a:cxn>
                <a:cxn ang="0">
                  <a:pos x="T10" y="T11"/>
                </a:cxn>
              </a:cxnLst>
              <a:rect l="0" t="0" r="r" b="b"/>
              <a:pathLst>
                <a:path w="16" h="13">
                  <a:moveTo>
                    <a:pt x="0" y="4"/>
                  </a:moveTo>
                  <a:lnTo>
                    <a:pt x="7" y="0"/>
                  </a:lnTo>
                  <a:lnTo>
                    <a:pt x="16" y="1"/>
                  </a:lnTo>
                  <a:lnTo>
                    <a:pt x="14" y="9"/>
                  </a:lnTo>
                  <a:lnTo>
                    <a:pt x="7" y="13"/>
                  </a:lnTo>
                  <a:lnTo>
                    <a:pt x="0" y="4"/>
                  </a:lnTo>
                  <a:close/>
                </a:path>
              </a:pathLst>
            </a:custGeom>
            <a:blipFill dpi="0" rotWithShape="0">
              <a:blip r:embed="rId4"/>
              <a:srcRect/>
              <a:tile tx="0" ty="0" sx="100000" sy="100000" flip="none" algn="tl"/>
            </a:blipFill>
            <a:ln w="1588">
              <a:solidFill>
                <a:srgbClr val="000000"/>
              </a:solidFill>
              <a:prstDash val="solid"/>
              <a:round/>
              <a:headEnd/>
              <a:tailEnd/>
            </a:ln>
          </p:spPr>
          <p:txBody>
            <a:bodyPr/>
            <a:lstStyle/>
            <a:p>
              <a:endParaRPr lang="ja-JP" altLang="en-US"/>
            </a:p>
          </p:txBody>
        </p:sp>
        <p:sp>
          <p:nvSpPr>
            <p:cNvPr id="927783" name="Freeform 39"/>
            <p:cNvSpPr>
              <a:spLocks/>
            </p:cNvSpPr>
            <p:nvPr/>
          </p:nvSpPr>
          <p:spPr bwMode="auto">
            <a:xfrm rot="1627522">
              <a:off x="2506" y="2532"/>
              <a:ext cx="661" cy="705"/>
            </a:xfrm>
            <a:custGeom>
              <a:avLst/>
              <a:gdLst>
                <a:gd name="T0" fmla="*/ 273 w 534"/>
                <a:gd name="T1" fmla="*/ 292 h 473"/>
                <a:gd name="T2" fmla="*/ 262 w 534"/>
                <a:gd name="T3" fmla="*/ 312 h 473"/>
                <a:gd name="T4" fmla="*/ 251 w 534"/>
                <a:gd name="T5" fmla="*/ 329 h 473"/>
                <a:gd name="T6" fmla="*/ 239 w 534"/>
                <a:gd name="T7" fmla="*/ 323 h 473"/>
                <a:gd name="T8" fmla="*/ 225 w 534"/>
                <a:gd name="T9" fmla="*/ 318 h 473"/>
                <a:gd name="T10" fmla="*/ 207 w 534"/>
                <a:gd name="T11" fmla="*/ 315 h 473"/>
                <a:gd name="T12" fmla="*/ 194 w 534"/>
                <a:gd name="T13" fmla="*/ 334 h 473"/>
                <a:gd name="T14" fmla="*/ 179 w 534"/>
                <a:gd name="T15" fmla="*/ 329 h 473"/>
                <a:gd name="T16" fmla="*/ 165 w 534"/>
                <a:gd name="T17" fmla="*/ 336 h 473"/>
                <a:gd name="T18" fmla="*/ 155 w 534"/>
                <a:gd name="T19" fmla="*/ 362 h 473"/>
                <a:gd name="T20" fmla="*/ 147 w 534"/>
                <a:gd name="T21" fmla="*/ 370 h 473"/>
                <a:gd name="T22" fmla="*/ 148 w 534"/>
                <a:gd name="T23" fmla="*/ 389 h 473"/>
                <a:gd name="T24" fmla="*/ 149 w 534"/>
                <a:gd name="T25" fmla="*/ 407 h 473"/>
                <a:gd name="T26" fmla="*/ 134 w 534"/>
                <a:gd name="T27" fmla="*/ 407 h 473"/>
                <a:gd name="T28" fmla="*/ 106 w 534"/>
                <a:gd name="T29" fmla="*/ 408 h 473"/>
                <a:gd name="T30" fmla="*/ 90 w 534"/>
                <a:gd name="T31" fmla="*/ 425 h 473"/>
                <a:gd name="T32" fmla="*/ 86 w 534"/>
                <a:gd name="T33" fmla="*/ 443 h 473"/>
                <a:gd name="T34" fmla="*/ 69 w 534"/>
                <a:gd name="T35" fmla="*/ 450 h 473"/>
                <a:gd name="T36" fmla="*/ 58 w 534"/>
                <a:gd name="T37" fmla="*/ 456 h 473"/>
                <a:gd name="T38" fmla="*/ 39 w 534"/>
                <a:gd name="T39" fmla="*/ 466 h 473"/>
                <a:gd name="T40" fmla="*/ 24 w 534"/>
                <a:gd name="T41" fmla="*/ 473 h 473"/>
                <a:gd name="T42" fmla="*/ 3 w 534"/>
                <a:gd name="T43" fmla="*/ 455 h 473"/>
                <a:gd name="T44" fmla="*/ 15 w 534"/>
                <a:gd name="T45" fmla="*/ 438 h 473"/>
                <a:gd name="T46" fmla="*/ 24 w 534"/>
                <a:gd name="T47" fmla="*/ 436 h 473"/>
                <a:gd name="T48" fmla="*/ 56 w 534"/>
                <a:gd name="T49" fmla="*/ 423 h 473"/>
                <a:gd name="T50" fmla="*/ 71 w 534"/>
                <a:gd name="T51" fmla="*/ 422 h 473"/>
                <a:gd name="T52" fmla="*/ 71 w 534"/>
                <a:gd name="T53" fmla="*/ 356 h 473"/>
                <a:gd name="T54" fmla="*/ 126 w 534"/>
                <a:gd name="T55" fmla="*/ 305 h 473"/>
                <a:gd name="T56" fmla="*/ 164 w 534"/>
                <a:gd name="T57" fmla="*/ 246 h 473"/>
                <a:gd name="T58" fmla="*/ 162 w 534"/>
                <a:gd name="T59" fmla="*/ 191 h 473"/>
                <a:gd name="T60" fmla="*/ 214 w 534"/>
                <a:gd name="T61" fmla="*/ 159 h 473"/>
                <a:gd name="T62" fmla="*/ 227 w 534"/>
                <a:gd name="T63" fmla="*/ 177 h 473"/>
                <a:gd name="T64" fmla="*/ 197 w 534"/>
                <a:gd name="T65" fmla="*/ 204 h 473"/>
                <a:gd name="T66" fmla="*/ 201 w 534"/>
                <a:gd name="T67" fmla="*/ 222 h 473"/>
                <a:gd name="T68" fmla="*/ 204 w 534"/>
                <a:gd name="T69" fmla="*/ 260 h 473"/>
                <a:gd name="T70" fmla="*/ 243 w 534"/>
                <a:gd name="T71" fmla="*/ 243 h 473"/>
                <a:gd name="T72" fmla="*/ 324 w 534"/>
                <a:gd name="T73" fmla="*/ 207 h 473"/>
                <a:gd name="T74" fmla="*/ 395 w 534"/>
                <a:gd name="T75" fmla="*/ 159 h 473"/>
                <a:gd name="T76" fmla="*/ 441 w 534"/>
                <a:gd name="T77" fmla="*/ 99 h 473"/>
                <a:gd name="T78" fmla="*/ 489 w 534"/>
                <a:gd name="T79" fmla="*/ 39 h 473"/>
                <a:gd name="T80" fmla="*/ 515 w 534"/>
                <a:gd name="T81" fmla="*/ 9 h 473"/>
                <a:gd name="T82" fmla="*/ 520 w 534"/>
                <a:gd name="T83" fmla="*/ 32 h 473"/>
                <a:gd name="T84" fmla="*/ 533 w 534"/>
                <a:gd name="T85" fmla="*/ 50 h 473"/>
                <a:gd name="T86" fmla="*/ 512 w 534"/>
                <a:gd name="T87" fmla="*/ 72 h 473"/>
                <a:gd name="T88" fmla="*/ 504 w 534"/>
                <a:gd name="T89" fmla="*/ 96 h 473"/>
                <a:gd name="T90" fmla="*/ 503 w 534"/>
                <a:gd name="T91" fmla="*/ 134 h 473"/>
                <a:gd name="T92" fmla="*/ 494 w 534"/>
                <a:gd name="T93" fmla="*/ 167 h 473"/>
                <a:gd name="T94" fmla="*/ 468 w 534"/>
                <a:gd name="T95" fmla="*/ 173 h 473"/>
                <a:gd name="T96" fmla="*/ 459 w 534"/>
                <a:gd name="T97" fmla="*/ 186 h 473"/>
                <a:gd name="T98" fmla="*/ 455 w 534"/>
                <a:gd name="T99" fmla="*/ 240 h 473"/>
                <a:gd name="T100" fmla="*/ 436 w 534"/>
                <a:gd name="T101" fmla="*/ 243 h 473"/>
                <a:gd name="T102" fmla="*/ 419 w 534"/>
                <a:gd name="T103" fmla="*/ 257 h 473"/>
                <a:gd name="T104" fmla="*/ 398 w 534"/>
                <a:gd name="T105" fmla="*/ 272 h 473"/>
                <a:gd name="T106" fmla="*/ 399 w 534"/>
                <a:gd name="T107" fmla="*/ 255 h 473"/>
                <a:gd name="T108" fmla="*/ 387 w 534"/>
                <a:gd name="T109" fmla="*/ 242 h 473"/>
                <a:gd name="T110" fmla="*/ 380 w 534"/>
                <a:gd name="T111" fmla="*/ 227 h 473"/>
                <a:gd name="T112" fmla="*/ 357 w 534"/>
                <a:gd name="T113" fmla="*/ 243 h 473"/>
                <a:gd name="T114" fmla="*/ 351 w 534"/>
                <a:gd name="T115" fmla="*/ 258 h 473"/>
                <a:gd name="T116" fmla="*/ 340 w 534"/>
                <a:gd name="T117" fmla="*/ 261 h 473"/>
                <a:gd name="T118" fmla="*/ 332 w 534"/>
                <a:gd name="T119" fmla="*/ 243 h 473"/>
                <a:gd name="T120" fmla="*/ 310 w 534"/>
                <a:gd name="T121" fmla="*/ 256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34" h="473">
                  <a:moveTo>
                    <a:pt x="274" y="270"/>
                  </a:moveTo>
                  <a:lnTo>
                    <a:pt x="274" y="272"/>
                  </a:lnTo>
                  <a:lnTo>
                    <a:pt x="274" y="276"/>
                  </a:lnTo>
                  <a:lnTo>
                    <a:pt x="273" y="284"/>
                  </a:lnTo>
                  <a:lnTo>
                    <a:pt x="273" y="286"/>
                  </a:lnTo>
                  <a:lnTo>
                    <a:pt x="273" y="292"/>
                  </a:lnTo>
                  <a:lnTo>
                    <a:pt x="270" y="297"/>
                  </a:lnTo>
                  <a:lnTo>
                    <a:pt x="268" y="299"/>
                  </a:lnTo>
                  <a:lnTo>
                    <a:pt x="267" y="302"/>
                  </a:lnTo>
                  <a:lnTo>
                    <a:pt x="264" y="305"/>
                  </a:lnTo>
                  <a:lnTo>
                    <a:pt x="266" y="309"/>
                  </a:lnTo>
                  <a:lnTo>
                    <a:pt x="262" y="312"/>
                  </a:lnTo>
                  <a:lnTo>
                    <a:pt x="261" y="316"/>
                  </a:lnTo>
                  <a:lnTo>
                    <a:pt x="260" y="320"/>
                  </a:lnTo>
                  <a:lnTo>
                    <a:pt x="258" y="322"/>
                  </a:lnTo>
                  <a:lnTo>
                    <a:pt x="256" y="327"/>
                  </a:lnTo>
                  <a:lnTo>
                    <a:pt x="252" y="328"/>
                  </a:lnTo>
                  <a:lnTo>
                    <a:pt x="251" y="329"/>
                  </a:lnTo>
                  <a:lnTo>
                    <a:pt x="250" y="328"/>
                  </a:lnTo>
                  <a:lnTo>
                    <a:pt x="250" y="327"/>
                  </a:lnTo>
                  <a:lnTo>
                    <a:pt x="248" y="323"/>
                  </a:lnTo>
                  <a:lnTo>
                    <a:pt x="245" y="322"/>
                  </a:lnTo>
                  <a:lnTo>
                    <a:pt x="243" y="322"/>
                  </a:lnTo>
                  <a:lnTo>
                    <a:pt x="239" y="323"/>
                  </a:lnTo>
                  <a:lnTo>
                    <a:pt x="238" y="322"/>
                  </a:lnTo>
                  <a:lnTo>
                    <a:pt x="236" y="318"/>
                  </a:lnTo>
                  <a:lnTo>
                    <a:pt x="233" y="317"/>
                  </a:lnTo>
                  <a:lnTo>
                    <a:pt x="231" y="317"/>
                  </a:lnTo>
                  <a:lnTo>
                    <a:pt x="227" y="320"/>
                  </a:lnTo>
                  <a:lnTo>
                    <a:pt x="225" y="318"/>
                  </a:lnTo>
                  <a:lnTo>
                    <a:pt x="224" y="315"/>
                  </a:lnTo>
                  <a:lnTo>
                    <a:pt x="220" y="314"/>
                  </a:lnTo>
                  <a:lnTo>
                    <a:pt x="216" y="316"/>
                  </a:lnTo>
                  <a:lnTo>
                    <a:pt x="213" y="314"/>
                  </a:lnTo>
                  <a:lnTo>
                    <a:pt x="209" y="312"/>
                  </a:lnTo>
                  <a:lnTo>
                    <a:pt x="207" y="315"/>
                  </a:lnTo>
                  <a:lnTo>
                    <a:pt x="204" y="318"/>
                  </a:lnTo>
                  <a:lnTo>
                    <a:pt x="201" y="320"/>
                  </a:lnTo>
                  <a:lnTo>
                    <a:pt x="198" y="322"/>
                  </a:lnTo>
                  <a:lnTo>
                    <a:pt x="197" y="326"/>
                  </a:lnTo>
                  <a:lnTo>
                    <a:pt x="195" y="330"/>
                  </a:lnTo>
                  <a:lnTo>
                    <a:pt x="194" y="334"/>
                  </a:lnTo>
                  <a:lnTo>
                    <a:pt x="191" y="338"/>
                  </a:lnTo>
                  <a:lnTo>
                    <a:pt x="188" y="338"/>
                  </a:lnTo>
                  <a:lnTo>
                    <a:pt x="188" y="339"/>
                  </a:lnTo>
                  <a:lnTo>
                    <a:pt x="185" y="338"/>
                  </a:lnTo>
                  <a:lnTo>
                    <a:pt x="185" y="333"/>
                  </a:lnTo>
                  <a:lnTo>
                    <a:pt x="179" y="329"/>
                  </a:lnTo>
                  <a:lnTo>
                    <a:pt x="177" y="328"/>
                  </a:lnTo>
                  <a:lnTo>
                    <a:pt x="176" y="329"/>
                  </a:lnTo>
                  <a:lnTo>
                    <a:pt x="171" y="333"/>
                  </a:lnTo>
                  <a:lnTo>
                    <a:pt x="168" y="334"/>
                  </a:lnTo>
                  <a:lnTo>
                    <a:pt x="166" y="334"/>
                  </a:lnTo>
                  <a:lnTo>
                    <a:pt x="165" y="336"/>
                  </a:lnTo>
                  <a:lnTo>
                    <a:pt x="162" y="342"/>
                  </a:lnTo>
                  <a:lnTo>
                    <a:pt x="164" y="345"/>
                  </a:lnTo>
                  <a:lnTo>
                    <a:pt x="164" y="348"/>
                  </a:lnTo>
                  <a:lnTo>
                    <a:pt x="162" y="353"/>
                  </a:lnTo>
                  <a:lnTo>
                    <a:pt x="159" y="358"/>
                  </a:lnTo>
                  <a:lnTo>
                    <a:pt x="155" y="362"/>
                  </a:lnTo>
                  <a:lnTo>
                    <a:pt x="150" y="363"/>
                  </a:lnTo>
                  <a:lnTo>
                    <a:pt x="149" y="364"/>
                  </a:lnTo>
                  <a:lnTo>
                    <a:pt x="150" y="365"/>
                  </a:lnTo>
                  <a:lnTo>
                    <a:pt x="150" y="368"/>
                  </a:lnTo>
                  <a:lnTo>
                    <a:pt x="150" y="369"/>
                  </a:lnTo>
                  <a:lnTo>
                    <a:pt x="147" y="370"/>
                  </a:lnTo>
                  <a:lnTo>
                    <a:pt x="144" y="371"/>
                  </a:lnTo>
                  <a:lnTo>
                    <a:pt x="144" y="374"/>
                  </a:lnTo>
                  <a:lnTo>
                    <a:pt x="143" y="386"/>
                  </a:lnTo>
                  <a:lnTo>
                    <a:pt x="144" y="387"/>
                  </a:lnTo>
                  <a:lnTo>
                    <a:pt x="147" y="388"/>
                  </a:lnTo>
                  <a:lnTo>
                    <a:pt x="148" y="389"/>
                  </a:lnTo>
                  <a:lnTo>
                    <a:pt x="150" y="389"/>
                  </a:lnTo>
                  <a:lnTo>
                    <a:pt x="152" y="392"/>
                  </a:lnTo>
                  <a:lnTo>
                    <a:pt x="153" y="396"/>
                  </a:lnTo>
                  <a:lnTo>
                    <a:pt x="153" y="401"/>
                  </a:lnTo>
                  <a:lnTo>
                    <a:pt x="152" y="404"/>
                  </a:lnTo>
                  <a:lnTo>
                    <a:pt x="149" y="407"/>
                  </a:lnTo>
                  <a:lnTo>
                    <a:pt x="147" y="408"/>
                  </a:lnTo>
                  <a:lnTo>
                    <a:pt x="141" y="410"/>
                  </a:lnTo>
                  <a:lnTo>
                    <a:pt x="138" y="411"/>
                  </a:lnTo>
                  <a:lnTo>
                    <a:pt x="137" y="410"/>
                  </a:lnTo>
                  <a:lnTo>
                    <a:pt x="136" y="408"/>
                  </a:lnTo>
                  <a:lnTo>
                    <a:pt x="134" y="407"/>
                  </a:lnTo>
                  <a:lnTo>
                    <a:pt x="128" y="410"/>
                  </a:lnTo>
                  <a:lnTo>
                    <a:pt x="123" y="411"/>
                  </a:lnTo>
                  <a:lnTo>
                    <a:pt x="120" y="413"/>
                  </a:lnTo>
                  <a:lnTo>
                    <a:pt x="116" y="411"/>
                  </a:lnTo>
                  <a:lnTo>
                    <a:pt x="111" y="408"/>
                  </a:lnTo>
                  <a:lnTo>
                    <a:pt x="106" y="408"/>
                  </a:lnTo>
                  <a:lnTo>
                    <a:pt x="102" y="411"/>
                  </a:lnTo>
                  <a:lnTo>
                    <a:pt x="101" y="414"/>
                  </a:lnTo>
                  <a:lnTo>
                    <a:pt x="100" y="418"/>
                  </a:lnTo>
                  <a:lnTo>
                    <a:pt x="99" y="431"/>
                  </a:lnTo>
                  <a:lnTo>
                    <a:pt x="95" y="429"/>
                  </a:lnTo>
                  <a:lnTo>
                    <a:pt x="90" y="425"/>
                  </a:lnTo>
                  <a:lnTo>
                    <a:pt x="87" y="423"/>
                  </a:lnTo>
                  <a:lnTo>
                    <a:pt x="84" y="424"/>
                  </a:lnTo>
                  <a:lnTo>
                    <a:pt x="83" y="429"/>
                  </a:lnTo>
                  <a:lnTo>
                    <a:pt x="86" y="435"/>
                  </a:lnTo>
                  <a:lnTo>
                    <a:pt x="86" y="441"/>
                  </a:lnTo>
                  <a:lnTo>
                    <a:pt x="86" y="443"/>
                  </a:lnTo>
                  <a:lnTo>
                    <a:pt x="81" y="443"/>
                  </a:lnTo>
                  <a:lnTo>
                    <a:pt x="78" y="443"/>
                  </a:lnTo>
                  <a:lnTo>
                    <a:pt x="78" y="444"/>
                  </a:lnTo>
                  <a:lnTo>
                    <a:pt x="76" y="448"/>
                  </a:lnTo>
                  <a:lnTo>
                    <a:pt x="72" y="449"/>
                  </a:lnTo>
                  <a:lnTo>
                    <a:pt x="69" y="450"/>
                  </a:lnTo>
                  <a:lnTo>
                    <a:pt x="66" y="450"/>
                  </a:lnTo>
                  <a:lnTo>
                    <a:pt x="65" y="453"/>
                  </a:lnTo>
                  <a:lnTo>
                    <a:pt x="63" y="452"/>
                  </a:lnTo>
                  <a:lnTo>
                    <a:pt x="62" y="450"/>
                  </a:lnTo>
                  <a:lnTo>
                    <a:pt x="59" y="454"/>
                  </a:lnTo>
                  <a:lnTo>
                    <a:pt x="58" y="456"/>
                  </a:lnTo>
                  <a:lnTo>
                    <a:pt x="56" y="460"/>
                  </a:lnTo>
                  <a:lnTo>
                    <a:pt x="54" y="464"/>
                  </a:lnTo>
                  <a:lnTo>
                    <a:pt x="53" y="466"/>
                  </a:lnTo>
                  <a:lnTo>
                    <a:pt x="50" y="466"/>
                  </a:lnTo>
                  <a:lnTo>
                    <a:pt x="44" y="465"/>
                  </a:lnTo>
                  <a:lnTo>
                    <a:pt x="39" y="466"/>
                  </a:lnTo>
                  <a:lnTo>
                    <a:pt x="36" y="467"/>
                  </a:lnTo>
                  <a:lnTo>
                    <a:pt x="35" y="468"/>
                  </a:lnTo>
                  <a:lnTo>
                    <a:pt x="35" y="470"/>
                  </a:lnTo>
                  <a:lnTo>
                    <a:pt x="32" y="472"/>
                  </a:lnTo>
                  <a:lnTo>
                    <a:pt x="28" y="473"/>
                  </a:lnTo>
                  <a:lnTo>
                    <a:pt x="24" y="473"/>
                  </a:lnTo>
                  <a:lnTo>
                    <a:pt x="21" y="471"/>
                  </a:lnTo>
                  <a:lnTo>
                    <a:pt x="17" y="471"/>
                  </a:lnTo>
                  <a:lnTo>
                    <a:pt x="12" y="470"/>
                  </a:lnTo>
                  <a:lnTo>
                    <a:pt x="9" y="467"/>
                  </a:lnTo>
                  <a:lnTo>
                    <a:pt x="6" y="462"/>
                  </a:lnTo>
                  <a:lnTo>
                    <a:pt x="3" y="455"/>
                  </a:lnTo>
                  <a:lnTo>
                    <a:pt x="2" y="450"/>
                  </a:lnTo>
                  <a:lnTo>
                    <a:pt x="0" y="442"/>
                  </a:lnTo>
                  <a:lnTo>
                    <a:pt x="2" y="435"/>
                  </a:lnTo>
                  <a:lnTo>
                    <a:pt x="4" y="442"/>
                  </a:lnTo>
                  <a:lnTo>
                    <a:pt x="10" y="443"/>
                  </a:lnTo>
                  <a:lnTo>
                    <a:pt x="15" y="438"/>
                  </a:lnTo>
                  <a:lnTo>
                    <a:pt x="18" y="438"/>
                  </a:lnTo>
                  <a:lnTo>
                    <a:pt x="17" y="443"/>
                  </a:lnTo>
                  <a:lnTo>
                    <a:pt x="21" y="443"/>
                  </a:lnTo>
                  <a:lnTo>
                    <a:pt x="28" y="442"/>
                  </a:lnTo>
                  <a:lnTo>
                    <a:pt x="27" y="440"/>
                  </a:lnTo>
                  <a:lnTo>
                    <a:pt x="24" y="436"/>
                  </a:lnTo>
                  <a:lnTo>
                    <a:pt x="26" y="435"/>
                  </a:lnTo>
                  <a:lnTo>
                    <a:pt x="33" y="434"/>
                  </a:lnTo>
                  <a:lnTo>
                    <a:pt x="39" y="435"/>
                  </a:lnTo>
                  <a:lnTo>
                    <a:pt x="41" y="431"/>
                  </a:lnTo>
                  <a:lnTo>
                    <a:pt x="44" y="425"/>
                  </a:lnTo>
                  <a:lnTo>
                    <a:pt x="56" y="423"/>
                  </a:lnTo>
                  <a:lnTo>
                    <a:pt x="59" y="420"/>
                  </a:lnTo>
                  <a:lnTo>
                    <a:pt x="59" y="414"/>
                  </a:lnTo>
                  <a:lnTo>
                    <a:pt x="63" y="407"/>
                  </a:lnTo>
                  <a:lnTo>
                    <a:pt x="66" y="407"/>
                  </a:lnTo>
                  <a:lnTo>
                    <a:pt x="68" y="412"/>
                  </a:lnTo>
                  <a:lnTo>
                    <a:pt x="71" y="422"/>
                  </a:lnTo>
                  <a:lnTo>
                    <a:pt x="74" y="419"/>
                  </a:lnTo>
                  <a:lnTo>
                    <a:pt x="76" y="411"/>
                  </a:lnTo>
                  <a:lnTo>
                    <a:pt x="71" y="400"/>
                  </a:lnTo>
                  <a:lnTo>
                    <a:pt x="64" y="390"/>
                  </a:lnTo>
                  <a:lnTo>
                    <a:pt x="60" y="376"/>
                  </a:lnTo>
                  <a:lnTo>
                    <a:pt x="71" y="356"/>
                  </a:lnTo>
                  <a:lnTo>
                    <a:pt x="81" y="348"/>
                  </a:lnTo>
                  <a:lnTo>
                    <a:pt x="90" y="335"/>
                  </a:lnTo>
                  <a:lnTo>
                    <a:pt x="100" y="327"/>
                  </a:lnTo>
                  <a:lnTo>
                    <a:pt x="108" y="322"/>
                  </a:lnTo>
                  <a:lnTo>
                    <a:pt x="120" y="312"/>
                  </a:lnTo>
                  <a:lnTo>
                    <a:pt x="126" y="305"/>
                  </a:lnTo>
                  <a:lnTo>
                    <a:pt x="136" y="294"/>
                  </a:lnTo>
                  <a:lnTo>
                    <a:pt x="146" y="282"/>
                  </a:lnTo>
                  <a:lnTo>
                    <a:pt x="152" y="274"/>
                  </a:lnTo>
                  <a:lnTo>
                    <a:pt x="156" y="266"/>
                  </a:lnTo>
                  <a:lnTo>
                    <a:pt x="160" y="256"/>
                  </a:lnTo>
                  <a:lnTo>
                    <a:pt x="164" y="246"/>
                  </a:lnTo>
                  <a:lnTo>
                    <a:pt x="162" y="231"/>
                  </a:lnTo>
                  <a:lnTo>
                    <a:pt x="160" y="210"/>
                  </a:lnTo>
                  <a:lnTo>
                    <a:pt x="156" y="212"/>
                  </a:lnTo>
                  <a:lnTo>
                    <a:pt x="156" y="208"/>
                  </a:lnTo>
                  <a:lnTo>
                    <a:pt x="159" y="197"/>
                  </a:lnTo>
                  <a:lnTo>
                    <a:pt x="162" y="191"/>
                  </a:lnTo>
                  <a:lnTo>
                    <a:pt x="164" y="180"/>
                  </a:lnTo>
                  <a:lnTo>
                    <a:pt x="182" y="171"/>
                  </a:lnTo>
                  <a:lnTo>
                    <a:pt x="189" y="170"/>
                  </a:lnTo>
                  <a:lnTo>
                    <a:pt x="204" y="164"/>
                  </a:lnTo>
                  <a:lnTo>
                    <a:pt x="210" y="159"/>
                  </a:lnTo>
                  <a:lnTo>
                    <a:pt x="214" y="159"/>
                  </a:lnTo>
                  <a:lnTo>
                    <a:pt x="219" y="158"/>
                  </a:lnTo>
                  <a:lnTo>
                    <a:pt x="230" y="155"/>
                  </a:lnTo>
                  <a:lnTo>
                    <a:pt x="238" y="159"/>
                  </a:lnTo>
                  <a:lnTo>
                    <a:pt x="238" y="167"/>
                  </a:lnTo>
                  <a:lnTo>
                    <a:pt x="228" y="173"/>
                  </a:lnTo>
                  <a:lnTo>
                    <a:pt x="227" y="177"/>
                  </a:lnTo>
                  <a:lnTo>
                    <a:pt x="227" y="184"/>
                  </a:lnTo>
                  <a:lnTo>
                    <a:pt x="225" y="186"/>
                  </a:lnTo>
                  <a:lnTo>
                    <a:pt x="219" y="190"/>
                  </a:lnTo>
                  <a:lnTo>
                    <a:pt x="209" y="192"/>
                  </a:lnTo>
                  <a:lnTo>
                    <a:pt x="202" y="203"/>
                  </a:lnTo>
                  <a:lnTo>
                    <a:pt x="197" y="204"/>
                  </a:lnTo>
                  <a:lnTo>
                    <a:pt x="186" y="202"/>
                  </a:lnTo>
                  <a:lnTo>
                    <a:pt x="182" y="207"/>
                  </a:lnTo>
                  <a:lnTo>
                    <a:pt x="180" y="213"/>
                  </a:lnTo>
                  <a:lnTo>
                    <a:pt x="183" y="218"/>
                  </a:lnTo>
                  <a:lnTo>
                    <a:pt x="190" y="220"/>
                  </a:lnTo>
                  <a:lnTo>
                    <a:pt x="201" y="222"/>
                  </a:lnTo>
                  <a:lnTo>
                    <a:pt x="202" y="226"/>
                  </a:lnTo>
                  <a:lnTo>
                    <a:pt x="200" y="240"/>
                  </a:lnTo>
                  <a:lnTo>
                    <a:pt x="198" y="248"/>
                  </a:lnTo>
                  <a:lnTo>
                    <a:pt x="196" y="251"/>
                  </a:lnTo>
                  <a:lnTo>
                    <a:pt x="197" y="254"/>
                  </a:lnTo>
                  <a:lnTo>
                    <a:pt x="204" y="260"/>
                  </a:lnTo>
                  <a:lnTo>
                    <a:pt x="218" y="263"/>
                  </a:lnTo>
                  <a:lnTo>
                    <a:pt x="230" y="266"/>
                  </a:lnTo>
                  <a:lnTo>
                    <a:pt x="236" y="262"/>
                  </a:lnTo>
                  <a:lnTo>
                    <a:pt x="240" y="254"/>
                  </a:lnTo>
                  <a:lnTo>
                    <a:pt x="240" y="245"/>
                  </a:lnTo>
                  <a:lnTo>
                    <a:pt x="243" y="243"/>
                  </a:lnTo>
                  <a:lnTo>
                    <a:pt x="256" y="239"/>
                  </a:lnTo>
                  <a:lnTo>
                    <a:pt x="270" y="236"/>
                  </a:lnTo>
                  <a:lnTo>
                    <a:pt x="274" y="236"/>
                  </a:lnTo>
                  <a:lnTo>
                    <a:pt x="291" y="226"/>
                  </a:lnTo>
                  <a:lnTo>
                    <a:pt x="309" y="219"/>
                  </a:lnTo>
                  <a:lnTo>
                    <a:pt x="324" y="207"/>
                  </a:lnTo>
                  <a:lnTo>
                    <a:pt x="335" y="206"/>
                  </a:lnTo>
                  <a:lnTo>
                    <a:pt x="346" y="203"/>
                  </a:lnTo>
                  <a:lnTo>
                    <a:pt x="357" y="196"/>
                  </a:lnTo>
                  <a:lnTo>
                    <a:pt x="374" y="183"/>
                  </a:lnTo>
                  <a:lnTo>
                    <a:pt x="386" y="171"/>
                  </a:lnTo>
                  <a:lnTo>
                    <a:pt x="395" y="159"/>
                  </a:lnTo>
                  <a:lnTo>
                    <a:pt x="404" y="146"/>
                  </a:lnTo>
                  <a:lnTo>
                    <a:pt x="407" y="136"/>
                  </a:lnTo>
                  <a:lnTo>
                    <a:pt x="413" y="120"/>
                  </a:lnTo>
                  <a:lnTo>
                    <a:pt x="425" y="110"/>
                  </a:lnTo>
                  <a:lnTo>
                    <a:pt x="437" y="100"/>
                  </a:lnTo>
                  <a:lnTo>
                    <a:pt x="441" y="99"/>
                  </a:lnTo>
                  <a:lnTo>
                    <a:pt x="447" y="98"/>
                  </a:lnTo>
                  <a:lnTo>
                    <a:pt x="453" y="95"/>
                  </a:lnTo>
                  <a:lnTo>
                    <a:pt x="462" y="92"/>
                  </a:lnTo>
                  <a:lnTo>
                    <a:pt x="474" y="80"/>
                  </a:lnTo>
                  <a:lnTo>
                    <a:pt x="482" y="66"/>
                  </a:lnTo>
                  <a:lnTo>
                    <a:pt x="489" y="39"/>
                  </a:lnTo>
                  <a:lnTo>
                    <a:pt x="490" y="32"/>
                  </a:lnTo>
                  <a:lnTo>
                    <a:pt x="494" y="22"/>
                  </a:lnTo>
                  <a:lnTo>
                    <a:pt x="497" y="9"/>
                  </a:lnTo>
                  <a:lnTo>
                    <a:pt x="501" y="0"/>
                  </a:lnTo>
                  <a:lnTo>
                    <a:pt x="509" y="6"/>
                  </a:lnTo>
                  <a:lnTo>
                    <a:pt x="515" y="9"/>
                  </a:lnTo>
                  <a:lnTo>
                    <a:pt x="520" y="11"/>
                  </a:lnTo>
                  <a:lnTo>
                    <a:pt x="520" y="16"/>
                  </a:lnTo>
                  <a:lnTo>
                    <a:pt x="518" y="22"/>
                  </a:lnTo>
                  <a:lnTo>
                    <a:pt x="518" y="26"/>
                  </a:lnTo>
                  <a:lnTo>
                    <a:pt x="518" y="29"/>
                  </a:lnTo>
                  <a:lnTo>
                    <a:pt x="520" y="32"/>
                  </a:lnTo>
                  <a:lnTo>
                    <a:pt x="522" y="33"/>
                  </a:lnTo>
                  <a:lnTo>
                    <a:pt x="525" y="34"/>
                  </a:lnTo>
                  <a:lnTo>
                    <a:pt x="528" y="34"/>
                  </a:lnTo>
                  <a:lnTo>
                    <a:pt x="532" y="40"/>
                  </a:lnTo>
                  <a:lnTo>
                    <a:pt x="534" y="45"/>
                  </a:lnTo>
                  <a:lnTo>
                    <a:pt x="533" y="50"/>
                  </a:lnTo>
                  <a:lnTo>
                    <a:pt x="527" y="58"/>
                  </a:lnTo>
                  <a:lnTo>
                    <a:pt x="522" y="60"/>
                  </a:lnTo>
                  <a:lnTo>
                    <a:pt x="518" y="62"/>
                  </a:lnTo>
                  <a:lnTo>
                    <a:pt x="514" y="62"/>
                  </a:lnTo>
                  <a:lnTo>
                    <a:pt x="513" y="64"/>
                  </a:lnTo>
                  <a:lnTo>
                    <a:pt x="512" y="72"/>
                  </a:lnTo>
                  <a:lnTo>
                    <a:pt x="509" y="75"/>
                  </a:lnTo>
                  <a:lnTo>
                    <a:pt x="510" y="77"/>
                  </a:lnTo>
                  <a:lnTo>
                    <a:pt x="512" y="80"/>
                  </a:lnTo>
                  <a:lnTo>
                    <a:pt x="510" y="83"/>
                  </a:lnTo>
                  <a:lnTo>
                    <a:pt x="506" y="93"/>
                  </a:lnTo>
                  <a:lnTo>
                    <a:pt x="504" y="96"/>
                  </a:lnTo>
                  <a:lnTo>
                    <a:pt x="503" y="107"/>
                  </a:lnTo>
                  <a:lnTo>
                    <a:pt x="504" y="110"/>
                  </a:lnTo>
                  <a:lnTo>
                    <a:pt x="509" y="114"/>
                  </a:lnTo>
                  <a:lnTo>
                    <a:pt x="512" y="117"/>
                  </a:lnTo>
                  <a:lnTo>
                    <a:pt x="512" y="119"/>
                  </a:lnTo>
                  <a:lnTo>
                    <a:pt x="503" y="134"/>
                  </a:lnTo>
                  <a:lnTo>
                    <a:pt x="501" y="137"/>
                  </a:lnTo>
                  <a:lnTo>
                    <a:pt x="497" y="143"/>
                  </a:lnTo>
                  <a:lnTo>
                    <a:pt x="495" y="146"/>
                  </a:lnTo>
                  <a:lnTo>
                    <a:pt x="491" y="150"/>
                  </a:lnTo>
                  <a:lnTo>
                    <a:pt x="495" y="164"/>
                  </a:lnTo>
                  <a:lnTo>
                    <a:pt x="494" y="167"/>
                  </a:lnTo>
                  <a:lnTo>
                    <a:pt x="486" y="168"/>
                  </a:lnTo>
                  <a:lnTo>
                    <a:pt x="479" y="166"/>
                  </a:lnTo>
                  <a:lnTo>
                    <a:pt x="477" y="168"/>
                  </a:lnTo>
                  <a:lnTo>
                    <a:pt x="477" y="173"/>
                  </a:lnTo>
                  <a:lnTo>
                    <a:pt x="473" y="172"/>
                  </a:lnTo>
                  <a:lnTo>
                    <a:pt x="468" y="173"/>
                  </a:lnTo>
                  <a:lnTo>
                    <a:pt x="460" y="174"/>
                  </a:lnTo>
                  <a:lnTo>
                    <a:pt x="456" y="176"/>
                  </a:lnTo>
                  <a:lnTo>
                    <a:pt x="455" y="178"/>
                  </a:lnTo>
                  <a:lnTo>
                    <a:pt x="456" y="179"/>
                  </a:lnTo>
                  <a:lnTo>
                    <a:pt x="459" y="183"/>
                  </a:lnTo>
                  <a:lnTo>
                    <a:pt x="459" y="186"/>
                  </a:lnTo>
                  <a:lnTo>
                    <a:pt x="458" y="190"/>
                  </a:lnTo>
                  <a:lnTo>
                    <a:pt x="449" y="204"/>
                  </a:lnTo>
                  <a:lnTo>
                    <a:pt x="449" y="210"/>
                  </a:lnTo>
                  <a:lnTo>
                    <a:pt x="455" y="216"/>
                  </a:lnTo>
                  <a:lnTo>
                    <a:pt x="454" y="231"/>
                  </a:lnTo>
                  <a:lnTo>
                    <a:pt x="455" y="240"/>
                  </a:lnTo>
                  <a:lnTo>
                    <a:pt x="454" y="248"/>
                  </a:lnTo>
                  <a:lnTo>
                    <a:pt x="453" y="255"/>
                  </a:lnTo>
                  <a:lnTo>
                    <a:pt x="452" y="252"/>
                  </a:lnTo>
                  <a:lnTo>
                    <a:pt x="447" y="246"/>
                  </a:lnTo>
                  <a:lnTo>
                    <a:pt x="442" y="236"/>
                  </a:lnTo>
                  <a:lnTo>
                    <a:pt x="436" y="243"/>
                  </a:lnTo>
                  <a:lnTo>
                    <a:pt x="434" y="245"/>
                  </a:lnTo>
                  <a:lnTo>
                    <a:pt x="425" y="244"/>
                  </a:lnTo>
                  <a:lnTo>
                    <a:pt x="424" y="249"/>
                  </a:lnTo>
                  <a:lnTo>
                    <a:pt x="425" y="254"/>
                  </a:lnTo>
                  <a:lnTo>
                    <a:pt x="425" y="257"/>
                  </a:lnTo>
                  <a:lnTo>
                    <a:pt x="419" y="257"/>
                  </a:lnTo>
                  <a:lnTo>
                    <a:pt x="420" y="261"/>
                  </a:lnTo>
                  <a:lnTo>
                    <a:pt x="419" y="264"/>
                  </a:lnTo>
                  <a:lnTo>
                    <a:pt x="411" y="268"/>
                  </a:lnTo>
                  <a:lnTo>
                    <a:pt x="410" y="274"/>
                  </a:lnTo>
                  <a:lnTo>
                    <a:pt x="404" y="274"/>
                  </a:lnTo>
                  <a:lnTo>
                    <a:pt x="398" y="272"/>
                  </a:lnTo>
                  <a:lnTo>
                    <a:pt x="398" y="269"/>
                  </a:lnTo>
                  <a:lnTo>
                    <a:pt x="395" y="267"/>
                  </a:lnTo>
                  <a:lnTo>
                    <a:pt x="395" y="266"/>
                  </a:lnTo>
                  <a:lnTo>
                    <a:pt x="396" y="263"/>
                  </a:lnTo>
                  <a:lnTo>
                    <a:pt x="399" y="262"/>
                  </a:lnTo>
                  <a:lnTo>
                    <a:pt x="399" y="255"/>
                  </a:lnTo>
                  <a:lnTo>
                    <a:pt x="398" y="252"/>
                  </a:lnTo>
                  <a:lnTo>
                    <a:pt x="394" y="250"/>
                  </a:lnTo>
                  <a:lnTo>
                    <a:pt x="392" y="248"/>
                  </a:lnTo>
                  <a:lnTo>
                    <a:pt x="390" y="245"/>
                  </a:lnTo>
                  <a:lnTo>
                    <a:pt x="390" y="244"/>
                  </a:lnTo>
                  <a:lnTo>
                    <a:pt x="387" y="242"/>
                  </a:lnTo>
                  <a:lnTo>
                    <a:pt x="387" y="239"/>
                  </a:lnTo>
                  <a:lnTo>
                    <a:pt x="387" y="237"/>
                  </a:lnTo>
                  <a:lnTo>
                    <a:pt x="388" y="234"/>
                  </a:lnTo>
                  <a:lnTo>
                    <a:pt x="387" y="232"/>
                  </a:lnTo>
                  <a:lnTo>
                    <a:pt x="387" y="230"/>
                  </a:lnTo>
                  <a:lnTo>
                    <a:pt x="380" y="227"/>
                  </a:lnTo>
                  <a:lnTo>
                    <a:pt x="374" y="227"/>
                  </a:lnTo>
                  <a:lnTo>
                    <a:pt x="369" y="232"/>
                  </a:lnTo>
                  <a:lnTo>
                    <a:pt x="366" y="236"/>
                  </a:lnTo>
                  <a:lnTo>
                    <a:pt x="358" y="240"/>
                  </a:lnTo>
                  <a:lnTo>
                    <a:pt x="357" y="242"/>
                  </a:lnTo>
                  <a:lnTo>
                    <a:pt x="357" y="243"/>
                  </a:lnTo>
                  <a:lnTo>
                    <a:pt x="357" y="245"/>
                  </a:lnTo>
                  <a:lnTo>
                    <a:pt x="356" y="248"/>
                  </a:lnTo>
                  <a:lnTo>
                    <a:pt x="354" y="251"/>
                  </a:lnTo>
                  <a:lnTo>
                    <a:pt x="354" y="255"/>
                  </a:lnTo>
                  <a:lnTo>
                    <a:pt x="351" y="260"/>
                  </a:lnTo>
                  <a:lnTo>
                    <a:pt x="351" y="258"/>
                  </a:lnTo>
                  <a:lnTo>
                    <a:pt x="351" y="255"/>
                  </a:lnTo>
                  <a:lnTo>
                    <a:pt x="351" y="252"/>
                  </a:lnTo>
                  <a:lnTo>
                    <a:pt x="344" y="252"/>
                  </a:lnTo>
                  <a:lnTo>
                    <a:pt x="342" y="254"/>
                  </a:lnTo>
                  <a:lnTo>
                    <a:pt x="341" y="258"/>
                  </a:lnTo>
                  <a:lnTo>
                    <a:pt x="340" y="261"/>
                  </a:lnTo>
                  <a:lnTo>
                    <a:pt x="336" y="263"/>
                  </a:lnTo>
                  <a:lnTo>
                    <a:pt x="330" y="258"/>
                  </a:lnTo>
                  <a:lnTo>
                    <a:pt x="330" y="255"/>
                  </a:lnTo>
                  <a:lnTo>
                    <a:pt x="330" y="252"/>
                  </a:lnTo>
                  <a:lnTo>
                    <a:pt x="333" y="244"/>
                  </a:lnTo>
                  <a:lnTo>
                    <a:pt x="332" y="243"/>
                  </a:lnTo>
                  <a:lnTo>
                    <a:pt x="327" y="240"/>
                  </a:lnTo>
                  <a:lnTo>
                    <a:pt x="321" y="239"/>
                  </a:lnTo>
                  <a:lnTo>
                    <a:pt x="317" y="240"/>
                  </a:lnTo>
                  <a:lnTo>
                    <a:pt x="315" y="243"/>
                  </a:lnTo>
                  <a:lnTo>
                    <a:pt x="314" y="249"/>
                  </a:lnTo>
                  <a:lnTo>
                    <a:pt x="310" y="256"/>
                  </a:lnTo>
                  <a:lnTo>
                    <a:pt x="299" y="262"/>
                  </a:lnTo>
                  <a:lnTo>
                    <a:pt x="274" y="270"/>
                  </a:lnTo>
                  <a:close/>
                </a:path>
              </a:pathLst>
            </a:custGeom>
            <a:blipFill dpi="0" rotWithShape="0">
              <a:blip r:embed="rId4"/>
              <a:srcRect/>
              <a:tile tx="0" ty="0" sx="100000" sy="100000" flip="none" algn="tl"/>
            </a:blip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784" name="Freeform 40"/>
            <p:cNvSpPr>
              <a:spLocks/>
            </p:cNvSpPr>
            <p:nvPr/>
          </p:nvSpPr>
          <p:spPr bwMode="auto">
            <a:xfrm rot="1627522">
              <a:off x="3021" y="2674"/>
              <a:ext cx="50" cy="119"/>
            </a:xfrm>
            <a:custGeom>
              <a:avLst/>
              <a:gdLst>
                <a:gd name="T0" fmla="*/ 36 w 41"/>
                <a:gd name="T1" fmla="*/ 55 h 82"/>
                <a:gd name="T2" fmla="*/ 33 w 41"/>
                <a:gd name="T3" fmla="*/ 60 h 82"/>
                <a:gd name="T4" fmla="*/ 29 w 41"/>
                <a:gd name="T5" fmla="*/ 66 h 82"/>
                <a:gd name="T6" fmla="*/ 25 w 41"/>
                <a:gd name="T7" fmla="*/ 71 h 82"/>
                <a:gd name="T8" fmla="*/ 17 w 41"/>
                <a:gd name="T9" fmla="*/ 77 h 82"/>
                <a:gd name="T10" fmla="*/ 13 w 41"/>
                <a:gd name="T11" fmla="*/ 81 h 82"/>
                <a:gd name="T12" fmla="*/ 6 w 41"/>
                <a:gd name="T13" fmla="*/ 82 h 82"/>
                <a:gd name="T14" fmla="*/ 4 w 41"/>
                <a:gd name="T15" fmla="*/ 81 h 82"/>
                <a:gd name="T16" fmla="*/ 0 w 41"/>
                <a:gd name="T17" fmla="*/ 76 h 82"/>
                <a:gd name="T18" fmla="*/ 0 w 41"/>
                <a:gd name="T19" fmla="*/ 71 h 82"/>
                <a:gd name="T20" fmla="*/ 3 w 41"/>
                <a:gd name="T21" fmla="*/ 65 h 82"/>
                <a:gd name="T22" fmla="*/ 5 w 41"/>
                <a:gd name="T23" fmla="*/ 61 h 82"/>
                <a:gd name="T24" fmla="*/ 9 w 41"/>
                <a:gd name="T25" fmla="*/ 59 h 82"/>
                <a:gd name="T26" fmla="*/ 12 w 41"/>
                <a:gd name="T27" fmla="*/ 55 h 82"/>
                <a:gd name="T28" fmla="*/ 12 w 41"/>
                <a:gd name="T29" fmla="*/ 52 h 82"/>
                <a:gd name="T30" fmla="*/ 10 w 41"/>
                <a:gd name="T31" fmla="*/ 52 h 82"/>
                <a:gd name="T32" fmla="*/ 7 w 41"/>
                <a:gd name="T33" fmla="*/ 52 h 82"/>
                <a:gd name="T34" fmla="*/ 4 w 41"/>
                <a:gd name="T35" fmla="*/ 55 h 82"/>
                <a:gd name="T36" fmla="*/ 1 w 41"/>
                <a:gd name="T37" fmla="*/ 55 h 82"/>
                <a:gd name="T38" fmla="*/ 0 w 41"/>
                <a:gd name="T39" fmla="*/ 52 h 82"/>
                <a:gd name="T40" fmla="*/ 1 w 41"/>
                <a:gd name="T41" fmla="*/ 46 h 82"/>
                <a:gd name="T42" fmla="*/ 4 w 41"/>
                <a:gd name="T43" fmla="*/ 40 h 82"/>
                <a:gd name="T44" fmla="*/ 9 w 41"/>
                <a:gd name="T45" fmla="*/ 30 h 82"/>
                <a:gd name="T46" fmla="*/ 15 w 41"/>
                <a:gd name="T47" fmla="*/ 22 h 82"/>
                <a:gd name="T48" fmla="*/ 18 w 41"/>
                <a:gd name="T49" fmla="*/ 16 h 82"/>
                <a:gd name="T50" fmla="*/ 25 w 41"/>
                <a:gd name="T51" fmla="*/ 7 h 82"/>
                <a:gd name="T52" fmla="*/ 27 w 41"/>
                <a:gd name="T53" fmla="*/ 4 h 82"/>
                <a:gd name="T54" fmla="*/ 30 w 41"/>
                <a:gd name="T55" fmla="*/ 3 h 82"/>
                <a:gd name="T56" fmla="*/ 33 w 41"/>
                <a:gd name="T57" fmla="*/ 0 h 82"/>
                <a:gd name="T58" fmla="*/ 35 w 41"/>
                <a:gd name="T59" fmla="*/ 0 h 82"/>
                <a:gd name="T60" fmla="*/ 37 w 41"/>
                <a:gd name="T61" fmla="*/ 3 h 82"/>
                <a:gd name="T62" fmla="*/ 39 w 41"/>
                <a:gd name="T63" fmla="*/ 7 h 82"/>
                <a:gd name="T64" fmla="*/ 36 w 41"/>
                <a:gd name="T65" fmla="*/ 13 h 82"/>
                <a:gd name="T66" fmla="*/ 34 w 41"/>
                <a:gd name="T67" fmla="*/ 22 h 82"/>
                <a:gd name="T68" fmla="*/ 33 w 41"/>
                <a:gd name="T69" fmla="*/ 28 h 82"/>
                <a:gd name="T70" fmla="*/ 33 w 41"/>
                <a:gd name="T71" fmla="*/ 31 h 82"/>
                <a:gd name="T72" fmla="*/ 37 w 41"/>
                <a:gd name="T73" fmla="*/ 35 h 82"/>
                <a:gd name="T74" fmla="*/ 41 w 41"/>
                <a:gd name="T75" fmla="*/ 37 h 82"/>
                <a:gd name="T76" fmla="*/ 39 w 41"/>
                <a:gd name="T77" fmla="*/ 45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1" h="82">
                  <a:moveTo>
                    <a:pt x="39" y="52"/>
                  </a:moveTo>
                  <a:lnTo>
                    <a:pt x="36" y="55"/>
                  </a:lnTo>
                  <a:lnTo>
                    <a:pt x="35" y="58"/>
                  </a:lnTo>
                  <a:lnTo>
                    <a:pt x="33" y="60"/>
                  </a:lnTo>
                  <a:lnTo>
                    <a:pt x="31" y="63"/>
                  </a:lnTo>
                  <a:lnTo>
                    <a:pt x="29" y="66"/>
                  </a:lnTo>
                  <a:lnTo>
                    <a:pt x="28" y="69"/>
                  </a:lnTo>
                  <a:lnTo>
                    <a:pt x="25" y="71"/>
                  </a:lnTo>
                  <a:lnTo>
                    <a:pt x="22" y="75"/>
                  </a:lnTo>
                  <a:lnTo>
                    <a:pt x="17" y="77"/>
                  </a:lnTo>
                  <a:lnTo>
                    <a:pt x="15" y="78"/>
                  </a:lnTo>
                  <a:lnTo>
                    <a:pt x="13" y="81"/>
                  </a:lnTo>
                  <a:lnTo>
                    <a:pt x="9" y="81"/>
                  </a:lnTo>
                  <a:lnTo>
                    <a:pt x="6" y="82"/>
                  </a:lnTo>
                  <a:lnTo>
                    <a:pt x="5" y="82"/>
                  </a:lnTo>
                  <a:lnTo>
                    <a:pt x="4" y="81"/>
                  </a:lnTo>
                  <a:lnTo>
                    <a:pt x="1" y="78"/>
                  </a:lnTo>
                  <a:lnTo>
                    <a:pt x="0" y="76"/>
                  </a:lnTo>
                  <a:lnTo>
                    <a:pt x="0" y="73"/>
                  </a:lnTo>
                  <a:lnTo>
                    <a:pt x="0" y="71"/>
                  </a:lnTo>
                  <a:lnTo>
                    <a:pt x="1" y="69"/>
                  </a:lnTo>
                  <a:lnTo>
                    <a:pt x="3" y="65"/>
                  </a:lnTo>
                  <a:lnTo>
                    <a:pt x="4" y="63"/>
                  </a:lnTo>
                  <a:lnTo>
                    <a:pt x="5" y="61"/>
                  </a:lnTo>
                  <a:lnTo>
                    <a:pt x="6" y="60"/>
                  </a:lnTo>
                  <a:lnTo>
                    <a:pt x="9" y="59"/>
                  </a:lnTo>
                  <a:lnTo>
                    <a:pt x="10" y="57"/>
                  </a:lnTo>
                  <a:lnTo>
                    <a:pt x="12" y="55"/>
                  </a:lnTo>
                  <a:lnTo>
                    <a:pt x="12" y="53"/>
                  </a:lnTo>
                  <a:lnTo>
                    <a:pt x="12" y="52"/>
                  </a:lnTo>
                  <a:lnTo>
                    <a:pt x="11" y="52"/>
                  </a:lnTo>
                  <a:lnTo>
                    <a:pt x="10" y="52"/>
                  </a:lnTo>
                  <a:lnTo>
                    <a:pt x="9" y="52"/>
                  </a:lnTo>
                  <a:lnTo>
                    <a:pt x="7" y="52"/>
                  </a:lnTo>
                  <a:lnTo>
                    <a:pt x="4" y="54"/>
                  </a:lnTo>
                  <a:lnTo>
                    <a:pt x="4" y="55"/>
                  </a:lnTo>
                  <a:lnTo>
                    <a:pt x="3" y="57"/>
                  </a:lnTo>
                  <a:lnTo>
                    <a:pt x="1" y="55"/>
                  </a:lnTo>
                  <a:lnTo>
                    <a:pt x="0" y="53"/>
                  </a:lnTo>
                  <a:lnTo>
                    <a:pt x="0" y="52"/>
                  </a:lnTo>
                  <a:lnTo>
                    <a:pt x="0" y="48"/>
                  </a:lnTo>
                  <a:lnTo>
                    <a:pt x="1" y="46"/>
                  </a:lnTo>
                  <a:lnTo>
                    <a:pt x="1" y="42"/>
                  </a:lnTo>
                  <a:lnTo>
                    <a:pt x="4" y="40"/>
                  </a:lnTo>
                  <a:lnTo>
                    <a:pt x="6" y="35"/>
                  </a:lnTo>
                  <a:lnTo>
                    <a:pt x="9" y="30"/>
                  </a:lnTo>
                  <a:lnTo>
                    <a:pt x="11" y="25"/>
                  </a:lnTo>
                  <a:lnTo>
                    <a:pt x="15" y="22"/>
                  </a:lnTo>
                  <a:lnTo>
                    <a:pt x="16" y="19"/>
                  </a:lnTo>
                  <a:lnTo>
                    <a:pt x="18" y="16"/>
                  </a:lnTo>
                  <a:lnTo>
                    <a:pt x="21" y="11"/>
                  </a:lnTo>
                  <a:lnTo>
                    <a:pt x="25" y="7"/>
                  </a:lnTo>
                  <a:lnTo>
                    <a:pt x="25" y="6"/>
                  </a:lnTo>
                  <a:lnTo>
                    <a:pt x="27" y="4"/>
                  </a:lnTo>
                  <a:lnTo>
                    <a:pt x="29" y="3"/>
                  </a:lnTo>
                  <a:lnTo>
                    <a:pt x="30" y="3"/>
                  </a:lnTo>
                  <a:lnTo>
                    <a:pt x="31" y="1"/>
                  </a:lnTo>
                  <a:lnTo>
                    <a:pt x="33" y="0"/>
                  </a:lnTo>
                  <a:lnTo>
                    <a:pt x="34" y="0"/>
                  </a:lnTo>
                  <a:lnTo>
                    <a:pt x="35" y="0"/>
                  </a:lnTo>
                  <a:lnTo>
                    <a:pt x="36" y="0"/>
                  </a:lnTo>
                  <a:lnTo>
                    <a:pt x="37" y="3"/>
                  </a:lnTo>
                  <a:lnTo>
                    <a:pt x="39" y="5"/>
                  </a:lnTo>
                  <a:lnTo>
                    <a:pt x="39" y="7"/>
                  </a:lnTo>
                  <a:lnTo>
                    <a:pt x="37" y="10"/>
                  </a:lnTo>
                  <a:lnTo>
                    <a:pt x="36" y="13"/>
                  </a:lnTo>
                  <a:lnTo>
                    <a:pt x="35" y="18"/>
                  </a:lnTo>
                  <a:lnTo>
                    <a:pt x="34" y="22"/>
                  </a:lnTo>
                  <a:lnTo>
                    <a:pt x="33" y="27"/>
                  </a:lnTo>
                  <a:lnTo>
                    <a:pt x="33" y="28"/>
                  </a:lnTo>
                  <a:lnTo>
                    <a:pt x="33" y="30"/>
                  </a:lnTo>
                  <a:lnTo>
                    <a:pt x="33" y="31"/>
                  </a:lnTo>
                  <a:lnTo>
                    <a:pt x="35" y="33"/>
                  </a:lnTo>
                  <a:lnTo>
                    <a:pt x="37" y="35"/>
                  </a:lnTo>
                  <a:lnTo>
                    <a:pt x="40" y="36"/>
                  </a:lnTo>
                  <a:lnTo>
                    <a:pt x="41" y="37"/>
                  </a:lnTo>
                  <a:lnTo>
                    <a:pt x="41" y="41"/>
                  </a:lnTo>
                  <a:lnTo>
                    <a:pt x="39" y="45"/>
                  </a:lnTo>
                  <a:lnTo>
                    <a:pt x="39" y="52"/>
                  </a:lnTo>
                  <a:close/>
                </a:path>
              </a:pathLst>
            </a:custGeom>
            <a:blipFill dpi="0" rotWithShape="0">
              <a:blip r:embed="rId4"/>
              <a:srcRect/>
              <a:tile tx="0" ty="0" sx="100000" sy="100000" flip="none" algn="tl"/>
            </a:blip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785" name="Freeform 41"/>
            <p:cNvSpPr>
              <a:spLocks/>
            </p:cNvSpPr>
            <p:nvPr/>
          </p:nvSpPr>
          <p:spPr bwMode="auto">
            <a:xfrm rot="1627522">
              <a:off x="3734" y="1499"/>
              <a:ext cx="835" cy="919"/>
            </a:xfrm>
            <a:custGeom>
              <a:avLst/>
              <a:gdLst>
                <a:gd name="T0" fmla="*/ 67 w 675"/>
                <a:gd name="T1" fmla="*/ 605 h 617"/>
                <a:gd name="T2" fmla="*/ 77 w 675"/>
                <a:gd name="T3" fmla="*/ 579 h 617"/>
                <a:gd name="T4" fmla="*/ 100 w 675"/>
                <a:gd name="T5" fmla="*/ 555 h 617"/>
                <a:gd name="T6" fmla="*/ 103 w 675"/>
                <a:gd name="T7" fmla="*/ 563 h 617"/>
                <a:gd name="T8" fmla="*/ 130 w 675"/>
                <a:gd name="T9" fmla="*/ 567 h 617"/>
                <a:gd name="T10" fmla="*/ 161 w 675"/>
                <a:gd name="T11" fmla="*/ 548 h 617"/>
                <a:gd name="T12" fmla="*/ 118 w 675"/>
                <a:gd name="T13" fmla="*/ 516 h 617"/>
                <a:gd name="T14" fmla="*/ 71 w 675"/>
                <a:gd name="T15" fmla="*/ 494 h 617"/>
                <a:gd name="T16" fmla="*/ 76 w 675"/>
                <a:gd name="T17" fmla="*/ 446 h 617"/>
                <a:gd name="T18" fmla="*/ 109 w 675"/>
                <a:gd name="T19" fmla="*/ 451 h 617"/>
                <a:gd name="T20" fmla="*/ 123 w 675"/>
                <a:gd name="T21" fmla="*/ 471 h 617"/>
                <a:gd name="T22" fmla="*/ 154 w 675"/>
                <a:gd name="T23" fmla="*/ 468 h 617"/>
                <a:gd name="T24" fmla="*/ 227 w 675"/>
                <a:gd name="T25" fmla="*/ 443 h 617"/>
                <a:gd name="T26" fmla="*/ 265 w 675"/>
                <a:gd name="T27" fmla="*/ 463 h 617"/>
                <a:gd name="T28" fmla="*/ 306 w 675"/>
                <a:gd name="T29" fmla="*/ 492 h 617"/>
                <a:gd name="T30" fmla="*/ 387 w 675"/>
                <a:gd name="T31" fmla="*/ 534 h 617"/>
                <a:gd name="T32" fmla="*/ 399 w 675"/>
                <a:gd name="T33" fmla="*/ 494 h 617"/>
                <a:gd name="T34" fmla="*/ 467 w 675"/>
                <a:gd name="T35" fmla="*/ 393 h 617"/>
                <a:gd name="T36" fmla="*/ 527 w 675"/>
                <a:gd name="T37" fmla="*/ 383 h 617"/>
                <a:gd name="T38" fmla="*/ 564 w 675"/>
                <a:gd name="T39" fmla="*/ 362 h 617"/>
                <a:gd name="T40" fmla="*/ 587 w 675"/>
                <a:gd name="T41" fmla="*/ 366 h 617"/>
                <a:gd name="T42" fmla="*/ 599 w 675"/>
                <a:gd name="T43" fmla="*/ 345 h 617"/>
                <a:gd name="T44" fmla="*/ 643 w 675"/>
                <a:gd name="T45" fmla="*/ 333 h 617"/>
                <a:gd name="T46" fmla="*/ 672 w 675"/>
                <a:gd name="T47" fmla="*/ 300 h 617"/>
                <a:gd name="T48" fmla="*/ 631 w 675"/>
                <a:gd name="T49" fmla="*/ 315 h 617"/>
                <a:gd name="T50" fmla="*/ 594 w 675"/>
                <a:gd name="T51" fmla="*/ 239 h 617"/>
                <a:gd name="T52" fmla="*/ 610 w 675"/>
                <a:gd name="T53" fmla="*/ 205 h 617"/>
                <a:gd name="T54" fmla="*/ 604 w 675"/>
                <a:gd name="T55" fmla="*/ 188 h 617"/>
                <a:gd name="T56" fmla="*/ 586 w 675"/>
                <a:gd name="T57" fmla="*/ 204 h 617"/>
                <a:gd name="T58" fmla="*/ 517 w 675"/>
                <a:gd name="T59" fmla="*/ 231 h 617"/>
                <a:gd name="T60" fmla="*/ 441 w 675"/>
                <a:gd name="T61" fmla="*/ 197 h 617"/>
                <a:gd name="T62" fmla="*/ 369 w 675"/>
                <a:gd name="T63" fmla="*/ 155 h 617"/>
                <a:gd name="T64" fmla="*/ 307 w 675"/>
                <a:gd name="T65" fmla="*/ 86 h 617"/>
                <a:gd name="T66" fmla="*/ 263 w 675"/>
                <a:gd name="T67" fmla="*/ 26 h 617"/>
                <a:gd name="T68" fmla="*/ 241 w 675"/>
                <a:gd name="T69" fmla="*/ 7 h 617"/>
                <a:gd name="T70" fmla="*/ 222 w 675"/>
                <a:gd name="T71" fmla="*/ 17 h 617"/>
                <a:gd name="T72" fmla="*/ 204 w 675"/>
                <a:gd name="T73" fmla="*/ 25 h 617"/>
                <a:gd name="T74" fmla="*/ 197 w 675"/>
                <a:gd name="T75" fmla="*/ 59 h 617"/>
                <a:gd name="T76" fmla="*/ 216 w 675"/>
                <a:gd name="T77" fmla="*/ 109 h 617"/>
                <a:gd name="T78" fmla="*/ 204 w 675"/>
                <a:gd name="T79" fmla="*/ 180 h 617"/>
                <a:gd name="T80" fmla="*/ 201 w 675"/>
                <a:gd name="T81" fmla="*/ 242 h 617"/>
                <a:gd name="T82" fmla="*/ 175 w 675"/>
                <a:gd name="T83" fmla="*/ 260 h 617"/>
                <a:gd name="T84" fmla="*/ 175 w 675"/>
                <a:gd name="T85" fmla="*/ 295 h 617"/>
                <a:gd name="T86" fmla="*/ 169 w 675"/>
                <a:gd name="T87" fmla="*/ 342 h 617"/>
                <a:gd name="T88" fmla="*/ 143 w 675"/>
                <a:gd name="T89" fmla="*/ 339 h 617"/>
                <a:gd name="T90" fmla="*/ 106 w 675"/>
                <a:gd name="T91" fmla="*/ 341 h 617"/>
                <a:gd name="T92" fmla="*/ 85 w 675"/>
                <a:gd name="T93" fmla="*/ 324 h 617"/>
                <a:gd name="T94" fmla="*/ 67 w 675"/>
                <a:gd name="T95" fmla="*/ 333 h 617"/>
                <a:gd name="T96" fmla="*/ 79 w 675"/>
                <a:gd name="T97" fmla="*/ 378 h 617"/>
                <a:gd name="T98" fmla="*/ 59 w 675"/>
                <a:gd name="T99" fmla="*/ 411 h 617"/>
                <a:gd name="T100" fmla="*/ 46 w 675"/>
                <a:gd name="T101" fmla="*/ 409 h 617"/>
                <a:gd name="T102" fmla="*/ 25 w 675"/>
                <a:gd name="T103" fmla="*/ 427 h 617"/>
                <a:gd name="T104" fmla="*/ 5 w 675"/>
                <a:gd name="T105" fmla="*/ 473 h 617"/>
                <a:gd name="T106" fmla="*/ 10 w 675"/>
                <a:gd name="T107" fmla="*/ 499 h 617"/>
                <a:gd name="T108" fmla="*/ 30 w 675"/>
                <a:gd name="T109" fmla="*/ 517 h 617"/>
                <a:gd name="T110" fmla="*/ 30 w 675"/>
                <a:gd name="T111" fmla="*/ 563 h 617"/>
                <a:gd name="T112" fmla="*/ 39 w 675"/>
                <a:gd name="T113" fmla="*/ 614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75" h="617">
                  <a:moveTo>
                    <a:pt x="45" y="617"/>
                  </a:moveTo>
                  <a:lnTo>
                    <a:pt x="47" y="617"/>
                  </a:lnTo>
                  <a:lnTo>
                    <a:pt x="54" y="608"/>
                  </a:lnTo>
                  <a:lnTo>
                    <a:pt x="58" y="607"/>
                  </a:lnTo>
                  <a:lnTo>
                    <a:pt x="67" y="605"/>
                  </a:lnTo>
                  <a:lnTo>
                    <a:pt x="67" y="600"/>
                  </a:lnTo>
                  <a:lnTo>
                    <a:pt x="75" y="597"/>
                  </a:lnTo>
                  <a:lnTo>
                    <a:pt x="76" y="593"/>
                  </a:lnTo>
                  <a:lnTo>
                    <a:pt x="77" y="582"/>
                  </a:lnTo>
                  <a:lnTo>
                    <a:pt x="77" y="579"/>
                  </a:lnTo>
                  <a:lnTo>
                    <a:pt x="83" y="572"/>
                  </a:lnTo>
                  <a:lnTo>
                    <a:pt x="93" y="565"/>
                  </a:lnTo>
                  <a:lnTo>
                    <a:pt x="95" y="564"/>
                  </a:lnTo>
                  <a:lnTo>
                    <a:pt x="96" y="559"/>
                  </a:lnTo>
                  <a:lnTo>
                    <a:pt x="100" y="555"/>
                  </a:lnTo>
                  <a:lnTo>
                    <a:pt x="105" y="554"/>
                  </a:lnTo>
                  <a:lnTo>
                    <a:pt x="103" y="555"/>
                  </a:lnTo>
                  <a:lnTo>
                    <a:pt x="102" y="559"/>
                  </a:lnTo>
                  <a:lnTo>
                    <a:pt x="103" y="560"/>
                  </a:lnTo>
                  <a:lnTo>
                    <a:pt x="103" y="563"/>
                  </a:lnTo>
                  <a:lnTo>
                    <a:pt x="107" y="564"/>
                  </a:lnTo>
                  <a:lnTo>
                    <a:pt x="109" y="561"/>
                  </a:lnTo>
                  <a:lnTo>
                    <a:pt x="114" y="559"/>
                  </a:lnTo>
                  <a:lnTo>
                    <a:pt x="127" y="563"/>
                  </a:lnTo>
                  <a:lnTo>
                    <a:pt x="130" y="567"/>
                  </a:lnTo>
                  <a:lnTo>
                    <a:pt x="135" y="570"/>
                  </a:lnTo>
                  <a:lnTo>
                    <a:pt x="137" y="571"/>
                  </a:lnTo>
                  <a:lnTo>
                    <a:pt x="148" y="564"/>
                  </a:lnTo>
                  <a:lnTo>
                    <a:pt x="157" y="554"/>
                  </a:lnTo>
                  <a:lnTo>
                    <a:pt x="161" y="548"/>
                  </a:lnTo>
                  <a:lnTo>
                    <a:pt x="147" y="540"/>
                  </a:lnTo>
                  <a:lnTo>
                    <a:pt x="137" y="536"/>
                  </a:lnTo>
                  <a:lnTo>
                    <a:pt x="135" y="533"/>
                  </a:lnTo>
                  <a:lnTo>
                    <a:pt x="132" y="530"/>
                  </a:lnTo>
                  <a:lnTo>
                    <a:pt x="118" y="516"/>
                  </a:lnTo>
                  <a:lnTo>
                    <a:pt x="114" y="507"/>
                  </a:lnTo>
                  <a:lnTo>
                    <a:pt x="112" y="504"/>
                  </a:lnTo>
                  <a:lnTo>
                    <a:pt x="90" y="505"/>
                  </a:lnTo>
                  <a:lnTo>
                    <a:pt x="85" y="505"/>
                  </a:lnTo>
                  <a:lnTo>
                    <a:pt x="71" y="494"/>
                  </a:lnTo>
                  <a:lnTo>
                    <a:pt x="61" y="489"/>
                  </a:lnTo>
                  <a:lnTo>
                    <a:pt x="59" y="485"/>
                  </a:lnTo>
                  <a:lnTo>
                    <a:pt x="59" y="479"/>
                  </a:lnTo>
                  <a:lnTo>
                    <a:pt x="69" y="457"/>
                  </a:lnTo>
                  <a:lnTo>
                    <a:pt x="76" y="446"/>
                  </a:lnTo>
                  <a:lnTo>
                    <a:pt x="81" y="443"/>
                  </a:lnTo>
                  <a:lnTo>
                    <a:pt x="90" y="445"/>
                  </a:lnTo>
                  <a:lnTo>
                    <a:pt x="91" y="445"/>
                  </a:lnTo>
                  <a:lnTo>
                    <a:pt x="97" y="441"/>
                  </a:lnTo>
                  <a:lnTo>
                    <a:pt x="109" y="451"/>
                  </a:lnTo>
                  <a:lnTo>
                    <a:pt x="109" y="455"/>
                  </a:lnTo>
                  <a:lnTo>
                    <a:pt x="117" y="462"/>
                  </a:lnTo>
                  <a:lnTo>
                    <a:pt x="119" y="463"/>
                  </a:lnTo>
                  <a:lnTo>
                    <a:pt x="121" y="469"/>
                  </a:lnTo>
                  <a:lnTo>
                    <a:pt x="123" y="471"/>
                  </a:lnTo>
                  <a:lnTo>
                    <a:pt x="127" y="476"/>
                  </a:lnTo>
                  <a:lnTo>
                    <a:pt x="127" y="482"/>
                  </a:lnTo>
                  <a:lnTo>
                    <a:pt x="129" y="485"/>
                  </a:lnTo>
                  <a:lnTo>
                    <a:pt x="132" y="486"/>
                  </a:lnTo>
                  <a:lnTo>
                    <a:pt x="154" y="468"/>
                  </a:lnTo>
                  <a:lnTo>
                    <a:pt x="172" y="453"/>
                  </a:lnTo>
                  <a:lnTo>
                    <a:pt x="183" y="445"/>
                  </a:lnTo>
                  <a:lnTo>
                    <a:pt x="197" y="440"/>
                  </a:lnTo>
                  <a:lnTo>
                    <a:pt x="213" y="439"/>
                  </a:lnTo>
                  <a:lnTo>
                    <a:pt x="227" y="443"/>
                  </a:lnTo>
                  <a:lnTo>
                    <a:pt x="234" y="445"/>
                  </a:lnTo>
                  <a:lnTo>
                    <a:pt x="243" y="452"/>
                  </a:lnTo>
                  <a:lnTo>
                    <a:pt x="252" y="458"/>
                  </a:lnTo>
                  <a:lnTo>
                    <a:pt x="255" y="459"/>
                  </a:lnTo>
                  <a:lnTo>
                    <a:pt x="265" y="463"/>
                  </a:lnTo>
                  <a:lnTo>
                    <a:pt x="268" y="464"/>
                  </a:lnTo>
                  <a:lnTo>
                    <a:pt x="274" y="470"/>
                  </a:lnTo>
                  <a:lnTo>
                    <a:pt x="281" y="476"/>
                  </a:lnTo>
                  <a:lnTo>
                    <a:pt x="292" y="482"/>
                  </a:lnTo>
                  <a:lnTo>
                    <a:pt x="306" y="492"/>
                  </a:lnTo>
                  <a:lnTo>
                    <a:pt x="321" y="499"/>
                  </a:lnTo>
                  <a:lnTo>
                    <a:pt x="330" y="503"/>
                  </a:lnTo>
                  <a:lnTo>
                    <a:pt x="366" y="516"/>
                  </a:lnTo>
                  <a:lnTo>
                    <a:pt x="369" y="518"/>
                  </a:lnTo>
                  <a:lnTo>
                    <a:pt x="387" y="534"/>
                  </a:lnTo>
                  <a:lnTo>
                    <a:pt x="385" y="529"/>
                  </a:lnTo>
                  <a:lnTo>
                    <a:pt x="387" y="525"/>
                  </a:lnTo>
                  <a:lnTo>
                    <a:pt x="394" y="516"/>
                  </a:lnTo>
                  <a:lnTo>
                    <a:pt x="396" y="504"/>
                  </a:lnTo>
                  <a:lnTo>
                    <a:pt x="399" y="494"/>
                  </a:lnTo>
                  <a:lnTo>
                    <a:pt x="399" y="483"/>
                  </a:lnTo>
                  <a:lnTo>
                    <a:pt x="401" y="473"/>
                  </a:lnTo>
                  <a:lnTo>
                    <a:pt x="414" y="450"/>
                  </a:lnTo>
                  <a:lnTo>
                    <a:pt x="436" y="423"/>
                  </a:lnTo>
                  <a:lnTo>
                    <a:pt x="467" y="393"/>
                  </a:lnTo>
                  <a:lnTo>
                    <a:pt x="481" y="381"/>
                  </a:lnTo>
                  <a:lnTo>
                    <a:pt x="490" y="377"/>
                  </a:lnTo>
                  <a:lnTo>
                    <a:pt x="497" y="377"/>
                  </a:lnTo>
                  <a:lnTo>
                    <a:pt x="505" y="377"/>
                  </a:lnTo>
                  <a:lnTo>
                    <a:pt x="527" y="383"/>
                  </a:lnTo>
                  <a:lnTo>
                    <a:pt x="531" y="383"/>
                  </a:lnTo>
                  <a:lnTo>
                    <a:pt x="561" y="379"/>
                  </a:lnTo>
                  <a:lnTo>
                    <a:pt x="561" y="377"/>
                  </a:lnTo>
                  <a:lnTo>
                    <a:pt x="556" y="372"/>
                  </a:lnTo>
                  <a:lnTo>
                    <a:pt x="564" y="362"/>
                  </a:lnTo>
                  <a:lnTo>
                    <a:pt x="565" y="366"/>
                  </a:lnTo>
                  <a:lnTo>
                    <a:pt x="564" y="367"/>
                  </a:lnTo>
                  <a:lnTo>
                    <a:pt x="567" y="369"/>
                  </a:lnTo>
                  <a:lnTo>
                    <a:pt x="585" y="367"/>
                  </a:lnTo>
                  <a:lnTo>
                    <a:pt x="587" y="366"/>
                  </a:lnTo>
                  <a:lnTo>
                    <a:pt x="604" y="355"/>
                  </a:lnTo>
                  <a:lnTo>
                    <a:pt x="605" y="353"/>
                  </a:lnTo>
                  <a:lnTo>
                    <a:pt x="600" y="349"/>
                  </a:lnTo>
                  <a:lnTo>
                    <a:pt x="599" y="347"/>
                  </a:lnTo>
                  <a:lnTo>
                    <a:pt x="599" y="345"/>
                  </a:lnTo>
                  <a:lnTo>
                    <a:pt x="607" y="343"/>
                  </a:lnTo>
                  <a:lnTo>
                    <a:pt x="615" y="341"/>
                  </a:lnTo>
                  <a:lnTo>
                    <a:pt x="629" y="336"/>
                  </a:lnTo>
                  <a:lnTo>
                    <a:pt x="640" y="337"/>
                  </a:lnTo>
                  <a:lnTo>
                    <a:pt x="643" y="333"/>
                  </a:lnTo>
                  <a:lnTo>
                    <a:pt x="651" y="318"/>
                  </a:lnTo>
                  <a:lnTo>
                    <a:pt x="654" y="315"/>
                  </a:lnTo>
                  <a:lnTo>
                    <a:pt x="665" y="309"/>
                  </a:lnTo>
                  <a:lnTo>
                    <a:pt x="675" y="302"/>
                  </a:lnTo>
                  <a:lnTo>
                    <a:pt x="672" y="300"/>
                  </a:lnTo>
                  <a:lnTo>
                    <a:pt x="666" y="300"/>
                  </a:lnTo>
                  <a:lnTo>
                    <a:pt x="654" y="303"/>
                  </a:lnTo>
                  <a:lnTo>
                    <a:pt x="646" y="309"/>
                  </a:lnTo>
                  <a:lnTo>
                    <a:pt x="636" y="314"/>
                  </a:lnTo>
                  <a:lnTo>
                    <a:pt x="631" y="315"/>
                  </a:lnTo>
                  <a:lnTo>
                    <a:pt x="623" y="311"/>
                  </a:lnTo>
                  <a:lnTo>
                    <a:pt x="612" y="291"/>
                  </a:lnTo>
                  <a:lnTo>
                    <a:pt x="594" y="259"/>
                  </a:lnTo>
                  <a:lnTo>
                    <a:pt x="591" y="252"/>
                  </a:lnTo>
                  <a:lnTo>
                    <a:pt x="594" y="239"/>
                  </a:lnTo>
                  <a:lnTo>
                    <a:pt x="594" y="236"/>
                  </a:lnTo>
                  <a:lnTo>
                    <a:pt x="598" y="227"/>
                  </a:lnTo>
                  <a:lnTo>
                    <a:pt x="604" y="221"/>
                  </a:lnTo>
                  <a:lnTo>
                    <a:pt x="610" y="212"/>
                  </a:lnTo>
                  <a:lnTo>
                    <a:pt x="610" y="205"/>
                  </a:lnTo>
                  <a:lnTo>
                    <a:pt x="617" y="195"/>
                  </a:lnTo>
                  <a:lnTo>
                    <a:pt x="622" y="179"/>
                  </a:lnTo>
                  <a:lnTo>
                    <a:pt x="619" y="165"/>
                  </a:lnTo>
                  <a:lnTo>
                    <a:pt x="606" y="185"/>
                  </a:lnTo>
                  <a:lnTo>
                    <a:pt x="604" y="188"/>
                  </a:lnTo>
                  <a:lnTo>
                    <a:pt x="600" y="194"/>
                  </a:lnTo>
                  <a:lnTo>
                    <a:pt x="595" y="197"/>
                  </a:lnTo>
                  <a:lnTo>
                    <a:pt x="589" y="197"/>
                  </a:lnTo>
                  <a:lnTo>
                    <a:pt x="587" y="199"/>
                  </a:lnTo>
                  <a:lnTo>
                    <a:pt x="586" y="204"/>
                  </a:lnTo>
                  <a:lnTo>
                    <a:pt x="568" y="225"/>
                  </a:lnTo>
                  <a:lnTo>
                    <a:pt x="562" y="230"/>
                  </a:lnTo>
                  <a:lnTo>
                    <a:pt x="552" y="234"/>
                  </a:lnTo>
                  <a:lnTo>
                    <a:pt x="541" y="234"/>
                  </a:lnTo>
                  <a:lnTo>
                    <a:pt x="517" y="231"/>
                  </a:lnTo>
                  <a:lnTo>
                    <a:pt x="508" y="227"/>
                  </a:lnTo>
                  <a:lnTo>
                    <a:pt x="504" y="222"/>
                  </a:lnTo>
                  <a:lnTo>
                    <a:pt x="503" y="211"/>
                  </a:lnTo>
                  <a:lnTo>
                    <a:pt x="461" y="201"/>
                  </a:lnTo>
                  <a:lnTo>
                    <a:pt x="441" y="197"/>
                  </a:lnTo>
                  <a:lnTo>
                    <a:pt x="426" y="192"/>
                  </a:lnTo>
                  <a:lnTo>
                    <a:pt x="413" y="186"/>
                  </a:lnTo>
                  <a:lnTo>
                    <a:pt x="395" y="173"/>
                  </a:lnTo>
                  <a:lnTo>
                    <a:pt x="387" y="167"/>
                  </a:lnTo>
                  <a:lnTo>
                    <a:pt x="369" y="155"/>
                  </a:lnTo>
                  <a:lnTo>
                    <a:pt x="359" y="147"/>
                  </a:lnTo>
                  <a:lnTo>
                    <a:pt x="347" y="133"/>
                  </a:lnTo>
                  <a:lnTo>
                    <a:pt x="329" y="119"/>
                  </a:lnTo>
                  <a:lnTo>
                    <a:pt x="315" y="97"/>
                  </a:lnTo>
                  <a:lnTo>
                    <a:pt x="307" y="86"/>
                  </a:lnTo>
                  <a:lnTo>
                    <a:pt x="297" y="71"/>
                  </a:lnTo>
                  <a:lnTo>
                    <a:pt x="288" y="62"/>
                  </a:lnTo>
                  <a:lnTo>
                    <a:pt x="279" y="51"/>
                  </a:lnTo>
                  <a:lnTo>
                    <a:pt x="274" y="47"/>
                  </a:lnTo>
                  <a:lnTo>
                    <a:pt x="263" y="26"/>
                  </a:lnTo>
                  <a:lnTo>
                    <a:pt x="259" y="23"/>
                  </a:lnTo>
                  <a:lnTo>
                    <a:pt x="249" y="18"/>
                  </a:lnTo>
                  <a:lnTo>
                    <a:pt x="247" y="12"/>
                  </a:lnTo>
                  <a:lnTo>
                    <a:pt x="244" y="8"/>
                  </a:lnTo>
                  <a:lnTo>
                    <a:pt x="241" y="7"/>
                  </a:lnTo>
                  <a:lnTo>
                    <a:pt x="238" y="0"/>
                  </a:lnTo>
                  <a:lnTo>
                    <a:pt x="229" y="3"/>
                  </a:lnTo>
                  <a:lnTo>
                    <a:pt x="228" y="11"/>
                  </a:lnTo>
                  <a:lnTo>
                    <a:pt x="226" y="15"/>
                  </a:lnTo>
                  <a:lnTo>
                    <a:pt x="222" y="17"/>
                  </a:lnTo>
                  <a:lnTo>
                    <a:pt x="217" y="18"/>
                  </a:lnTo>
                  <a:lnTo>
                    <a:pt x="209" y="17"/>
                  </a:lnTo>
                  <a:lnTo>
                    <a:pt x="204" y="13"/>
                  </a:lnTo>
                  <a:lnTo>
                    <a:pt x="203" y="15"/>
                  </a:lnTo>
                  <a:lnTo>
                    <a:pt x="204" y="25"/>
                  </a:lnTo>
                  <a:lnTo>
                    <a:pt x="204" y="29"/>
                  </a:lnTo>
                  <a:lnTo>
                    <a:pt x="201" y="38"/>
                  </a:lnTo>
                  <a:lnTo>
                    <a:pt x="197" y="45"/>
                  </a:lnTo>
                  <a:lnTo>
                    <a:pt x="197" y="53"/>
                  </a:lnTo>
                  <a:lnTo>
                    <a:pt x="197" y="59"/>
                  </a:lnTo>
                  <a:lnTo>
                    <a:pt x="201" y="65"/>
                  </a:lnTo>
                  <a:lnTo>
                    <a:pt x="205" y="73"/>
                  </a:lnTo>
                  <a:lnTo>
                    <a:pt x="213" y="96"/>
                  </a:lnTo>
                  <a:lnTo>
                    <a:pt x="215" y="104"/>
                  </a:lnTo>
                  <a:lnTo>
                    <a:pt x="216" y="109"/>
                  </a:lnTo>
                  <a:lnTo>
                    <a:pt x="219" y="133"/>
                  </a:lnTo>
                  <a:lnTo>
                    <a:pt x="217" y="151"/>
                  </a:lnTo>
                  <a:lnTo>
                    <a:pt x="215" y="162"/>
                  </a:lnTo>
                  <a:lnTo>
                    <a:pt x="210" y="170"/>
                  </a:lnTo>
                  <a:lnTo>
                    <a:pt x="204" y="180"/>
                  </a:lnTo>
                  <a:lnTo>
                    <a:pt x="207" y="192"/>
                  </a:lnTo>
                  <a:lnTo>
                    <a:pt x="208" y="218"/>
                  </a:lnTo>
                  <a:lnTo>
                    <a:pt x="207" y="228"/>
                  </a:lnTo>
                  <a:lnTo>
                    <a:pt x="204" y="235"/>
                  </a:lnTo>
                  <a:lnTo>
                    <a:pt x="201" y="242"/>
                  </a:lnTo>
                  <a:lnTo>
                    <a:pt x="191" y="248"/>
                  </a:lnTo>
                  <a:lnTo>
                    <a:pt x="180" y="253"/>
                  </a:lnTo>
                  <a:lnTo>
                    <a:pt x="179" y="254"/>
                  </a:lnTo>
                  <a:lnTo>
                    <a:pt x="178" y="258"/>
                  </a:lnTo>
                  <a:lnTo>
                    <a:pt x="175" y="260"/>
                  </a:lnTo>
                  <a:lnTo>
                    <a:pt x="173" y="266"/>
                  </a:lnTo>
                  <a:lnTo>
                    <a:pt x="173" y="271"/>
                  </a:lnTo>
                  <a:lnTo>
                    <a:pt x="177" y="283"/>
                  </a:lnTo>
                  <a:lnTo>
                    <a:pt x="175" y="290"/>
                  </a:lnTo>
                  <a:lnTo>
                    <a:pt x="175" y="295"/>
                  </a:lnTo>
                  <a:lnTo>
                    <a:pt x="181" y="305"/>
                  </a:lnTo>
                  <a:lnTo>
                    <a:pt x="183" y="314"/>
                  </a:lnTo>
                  <a:lnTo>
                    <a:pt x="180" y="326"/>
                  </a:lnTo>
                  <a:lnTo>
                    <a:pt x="177" y="333"/>
                  </a:lnTo>
                  <a:lnTo>
                    <a:pt x="169" y="342"/>
                  </a:lnTo>
                  <a:lnTo>
                    <a:pt x="161" y="349"/>
                  </a:lnTo>
                  <a:lnTo>
                    <a:pt x="154" y="349"/>
                  </a:lnTo>
                  <a:lnTo>
                    <a:pt x="143" y="347"/>
                  </a:lnTo>
                  <a:lnTo>
                    <a:pt x="143" y="343"/>
                  </a:lnTo>
                  <a:lnTo>
                    <a:pt x="143" y="339"/>
                  </a:lnTo>
                  <a:lnTo>
                    <a:pt x="141" y="337"/>
                  </a:lnTo>
                  <a:lnTo>
                    <a:pt x="131" y="341"/>
                  </a:lnTo>
                  <a:lnTo>
                    <a:pt x="124" y="343"/>
                  </a:lnTo>
                  <a:lnTo>
                    <a:pt x="114" y="343"/>
                  </a:lnTo>
                  <a:lnTo>
                    <a:pt x="106" y="341"/>
                  </a:lnTo>
                  <a:lnTo>
                    <a:pt x="101" y="337"/>
                  </a:lnTo>
                  <a:lnTo>
                    <a:pt x="99" y="335"/>
                  </a:lnTo>
                  <a:lnTo>
                    <a:pt x="96" y="332"/>
                  </a:lnTo>
                  <a:lnTo>
                    <a:pt x="90" y="330"/>
                  </a:lnTo>
                  <a:lnTo>
                    <a:pt x="85" y="324"/>
                  </a:lnTo>
                  <a:lnTo>
                    <a:pt x="77" y="319"/>
                  </a:lnTo>
                  <a:lnTo>
                    <a:pt x="77" y="320"/>
                  </a:lnTo>
                  <a:lnTo>
                    <a:pt x="79" y="329"/>
                  </a:lnTo>
                  <a:lnTo>
                    <a:pt x="78" y="331"/>
                  </a:lnTo>
                  <a:lnTo>
                    <a:pt x="67" y="333"/>
                  </a:lnTo>
                  <a:lnTo>
                    <a:pt x="63" y="345"/>
                  </a:lnTo>
                  <a:lnTo>
                    <a:pt x="63" y="350"/>
                  </a:lnTo>
                  <a:lnTo>
                    <a:pt x="70" y="361"/>
                  </a:lnTo>
                  <a:lnTo>
                    <a:pt x="83" y="377"/>
                  </a:lnTo>
                  <a:lnTo>
                    <a:pt x="79" y="378"/>
                  </a:lnTo>
                  <a:lnTo>
                    <a:pt x="78" y="380"/>
                  </a:lnTo>
                  <a:lnTo>
                    <a:pt x="69" y="392"/>
                  </a:lnTo>
                  <a:lnTo>
                    <a:pt x="64" y="403"/>
                  </a:lnTo>
                  <a:lnTo>
                    <a:pt x="61" y="410"/>
                  </a:lnTo>
                  <a:lnTo>
                    <a:pt x="59" y="411"/>
                  </a:lnTo>
                  <a:lnTo>
                    <a:pt x="57" y="411"/>
                  </a:lnTo>
                  <a:lnTo>
                    <a:pt x="54" y="408"/>
                  </a:lnTo>
                  <a:lnTo>
                    <a:pt x="52" y="404"/>
                  </a:lnTo>
                  <a:lnTo>
                    <a:pt x="49" y="405"/>
                  </a:lnTo>
                  <a:lnTo>
                    <a:pt x="46" y="409"/>
                  </a:lnTo>
                  <a:lnTo>
                    <a:pt x="43" y="413"/>
                  </a:lnTo>
                  <a:lnTo>
                    <a:pt x="41" y="413"/>
                  </a:lnTo>
                  <a:lnTo>
                    <a:pt x="31" y="419"/>
                  </a:lnTo>
                  <a:lnTo>
                    <a:pt x="28" y="425"/>
                  </a:lnTo>
                  <a:lnTo>
                    <a:pt x="25" y="427"/>
                  </a:lnTo>
                  <a:lnTo>
                    <a:pt x="12" y="431"/>
                  </a:lnTo>
                  <a:lnTo>
                    <a:pt x="6" y="440"/>
                  </a:lnTo>
                  <a:lnTo>
                    <a:pt x="7" y="450"/>
                  </a:lnTo>
                  <a:lnTo>
                    <a:pt x="6" y="468"/>
                  </a:lnTo>
                  <a:lnTo>
                    <a:pt x="5" y="473"/>
                  </a:lnTo>
                  <a:lnTo>
                    <a:pt x="1" y="480"/>
                  </a:lnTo>
                  <a:lnTo>
                    <a:pt x="0" y="481"/>
                  </a:lnTo>
                  <a:lnTo>
                    <a:pt x="0" y="492"/>
                  </a:lnTo>
                  <a:lnTo>
                    <a:pt x="1" y="494"/>
                  </a:lnTo>
                  <a:lnTo>
                    <a:pt x="10" y="499"/>
                  </a:lnTo>
                  <a:lnTo>
                    <a:pt x="12" y="500"/>
                  </a:lnTo>
                  <a:lnTo>
                    <a:pt x="13" y="506"/>
                  </a:lnTo>
                  <a:lnTo>
                    <a:pt x="16" y="509"/>
                  </a:lnTo>
                  <a:lnTo>
                    <a:pt x="23" y="513"/>
                  </a:lnTo>
                  <a:lnTo>
                    <a:pt x="30" y="517"/>
                  </a:lnTo>
                  <a:lnTo>
                    <a:pt x="36" y="527"/>
                  </a:lnTo>
                  <a:lnTo>
                    <a:pt x="37" y="536"/>
                  </a:lnTo>
                  <a:lnTo>
                    <a:pt x="37" y="543"/>
                  </a:lnTo>
                  <a:lnTo>
                    <a:pt x="36" y="549"/>
                  </a:lnTo>
                  <a:lnTo>
                    <a:pt x="30" y="563"/>
                  </a:lnTo>
                  <a:lnTo>
                    <a:pt x="22" y="587"/>
                  </a:lnTo>
                  <a:lnTo>
                    <a:pt x="22" y="590"/>
                  </a:lnTo>
                  <a:lnTo>
                    <a:pt x="29" y="609"/>
                  </a:lnTo>
                  <a:lnTo>
                    <a:pt x="33" y="613"/>
                  </a:lnTo>
                  <a:lnTo>
                    <a:pt x="39" y="614"/>
                  </a:lnTo>
                  <a:lnTo>
                    <a:pt x="41" y="615"/>
                  </a:lnTo>
                  <a:lnTo>
                    <a:pt x="45" y="617"/>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27786" name="Freeform 42"/>
            <p:cNvSpPr>
              <a:spLocks/>
            </p:cNvSpPr>
            <p:nvPr/>
          </p:nvSpPr>
          <p:spPr bwMode="auto">
            <a:xfrm rot="1627522">
              <a:off x="4779" y="1798"/>
              <a:ext cx="255" cy="271"/>
            </a:xfrm>
            <a:custGeom>
              <a:avLst/>
              <a:gdLst>
                <a:gd name="T0" fmla="*/ 109 w 208"/>
                <a:gd name="T1" fmla="*/ 28 h 181"/>
                <a:gd name="T2" fmla="*/ 119 w 208"/>
                <a:gd name="T3" fmla="*/ 49 h 181"/>
                <a:gd name="T4" fmla="*/ 150 w 208"/>
                <a:gd name="T5" fmla="*/ 42 h 181"/>
                <a:gd name="T6" fmla="*/ 163 w 208"/>
                <a:gd name="T7" fmla="*/ 29 h 181"/>
                <a:gd name="T8" fmla="*/ 180 w 208"/>
                <a:gd name="T9" fmla="*/ 7 h 181"/>
                <a:gd name="T10" fmla="*/ 208 w 208"/>
                <a:gd name="T11" fmla="*/ 4 h 181"/>
                <a:gd name="T12" fmla="*/ 199 w 208"/>
                <a:gd name="T13" fmla="*/ 17 h 181"/>
                <a:gd name="T14" fmla="*/ 202 w 208"/>
                <a:gd name="T15" fmla="*/ 31 h 181"/>
                <a:gd name="T16" fmla="*/ 181 w 208"/>
                <a:gd name="T17" fmla="*/ 34 h 181"/>
                <a:gd name="T18" fmla="*/ 150 w 208"/>
                <a:gd name="T19" fmla="*/ 52 h 181"/>
                <a:gd name="T20" fmla="*/ 124 w 208"/>
                <a:gd name="T21" fmla="*/ 74 h 181"/>
                <a:gd name="T22" fmla="*/ 107 w 208"/>
                <a:gd name="T23" fmla="*/ 92 h 181"/>
                <a:gd name="T24" fmla="*/ 89 w 208"/>
                <a:gd name="T25" fmla="*/ 91 h 181"/>
                <a:gd name="T26" fmla="*/ 76 w 208"/>
                <a:gd name="T27" fmla="*/ 96 h 181"/>
                <a:gd name="T28" fmla="*/ 71 w 208"/>
                <a:gd name="T29" fmla="*/ 120 h 181"/>
                <a:gd name="T30" fmla="*/ 65 w 208"/>
                <a:gd name="T31" fmla="*/ 125 h 181"/>
                <a:gd name="T32" fmla="*/ 46 w 208"/>
                <a:gd name="T33" fmla="*/ 138 h 181"/>
                <a:gd name="T34" fmla="*/ 30 w 208"/>
                <a:gd name="T35" fmla="*/ 157 h 181"/>
                <a:gd name="T36" fmla="*/ 17 w 208"/>
                <a:gd name="T37" fmla="*/ 169 h 181"/>
                <a:gd name="T38" fmla="*/ 3 w 208"/>
                <a:gd name="T39" fmla="*/ 179 h 181"/>
                <a:gd name="T40" fmla="*/ 7 w 208"/>
                <a:gd name="T41" fmla="*/ 160 h 181"/>
                <a:gd name="T42" fmla="*/ 13 w 208"/>
                <a:gd name="T43" fmla="*/ 157 h 181"/>
                <a:gd name="T44" fmla="*/ 11 w 208"/>
                <a:gd name="T45" fmla="*/ 146 h 181"/>
                <a:gd name="T46" fmla="*/ 33 w 208"/>
                <a:gd name="T47" fmla="*/ 137 h 181"/>
                <a:gd name="T48" fmla="*/ 25 w 208"/>
                <a:gd name="T49" fmla="*/ 127 h 181"/>
                <a:gd name="T50" fmla="*/ 29 w 208"/>
                <a:gd name="T51" fmla="*/ 119 h 181"/>
                <a:gd name="T52" fmla="*/ 40 w 208"/>
                <a:gd name="T53" fmla="*/ 120 h 181"/>
                <a:gd name="T54" fmla="*/ 53 w 208"/>
                <a:gd name="T55" fmla="*/ 104 h 181"/>
                <a:gd name="T56" fmla="*/ 64 w 208"/>
                <a:gd name="T57" fmla="*/ 92 h 181"/>
                <a:gd name="T58" fmla="*/ 63 w 208"/>
                <a:gd name="T59" fmla="*/ 74 h 181"/>
                <a:gd name="T60" fmla="*/ 85 w 208"/>
                <a:gd name="T61" fmla="*/ 76 h 181"/>
                <a:gd name="T62" fmla="*/ 88 w 208"/>
                <a:gd name="T63" fmla="*/ 61 h 181"/>
                <a:gd name="T64" fmla="*/ 100 w 208"/>
                <a:gd name="T65" fmla="*/ 58 h 181"/>
                <a:gd name="T66" fmla="*/ 99 w 208"/>
                <a:gd name="T67" fmla="*/ 36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8" h="181">
                  <a:moveTo>
                    <a:pt x="103" y="24"/>
                  </a:moveTo>
                  <a:lnTo>
                    <a:pt x="109" y="28"/>
                  </a:lnTo>
                  <a:lnTo>
                    <a:pt x="114" y="41"/>
                  </a:lnTo>
                  <a:lnTo>
                    <a:pt x="119" y="49"/>
                  </a:lnTo>
                  <a:lnTo>
                    <a:pt x="141" y="47"/>
                  </a:lnTo>
                  <a:lnTo>
                    <a:pt x="150" y="42"/>
                  </a:lnTo>
                  <a:lnTo>
                    <a:pt x="161" y="32"/>
                  </a:lnTo>
                  <a:lnTo>
                    <a:pt x="163" y="29"/>
                  </a:lnTo>
                  <a:lnTo>
                    <a:pt x="169" y="16"/>
                  </a:lnTo>
                  <a:lnTo>
                    <a:pt x="180" y="7"/>
                  </a:lnTo>
                  <a:lnTo>
                    <a:pt x="193" y="0"/>
                  </a:lnTo>
                  <a:lnTo>
                    <a:pt x="208" y="4"/>
                  </a:lnTo>
                  <a:lnTo>
                    <a:pt x="204" y="11"/>
                  </a:lnTo>
                  <a:lnTo>
                    <a:pt x="199" y="17"/>
                  </a:lnTo>
                  <a:lnTo>
                    <a:pt x="205" y="24"/>
                  </a:lnTo>
                  <a:lnTo>
                    <a:pt x="202" y="31"/>
                  </a:lnTo>
                  <a:lnTo>
                    <a:pt x="191" y="32"/>
                  </a:lnTo>
                  <a:lnTo>
                    <a:pt x="181" y="34"/>
                  </a:lnTo>
                  <a:lnTo>
                    <a:pt x="161" y="50"/>
                  </a:lnTo>
                  <a:lnTo>
                    <a:pt x="150" y="52"/>
                  </a:lnTo>
                  <a:lnTo>
                    <a:pt x="135" y="66"/>
                  </a:lnTo>
                  <a:lnTo>
                    <a:pt x="124" y="74"/>
                  </a:lnTo>
                  <a:lnTo>
                    <a:pt x="114" y="86"/>
                  </a:lnTo>
                  <a:lnTo>
                    <a:pt x="107" y="92"/>
                  </a:lnTo>
                  <a:lnTo>
                    <a:pt x="95" y="97"/>
                  </a:lnTo>
                  <a:lnTo>
                    <a:pt x="89" y="91"/>
                  </a:lnTo>
                  <a:lnTo>
                    <a:pt x="81" y="90"/>
                  </a:lnTo>
                  <a:lnTo>
                    <a:pt x="76" y="96"/>
                  </a:lnTo>
                  <a:lnTo>
                    <a:pt x="79" y="102"/>
                  </a:lnTo>
                  <a:lnTo>
                    <a:pt x="71" y="120"/>
                  </a:lnTo>
                  <a:lnTo>
                    <a:pt x="66" y="119"/>
                  </a:lnTo>
                  <a:lnTo>
                    <a:pt x="65" y="125"/>
                  </a:lnTo>
                  <a:lnTo>
                    <a:pt x="58" y="126"/>
                  </a:lnTo>
                  <a:lnTo>
                    <a:pt x="46" y="138"/>
                  </a:lnTo>
                  <a:lnTo>
                    <a:pt x="42" y="152"/>
                  </a:lnTo>
                  <a:lnTo>
                    <a:pt x="30" y="157"/>
                  </a:lnTo>
                  <a:lnTo>
                    <a:pt x="24" y="156"/>
                  </a:lnTo>
                  <a:lnTo>
                    <a:pt x="17" y="169"/>
                  </a:lnTo>
                  <a:lnTo>
                    <a:pt x="11" y="181"/>
                  </a:lnTo>
                  <a:lnTo>
                    <a:pt x="3" y="179"/>
                  </a:lnTo>
                  <a:lnTo>
                    <a:pt x="0" y="170"/>
                  </a:lnTo>
                  <a:lnTo>
                    <a:pt x="7" y="160"/>
                  </a:lnTo>
                  <a:lnTo>
                    <a:pt x="6" y="149"/>
                  </a:lnTo>
                  <a:lnTo>
                    <a:pt x="13" y="157"/>
                  </a:lnTo>
                  <a:lnTo>
                    <a:pt x="17" y="150"/>
                  </a:lnTo>
                  <a:lnTo>
                    <a:pt x="11" y="146"/>
                  </a:lnTo>
                  <a:lnTo>
                    <a:pt x="23" y="146"/>
                  </a:lnTo>
                  <a:lnTo>
                    <a:pt x="33" y="137"/>
                  </a:lnTo>
                  <a:lnTo>
                    <a:pt x="34" y="128"/>
                  </a:lnTo>
                  <a:lnTo>
                    <a:pt x="25" y="127"/>
                  </a:lnTo>
                  <a:lnTo>
                    <a:pt x="23" y="122"/>
                  </a:lnTo>
                  <a:lnTo>
                    <a:pt x="29" y="119"/>
                  </a:lnTo>
                  <a:lnTo>
                    <a:pt x="35" y="122"/>
                  </a:lnTo>
                  <a:lnTo>
                    <a:pt x="40" y="120"/>
                  </a:lnTo>
                  <a:lnTo>
                    <a:pt x="40" y="112"/>
                  </a:lnTo>
                  <a:lnTo>
                    <a:pt x="53" y="104"/>
                  </a:lnTo>
                  <a:lnTo>
                    <a:pt x="60" y="95"/>
                  </a:lnTo>
                  <a:lnTo>
                    <a:pt x="64" y="92"/>
                  </a:lnTo>
                  <a:lnTo>
                    <a:pt x="66" y="77"/>
                  </a:lnTo>
                  <a:lnTo>
                    <a:pt x="63" y="74"/>
                  </a:lnTo>
                  <a:lnTo>
                    <a:pt x="76" y="78"/>
                  </a:lnTo>
                  <a:lnTo>
                    <a:pt x="85" y="76"/>
                  </a:lnTo>
                  <a:lnTo>
                    <a:pt x="83" y="70"/>
                  </a:lnTo>
                  <a:lnTo>
                    <a:pt x="88" y="61"/>
                  </a:lnTo>
                  <a:lnTo>
                    <a:pt x="96" y="58"/>
                  </a:lnTo>
                  <a:lnTo>
                    <a:pt x="100" y="58"/>
                  </a:lnTo>
                  <a:lnTo>
                    <a:pt x="102" y="50"/>
                  </a:lnTo>
                  <a:lnTo>
                    <a:pt x="99" y="36"/>
                  </a:lnTo>
                  <a:lnTo>
                    <a:pt x="103" y="24"/>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27787" name="Freeform 43"/>
            <p:cNvSpPr>
              <a:spLocks/>
            </p:cNvSpPr>
            <p:nvPr/>
          </p:nvSpPr>
          <p:spPr bwMode="auto">
            <a:xfrm rot="1627522">
              <a:off x="4517" y="1917"/>
              <a:ext cx="154" cy="196"/>
            </a:xfrm>
            <a:custGeom>
              <a:avLst/>
              <a:gdLst>
                <a:gd name="T0" fmla="*/ 27 w 122"/>
                <a:gd name="T1" fmla="*/ 93 h 131"/>
                <a:gd name="T2" fmla="*/ 42 w 122"/>
                <a:gd name="T3" fmla="*/ 86 h 131"/>
                <a:gd name="T4" fmla="*/ 43 w 122"/>
                <a:gd name="T5" fmla="*/ 74 h 131"/>
                <a:gd name="T6" fmla="*/ 49 w 122"/>
                <a:gd name="T7" fmla="*/ 75 h 131"/>
                <a:gd name="T8" fmla="*/ 55 w 122"/>
                <a:gd name="T9" fmla="*/ 57 h 131"/>
                <a:gd name="T10" fmla="*/ 66 w 122"/>
                <a:gd name="T11" fmla="*/ 48 h 131"/>
                <a:gd name="T12" fmla="*/ 74 w 122"/>
                <a:gd name="T13" fmla="*/ 38 h 131"/>
                <a:gd name="T14" fmla="*/ 91 w 122"/>
                <a:gd name="T15" fmla="*/ 34 h 131"/>
                <a:gd name="T16" fmla="*/ 103 w 122"/>
                <a:gd name="T17" fmla="*/ 20 h 131"/>
                <a:gd name="T18" fmla="*/ 113 w 122"/>
                <a:gd name="T19" fmla="*/ 22 h 131"/>
                <a:gd name="T20" fmla="*/ 122 w 122"/>
                <a:gd name="T21" fmla="*/ 9 h 131"/>
                <a:gd name="T22" fmla="*/ 105 w 122"/>
                <a:gd name="T23" fmla="*/ 14 h 131"/>
                <a:gd name="T24" fmla="*/ 93 w 122"/>
                <a:gd name="T25" fmla="*/ 12 h 131"/>
                <a:gd name="T26" fmla="*/ 75 w 122"/>
                <a:gd name="T27" fmla="*/ 0 h 131"/>
                <a:gd name="T28" fmla="*/ 60 w 122"/>
                <a:gd name="T29" fmla="*/ 26 h 131"/>
                <a:gd name="T30" fmla="*/ 44 w 122"/>
                <a:gd name="T31" fmla="*/ 48 h 131"/>
                <a:gd name="T32" fmla="*/ 32 w 122"/>
                <a:gd name="T33" fmla="*/ 72 h 131"/>
                <a:gd name="T34" fmla="*/ 9 w 122"/>
                <a:gd name="T35" fmla="*/ 94 h 131"/>
                <a:gd name="T36" fmla="*/ 0 w 122"/>
                <a:gd name="T37" fmla="*/ 106 h 131"/>
                <a:gd name="T38" fmla="*/ 3 w 122"/>
                <a:gd name="T39" fmla="*/ 122 h 131"/>
                <a:gd name="T40" fmla="*/ 15 w 122"/>
                <a:gd name="T41" fmla="*/ 120 h 131"/>
                <a:gd name="T42" fmla="*/ 17 w 122"/>
                <a:gd name="T43" fmla="*/ 131 h 131"/>
                <a:gd name="T44" fmla="*/ 19 w 122"/>
                <a:gd name="T45" fmla="*/ 100 h 131"/>
                <a:gd name="T46" fmla="*/ 27 w 122"/>
                <a:gd name="T47" fmla="*/ 9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31">
                  <a:moveTo>
                    <a:pt x="27" y="93"/>
                  </a:moveTo>
                  <a:lnTo>
                    <a:pt x="42" y="86"/>
                  </a:lnTo>
                  <a:lnTo>
                    <a:pt x="43" y="74"/>
                  </a:lnTo>
                  <a:lnTo>
                    <a:pt x="49" y="75"/>
                  </a:lnTo>
                  <a:lnTo>
                    <a:pt x="55" y="57"/>
                  </a:lnTo>
                  <a:lnTo>
                    <a:pt x="66" y="48"/>
                  </a:lnTo>
                  <a:lnTo>
                    <a:pt x="74" y="38"/>
                  </a:lnTo>
                  <a:lnTo>
                    <a:pt x="91" y="34"/>
                  </a:lnTo>
                  <a:lnTo>
                    <a:pt x="103" y="20"/>
                  </a:lnTo>
                  <a:lnTo>
                    <a:pt x="113" y="22"/>
                  </a:lnTo>
                  <a:lnTo>
                    <a:pt x="122" y="9"/>
                  </a:lnTo>
                  <a:lnTo>
                    <a:pt x="105" y="14"/>
                  </a:lnTo>
                  <a:lnTo>
                    <a:pt x="93" y="12"/>
                  </a:lnTo>
                  <a:lnTo>
                    <a:pt x="75" y="0"/>
                  </a:lnTo>
                  <a:lnTo>
                    <a:pt x="60" y="26"/>
                  </a:lnTo>
                  <a:lnTo>
                    <a:pt x="44" y="48"/>
                  </a:lnTo>
                  <a:lnTo>
                    <a:pt x="32" y="72"/>
                  </a:lnTo>
                  <a:lnTo>
                    <a:pt x="9" y="94"/>
                  </a:lnTo>
                  <a:lnTo>
                    <a:pt x="0" y="106"/>
                  </a:lnTo>
                  <a:lnTo>
                    <a:pt x="3" y="122"/>
                  </a:lnTo>
                  <a:lnTo>
                    <a:pt x="15" y="120"/>
                  </a:lnTo>
                  <a:lnTo>
                    <a:pt x="17" y="131"/>
                  </a:lnTo>
                  <a:lnTo>
                    <a:pt x="19" y="100"/>
                  </a:lnTo>
                  <a:lnTo>
                    <a:pt x="27" y="93"/>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27788" name="Freeform 44"/>
            <p:cNvSpPr>
              <a:spLocks/>
            </p:cNvSpPr>
            <p:nvPr/>
          </p:nvSpPr>
          <p:spPr bwMode="auto">
            <a:xfrm rot="1627522">
              <a:off x="4641" y="2090"/>
              <a:ext cx="42" cy="41"/>
            </a:xfrm>
            <a:custGeom>
              <a:avLst/>
              <a:gdLst>
                <a:gd name="T0" fmla="*/ 0 w 35"/>
                <a:gd name="T1" fmla="*/ 24 h 29"/>
                <a:gd name="T2" fmla="*/ 7 w 35"/>
                <a:gd name="T3" fmla="*/ 29 h 29"/>
                <a:gd name="T4" fmla="*/ 23 w 35"/>
                <a:gd name="T5" fmla="*/ 20 h 29"/>
                <a:gd name="T6" fmla="*/ 35 w 35"/>
                <a:gd name="T7" fmla="*/ 7 h 29"/>
                <a:gd name="T8" fmla="*/ 24 w 35"/>
                <a:gd name="T9" fmla="*/ 0 h 29"/>
                <a:gd name="T10" fmla="*/ 13 w 35"/>
                <a:gd name="T11" fmla="*/ 11 h 29"/>
                <a:gd name="T12" fmla="*/ 13 w 35"/>
                <a:gd name="T13" fmla="*/ 10 h 29"/>
                <a:gd name="T14" fmla="*/ 1 w 35"/>
                <a:gd name="T15" fmla="*/ 16 h 29"/>
                <a:gd name="T16" fmla="*/ 0 w 35"/>
                <a:gd name="T17" fmla="*/ 2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29">
                  <a:moveTo>
                    <a:pt x="0" y="24"/>
                  </a:moveTo>
                  <a:lnTo>
                    <a:pt x="7" y="29"/>
                  </a:lnTo>
                  <a:lnTo>
                    <a:pt x="23" y="20"/>
                  </a:lnTo>
                  <a:lnTo>
                    <a:pt x="35" y="7"/>
                  </a:lnTo>
                  <a:lnTo>
                    <a:pt x="24" y="0"/>
                  </a:lnTo>
                  <a:lnTo>
                    <a:pt x="13" y="11"/>
                  </a:lnTo>
                  <a:lnTo>
                    <a:pt x="13" y="10"/>
                  </a:lnTo>
                  <a:lnTo>
                    <a:pt x="1" y="16"/>
                  </a:lnTo>
                  <a:lnTo>
                    <a:pt x="0" y="24"/>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27789" name="Freeform 45"/>
            <p:cNvSpPr>
              <a:spLocks/>
            </p:cNvSpPr>
            <p:nvPr/>
          </p:nvSpPr>
          <p:spPr bwMode="auto">
            <a:xfrm rot="1627522">
              <a:off x="3594" y="1993"/>
              <a:ext cx="25" cy="39"/>
            </a:xfrm>
            <a:custGeom>
              <a:avLst/>
              <a:gdLst>
                <a:gd name="T0" fmla="*/ 20 w 20"/>
                <a:gd name="T1" fmla="*/ 3 h 28"/>
                <a:gd name="T2" fmla="*/ 20 w 20"/>
                <a:gd name="T3" fmla="*/ 4 h 28"/>
                <a:gd name="T4" fmla="*/ 20 w 20"/>
                <a:gd name="T5" fmla="*/ 5 h 28"/>
                <a:gd name="T6" fmla="*/ 20 w 20"/>
                <a:gd name="T7" fmla="*/ 6 h 28"/>
                <a:gd name="T8" fmla="*/ 18 w 20"/>
                <a:gd name="T9" fmla="*/ 9 h 28"/>
                <a:gd name="T10" fmla="*/ 16 w 20"/>
                <a:gd name="T11" fmla="*/ 12 h 28"/>
                <a:gd name="T12" fmla="*/ 14 w 20"/>
                <a:gd name="T13" fmla="*/ 16 h 28"/>
                <a:gd name="T14" fmla="*/ 12 w 20"/>
                <a:gd name="T15" fmla="*/ 19 h 28"/>
                <a:gd name="T16" fmla="*/ 11 w 20"/>
                <a:gd name="T17" fmla="*/ 24 h 28"/>
                <a:gd name="T18" fmla="*/ 10 w 20"/>
                <a:gd name="T19" fmla="*/ 25 h 28"/>
                <a:gd name="T20" fmla="*/ 7 w 20"/>
                <a:gd name="T21" fmla="*/ 27 h 28"/>
                <a:gd name="T22" fmla="*/ 6 w 20"/>
                <a:gd name="T23" fmla="*/ 28 h 28"/>
                <a:gd name="T24" fmla="*/ 4 w 20"/>
                <a:gd name="T25" fmla="*/ 27 h 28"/>
                <a:gd name="T26" fmla="*/ 2 w 20"/>
                <a:gd name="T27" fmla="*/ 25 h 28"/>
                <a:gd name="T28" fmla="*/ 1 w 20"/>
                <a:gd name="T29" fmla="*/ 23 h 28"/>
                <a:gd name="T30" fmla="*/ 0 w 20"/>
                <a:gd name="T31" fmla="*/ 21 h 28"/>
                <a:gd name="T32" fmla="*/ 0 w 20"/>
                <a:gd name="T33" fmla="*/ 18 h 28"/>
                <a:gd name="T34" fmla="*/ 1 w 20"/>
                <a:gd name="T35" fmla="*/ 13 h 28"/>
                <a:gd name="T36" fmla="*/ 1 w 20"/>
                <a:gd name="T37" fmla="*/ 11 h 28"/>
                <a:gd name="T38" fmla="*/ 1 w 20"/>
                <a:gd name="T39" fmla="*/ 10 h 28"/>
                <a:gd name="T40" fmla="*/ 2 w 20"/>
                <a:gd name="T41" fmla="*/ 9 h 28"/>
                <a:gd name="T42" fmla="*/ 4 w 20"/>
                <a:gd name="T43" fmla="*/ 6 h 28"/>
                <a:gd name="T44" fmla="*/ 6 w 20"/>
                <a:gd name="T45" fmla="*/ 5 h 28"/>
                <a:gd name="T46" fmla="*/ 7 w 20"/>
                <a:gd name="T47" fmla="*/ 4 h 28"/>
                <a:gd name="T48" fmla="*/ 10 w 20"/>
                <a:gd name="T49" fmla="*/ 4 h 28"/>
                <a:gd name="T50" fmla="*/ 13 w 20"/>
                <a:gd name="T51" fmla="*/ 3 h 28"/>
                <a:gd name="T52" fmla="*/ 16 w 20"/>
                <a:gd name="T53" fmla="*/ 1 h 28"/>
                <a:gd name="T54" fmla="*/ 18 w 20"/>
                <a:gd name="T55" fmla="*/ 0 h 28"/>
                <a:gd name="T56" fmla="*/ 19 w 20"/>
                <a:gd name="T57" fmla="*/ 1 h 28"/>
                <a:gd name="T58" fmla="*/ 20 w 20"/>
                <a:gd name="T59" fmla="*/ 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 h="28">
                  <a:moveTo>
                    <a:pt x="20" y="3"/>
                  </a:moveTo>
                  <a:lnTo>
                    <a:pt x="20" y="4"/>
                  </a:lnTo>
                  <a:lnTo>
                    <a:pt x="20" y="5"/>
                  </a:lnTo>
                  <a:lnTo>
                    <a:pt x="20" y="6"/>
                  </a:lnTo>
                  <a:lnTo>
                    <a:pt x="18" y="9"/>
                  </a:lnTo>
                  <a:lnTo>
                    <a:pt x="16" y="12"/>
                  </a:lnTo>
                  <a:lnTo>
                    <a:pt x="14" y="16"/>
                  </a:lnTo>
                  <a:lnTo>
                    <a:pt x="12" y="19"/>
                  </a:lnTo>
                  <a:lnTo>
                    <a:pt x="11" y="24"/>
                  </a:lnTo>
                  <a:lnTo>
                    <a:pt x="10" y="25"/>
                  </a:lnTo>
                  <a:lnTo>
                    <a:pt x="7" y="27"/>
                  </a:lnTo>
                  <a:lnTo>
                    <a:pt x="6" y="28"/>
                  </a:lnTo>
                  <a:lnTo>
                    <a:pt x="4" y="27"/>
                  </a:lnTo>
                  <a:lnTo>
                    <a:pt x="2" y="25"/>
                  </a:lnTo>
                  <a:lnTo>
                    <a:pt x="1" y="23"/>
                  </a:lnTo>
                  <a:lnTo>
                    <a:pt x="0" y="21"/>
                  </a:lnTo>
                  <a:lnTo>
                    <a:pt x="0" y="18"/>
                  </a:lnTo>
                  <a:lnTo>
                    <a:pt x="1" y="13"/>
                  </a:lnTo>
                  <a:lnTo>
                    <a:pt x="1" y="11"/>
                  </a:lnTo>
                  <a:lnTo>
                    <a:pt x="1" y="10"/>
                  </a:lnTo>
                  <a:lnTo>
                    <a:pt x="2" y="9"/>
                  </a:lnTo>
                  <a:lnTo>
                    <a:pt x="4" y="6"/>
                  </a:lnTo>
                  <a:lnTo>
                    <a:pt x="6" y="5"/>
                  </a:lnTo>
                  <a:lnTo>
                    <a:pt x="7" y="4"/>
                  </a:lnTo>
                  <a:lnTo>
                    <a:pt x="10" y="4"/>
                  </a:lnTo>
                  <a:lnTo>
                    <a:pt x="13" y="3"/>
                  </a:lnTo>
                  <a:lnTo>
                    <a:pt x="16" y="1"/>
                  </a:lnTo>
                  <a:lnTo>
                    <a:pt x="18" y="0"/>
                  </a:lnTo>
                  <a:lnTo>
                    <a:pt x="19" y="1"/>
                  </a:lnTo>
                  <a:lnTo>
                    <a:pt x="20" y="3"/>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790" name="Freeform 46"/>
            <p:cNvSpPr>
              <a:spLocks/>
            </p:cNvSpPr>
            <p:nvPr/>
          </p:nvSpPr>
          <p:spPr bwMode="auto">
            <a:xfrm rot="1627522">
              <a:off x="4114" y="1452"/>
              <a:ext cx="15" cy="48"/>
            </a:xfrm>
            <a:custGeom>
              <a:avLst/>
              <a:gdLst>
                <a:gd name="T0" fmla="*/ 12 w 12"/>
                <a:gd name="T1" fmla="*/ 25 h 32"/>
                <a:gd name="T2" fmla="*/ 11 w 12"/>
                <a:gd name="T3" fmla="*/ 20 h 32"/>
                <a:gd name="T4" fmla="*/ 11 w 12"/>
                <a:gd name="T5" fmla="*/ 17 h 32"/>
                <a:gd name="T6" fmla="*/ 11 w 12"/>
                <a:gd name="T7" fmla="*/ 13 h 32"/>
                <a:gd name="T8" fmla="*/ 11 w 12"/>
                <a:gd name="T9" fmla="*/ 8 h 32"/>
                <a:gd name="T10" fmla="*/ 9 w 12"/>
                <a:gd name="T11" fmla="*/ 4 h 32"/>
                <a:gd name="T12" fmla="*/ 9 w 12"/>
                <a:gd name="T13" fmla="*/ 1 h 32"/>
                <a:gd name="T14" fmla="*/ 6 w 12"/>
                <a:gd name="T15" fmla="*/ 0 h 32"/>
                <a:gd name="T16" fmla="*/ 4 w 12"/>
                <a:gd name="T17" fmla="*/ 0 h 32"/>
                <a:gd name="T18" fmla="*/ 2 w 12"/>
                <a:gd name="T19" fmla="*/ 1 h 32"/>
                <a:gd name="T20" fmla="*/ 0 w 12"/>
                <a:gd name="T21" fmla="*/ 4 h 32"/>
                <a:gd name="T22" fmla="*/ 0 w 12"/>
                <a:gd name="T23" fmla="*/ 7 h 32"/>
                <a:gd name="T24" fmla="*/ 0 w 12"/>
                <a:gd name="T25" fmla="*/ 10 h 32"/>
                <a:gd name="T26" fmla="*/ 0 w 12"/>
                <a:gd name="T27" fmla="*/ 14 h 32"/>
                <a:gd name="T28" fmla="*/ 2 w 12"/>
                <a:gd name="T29" fmla="*/ 19 h 32"/>
                <a:gd name="T30" fmla="*/ 2 w 12"/>
                <a:gd name="T31" fmla="*/ 23 h 32"/>
                <a:gd name="T32" fmla="*/ 2 w 12"/>
                <a:gd name="T33" fmla="*/ 25 h 32"/>
                <a:gd name="T34" fmla="*/ 3 w 12"/>
                <a:gd name="T35" fmla="*/ 28 h 32"/>
                <a:gd name="T36" fmla="*/ 5 w 12"/>
                <a:gd name="T37" fmla="*/ 31 h 32"/>
                <a:gd name="T38" fmla="*/ 8 w 12"/>
                <a:gd name="T39" fmla="*/ 32 h 32"/>
                <a:gd name="T40" fmla="*/ 10 w 12"/>
                <a:gd name="T41" fmla="*/ 30 h 32"/>
                <a:gd name="T42" fmla="*/ 11 w 12"/>
                <a:gd name="T43" fmla="*/ 28 h 32"/>
                <a:gd name="T44" fmla="*/ 12 w 12"/>
                <a:gd name="T45" fmla="*/ 2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 h="32">
                  <a:moveTo>
                    <a:pt x="12" y="25"/>
                  </a:moveTo>
                  <a:lnTo>
                    <a:pt x="11" y="20"/>
                  </a:lnTo>
                  <a:lnTo>
                    <a:pt x="11" y="17"/>
                  </a:lnTo>
                  <a:lnTo>
                    <a:pt x="11" y="13"/>
                  </a:lnTo>
                  <a:lnTo>
                    <a:pt x="11" y="8"/>
                  </a:lnTo>
                  <a:lnTo>
                    <a:pt x="9" y="4"/>
                  </a:lnTo>
                  <a:lnTo>
                    <a:pt x="9" y="1"/>
                  </a:lnTo>
                  <a:lnTo>
                    <a:pt x="6" y="0"/>
                  </a:lnTo>
                  <a:lnTo>
                    <a:pt x="4" y="0"/>
                  </a:lnTo>
                  <a:lnTo>
                    <a:pt x="2" y="1"/>
                  </a:lnTo>
                  <a:lnTo>
                    <a:pt x="0" y="4"/>
                  </a:lnTo>
                  <a:lnTo>
                    <a:pt x="0" y="7"/>
                  </a:lnTo>
                  <a:lnTo>
                    <a:pt x="0" y="10"/>
                  </a:lnTo>
                  <a:lnTo>
                    <a:pt x="0" y="14"/>
                  </a:lnTo>
                  <a:lnTo>
                    <a:pt x="2" y="19"/>
                  </a:lnTo>
                  <a:lnTo>
                    <a:pt x="2" y="23"/>
                  </a:lnTo>
                  <a:lnTo>
                    <a:pt x="2" y="25"/>
                  </a:lnTo>
                  <a:lnTo>
                    <a:pt x="3" y="28"/>
                  </a:lnTo>
                  <a:lnTo>
                    <a:pt x="5" y="31"/>
                  </a:lnTo>
                  <a:lnTo>
                    <a:pt x="8" y="32"/>
                  </a:lnTo>
                  <a:lnTo>
                    <a:pt x="10" y="30"/>
                  </a:lnTo>
                  <a:lnTo>
                    <a:pt x="11" y="28"/>
                  </a:lnTo>
                  <a:lnTo>
                    <a:pt x="12" y="25"/>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27791" name="Freeform 47"/>
            <p:cNvSpPr>
              <a:spLocks/>
            </p:cNvSpPr>
            <p:nvPr/>
          </p:nvSpPr>
          <p:spPr bwMode="auto">
            <a:xfrm rot="1627522">
              <a:off x="4116" y="1508"/>
              <a:ext cx="24" cy="27"/>
            </a:xfrm>
            <a:custGeom>
              <a:avLst/>
              <a:gdLst>
                <a:gd name="T0" fmla="*/ 6 w 22"/>
                <a:gd name="T1" fmla="*/ 2 h 18"/>
                <a:gd name="T2" fmla="*/ 9 w 22"/>
                <a:gd name="T3" fmla="*/ 0 h 18"/>
                <a:gd name="T4" fmla="*/ 11 w 22"/>
                <a:gd name="T5" fmla="*/ 0 h 18"/>
                <a:gd name="T6" fmla="*/ 13 w 22"/>
                <a:gd name="T7" fmla="*/ 2 h 18"/>
                <a:gd name="T8" fmla="*/ 15 w 22"/>
                <a:gd name="T9" fmla="*/ 3 h 18"/>
                <a:gd name="T10" fmla="*/ 18 w 22"/>
                <a:gd name="T11" fmla="*/ 5 h 18"/>
                <a:gd name="T12" fmla="*/ 21 w 22"/>
                <a:gd name="T13" fmla="*/ 8 h 18"/>
                <a:gd name="T14" fmla="*/ 22 w 22"/>
                <a:gd name="T15" fmla="*/ 8 h 18"/>
                <a:gd name="T16" fmla="*/ 22 w 22"/>
                <a:gd name="T17" fmla="*/ 11 h 18"/>
                <a:gd name="T18" fmla="*/ 21 w 22"/>
                <a:gd name="T19" fmla="*/ 14 h 18"/>
                <a:gd name="T20" fmla="*/ 19 w 22"/>
                <a:gd name="T21" fmla="*/ 16 h 18"/>
                <a:gd name="T22" fmla="*/ 16 w 22"/>
                <a:gd name="T23" fmla="*/ 17 h 18"/>
                <a:gd name="T24" fmla="*/ 13 w 22"/>
                <a:gd name="T25" fmla="*/ 18 h 18"/>
                <a:gd name="T26" fmla="*/ 10 w 22"/>
                <a:gd name="T27" fmla="*/ 17 h 18"/>
                <a:gd name="T28" fmla="*/ 5 w 22"/>
                <a:gd name="T29" fmla="*/ 17 h 18"/>
                <a:gd name="T30" fmla="*/ 1 w 22"/>
                <a:gd name="T31" fmla="*/ 16 h 18"/>
                <a:gd name="T32" fmla="*/ 0 w 22"/>
                <a:gd name="T33" fmla="*/ 14 h 18"/>
                <a:gd name="T34" fmla="*/ 0 w 22"/>
                <a:gd name="T35" fmla="*/ 11 h 18"/>
                <a:gd name="T36" fmla="*/ 0 w 22"/>
                <a:gd name="T37" fmla="*/ 10 h 18"/>
                <a:gd name="T38" fmla="*/ 0 w 22"/>
                <a:gd name="T39" fmla="*/ 8 h 18"/>
                <a:gd name="T40" fmla="*/ 0 w 22"/>
                <a:gd name="T41" fmla="*/ 5 h 18"/>
                <a:gd name="T42" fmla="*/ 1 w 22"/>
                <a:gd name="T43" fmla="*/ 5 h 18"/>
                <a:gd name="T44" fmla="*/ 5 w 22"/>
                <a:gd name="T45" fmla="*/ 3 h 18"/>
                <a:gd name="T46" fmla="*/ 6 w 22"/>
                <a:gd name="T4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18">
                  <a:moveTo>
                    <a:pt x="6" y="2"/>
                  </a:moveTo>
                  <a:lnTo>
                    <a:pt x="9" y="0"/>
                  </a:lnTo>
                  <a:lnTo>
                    <a:pt x="11" y="0"/>
                  </a:lnTo>
                  <a:lnTo>
                    <a:pt x="13" y="2"/>
                  </a:lnTo>
                  <a:lnTo>
                    <a:pt x="15" y="3"/>
                  </a:lnTo>
                  <a:lnTo>
                    <a:pt x="18" y="5"/>
                  </a:lnTo>
                  <a:lnTo>
                    <a:pt x="21" y="8"/>
                  </a:lnTo>
                  <a:lnTo>
                    <a:pt x="22" y="8"/>
                  </a:lnTo>
                  <a:lnTo>
                    <a:pt x="22" y="11"/>
                  </a:lnTo>
                  <a:lnTo>
                    <a:pt x="21" y="14"/>
                  </a:lnTo>
                  <a:lnTo>
                    <a:pt x="19" y="16"/>
                  </a:lnTo>
                  <a:lnTo>
                    <a:pt x="16" y="17"/>
                  </a:lnTo>
                  <a:lnTo>
                    <a:pt x="13" y="18"/>
                  </a:lnTo>
                  <a:lnTo>
                    <a:pt x="10" y="17"/>
                  </a:lnTo>
                  <a:lnTo>
                    <a:pt x="5" y="17"/>
                  </a:lnTo>
                  <a:lnTo>
                    <a:pt x="1" y="16"/>
                  </a:lnTo>
                  <a:lnTo>
                    <a:pt x="0" y="14"/>
                  </a:lnTo>
                  <a:lnTo>
                    <a:pt x="0" y="11"/>
                  </a:lnTo>
                  <a:lnTo>
                    <a:pt x="0" y="10"/>
                  </a:lnTo>
                  <a:lnTo>
                    <a:pt x="0" y="8"/>
                  </a:lnTo>
                  <a:lnTo>
                    <a:pt x="0" y="5"/>
                  </a:lnTo>
                  <a:lnTo>
                    <a:pt x="1" y="5"/>
                  </a:lnTo>
                  <a:lnTo>
                    <a:pt x="5" y="3"/>
                  </a:lnTo>
                  <a:lnTo>
                    <a:pt x="6" y="2"/>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27792" name="Freeform 48"/>
            <p:cNvSpPr>
              <a:spLocks/>
            </p:cNvSpPr>
            <p:nvPr/>
          </p:nvSpPr>
          <p:spPr bwMode="auto">
            <a:xfrm rot="1627522">
              <a:off x="4549" y="2129"/>
              <a:ext cx="20" cy="18"/>
            </a:xfrm>
            <a:custGeom>
              <a:avLst/>
              <a:gdLst>
                <a:gd name="T0" fmla="*/ 0 w 16"/>
                <a:gd name="T1" fmla="*/ 4 h 13"/>
                <a:gd name="T2" fmla="*/ 7 w 16"/>
                <a:gd name="T3" fmla="*/ 0 h 13"/>
                <a:gd name="T4" fmla="*/ 16 w 16"/>
                <a:gd name="T5" fmla="*/ 1 h 13"/>
                <a:gd name="T6" fmla="*/ 14 w 16"/>
                <a:gd name="T7" fmla="*/ 9 h 13"/>
                <a:gd name="T8" fmla="*/ 7 w 16"/>
                <a:gd name="T9" fmla="*/ 13 h 13"/>
                <a:gd name="T10" fmla="*/ 0 w 16"/>
                <a:gd name="T11" fmla="*/ 4 h 13"/>
              </a:gdLst>
              <a:ahLst/>
              <a:cxnLst>
                <a:cxn ang="0">
                  <a:pos x="T0" y="T1"/>
                </a:cxn>
                <a:cxn ang="0">
                  <a:pos x="T2" y="T3"/>
                </a:cxn>
                <a:cxn ang="0">
                  <a:pos x="T4" y="T5"/>
                </a:cxn>
                <a:cxn ang="0">
                  <a:pos x="T6" y="T7"/>
                </a:cxn>
                <a:cxn ang="0">
                  <a:pos x="T8" y="T9"/>
                </a:cxn>
                <a:cxn ang="0">
                  <a:pos x="T10" y="T11"/>
                </a:cxn>
              </a:cxnLst>
              <a:rect l="0" t="0" r="r" b="b"/>
              <a:pathLst>
                <a:path w="16" h="13">
                  <a:moveTo>
                    <a:pt x="0" y="4"/>
                  </a:moveTo>
                  <a:lnTo>
                    <a:pt x="7" y="0"/>
                  </a:lnTo>
                  <a:lnTo>
                    <a:pt x="16" y="1"/>
                  </a:lnTo>
                  <a:lnTo>
                    <a:pt x="14" y="9"/>
                  </a:lnTo>
                  <a:lnTo>
                    <a:pt x="7" y="13"/>
                  </a:lnTo>
                  <a:lnTo>
                    <a:pt x="0" y="4"/>
                  </a:lnTo>
                  <a:close/>
                </a:path>
              </a:pathLst>
            </a:custGeom>
            <a:noFill/>
            <a:ln w="1588">
              <a:solidFill>
                <a:srgbClr val="00808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27793" name="Freeform 49"/>
            <p:cNvSpPr>
              <a:spLocks/>
            </p:cNvSpPr>
            <p:nvPr/>
          </p:nvSpPr>
          <p:spPr bwMode="auto">
            <a:xfrm rot="1627522">
              <a:off x="3509" y="2188"/>
              <a:ext cx="270" cy="292"/>
            </a:xfrm>
            <a:custGeom>
              <a:avLst/>
              <a:gdLst>
                <a:gd name="T0" fmla="*/ 120 w 217"/>
                <a:gd name="T1" fmla="*/ 182 h 196"/>
                <a:gd name="T2" fmla="*/ 126 w 217"/>
                <a:gd name="T3" fmla="*/ 165 h 196"/>
                <a:gd name="T4" fmla="*/ 116 w 217"/>
                <a:gd name="T5" fmla="*/ 167 h 196"/>
                <a:gd name="T6" fmla="*/ 115 w 217"/>
                <a:gd name="T7" fmla="*/ 155 h 196"/>
                <a:gd name="T8" fmla="*/ 111 w 217"/>
                <a:gd name="T9" fmla="*/ 149 h 196"/>
                <a:gd name="T10" fmla="*/ 103 w 217"/>
                <a:gd name="T11" fmla="*/ 164 h 196"/>
                <a:gd name="T12" fmla="*/ 92 w 217"/>
                <a:gd name="T13" fmla="*/ 166 h 196"/>
                <a:gd name="T14" fmla="*/ 83 w 217"/>
                <a:gd name="T15" fmla="*/ 162 h 196"/>
                <a:gd name="T16" fmla="*/ 73 w 217"/>
                <a:gd name="T17" fmla="*/ 154 h 196"/>
                <a:gd name="T18" fmla="*/ 57 w 217"/>
                <a:gd name="T19" fmla="*/ 159 h 196"/>
                <a:gd name="T20" fmla="*/ 33 w 217"/>
                <a:gd name="T21" fmla="*/ 154 h 196"/>
                <a:gd name="T22" fmla="*/ 25 w 217"/>
                <a:gd name="T23" fmla="*/ 162 h 196"/>
                <a:gd name="T24" fmla="*/ 13 w 217"/>
                <a:gd name="T25" fmla="*/ 162 h 196"/>
                <a:gd name="T26" fmla="*/ 5 w 217"/>
                <a:gd name="T27" fmla="*/ 149 h 196"/>
                <a:gd name="T28" fmla="*/ 1 w 217"/>
                <a:gd name="T29" fmla="*/ 140 h 196"/>
                <a:gd name="T30" fmla="*/ 13 w 217"/>
                <a:gd name="T31" fmla="*/ 130 h 196"/>
                <a:gd name="T32" fmla="*/ 30 w 217"/>
                <a:gd name="T33" fmla="*/ 122 h 196"/>
                <a:gd name="T34" fmla="*/ 41 w 217"/>
                <a:gd name="T35" fmla="*/ 116 h 196"/>
                <a:gd name="T36" fmla="*/ 53 w 217"/>
                <a:gd name="T37" fmla="*/ 77 h 196"/>
                <a:gd name="T38" fmla="*/ 45 w 217"/>
                <a:gd name="T39" fmla="*/ 63 h 196"/>
                <a:gd name="T40" fmla="*/ 55 w 217"/>
                <a:gd name="T41" fmla="*/ 45 h 196"/>
                <a:gd name="T42" fmla="*/ 73 w 217"/>
                <a:gd name="T43" fmla="*/ 53 h 196"/>
                <a:gd name="T44" fmla="*/ 81 w 217"/>
                <a:gd name="T45" fmla="*/ 50 h 196"/>
                <a:gd name="T46" fmla="*/ 93 w 217"/>
                <a:gd name="T47" fmla="*/ 70 h 196"/>
                <a:gd name="T48" fmla="*/ 102 w 217"/>
                <a:gd name="T49" fmla="*/ 102 h 196"/>
                <a:gd name="T50" fmla="*/ 115 w 217"/>
                <a:gd name="T51" fmla="*/ 87 h 196"/>
                <a:gd name="T52" fmla="*/ 129 w 217"/>
                <a:gd name="T53" fmla="*/ 86 h 196"/>
                <a:gd name="T54" fmla="*/ 141 w 217"/>
                <a:gd name="T55" fmla="*/ 94 h 196"/>
                <a:gd name="T56" fmla="*/ 156 w 217"/>
                <a:gd name="T57" fmla="*/ 77 h 196"/>
                <a:gd name="T58" fmla="*/ 149 w 217"/>
                <a:gd name="T59" fmla="*/ 39 h 196"/>
                <a:gd name="T60" fmla="*/ 137 w 217"/>
                <a:gd name="T61" fmla="*/ 54 h 196"/>
                <a:gd name="T62" fmla="*/ 123 w 217"/>
                <a:gd name="T63" fmla="*/ 63 h 196"/>
                <a:gd name="T64" fmla="*/ 104 w 217"/>
                <a:gd name="T65" fmla="*/ 57 h 196"/>
                <a:gd name="T66" fmla="*/ 117 w 217"/>
                <a:gd name="T67" fmla="*/ 11 h 196"/>
                <a:gd name="T68" fmla="*/ 129 w 217"/>
                <a:gd name="T69" fmla="*/ 8 h 196"/>
                <a:gd name="T70" fmla="*/ 146 w 217"/>
                <a:gd name="T71" fmla="*/ 15 h 196"/>
                <a:gd name="T72" fmla="*/ 168 w 217"/>
                <a:gd name="T73" fmla="*/ 26 h 196"/>
                <a:gd name="T74" fmla="*/ 179 w 217"/>
                <a:gd name="T75" fmla="*/ 45 h 196"/>
                <a:gd name="T76" fmla="*/ 183 w 217"/>
                <a:gd name="T77" fmla="*/ 125 h 196"/>
                <a:gd name="T78" fmla="*/ 198 w 217"/>
                <a:gd name="T79" fmla="*/ 140 h 196"/>
                <a:gd name="T80" fmla="*/ 215 w 217"/>
                <a:gd name="T81" fmla="*/ 162 h 196"/>
                <a:gd name="T82" fmla="*/ 207 w 217"/>
                <a:gd name="T83" fmla="*/ 170 h 196"/>
                <a:gd name="T84" fmla="*/ 201 w 217"/>
                <a:gd name="T85" fmla="*/ 176 h 196"/>
                <a:gd name="T86" fmla="*/ 194 w 217"/>
                <a:gd name="T87" fmla="*/ 178 h 196"/>
                <a:gd name="T88" fmla="*/ 180 w 217"/>
                <a:gd name="T89" fmla="*/ 183 h 196"/>
                <a:gd name="T90" fmla="*/ 165 w 217"/>
                <a:gd name="T91" fmla="*/ 185 h 196"/>
                <a:gd name="T92" fmla="*/ 155 w 217"/>
                <a:gd name="T93" fmla="*/ 191 h 196"/>
                <a:gd name="T94" fmla="*/ 131 w 217"/>
                <a:gd name="T95" fmla="*/ 189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7" h="196">
                  <a:moveTo>
                    <a:pt x="121" y="191"/>
                  </a:moveTo>
                  <a:lnTo>
                    <a:pt x="121" y="190"/>
                  </a:lnTo>
                  <a:lnTo>
                    <a:pt x="120" y="182"/>
                  </a:lnTo>
                  <a:lnTo>
                    <a:pt x="120" y="177"/>
                  </a:lnTo>
                  <a:lnTo>
                    <a:pt x="126" y="173"/>
                  </a:lnTo>
                  <a:lnTo>
                    <a:pt x="126" y="165"/>
                  </a:lnTo>
                  <a:lnTo>
                    <a:pt x="125" y="164"/>
                  </a:lnTo>
                  <a:lnTo>
                    <a:pt x="121" y="167"/>
                  </a:lnTo>
                  <a:lnTo>
                    <a:pt x="116" y="167"/>
                  </a:lnTo>
                  <a:lnTo>
                    <a:pt x="111" y="161"/>
                  </a:lnTo>
                  <a:lnTo>
                    <a:pt x="114" y="158"/>
                  </a:lnTo>
                  <a:lnTo>
                    <a:pt x="115" y="155"/>
                  </a:lnTo>
                  <a:lnTo>
                    <a:pt x="114" y="149"/>
                  </a:lnTo>
                  <a:lnTo>
                    <a:pt x="113" y="147"/>
                  </a:lnTo>
                  <a:lnTo>
                    <a:pt x="111" y="149"/>
                  </a:lnTo>
                  <a:lnTo>
                    <a:pt x="110" y="154"/>
                  </a:lnTo>
                  <a:lnTo>
                    <a:pt x="107" y="162"/>
                  </a:lnTo>
                  <a:lnTo>
                    <a:pt x="103" y="164"/>
                  </a:lnTo>
                  <a:lnTo>
                    <a:pt x="99" y="166"/>
                  </a:lnTo>
                  <a:lnTo>
                    <a:pt x="96" y="165"/>
                  </a:lnTo>
                  <a:lnTo>
                    <a:pt x="92" y="166"/>
                  </a:lnTo>
                  <a:lnTo>
                    <a:pt x="90" y="168"/>
                  </a:lnTo>
                  <a:lnTo>
                    <a:pt x="84" y="165"/>
                  </a:lnTo>
                  <a:lnTo>
                    <a:pt x="83" y="162"/>
                  </a:lnTo>
                  <a:lnTo>
                    <a:pt x="80" y="158"/>
                  </a:lnTo>
                  <a:lnTo>
                    <a:pt x="77" y="154"/>
                  </a:lnTo>
                  <a:lnTo>
                    <a:pt x="73" y="154"/>
                  </a:lnTo>
                  <a:lnTo>
                    <a:pt x="69" y="156"/>
                  </a:lnTo>
                  <a:lnTo>
                    <a:pt x="68" y="160"/>
                  </a:lnTo>
                  <a:lnTo>
                    <a:pt x="57" y="159"/>
                  </a:lnTo>
                  <a:lnTo>
                    <a:pt x="54" y="161"/>
                  </a:lnTo>
                  <a:lnTo>
                    <a:pt x="42" y="160"/>
                  </a:lnTo>
                  <a:lnTo>
                    <a:pt x="33" y="154"/>
                  </a:lnTo>
                  <a:lnTo>
                    <a:pt x="30" y="154"/>
                  </a:lnTo>
                  <a:lnTo>
                    <a:pt x="29" y="160"/>
                  </a:lnTo>
                  <a:lnTo>
                    <a:pt x="25" y="162"/>
                  </a:lnTo>
                  <a:lnTo>
                    <a:pt x="23" y="162"/>
                  </a:lnTo>
                  <a:lnTo>
                    <a:pt x="17" y="161"/>
                  </a:lnTo>
                  <a:lnTo>
                    <a:pt x="13" y="162"/>
                  </a:lnTo>
                  <a:lnTo>
                    <a:pt x="11" y="153"/>
                  </a:lnTo>
                  <a:lnTo>
                    <a:pt x="8" y="150"/>
                  </a:lnTo>
                  <a:lnTo>
                    <a:pt x="5" y="149"/>
                  </a:lnTo>
                  <a:lnTo>
                    <a:pt x="0" y="147"/>
                  </a:lnTo>
                  <a:lnTo>
                    <a:pt x="0" y="142"/>
                  </a:lnTo>
                  <a:lnTo>
                    <a:pt x="1" y="140"/>
                  </a:lnTo>
                  <a:lnTo>
                    <a:pt x="7" y="136"/>
                  </a:lnTo>
                  <a:lnTo>
                    <a:pt x="9" y="134"/>
                  </a:lnTo>
                  <a:lnTo>
                    <a:pt x="13" y="130"/>
                  </a:lnTo>
                  <a:lnTo>
                    <a:pt x="18" y="124"/>
                  </a:lnTo>
                  <a:lnTo>
                    <a:pt x="25" y="122"/>
                  </a:lnTo>
                  <a:lnTo>
                    <a:pt x="30" y="122"/>
                  </a:lnTo>
                  <a:lnTo>
                    <a:pt x="35" y="120"/>
                  </a:lnTo>
                  <a:lnTo>
                    <a:pt x="37" y="119"/>
                  </a:lnTo>
                  <a:lnTo>
                    <a:pt x="41" y="116"/>
                  </a:lnTo>
                  <a:lnTo>
                    <a:pt x="45" y="110"/>
                  </a:lnTo>
                  <a:lnTo>
                    <a:pt x="49" y="99"/>
                  </a:lnTo>
                  <a:lnTo>
                    <a:pt x="53" y="77"/>
                  </a:lnTo>
                  <a:lnTo>
                    <a:pt x="51" y="71"/>
                  </a:lnTo>
                  <a:lnTo>
                    <a:pt x="45" y="65"/>
                  </a:lnTo>
                  <a:lnTo>
                    <a:pt x="45" y="63"/>
                  </a:lnTo>
                  <a:lnTo>
                    <a:pt x="53" y="62"/>
                  </a:lnTo>
                  <a:lnTo>
                    <a:pt x="53" y="59"/>
                  </a:lnTo>
                  <a:lnTo>
                    <a:pt x="55" y="45"/>
                  </a:lnTo>
                  <a:lnTo>
                    <a:pt x="59" y="47"/>
                  </a:lnTo>
                  <a:lnTo>
                    <a:pt x="67" y="51"/>
                  </a:lnTo>
                  <a:lnTo>
                    <a:pt x="73" y="53"/>
                  </a:lnTo>
                  <a:lnTo>
                    <a:pt x="75" y="52"/>
                  </a:lnTo>
                  <a:lnTo>
                    <a:pt x="80" y="50"/>
                  </a:lnTo>
                  <a:lnTo>
                    <a:pt x="81" y="50"/>
                  </a:lnTo>
                  <a:lnTo>
                    <a:pt x="91" y="56"/>
                  </a:lnTo>
                  <a:lnTo>
                    <a:pt x="93" y="60"/>
                  </a:lnTo>
                  <a:lnTo>
                    <a:pt x="93" y="70"/>
                  </a:lnTo>
                  <a:lnTo>
                    <a:pt x="95" y="78"/>
                  </a:lnTo>
                  <a:lnTo>
                    <a:pt x="97" y="95"/>
                  </a:lnTo>
                  <a:lnTo>
                    <a:pt x="102" y="102"/>
                  </a:lnTo>
                  <a:lnTo>
                    <a:pt x="107" y="102"/>
                  </a:lnTo>
                  <a:lnTo>
                    <a:pt x="113" y="95"/>
                  </a:lnTo>
                  <a:lnTo>
                    <a:pt x="115" y="87"/>
                  </a:lnTo>
                  <a:lnTo>
                    <a:pt x="115" y="78"/>
                  </a:lnTo>
                  <a:lnTo>
                    <a:pt x="117" y="77"/>
                  </a:lnTo>
                  <a:lnTo>
                    <a:pt x="129" y="86"/>
                  </a:lnTo>
                  <a:lnTo>
                    <a:pt x="132" y="88"/>
                  </a:lnTo>
                  <a:lnTo>
                    <a:pt x="138" y="90"/>
                  </a:lnTo>
                  <a:lnTo>
                    <a:pt x="141" y="94"/>
                  </a:lnTo>
                  <a:lnTo>
                    <a:pt x="145" y="94"/>
                  </a:lnTo>
                  <a:lnTo>
                    <a:pt x="149" y="92"/>
                  </a:lnTo>
                  <a:lnTo>
                    <a:pt x="156" y="77"/>
                  </a:lnTo>
                  <a:lnTo>
                    <a:pt x="159" y="54"/>
                  </a:lnTo>
                  <a:lnTo>
                    <a:pt x="161" y="53"/>
                  </a:lnTo>
                  <a:lnTo>
                    <a:pt x="149" y="39"/>
                  </a:lnTo>
                  <a:lnTo>
                    <a:pt x="146" y="47"/>
                  </a:lnTo>
                  <a:lnTo>
                    <a:pt x="141" y="51"/>
                  </a:lnTo>
                  <a:lnTo>
                    <a:pt x="137" y="54"/>
                  </a:lnTo>
                  <a:lnTo>
                    <a:pt x="134" y="59"/>
                  </a:lnTo>
                  <a:lnTo>
                    <a:pt x="126" y="58"/>
                  </a:lnTo>
                  <a:lnTo>
                    <a:pt x="123" y="63"/>
                  </a:lnTo>
                  <a:lnTo>
                    <a:pt x="115" y="65"/>
                  </a:lnTo>
                  <a:lnTo>
                    <a:pt x="105" y="65"/>
                  </a:lnTo>
                  <a:lnTo>
                    <a:pt x="104" y="57"/>
                  </a:lnTo>
                  <a:lnTo>
                    <a:pt x="105" y="50"/>
                  </a:lnTo>
                  <a:lnTo>
                    <a:pt x="111" y="21"/>
                  </a:lnTo>
                  <a:lnTo>
                    <a:pt x="117" y="11"/>
                  </a:lnTo>
                  <a:lnTo>
                    <a:pt x="119" y="6"/>
                  </a:lnTo>
                  <a:lnTo>
                    <a:pt x="120" y="0"/>
                  </a:lnTo>
                  <a:lnTo>
                    <a:pt x="129" y="8"/>
                  </a:lnTo>
                  <a:lnTo>
                    <a:pt x="134" y="9"/>
                  </a:lnTo>
                  <a:lnTo>
                    <a:pt x="143" y="11"/>
                  </a:lnTo>
                  <a:lnTo>
                    <a:pt x="146" y="15"/>
                  </a:lnTo>
                  <a:lnTo>
                    <a:pt x="156" y="22"/>
                  </a:lnTo>
                  <a:lnTo>
                    <a:pt x="162" y="26"/>
                  </a:lnTo>
                  <a:lnTo>
                    <a:pt x="168" y="26"/>
                  </a:lnTo>
                  <a:lnTo>
                    <a:pt x="174" y="22"/>
                  </a:lnTo>
                  <a:lnTo>
                    <a:pt x="185" y="12"/>
                  </a:lnTo>
                  <a:lnTo>
                    <a:pt x="179" y="45"/>
                  </a:lnTo>
                  <a:lnTo>
                    <a:pt x="177" y="68"/>
                  </a:lnTo>
                  <a:lnTo>
                    <a:pt x="179" y="96"/>
                  </a:lnTo>
                  <a:lnTo>
                    <a:pt x="183" y="125"/>
                  </a:lnTo>
                  <a:lnTo>
                    <a:pt x="192" y="141"/>
                  </a:lnTo>
                  <a:lnTo>
                    <a:pt x="197" y="141"/>
                  </a:lnTo>
                  <a:lnTo>
                    <a:pt x="198" y="140"/>
                  </a:lnTo>
                  <a:lnTo>
                    <a:pt x="201" y="141"/>
                  </a:lnTo>
                  <a:lnTo>
                    <a:pt x="217" y="162"/>
                  </a:lnTo>
                  <a:lnTo>
                    <a:pt x="215" y="162"/>
                  </a:lnTo>
                  <a:lnTo>
                    <a:pt x="211" y="165"/>
                  </a:lnTo>
                  <a:lnTo>
                    <a:pt x="207" y="167"/>
                  </a:lnTo>
                  <a:lnTo>
                    <a:pt x="207" y="170"/>
                  </a:lnTo>
                  <a:lnTo>
                    <a:pt x="206" y="172"/>
                  </a:lnTo>
                  <a:lnTo>
                    <a:pt x="204" y="174"/>
                  </a:lnTo>
                  <a:lnTo>
                    <a:pt x="201" y="176"/>
                  </a:lnTo>
                  <a:lnTo>
                    <a:pt x="200" y="180"/>
                  </a:lnTo>
                  <a:lnTo>
                    <a:pt x="198" y="180"/>
                  </a:lnTo>
                  <a:lnTo>
                    <a:pt x="194" y="178"/>
                  </a:lnTo>
                  <a:lnTo>
                    <a:pt x="191" y="174"/>
                  </a:lnTo>
                  <a:lnTo>
                    <a:pt x="187" y="176"/>
                  </a:lnTo>
                  <a:lnTo>
                    <a:pt x="180" y="183"/>
                  </a:lnTo>
                  <a:lnTo>
                    <a:pt x="176" y="180"/>
                  </a:lnTo>
                  <a:lnTo>
                    <a:pt x="174" y="178"/>
                  </a:lnTo>
                  <a:lnTo>
                    <a:pt x="165" y="185"/>
                  </a:lnTo>
                  <a:lnTo>
                    <a:pt x="162" y="185"/>
                  </a:lnTo>
                  <a:lnTo>
                    <a:pt x="156" y="189"/>
                  </a:lnTo>
                  <a:lnTo>
                    <a:pt x="155" y="191"/>
                  </a:lnTo>
                  <a:lnTo>
                    <a:pt x="150" y="196"/>
                  </a:lnTo>
                  <a:lnTo>
                    <a:pt x="139" y="196"/>
                  </a:lnTo>
                  <a:lnTo>
                    <a:pt x="131" y="189"/>
                  </a:lnTo>
                  <a:lnTo>
                    <a:pt x="126" y="189"/>
                  </a:lnTo>
                  <a:lnTo>
                    <a:pt x="121" y="191"/>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794" name="Freeform 50"/>
            <p:cNvSpPr>
              <a:spLocks/>
            </p:cNvSpPr>
            <p:nvPr/>
          </p:nvSpPr>
          <p:spPr bwMode="auto">
            <a:xfrm rot="1627522">
              <a:off x="3490" y="2438"/>
              <a:ext cx="206" cy="372"/>
            </a:xfrm>
            <a:custGeom>
              <a:avLst/>
              <a:gdLst>
                <a:gd name="T0" fmla="*/ 106 w 166"/>
                <a:gd name="T1" fmla="*/ 220 h 250"/>
                <a:gd name="T2" fmla="*/ 97 w 166"/>
                <a:gd name="T3" fmla="*/ 230 h 250"/>
                <a:gd name="T4" fmla="*/ 92 w 166"/>
                <a:gd name="T5" fmla="*/ 250 h 250"/>
                <a:gd name="T6" fmla="*/ 84 w 166"/>
                <a:gd name="T7" fmla="*/ 243 h 250"/>
                <a:gd name="T8" fmla="*/ 60 w 166"/>
                <a:gd name="T9" fmla="*/ 249 h 250"/>
                <a:gd name="T10" fmla="*/ 55 w 166"/>
                <a:gd name="T11" fmla="*/ 240 h 250"/>
                <a:gd name="T12" fmla="*/ 63 w 166"/>
                <a:gd name="T13" fmla="*/ 236 h 250"/>
                <a:gd name="T14" fmla="*/ 49 w 166"/>
                <a:gd name="T15" fmla="*/ 233 h 250"/>
                <a:gd name="T16" fmla="*/ 31 w 166"/>
                <a:gd name="T17" fmla="*/ 222 h 250"/>
                <a:gd name="T18" fmla="*/ 14 w 166"/>
                <a:gd name="T19" fmla="*/ 225 h 250"/>
                <a:gd name="T20" fmla="*/ 3 w 166"/>
                <a:gd name="T21" fmla="*/ 209 h 250"/>
                <a:gd name="T22" fmla="*/ 10 w 166"/>
                <a:gd name="T23" fmla="*/ 188 h 250"/>
                <a:gd name="T24" fmla="*/ 3 w 166"/>
                <a:gd name="T25" fmla="*/ 179 h 250"/>
                <a:gd name="T26" fmla="*/ 4 w 166"/>
                <a:gd name="T27" fmla="*/ 164 h 250"/>
                <a:gd name="T28" fmla="*/ 4 w 166"/>
                <a:gd name="T29" fmla="*/ 155 h 250"/>
                <a:gd name="T30" fmla="*/ 1 w 166"/>
                <a:gd name="T31" fmla="*/ 143 h 250"/>
                <a:gd name="T32" fmla="*/ 9 w 166"/>
                <a:gd name="T33" fmla="*/ 126 h 250"/>
                <a:gd name="T34" fmla="*/ 18 w 166"/>
                <a:gd name="T35" fmla="*/ 101 h 250"/>
                <a:gd name="T36" fmla="*/ 20 w 166"/>
                <a:gd name="T37" fmla="*/ 88 h 250"/>
                <a:gd name="T38" fmla="*/ 15 w 166"/>
                <a:gd name="T39" fmla="*/ 77 h 250"/>
                <a:gd name="T40" fmla="*/ 21 w 166"/>
                <a:gd name="T41" fmla="*/ 72 h 250"/>
                <a:gd name="T42" fmla="*/ 22 w 166"/>
                <a:gd name="T43" fmla="*/ 52 h 250"/>
                <a:gd name="T44" fmla="*/ 26 w 166"/>
                <a:gd name="T45" fmla="*/ 29 h 250"/>
                <a:gd name="T46" fmla="*/ 44 w 166"/>
                <a:gd name="T47" fmla="*/ 34 h 250"/>
                <a:gd name="T48" fmla="*/ 61 w 166"/>
                <a:gd name="T49" fmla="*/ 27 h 250"/>
                <a:gd name="T50" fmla="*/ 79 w 166"/>
                <a:gd name="T51" fmla="*/ 16 h 250"/>
                <a:gd name="T52" fmla="*/ 92 w 166"/>
                <a:gd name="T53" fmla="*/ 14 h 250"/>
                <a:gd name="T54" fmla="*/ 103 w 166"/>
                <a:gd name="T55" fmla="*/ 18 h 250"/>
                <a:gd name="T56" fmla="*/ 109 w 166"/>
                <a:gd name="T57" fmla="*/ 12 h 250"/>
                <a:gd name="T58" fmla="*/ 112 w 166"/>
                <a:gd name="T59" fmla="*/ 5 h 250"/>
                <a:gd name="T60" fmla="*/ 122 w 166"/>
                <a:gd name="T61" fmla="*/ 0 h 250"/>
                <a:gd name="T62" fmla="*/ 141 w 166"/>
                <a:gd name="T63" fmla="*/ 38 h 250"/>
                <a:gd name="T64" fmla="*/ 139 w 166"/>
                <a:gd name="T65" fmla="*/ 48 h 250"/>
                <a:gd name="T66" fmla="*/ 141 w 166"/>
                <a:gd name="T67" fmla="*/ 57 h 250"/>
                <a:gd name="T68" fmla="*/ 152 w 166"/>
                <a:gd name="T69" fmla="*/ 78 h 250"/>
                <a:gd name="T70" fmla="*/ 156 w 166"/>
                <a:gd name="T71" fmla="*/ 88 h 250"/>
                <a:gd name="T72" fmla="*/ 164 w 166"/>
                <a:gd name="T73" fmla="*/ 123 h 250"/>
                <a:gd name="T74" fmla="*/ 162 w 166"/>
                <a:gd name="T75" fmla="*/ 136 h 250"/>
                <a:gd name="T76" fmla="*/ 163 w 166"/>
                <a:gd name="T77" fmla="*/ 146 h 250"/>
                <a:gd name="T78" fmla="*/ 152 w 166"/>
                <a:gd name="T79" fmla="*/ 153 h 250"/>
                <a:gd name="T80" fmla="*/ 158 w 166"/>
                <a:gd name="T81" fmla="*/ 162 h 250"/>
                <a:gd name="T82" fmla="*/ 150 w 166"/>
                <a:gd name="T83" fmla="*/ 172 h 250"/>
                <a:gd name="T84" fmla="*/ 150 w 166"/>
                <a:gd name="T85" fmla="*/ 180 h 250"/>
                <a:gd name="T86" fmla="*/ 145 w 166"/>
                <a:gd name="T87" fmla="*/ 188 h 250"/>
                <a:gd name="T88" fmla="*/ 148 w 166"/>
                <a:gd name="T89" fmla="*/ 195 h 250"/>
                <a:gd name="T90" fmla="*/ 140 w 166"/>
                <a:gd name="T91" fmla="*/ 207 h 250"/>
                <a:gd name="T92" fmla="*/ 121 w 166"/>
                <a:gd name="T93" fmla="*/ 225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6" h="250">
                  <a:moveTo>
                    <a:pt x="121" y="225"/>
                  </a:moveTo>
                  <a:lnTo>
                    <a:pt x="116" y="225"/>
                  </a:lnTo>
                  <a:lnTo>
                    <a:pt x="106" y="220"/>
                  </a:lnTo>
                  <a:lnTo>
                    <a:pt x="103" y="219"/>
                  </a:lnTo>
                  <a:lnTo>
                    <a:pt x="98" y="220"/>
                  </a:lnTo>
                  <a:lnTo>
                    <a:pt x="97" y="230"/>
                  </a:lnTo>
                  <a:lnTo>
                    <a:pt x="98" y="238"/>
                  </a:lnTo>
                  <a:lnTo>
                    <a:pt x="96" y="245"/>
                  </a:lnTo>
                  <a:lnTo>
                    <a:pt x="92" y="250"/>
                  </a:lnTo>
                  <a:lnTo>
                    <a:pt x="90" y="249"/>
                  </a:lnTo>
                  <a:lnTo>
                    <a:pt x="88" y="244"/>
                  </a:lnTo>
                  <a:lnTo>
                    <a:pt x="84" y="243"/>
                  </a:lnTo>
                  <a:lnTo>
                    <a:pt x="80" y="250"/>
                  </a:lnTo>
                  <a:lnTo>
                    <a:pt x="70" y="250"/>
                  </a:lnTo>
                  <a:lnTo>
                    <a:pt x="60" y="249"/>
                  </a:lnTo>
                  <a:lnTo>
                    <a:pt x="55" y="246"/>
                  </a:lnTo>
                  <a:lnTo>
                    <a:pt x="54" y="243"/>
                  </a:lnTo>
                  <a:lnTo>
                    <a:pt x="55" y="240"/>
                  </a:lnTo>
                  <a:lnTo>
                    <a:pt x="57" y="238"/>
                  </a:lnTo>
                  <a:lnTo>
                    <a:pt x="61" y="238"/>
                  </a:lnTo>
                  <a:lnTo>
                    <a:pt x="63" y="236"/>
                  </a:lnTo>
                  <a:lnTo>
                    <a:pt x="62" y="233"/>
                  </a:lnTo>
                  <a:lnTo>
                    <a:pt x="54" y="233"/>
                  </a:lnTo>
                  <a:lnTo>
                    <a:pt x="49" y="233"/>
                  </a:lnTo>
                  <a:lnTo>
                    <a:pt x="42" y="227"/>
                  </a:lnTo>
                  <a:lnTo>
                    <a:pt x="34" y="221"/>
                  </a:lnTo>
                  <a:lnTo>
                    <a:pt x="31" y="222"/>
                  </a:lnTo>
                  <a:lnTo>
                    <a:pt x="22" y="225"/>
                  </a:lnTo>
                  <a:lnTo>
                    <a:pt x="18" y="224"/>
                  </a:lnTo>
                  <a:lnTo>
                    <a:pt x="14" y="225"/>
                  </a:lnTo>
                  <a:lnTo>
                    <a:pt x="0" y="219"/>
                  </a:lnTo>
                  <a:lnTo>
                    <a:pt x="2" y="213"/>
                  </a:lnTo>
                  <a:lnTo>
                    <a:pt x="3" y="209"/>
                  </a:lnTo>
                  <a:lnTo>
                    <a:pt x="3" y="206"/>
                  </a:lnTo>
                  <a:lnTo>
                    <a:pt x="9" y="197"/>
                  </a:lnTo>
                  <a:lnTo>
                    <a:pt x="10" y="188"/>
                  </a:lnTo>
                  <a:lnTo>
                    <a:pt x="9" y="188"/>
                  </a:lnTo>
                  <a:lnTo>
                    <a:pt x="3" y="182"/>
                  </a:lnTo>
                  <a:lnTo>
                    <a:pt x="3" y="179"/>
                  </a:lnTo>
                  <a:lnTo>
                    <a:pt x="7" y="173"/>
                  </a:lnTo>
                  <a:lnTo>
                    <a:pt x="9" y="170"/>
                  </a:lnTo>
                  <a:lnTo>
                    <a:pt x="4" y="164"/>
                  </a:lnTo>
                  <a:lnTo>
                    <a:pt x="3" y="160"/>
                  </a:lnTo>
                  <a:lnTo>
                    <a:pt x="3" y="158"/>
                  </a:lnTo>
                  <a:lnTo>
                    <a:pt x="4" y="155"/>
                  </a:lnTo>
                  <a:lnTo>
                    <a:pt x="3" y="150"/>
                  </a:lnTo>
                  <a:lnTo>
                    <a:pt x="1" y="146"/>
                  </a:lnTo>
                  <a:lnTo>
                    <a:pt x="1" y="143"/>
                  </a:lnTo>
                  <a:lnTo>
                    <a:pt x="2" y="138"/>
                  </a:lnTo>
                  <a:lnTo>
                    <a:pt x="4" y="134"/>
                  </a:lnTo>
                  <a:lnTo>
                    <a:pt x="9" y="126"/>
                  </a:lnTo>
                  <a:lnTo>
                    <a:pt x="10" y="118"/>
                  </a:lnTo>
                  <a:lnTo>
                    <a:pt x="16" y="112"/>
                  </a:lnTo>
                  <a:lnTo>
                    <a:pt x="18" y="101"/>
                  </a:lnTo>
                  <a:lnTo>
                    <a:pt x="15" y="98"/>
                  </a:lnTo>
                  <a:lnTo>
                    <a:pt x="15" y="94"/>
                  </a:lnTo>
                  <a:lnTo>
                    <a:pt x="20" y="88"/>
                  </a:lnTo>
                  <a:lnTo>
                    <a:pt x="20" y="82"/>
                  </a:lnTo>
                  <a:lnTo>
                    <a:pt x="15" y="80"/>
                  </a:lnTo>
                  <a:lnTo>
                    <a:pt x="15" y="77"/>
                  </a:lnTo>
                  <a:lnTo>
                    <a:pt x="16" y="74"/>
                  </a:lnTo>
                  <a:lnTo>
                    <a:pt x="18" y="71"/>
                  </a:lnTo>
                  <a:lnTo>
                    <a:pt x="21" y="72"/>
                  </a:lnTo>
                  <a:lnTo>
                    <a:pt x="25" y="68"/>
                  </a:lnTo>
                  <a:lnTo>
                    <a:pt x="24" y="59"/>
                  </a:lnTo>
                  <a:lnTo>
                    <a:pt x="22" y="52"/>
                  </a:lnTo>
                  <a:lnTo>
                    <a:pt x="19" y="39"/>
                  </a:lnTo>
                  <a:lnTo>
                    <a:pt x="24" y="34"/>
                  </a:lnTo>
                  <a:lnTo>
                    <a:pt x="26" y="29"/>
                  </a:lnTo>
                  <a:lnTo>
                    <a:pt x="31" y="27"/>
                  </a:lnTo>
                  <a:lnTo>
                    <a:pt x="36" y="27"/>
                  </a:lnTo>
                  <a:lnTo>
                    <a:pt x="44" y="34"/>
                  </a:lnTo>
                  <a:lnTo>
                    <a:pt x="55" y="34"/>
                  </a:lnTo>
                  <a:lnTo>
                    <a:pt x="60" y="29"/>
                  </a:lnTo>
                  <a:lnTo>
                    <a:pt x="61" y="27"/>
                  </a:lnTo>
                  <a:lnTo>
                    <a:pt x="67" y="23"/>
                  </a:lnTo>
                  <a:lnTo>
                    <a:pt x="70" y="23"/>
                  </a:lnTo>
                  <a:lnTo>
                    <a:pt x="79" y="16"/>
                  </a:lnTo>
                  <a:lnTo>
                    <a:pt x="81" y="18"/>
                  </a:lnTo>
                  <a:lnTo>
                    <a:pt x="85" y="21"/>
                  </a:lnTo>
                  <a:lnTo>
                    <a:pt x="92" y="14"/>
                  </a:lnTo>
                  <a:lnTo>
                    <a:pt x="96" y="12"/>
                  </a:lnTo>
                  <a:lnTo>
                    <a:pt x="99" y="16"/>
                  </a:lnTo>
                  <a:lnTo>
                    <a:pt x="103" y="18"/>
                  </a:lnTo>
                  <a:lnTo>
                    <a:pt x="105" y="18"/>
                  </a:lnTo>
                  <a:lnTo>
                    <a:pt x="106" y="14"/>
                  </a:lnTo>
                  <a:lnTo>
                    <a:pt x="109" y="12"/>
                  </a:lnTo>
                  <a:lnTo>
                    <a:pt x="111" y="10"/>
                  </a:lnTo>
                  <a:lnTo>
                    <a:pt x="112" y="8"/>
                  </a:lnTo>
                  <a:lnTo>
                    <a:pt x="112" y="5"/>
                  </a:lnTo>
                  <a:lnTo>
                    <a:pt x="116" y="3"/>
                  </a:lnTo>
                  <a:lnTo>
                    <a:pt x="120" y="0"/>
                  </a:lnTo>
                  <a:lnTo>
                    <a:pt x="122" y="0"/>
                  </a:lnTo>
                  <a:lnTo>
                    <a:pt x="123" y="2"/>
                  </a:lnTo>
                  <a:lnTo>
                    <a:pt x="134" y="21"/>
                  </a:lnTo>
                  <a:lnTo>
                    <a:pt x="141" y="38"/>
                  </a:lnTo>
                  <a:lnTo>
                    <a:pt x="144" y="44"/>
                  </a:lnTo>
                  <a:lnTo>
                    <a:pt x="141" y="47"/>
                  </a:lnTo>
                  <a:lnTo>
                    <a:pt x="139" y="48"/>
                  </a:lnTo>
                  <a:lnTo>
                    <a:pt x="138" y="51"/>
                  </a:lnTo>
                  <a:lnTo>
                    <a:pt x="138" y="54"/>
                  </a:lnTo>
                  <a:lnTo>
                    <a:pt x="141" y="57"/>
                  </a:lnTo>
                  <a:lnTo>
                    <a:pt x="151" y="64"/>
                  </a:lnTo>
                  <a:lnTo>
                    <a:pt x="152" y="70"/>
                  </a:lnTo>
                  <a:lnTo>
                    <a:pt x="152" y="78"/>
                  </a:lnTo>
                  <a:lnTo>
                    <a:pt x="153" y="81"/>
                  </a:lnTo>
                  <a:lnTo>
                    <a:pt x="154" y="86"/>
                  </a:lnTo>
                  <a:lnTo>
                    <a:pt x="156" y="88"/>
                  </a:lnTo>
                  <a:lnTo>
                    <a:pt x="156" y="112"/>
                  </a:lnTo>
                  <a:lnTo>
                    <a:pt x="160" y="114"/>
                  </a:lnTo>
                  <a:lnTo>
                    <a:pt x="164" y="123"/>
                  </a:lnTo>
                  <a:lnTo>
                    <a:pt x="166" y="130"/>
                  </a:lnTo>
                  <a:lnTo>
                    <a:pt x="165" y="134"/>
                  </a:lnTo>
                  <a:lnTo>
                    <a:pt x="162" y="136"/>
                  </a:lnTo>
                  <a:lnTo>
                    <a:pt x="160" y="138"/>
                  </a:lnTo>
                  <a:lnTo>
                    <a:pt x="164" y="138"/>
                  </a:lnTo>
                  <a:lnTo>
                    <a:pt x="163" y="146"/>
                  </a:lnTo>
                  <a:lnTo>
                    <a:pt x="160" y="149"/>
                  </a:lnTo>
                  <a:lnTo>
                    <a:pt x="153" y="150"/>
                  </a:lnTo>
                  <a:lnTo>
                    <a:pt x="152" y="153"/>
                  </a:lnTo>
                  <a:lnTo>
                    <a:pt x="159" y="154"/>
                  </a:lnTo>
                  <a:lnTo>
                    <a:pt x="159" y="156"/>
                  </a:lnTo>
                  <a:lnTo>
                    <a:pt x="158" y="162"/>
                  </a:lnTo>
                  <a:lnTo>
                    <a:pt x="151" y="166"/>
                  </a:lnTo>
                  <a:lnTo>
                    <a:pt x="147" y="171"/>
                  </a:lnTo>
                  <a:lnTo>
                    <a:pt x="150" y="172"/>
                  </a:lnTo>
                  <a:lnTo>
                    <a:pt x="156" y="171"/>
                  </a:lnTo>
                  <a:lnTo>
                    <a:pt x="156" y="174"/>
                  </a:lnTo>
                  <a:lnTo>
                    <a:pt x="150" y="180"/>
                  </a:lnTo>
                  <a:lnTo>
                    <a:pt x="148" y="182"/>
                  </a:lnTo>
                  <a:lnTo>
                    <a:pt x="147" y="185"/>
                  </a:lnTo>
                  <a:lnTo>
                    <a:pt x="145" y="188"/>
                  </a:lnTo>
                  <a:lnTo>
                    <a:pt x="145" y="191"/>
                  </a:lnTo>
                  <a:lnTo>
                    <a:pt x="147" y="192"/>
                  </a:lnTo>
                  <a:lnTo>
                    <a:pt x="148" y="195"/>
                  </a:lnTo>
                  <a:lnTo>
                    <a:pt x="142" y="203"/>
                  </a:lnTo>
                  <a:lnTo>
                    <a:pt x="139" y="203"/>
                  </a:lnTo>
                  <a:lnTo>
                    <a:pt x="140" y="207"/>
                  </a:lnTo>
                  <a:lnTo>
                    <a:pt x="130" y="208"/>
                  </a:lnTo>
                  <a:lnTo>
                    <a:pt x="124" y="220"/>
                  </a:lnTo>
                  <a:lnTo>
                    <a:pt x="121" y="225"/>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795" name="Freeform 51"/>
            <p:cNvSpPr>
              <a:spLocks/>
            </p:cNvSpPr>
            <p:nvPr/>
          </p:nvSpPr>
          <p:spPr bwMode="auto">
            <a:xfrm rot="1627522">
              <a:off x="3379" y="2347"/>
              <a:ext cx="178" cy="363"/>
            </a:xfrm>
            <a:custGeom>
              <a:avLst/>
              <a:gdLst>
                <a:gd name="T0" fmla="*/ 84 w 144"/>
                <a:gd name="T1" fmla="*/ 242 h 242"/>
                <a:gd name="T2" fmla="*/ 79 w 144"/>
                <a:gd name="T3" fmla="*/ 234 h 242"/>
                <a:gd name="T4" fmla="*/ 73 w 144"/>
                <a:gd name="T5" fmla="*/ 225 h 242"/>
                <a:gd name="T6" fmla="*/ 66 w 144"/>
                <a:gd name="T7" fmla="*/ 225 h 242"/>
                <a:gd name="T8" fmla="*/ 54 w 144"/>
                <a:gd name="T9" fmla="*/ 219 h 242"/>
                <a:gd name="T10" fmla="*/ 42 w 144"/>
                <a:gd name="T11" fmla="*/ 210 h 242"/>
                <a:gd name="T12" fmla="*/ 27 w 144"/>
                <a:gd name="T13" fmla="*/ 211 h 242"/>
                <a:gd name="T14" fmla="*/ 21 w 144"/>
                <a:gd name="T15" fmla="*/ 194 h 242"/>
                <a:gd name="T16" fmla="*/ 30 w 144"/>
                <a:gd name="T17" fmla="*/ 185 h 242"/>
                <a:gd name="T18" fmla="*/ 39 w 144"/>
                <a:gd name="T19" fmla="*/ 158 h 242"/>
                <a:gd name="T20" fmla="*/ 42 w 144"/>
                <a:gd name="T21" fmla="*/ 122 h 242"/>
                <a:gd name="T22" fmla="*/ 32 w 144"/>
                <a:gd name="T23" fmla="*/ 103 h 242"/>
                <a:gd name="T24" fmla="*/ 23 w 144"/>
                <a:gd name="T25" fmla="*/ 102 h 242"/>
                <a:gd name="T26" fmla="*/ 14 w 144"/>
                <a:gd name="T27" fmla="*/ 107 h 242"/>
                <a:gd name="T28" fmla="*/ 1 w 144"/>
                <a:gd name="T29" fmla="*/ 103 h 242"/>
                <a:gd name="T30" fmla="*/ 2 w 144"/>
                <a:gd name="T31" fmla="*/ 84 h 242"/>
                <a:gd name="T32" fmla="*/ 18 w 144"/>
                <a:gd name="T33" fmla="*/ 89 h 242"/>
                <a:gd name="T34" fmla="*/ 26 w 144"/>
                <a:gd name="T35" fmla="*/ 83 h 242"/>
                <a:gd name="T36" fmla="*/ 36 w 144"/>
                <a:gd name="T37" fmla="*/ 59 h 242"/>
                <a:gd name="T38" fmla="*/ 37 w 144"/>
                <a:gd name="T39" fmla="*/ 35 h 242"/>
                <a:gd name="T40" fmla="*/ 30 w 144"/>
                <a:gd name="T41" fmla="*/ 25 h 242"/>
                <a:gd name="T42" fmla="*/ 31 w 144"/>
                <a:gd name="T43" fmla="*/ 15 h 242"/>
                <a:gd name="T44" fmla="*/ 41 w 144"/>
                <a:gd name="T45" fmla="*/ 15 h 242"/>
                <a:gd name="T46" fmla="*/ 47 w 144"/>
                <a:gd name="T47" fmla="*/ 13 h 242"/>
                <a:gd name="T48" fmla="*/ 51 w 144"/>
                <a:gd name="T49" fmla="*/ 7 h 242"/>
                <a:gd name="T50" fmla="*/ 72 w 144"/>
                <a:gd name="T51" fmla="*/ 14 h 242"/>
                <a:gd name="T52" fmla="*/ 86 w 144"/>
                <a:gd name="T53" fmla="*/ 13 h 242"/>
                <a:gd name="T54" fmla="*/ 91 w 144"/>
                <a:gd name="T55" fmla="*/ 7 h 242"/>
                <a:gd name="T56" fmla="*/ 98 w 144"/>
                <a:gd name="T57" fmla="*/ 11 h 242"/>
                <a:gd name="T58" fmla="*/ 102 w 144"/>
                <a:gd name="T59" fmla="*/ 18 h 242"/>
                <a:gd name="T60" fmla="*/ 110 w 144"/>
                <a:gd name="T61" fmla="*/ 19 h 242"/>
                <a:gd name="T62" fmla="*/ 117 w 144"/>
                <a:gd name="T63" fmla="*/ 19 h 242"/>
                <a:gd name="T64" fmla="*/ 125 w 144"/>
                <a:gd name="T65" fmla="*/ 15 h 242"/>
                <a:gd name="T66" fmla="*/ 129 w 144"/>
                <a:gd name="T67" fmla="*/ 2 h 242"/>
                <a:gd name="T68" fmla="*/ 132 w 144"/>
                <a:gd name="T69" fmla="*/ 2 h 242"/>
                <a:gd name="T70" fmla="*/ 132 w 144"/>
                <a:gd name="T71" fmla="*/ 11 h 242"/>
                <a:gd name="T72" fmla="*/ 134 w 144"/>
                <a:gd name="T73" fmla="*/ 20 h 242"/>
                <a:gd name="T74" fmla="*/ 143 w 144"/>
                <a:gd name="T75" fmla="*/ 17 h 242"/>
                <a:gd name="T76" fmla="*/ 144 w 144"/>
                <a:gd name="T77" fmla="*/ 26 h 242"/>
                <a:gd name="T78" fmla="*/ 138 w 144"/>
                <a:gd name="T79" fmla="*/ 35 h 242"/>
                <a:gd name="T80" fmla="*/ 139 w 144"/>
                <a:gd name="T81" fmla="*/ 44 h 242"/>
                <a:gd name="T82" fmla="*/ 132 w 144"/>
                <a:gd name="T83" fmla="*/ 54 h 242"/>
                <a:gd name="T84" fmla="*/ 137 w 144"/>
                <a:gd name="T85" fmla="*/ 74 h 242"/>
                <a:gd name="T86" fmla="*/ 134 w 144"/>
                <a:gd name="T87" fmla="*/ 87 h 242"/>
                <a:gd name="T88" fmla="*/ 129 w 144"/>
                <a:gd name="T89" fmla="*/ 89 h 242"/>
                <a:gd name="T90" fmla="*/ 128 w 144"/>
                <a:gd name="T91" fmla="*/ 95 h 242"/>
                <a:gd name="T92" fmla="*/ 133 w 144"/>
                <a:gd name="T93" fmla="*/ 103 h 242"/>
                <a:gd name="T94" fmla="*/ 128 w 144"/>
                <a:gd name="T95" fmla="*/ 113 h 242"/>
                <a:gd name="T96" fmla="*/ 129 w 144"/>
                <a:gd name="T97" fmla="*/ 127 h 242"/>
                <a:gd name="T98" fmla="*/ 122 w 144"/>
                <a:gd name="T99" fmla="*/ 141 h 242"/>
                <a:gd name="T100" fmla="*/ 115 w 144"/>
                <a:gd name="T101" fmla="*/ 153 h 242"/>
                <a:gd name="T102" fmla="*/ 114 w 144"/>
                <a:gd name="T103" fmla="*/ 161 h 242"/>
                <a:gd name="T104" fmla="*/ 117 w 144"/>
                <a:gd name="T105" fmla="*/ 170 h 242"/>
                <a:gd name="T106" fmla="*/ 116 w 144"/>
                <a:gd name="T107" fmla="*/ 175 h 242"/>
                <a:gd name="T108" fmla="*/ 122 w 144"/>
                <a:gd name="T109" fmla="*/ 185 h 242"/>
                <a:gd name="T110" fmla="*/ 116 w 144"/>
                <a:gd name="T111" fmla="*/ 194 h 242"/>
                <a:gd name="T112" fmla="*/ 122 w 144"/>
                <a:gd name="T113" fmla="*/ 203 h 242"/>
                <a:gd name="T114" fmla="*/ 122 w 144"/>
                <a:gd name="T115" fmla="*/ 212 h 242"/>
                <a:gd name="T116" fmla="*/ 116 w 144"/>
                <a:gd name="T117" fmla="*/ 224 h 242"/>
                <a:gd name="T118" fmla="*/ 113 w 144"/>
                <a:gd name="T119" fmla="*/ 234 h 242"/>
                <a:gd name="T120" fmla="*/ 101 w 144"/>
                <a:gd name="T121" fmla="*/ 236 h 242"/>
                <a:gd name="T122" fmla="*/ 93 w 144"/>
                <a:gd name="T123" fmla="*/ 242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4" h="242">
                  <a:moveTo>
                    <a:pt x="90" y="242"/>
                  </a:moveTo>
                  <a:lnTo>
                    <a:pt x="84" y="242"/>
                  </a:lnTo>
                  <a:lnTo>
                    <a:pt x="81" y="240"/>
                  </a:lnTo>
                  <a:lnTo>
                    <a:pt x="79" y="234"/>
                  </a:lnTo>
                  <a:lnTo>
                    <a:pt x="74" y="229"/>
                  </a:lnTo>
                  <a:lnTo>
                    <a:pt x="73" y="225"/>
                  </a:lnTo>
                  <a:lnTo>
                    <a:pt x="68" y="223"/>
                  </a:lnTo>
                  <a:lnTo>
                    <a:pt x="66" y="225"/>
                  </a:lnTo>
                  <a:lnTo>
                    <a:pt x="59" y="219"/>
                  </a:lnTo>
                  <a:lnTo>
                    <a:pt x="54" y="219"/>
                  </a:lnTo>
                  <a:lnTo>
                    <a:pt x="43" y="215"/>
                  </a:lnTo>
                  <a:lnTo>
                    <a:pt x="42" y="210"/>
                  </a:lnTo>
                  <a:lnTo>
                    <a:pt x="37" y="207"/>
                  </a:lnTo>
                  <a:lnTo>
                    <a:pt x="27" y="211"/>
                  </a:lnTo>
                  <a:lnTo>
                    <a:pt x="20" y="207"/>
                  </a:lnTo>
                  <a:lnTo>
                    <a:pt x="21" y="194"/>
                  </a:lnTo>
                  <a:lnTo>
                    <a:pt x="24" y="191"/>
                  </a:lnTo>
                  <a:lnTo>
                    <a:pt x="30" y="185"/>
                  </a:lnTo>
                  <a:lnTo>
                    <a:pt x="35" y="175"/>
                  </a:lnTo>
                  <a:lnTo>
                    <a:pt x="39" y="158"/>
                  </a:lnTo>
                  <a:lnTo>
                    <a:pt x="42" y="141"/>
                  </a:lnTo>
                  <a:lnTo>
                    <a:pt x="42" y="122"/>
                  </a:lnTo>
                  <a:lnTo>
                    <a:pt x="36" y="108"/>
                  </a:lnTo>
                  <a:lnTo>
                    <a:pt x="32" y="103"/>
                  </a:lnTo>
                  <a:lnTo>
                    <a:pt x="27" y="102"/>
                  </a:lnTo>
                  <a:lnTo>
                    <a:pt x="23" y="102"/>
                  </a:lnTo>
                  <a:lnTo>
                    <a:pt x="19" y="105"/>
                  </a:lnTo>
                  <a:lnTo>
                    <a:pt x="14" y="107"/>
                  </a:lnTo>
                  <a:lnTo>
                    <a:pt x="5" y="105"/>
                  </a:lnTo>
                  <a:lnTo>
                    <a:pt x="1" y="103"/>
                  </a:lnTo>
                  <a:lnTo>
                    <a:pt x="0" y="89"/>
                  </a:lnTo>
                  <a:lnTo>
                    <a:pt x="2" y="84"/>
                  </a:lnTo>
                  <a:lnTo>
                    <a:pt x="12" y="89"/>
                  </a:lnTo>
                  <a:lnTo>
                    <a:pt x="18" y="89"/>
                  </a:lnTo>
                  <a:lnTo>
                    <a:pt x="23" y="86"/>
                  </a:lnTo>
                  <a:lnTo>
                    <a:pt x="26" y="83"/>
                  </a:lnTo>
                  <a:lnTo>
                    <a:pt x="29" y="78"/>
                  </a:lnTo>
                  <a:lnTo>
                    <a:pt x="36" y="59"/>
                  </a:lnTo>
                  <a:lnTo>
                    <a:pt x="37" y="45"/>
                  </a:lnTo>
                  <a:lnTo>
                    <a:pt x="37" y="35"/>
                  </a:lnTo>
                  <a:lnTo>
                    <a:pt x="36" y="31"/>
                  </a:lnTo>
                  <a:lnTo>
                    <a:pt x="30" y="25"/>
                  </a:lnTo>
                  <a:lnTo>
                    <a:pt x="30" y="21"/>
                  </a:lnTo>
                  <a:lnTo>
                    <a:pt x="31" y="15"/>
                  </a:lnTo>
                  <a:lnTo>
                    <a:pt x="35" y="14"/>
                  </a:lnTo>
                  <a:lnTo>
                    <a:pt x="41" y="15"/>
                  </a:lnTo>
                  <a:lnTo>
                    <a:pt x="43" y="15"/>
                  </a:lnTo>
                  <a:lnTo>
                    <a:pt x="47" y="13"/>
                  </a:lnTo>
                  <a:lnTo>
                    <a:pt x="48" y="7"/>
                  </a:lnTo>
                  <a:lnTo>
                    <a:pt x="51" y="7"/>
                  </a:lnTo>
                  <a:lnTo>
                    <a:pt x="60" y="13"/>
                  </a:lnTo>
                  <a:lnTo>
                    <a:pt x="72" y="14"/>
                  </a:lnTo>
                  <a:lnTo>
                    <a:pt x="75" y="12"/>
                  </a:lnTo>
                  <a:lnTo>
                    <a:pt x="86" y="13"/>
                  </a:lnTo>
                  <a:lnTo>
                    <a:pt x="87" y="9"/>
                  </a:lnTo>
                  <a:lnTo>
                    <a:pt x="91" y="7"/>
                  </a:lnTo>
                  <a:lnTo>
                    <a:pt x="95" y="7"/>
                  </a:lnTo>
                  <a:lnTo>
                    <a:pt x="98" y="11"/>
                  </a:lnTo>
                  <a:lnTo>
                    <a:pt x="101" y="15"/>
                  </a:lnTo>
                  <a:lnTo>
                    <a:pt x="102" y="18"/>
                  </a:lnTo>
                  <a:lnTo>
                    <a:pt x="108" y="21"/>
                  </a:lnTo>
                  <a:lnTo>
                    <a:pt x="110" y="19"/>
                  </a:lnTo>
                  <a:lnTo>
                    <a:pt x="114" y="18"/>
                  </a:lnTo>
                  <a:lnTo>
                    <a:pt x="117" y="19"/>
                  </a:lnTo>
                  <a:lnTo>
                    <a:pt x="121" y="17"/>
                  </a:lnTo>
                  <a:lnTo>
                    <a:pt x="125" y="15"/>
                  </a:lnTo>
                  <a:lnTo>
                    <a:pt x="128" y="7"/>
                  </a:lnTo>
                  <a:lnTo>
                    <a:pt x="129" y="2"/>
                  </a:lnTo>
                  <a:lnTo>
                    <a:pt x="131" y="0"/>
                  </a:lnTo>
                  <a:lnTo>
                    <a:pt x="132" y="2"/>
                  </a:lnTo>
                  <a:lnTo>
                    <a:pt x="133" y="8"/>
                  </a:lnTo>
                  <a:lnTo>
                    <a:pt x="132" y="11"/>
                  </a:lnTo>
                  <a:lnTo>
                    <a:pt x="129" y="14"/>
                  </a:lnTo>
                  <a:lnTo>
                    <a:pt x="134" y="20"/>
                  </a:lnTo>
                  <a:lnTo>
                    <a:pt x="139" y="20"/>
                  </a:lnTo>
                  <a:lnTo>
                    <a:pt x="143" y="17"/>
                  </a:lnTo>
                  <a:lnTo>
                    <a:pt x="144" y="18"/>
                  </a:lnTo>
                  <a:lnTo>
                    <a:pt x="144" y="26"/>
                  </a:lnTo>
                  <a:lnTo>
                    <a:pt x="138" y="30"/>
                  </a:lnTo>
                  <a:lnTo>
                    <a:pt x="138" y="35"/>
                  </a:lnTo>
                  <a:lnTo>
                    <a:pt x="139" y="43"/>
                  </a:lnTo>
                  <a:lnTo>
                    <a:pt x="139" y="44"/>
                  </a:lnTo>
                  <a:lnTo>
                    <a:pt x="137" y="49"/>
                  </a:lnTo>
                  <a:lnTo>
                    <a:pt x="132" y="54"/>
                  </a:lnTo>
                  <a:lnTo>
                    <a:pt x="135" y="67"/>
                  </a:lnTo>
                  <a:lnTo>
                    <a:pt x="137" y="74"/>
                  </a:lnTo>
                  <a:lnTo>
                    <a:pt x="138" y="83"/>
                  </a:lnTo>
                  <a:lnTo>
                    <a:pt x="134" y="87"/>
                  </a:lnTo>
                  <a:lnTo>
                    <a:pt x="131" y="86"/>
                  </a:lnTo>
                  <a:lnTo>
                    <a:pt x="129" y="89"/>
                  </a:lnTo>
                  <a:lnTo>
                    <a:pt x="128" y="92"/>
                  </a:lnTo>
                  <a:lnTo>
                    <a:pt x="128" y="95"/>
                  </a:lnTo>
                  <a:lnTo>
                    <a:pt x="133" y="97"/>
                  </a:lnTo>
                  <a:lnTo>
                    <a:pt x="133" y="103"/>
                  </a:lnTo>
                  <a:lnTo>
                    <a:pt x="128" y="109"/>
                  </a:lnTo>
                  <a:lnTo>
                    <a:pt x="128" y="113"/>
                  </a:lnTo>
                  <a:lnTo>
                    <a:pt x="131" y="116"/>
                  </a:lnTo>
                  <a:lnTo>
                    <a:pt x="129" y="127"/>
                  </a:lnTo>
                  <a:lnTo>
                    <a:pt x="123" y="133"/>
                  </a:lnTo>
                  <a:lnTo>
                    <a:pt x="122" y="141"/>
                  </a:lnTo>
                  <a:lnTo>
                    <a:pt x="117" y="149"/>
                  </a:lnTo>
                  <a:lnTo>
                    <a:pt x="115" y="153"/>
                  </a:lnTo>
                  <a:lnTo>
                    <a:pt x="114" y="158"/>
                  </a:lnTo>
                  <a:lnTo>
                    <a:pt x="114" y="161"/>
                  </a:lnTo>
                  <a:lnTo>
                    <a:pt x="116" y="165"/>
                  </a:lnTo>
                  <a:lnTo>
                    <a:pt x="117" y="170"/>
                  </a:lnTo>
                  <a:lnTo>
                    <a:pt x="116" y="173"/>
                  </a:lnTo>
                  <a:lnTo>
                    <a:pt x="116" y="175"/>
                  </a:lnTo>
                  <a:lnTo>
                    <a:pt x="117" y="179"/>
                  </a:lnTo>
                  <a:lnTo>
                    <a:pt x="122" y="185"/>
                  </a:lnTo>
                  <a:lnTo>
                    <a:pt x="120" y="188"/>
                  </a:lnTo>
                  <a:lnTo>
                    <a:pt x="116" y="194"/>
                  </a:lnTo>
                  <a:lnTo>
                    <a:pt x="116" y="197"/>
                  </a:lnTo>
                  <a:lnTo>
                    <a:pt x="122" y="203"/>
                  </a:lnTo>
                  <a:lnTo>
                    <a:pt x="123" y="203"/>
                  </a:lnTo>
                  <a:lnTo>
                    <a:pt x="122" y="212"/>
                  </a:lnTo>
                  <a:lnTo>
                    <a:pt x="116" y="221"/>
                  </a:lnTo>
                  <a:lnTo>
                    <a:pt x="116" y="224"/>
                  </a:lnTo>
                  <a:lnTo>
                    <a:pt x="115" y="228"/>
                  </a:lnTo>
                  <a:lnTo>
                    <a:pt x="113" y="234"/>
                  </a:lnTo>
                  <a:lnTo>
                    <a:pt x="108" y="231"/>
                  </a:lnTo>
                  <a:lnTo>
                    <a:pt x="101" y="236"/>
                  </a:lnTo>
                  <a:lnTo>
                    <a:pt x="99" y="240"/>
                  </a:lnTo>
                  <a:lnTo>
                    <a:pt x="93" y="242"/>
                  </a:lnTo>
                  <a:lnTo>
                    <a:pt x="90" y="24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796" name="Freeform 52"/>
            <p:cNvSpPr>
              <a:spLocks/>
            </p:cNvSpPr>
            <p:nvPr/>
          </p:nvSpPr>
          <p:spPr bwMode="auto">
            <a:xfrm rot="1627522">
              <a:off x="2864" y="3226"/>
              <a:ext cx="141" cy="83"/>
            </a:xfrm>
            <a:custGeom>
              <a:avLst/>
              <a:gdLst>
                <a:gd name="T0" fmla="*/ 101 w 114"/>
                <a:gd name="T1" fmla="*/ 41 h 58"/>
                <a:gd name="T2" fmla="*/ 111 w 114"/>
                <a:gd name="T3" fmla="*/ 37 h 58"/>
                <a:gd name="T4" fmla="*/ 114 w 114"/>
                <a:gd name="T5" fmla="*/ 29 h 58"/>
                <a:gd name="T6" fmla="*/ 111 w 114"/>
                <a:gd name="T7" fmla="*/ 19 h 58"/>
                <a:gd name="T8" fmla="*/ 107 w 114"/>
                <a:gd name="T9" fmla="*/ 15 h 58"/>
                <a:gd name="T10" fmla="*/ 99 w 114"/>
                <a:gd name="T11" fmla="*/ 13 h 58"/>
                <a:gd name="T12" fmla="*/ 91 w 114"/>
                <a:gd name="T13" fmla="*/ 16 h 58"/>
                <a:gd name="T14" fmla="*/ 79 w 114"/>
                <a:gd name="T15" fmla="*/ 19 h 58"/>
                <a:gd name="T16" fmla="*/ 72 w 114"/>
                <a:gd name="T17" fmla="*/ 12 h 58"/>
                <a:gd name="T18" fmla="*/ 69 w 114"/>
                <a:gd name="T19" fmla="*/ 13 h 58"/>
                <a:gd name="T20" fmla="*/ 67 w 114"/>
                <a:gd name="T21" fmla="*/ 15 h 58"/>
                <a:gd name="T22" fmla="*/ 62 w 114"/>
                <a:gd name="T23" fmla="*/ 17 h 58"/>
                <a:gd name="T24" fmla="*/ 56 w 114"/>
                <a:gd name="T25" fmla="*/ 17 h 58"/>
                <a:gd name="T26" fmla="*/ 53 w 114"/>
                <a:gd name="T27" fmla="*/ 11 h 58"/>
                <a:gd name="T28" fmla="*/ 48 w 114"/>
                <a:gd name="T29" fmla="*/ 9 h 58"/>
                <a:gd name="T30" fmla="*/ 33 w 114"/>
                <a:gd name="T31" fmla="*/ 6 h 58"/>
                <a:gd name="T32" fmla="*/ 24 w 114"/>
                <a:gd name="T33" fmla="*/ 1 h 58"/>
                <a:gd name="T34" fmla="*/ 8 w 114"/>
                <a:gd name="T35" fmla="*/ 5 h 58"/>
                <a:gd name="T36" fmla="*/ 5 w 114"/>
                <a:gd name="T37" fmla="*/ 10 h 58"/>
                <a:gd name="T38" fmla="*/ 14 w 114"/>
                <a:gd name="T39" fmla="*/ 28 h 58"/>
                <a:gd name="T40" fmla="*/ 24 w 114"/>
                <a:gd name="T41" fmla="*/ 35 h 58"/>
                <a:gd name="T42" fmla="*/ 27 w 114"/>
                <a:gd name="T43" fmla="*/ 37 h 58"/>
                <a:gd name="T44" fmla="*/ 32 w 114"/>
                <a:gd name="T45" fmla="*/ 39 h 58"/>
                <a:gd name="T46" fmla="*/ 38 w 114"/>
                <a:gd name="T47" fmla="*/ 41 h 58"/>
                <a:gd name="T48" fmla="*/ 45 w 114"/>
                <a:gd name="T49" fmla="*/ 40 h 58"/>
                <a:gd name="T50" fmla="*/ 51 w 114"/>
                <a:gd name="T51" fmla="*/ 43 h 58"/>
                <a:gd name="T52" fmla="*/ 55 w 114"/>
                <a:gd name="T53" fmla="*/ 52 h 58"/>
                <a:gd name="T54" fmla="*/ 59 w 114"/>
                <a:gd name="T55" fmla="*/ 58 h 58"/>
                <a:gd name="T56" fmla="*/ 61 w 114"/>
                <a:gd name="T57" fmla="*/ 52 h 58"/>
                <a:gd name="T58" fmla="*/ 60 w 114"/>
                <a:gd name="T59" fmla="*/ 47 h 58"/>
                <a:gd name="T60" fmla="*/ 60 w 114"/>
                <a:gd name="T61" fmla="*/ 41 h 58"/>
                <a:gd name="T62" fmla="*/ 63 w 114"/>
                <a:gd name="T63" fmla="*/ 42 h 58"/>
                <a:gd name="T64" fmla="*/ 67 w 114"/>
                <a:gd name="T65" fmla="*/ 40 h 58"/>
                <a:gd name="T66" fmla="*/ 72 w 114"/>
                <a:gd name="T67" fmla="*/ 37 h 58"/>
                <a:gd name="T68" fmla="*/ 77 w 114"/>
                <a:gd name="T69" fmla="*/ 42 h 58"/>
                <a:gd name="T70" fmla="*/ 89 w 114"/>
                <a:gd name="T71" fmla="*/ 46 h 58"/>
                <a:gd name="T72" fmla="*/ 96 w 114"/>
                <a:gd name="T73" fmla="*/ 5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4" h="58">
                  <a:moveTo>
                    <a:pt x="96" y="52"/>
                  </a:moveTo>
                  <a:lnTo>
                    <a:pt x="101" y="41"/>
                  </a:lnTo>
                  <a:lnTo>
                    <a:pt x="108" y="37"/>
                  </a:lnTo>
                  <a:lnTo>
                    <a:pt x="111" y="37"/>
                  </a:lnTo>
                  <a:lnTo>
                    <a:pt x="111" y="33"/>
                  </a:lnTo>
                  <a:lnTo>
                    <a:pt x="114" y="29"/>
                  </a:lnTo>
                  <a:lnTo>
                    <a:pt x="114" y="25"/>
                  </a:lnTo>
                  <a:lnTo>
                    <a:pt x="111" y="19"/>
                  </a:lnTo>
                  <a:lnTo>
                    <a:pt x="110" y="15"/>
                  </a:lnTo>
                  <a:lnTo>
                    <a:pt x="107" y="15"/>
                  </a:lnTo>
                  <a:lnTo>
                    <a:pt x="102" y="12"/>
                  </a:lnTo>
                  <a:lnTo>
                    <a:pt x="99" y="13"/>
                  </a:lnTo>
                  <a:lnTo>
                    <a:pt x="97" y="16"/>
                  </a:lnTo>
                  <a:lnTo>
                    <a:pt x="91" y="16"/>
                  </a:lnTo>
                  <a:lnTo>
                    <a:pt x="86" y="15"/>
                  </a:lnTo>
                  <a:lnTo>
                    <a:pt x="79" y="19"/>
                  </a:lnTo>
                  <a:lnTo>
                    <a:pt x="72" y="17"/>
                  </a:lnTo>
                  <a:lnTo>
                    <a:pt x="72" y="12"/>
                  </a:lnTo>
                  <a:lnTo>
                    <a:pt x="72" y="11"/>
                  </a:lnTo>
                  <a:lnTo>
                    <a:pt x="69" y="13"/>
                  </a:lnTo>
                  <a:lnTo>
                    <a:pt x="68" y="13"/>
                  </a:lnTo>
                  <a:lnTo>
                    <a:pt x="67" y="15"/>
                  </a:lnTo>
                  <a:lnTo>
                    <a:pt x="66" y="16"/>
                  </a:lnTo>
                  <a:lnTo>
                    <a:pt x="62" y="17"/>
                  </a:lnTo>
                  <a:lnTo>
                    <a:pt x="60" y="17"/>
                  </a:lnTo>
                  <a:lnTo>
                    <a:pt x="56" y="17"/>
                  </a:lnTo>
                  <a:lnTo>
                    <a:pt x="54" y="15"/>
                  </a:lnTo>
                  <a:lnTo>
                    <a:pt x="53" y="11"/>
                  </a:lnTo>
                  <a:lnTo>
                    <a:pt x="49" y="11"/>
                  </a:lnTo>
                  <a:lnTo>
                    <a:pt x="48" y="9"/>
                  </a:lnTo>
                  <a:lnTo>
                    <a:pt x="41" y="9"/>
                  </a:lnTo>
                  <a:lnTo>
                    <a:pt x="33" y="6"/>
                  </a:lnTo>
                  <a:lnTo>
                    <a:pt x="26" y="6"/>
                  </a:lnTo>
                  <a:lnTo>
                    <a:pt x="24" y="1"/>
                  </a:lnTo>
                  <a:lnTo>
                    <a:pt x="19" y="0"/>
                  </a:lnTo>
                  <a:lnTo>
                    <a:pt x="8" y="5"/>
                  </a:lnTo>
                  <a:lnTo>
                    <a:pt x="0" y="4"/>
                  </a:lnTo>
                  <a:lnTo>
                    <a:pt x="5" y="10"/>
                  </a:lnTo>
                  <a:lnTo>
                    <a:pt x="7" y="21"/>
                  </a:lnTo>
                  <a:lnTo>
                    <a:pt x="14" y="28"/>
                  </a:lnTo>
                  <a:lnTo>
                    <a:pt x="20" y="33"/>
                  </a:lnTo>
                  <a:lnTo>
                    <a:pt x="24" y="35"/>
                  </a:lnTo>
                  <a:lnTo>
                    <a:pt x="25" y="36"/>
                  </a:lnTo>
                  <a:lnTo>
                    <a:pt x="27" y="37"/>
                  </a:lnTo>
                  <a:lnTo>
                    <a:pt x="30" y="37"/>
                  </a:lnTo>
                  <a:lnTo>
                    <a:pt x="32" y="39"/>
                  </a:lnTo>
                  <a:lnTo>
                    <a:pt x="35" y="40"/>
                  </a:lnTo>
                  <a:lnTo>
                    <a:pt x="38" y="41"/>
                  </a:lnTo>
                  <a:lnTo>
                    <a:pt x="43" y="40"/>
                  </a:lnTo>
                  <a:lnTo>
                    <a:pt x="45" y="40"/>
                  </a:lnTo>
                  <a:lnTo>
                    <a:pt x="49" y="41"/>
                  </a:lnTo>
                  <a:lnTo>
                    <a:pt x="51" y="43"/>
                  </a:lnTo>
                  <a:lnTo>
                    <a:pt x="54" y="48"/>
                  </a:lnTo>
                  <a:lnTo>
                    <a:pt x="55" y="52"/>
                  </a:lnTo>
                  <a:lnTo>
                    <a:pt x="56" y="54"/>
                  </a:lnTo>
                  <a:lnTo>
                    <a:pt x="59" y="58"/>
                  </a:lnTo>
                  <a:lnTo>
                    <a:pt x="60" y="55"/>
                  </a:lnTo>
                  <a:lnTo>
                    <a:pt x="61" y="52"/>
                  </a:lnTo>
                  <a:lnTo>
                    <a:pt x="61" y="49"/>
                  </a:lnTo>
                  <a:lnTo>
                    <a:pt x="60" y="47"/>
                  </a:lnTo>
                  <a:lnTo>
                    <a:pt x="59" y="43"/>
                  </a:lnTo>
                  <a:lnTo>
                    <a:pt x="60" y="41"/>
                  </a:lnTo>
                  <a:lnTo>
                    <a:pt x="61" y="41"/>
                  </a:lnTo>
                  <a:lnTo>
                    <a:pt x="63" y="42"/>
                  </a:lnTo>
                  <a:lnTo>
                    <a:pt x="65" y="40"/>
                  </a:lnTo>
                  <a:lnTo>
                    <a:pt x="67" y="40"/>
                  </a:lnTo>
                  <a:lnTo>
                    <a:pt x="71" y="37"/>
                  </a:lnTo>
                  <a:lnTo>
                    <a:pt x="72" y="37"/>
                  </a:lnTo>
                  <a:lnTo>
                    <a:pt x="75" y="41"/>
                  </a:lnTo>
                  <a:lnTo>
                    <a:pt x="77" y="42"/>
                  </a:lnTo>
                  <a:lnTo>
                    <a:pt x="83" y="40"/>
                  </a:lnTo>
                  <a:lnTo>
                    <a:pt x="89" y="46"/>
                  </a:lnTo>
                  <a:lnTo>
                    <a:pt x="92" y="49"/>
                  </a:lnTo>
                  <a:lnTo>
                    <a:pt x="96" y="5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797" name="Freeform 53"/>
            <p:cNvSpPr>
              <a:spLocks/>
            </p:cNvSpPr>
            <p:nvPr/>
          </p:nvSpPr>
          <p:spPr bwMode="auto">
            <a:xfrm rot="1627522">
              <a:off x="2822" y="3436"/>
              <a:ext cx="28" cy="30"/>
            </a:xfrm>
            <a:custGeom>
              <a:avLst/>
              <a:gdLst>
                <a:gd name="T0" fmla="*/ 18 w 20"/>
                <a:gd name="T1" fmla="*/ 6 h 20"/>
                <a:gd name="T2" fmla="*/ 19 w 20"/>
                <a:gd name="T3" fmla="*/ 6 h 20"/>
                <a:gd name="T4" fmla="*/ 20 w 20"/>
                <a:gd name="T5" fmla="*/ 7 h 20"/>
                <a:gd name="T6" fmla="*/ 20 w 20"/>
                <a:gd name="T7" fmla="*/ 8 h 20"/>
                <a:gd name="T8" fmla="*/ 19 w 20"/>
                <a:gd name="T9" fmla="*/ 10 h 20"/>
                <a:gd name="T10" fmla="*/ 18 w 20"/>
                <a:gd name="T11" fmla="*/ 13 h 20"/>
                <a:gd name="T12" fmla="*/ 15 w 20"/>
                <a:gd name="T13" fmla="*/ 14 h 20"/>
                <a:gd name="T14" fmla="*/ 12 w 20"/>
                <a:gd name="T15" fmla="*/ 18 h 20"/>
                <a:gd name="T16" fmla="*/ 8 w 20"/>
                <a:gd name="T17" fmla="*/ 20 h 20"/>
                <a:gd name="T18" fmla="*/ 7 w 20"/>
                <a:gd name="T19" fmla="*/ 19 h 20"/>
                <a:gd name="T20" fmla="*/ 5 w 20"/>
                <a:gd name="T21" fmla="*/ 19 h 20"/>
                <a:gd name="T22" fmla="*/ 2 w 20"/>
                <a:gd name="T23" fmla="*/ 18 h 20"/>
                <a:gd name="T24" fmla="*/ 2 w 20"/>
                <a:gd name="T25" fmla="*/ 15 h 20"/>
                <a:gd name="T26" fmla="*/ 1 w 20"/>
                <a:gd name="T27" fmla="*/ 13 h 20"/>
                <a:gd name="T28" fmla="*/ 0 w 20"/>
                <a:gd name="T29" fmla="*/ 9 h 20"/>
                <a:gd name="T30" fmla="*/ 1 w 20"/>
                <a:gd name="T31" fmla="*/ 7 h 20"/>
                <a:gd name="T32" fmla="*/ 2 w 20"/>
                <a:gd name="T33" fmla="*/ 3 h 20"/>
                <a:gd name="T34" fmla="*/ 2 w 20"/>
                <a:gd name="T35" fmla="*/ 2 h 20"/>
                <a:gd name="T36" fmla="*/ 3 w 20"/>
                <a:gd name="T37" fmla="*/ 0 h 20"/>
                <a:gd name="T38" fmla="*/ 6 w 20"/>
                <a:gd name="T39" fmla="*/ 0 h 20"/>
                <a:gd name="T40" fmla="*/ 9 w 20"/>
                <a:gd name="T41" fmla="*/ 0 h 20"/>
                <a:gd name="T42" fmla="*/ 11 w 20"/>
                <a:gd name="T43" fmla="*/ 1 h 20"/>
                <a:gd name="T44" fmla="*/ 14 w 20"/>
                <a:gd name="T45" fmla="*/ 2 h 20"/>
                <a:gd name="T46" fmla="*/ 18 w 20"/>
                <a:gd name="T47"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 h="20">
                  <a:moveTo>
                    <a:pt x="18" y="6"/>
                  </a:moveTo>
                  <a:lnTo>
                    <a:pt x="19" y="6"/>
                  </a:lnTo>
                  <a:lnTo>
                    <a:pt x="20" y="7"/>
                  </a:lnTo>
                  <a:lnTo>
                    <a:pt x="20" y="8"/>
                  </a:lnTo>
                  <a:lnTo>
                    <a:pt x="19" y="10"/>
                  </a:lnTo>
                  <a:lnTo>
                    <a:pt x="18" y="13"/>
                  </a:lnTo>
                  <a:lnTo>
                    <a:pt x="15" y="14"/>
                  </a:lnTo>
                  <a:lnTo>
                    <a:pt x="12" y="18"/>
                  </a:lnTo>
                  <a:lnTo>
                    <a:pt x="8" y="20"/>
                  </a:lnTo>
                  <a:lnTo>
                    <a:pt x="7" y="19"/>
                  </a:lnTo>
                  <a:lnTo>
                    <a:pt x="5" y="19"/>
                  </a:lnTo>
                  <a:lnTo>
                    <a:pt x="2" y="18"/>
                  </a:lnTo>
                  <a:lnTo>
                    <a:pt x="2" y="15"/>
                  </a:lnTo>
                  <a:lnTo>
                    <a:pt x="1" y="13"/>
                  </a:lnTo>
                  <a:lnTo>
                    <a:pt x="0" y="9"/>
                  </a:lnTo>
                  <a:lnTo>
                    <a:pt x="1" y="7"/>
                  </a:lnTo>
                  <a:lnTo>
                    <a:pt x="2" y="3"/>
                  </a:lnTo>
                  <a:lnTo>
                    <a:pt x="2" y="2"/>
                  </a:lnTo>
                  <a:lnTo>
                    <a:pt x="3" y="0"/>
                  </a:lnTo>
                  <a:lnTo>
                    <a:pt x="6" y="0"/>
                  </a:lnTo>
                  <a:lnTo>
                    <a:pt x="9" y="0"/>
                  </a:lnTo>
                  <a:lnTo>
                    <a:pt x="11" y="1"/>
                  </a:lnTo>
                  <a:lnTo>
                    <a:pt x="14" y="2"/>
                  </a:lnTo>
                  <a:lnTo>
                    <a:pt x="18" y="6"/>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798" name="Freeform 54"/>
            <p:cNvSpPr>
              <a:spLocks/>
            </p:cNvSpPr>
            <p:nvPr/>
          </p:nvSpPr>
          <p:spPr bwMode="auto">
            <a:xfrm rot="1627522">
              <a:off x="2710" y="3785"/>
              <a:ext cx="22" cy="30"/>
            </a:xfrm>
            <a:custGeom>
              <a:avLst/>
              <a:gdLst>
                <a:gd name="T0" fmla="*/ 13 w 19"/>
                <a:gd name="T1" fmla="*/ 6 h 20"/>
                <a:gd name="T2" fmla="*/ 14 w 19"/>
                <a:gd name="T3" fmla="*/ 8 h 20"/>
                <a:gd name="T4" fmla="*/ 15 w 19"/>
                <a:gd name="T5" fmla="*/ 10 h 20"/>
                <a:gd name="T6" fmla="*/ 16 w 19"/>
                <a:gd name="T7" fmla="*/ 11 h 20"/>
                <a:gd name="T8" fmla="*/ 18 w 19"/>
                <a:gd name="T9" fmla="*/ 12 h 20"/>
                <a:gd name="T10" fmla="*/ 18 w 19"/>
                <a:gd name="T11" fmla="*/ 14 h 20"/>
                <a:gd name="T12" fmla="*/ 19 w 19"/>
                <a:gd name="T13" fmla="*/ 15 h 20"/>
                <a:gd name="T14" fmla="*/ 18 w 19"/>
                <a:gd name="T15" fmla="*/ 16 h 20"/>
                <a:gd name="T16" fmla="*/ 18 w 19"/>
                <a:gd name="T17" fmla="*/ 17 h 20"/>
                <a:gd name="T18" fmla="*/ 16 w 19"/>
                <a:gd name="T19" fmla="*/ 17 h 20"/>
                <a:gd name="T20" fmla="*/ 15 w 19"/>
                <a:gd name="T21" fmla="*/ 18 h 20"/>
                <a:gd name="T22" fmla="*/ 13 w 19"/>
                <a:gd name="T23" fmla="*/ 18 h 20"/>
                <a:gd name="T24" fmla="*/ 12 w 19"/>
                <a:gd name="T25" fmla="*/ 20 h 20"/>
                <a:gd name="T26" fmla="*/ 9 w 19"/>
                <a:gd name="T27" fmla="*/ 18 h 20"/>
                <a:gd name="T28" fmla="*/ 8 w 19"/>
                <a:gd name="T29" fmla="*/ 17 h 20"/>
                <a:gd name="T30" fmla="*/ 6 w 19"/>
                <a:gd name="T31" fmla="*/ 16 h 20"/>
                <a:gd name="T32" fmla="*/ 4 w 19"/>
                <a:gd name="T33" fmla="*/ 15 h 20"/>
                <a:gd name="T34" fmla="*/ 2 w 19"/>
                <a:gd name="T35" fmla="*/ 12 h 20"/>
                <a:gd name="T36" fmla="*/ 0 w 19"/>
                <a:gd name="T37" fmla="*/ 10 h 20"/>
                <a:gd name="T38" fmla="*/ 0 w 19"/>
                <a:gd name="T39" fmla="*/ 9 h 20"/>
                <a:gd name="T40" fmla="*/ 0 w 19"/>
                <a:gd name="T41" fmla="*/ 8 h 20"/>
                <a:gd name="T42" fmla="*/ 0 w 19"/>
                <a:gd name="T43" fmla="*/ 6 h 20"/>
                <a:gd name="T44" fmla="*/ 0 w 19"/>
                <a:gd name="T45" fmla="*/ 5 h 20"/>
                <a:gd name="T46" fmla="*/ 0 w 19"/>
                <a:gd name="T47" fmla="*/ 4 h 20"/>
                <a:gd name="T48" fmla="*/ 1 w 19"/>
                <a:gd name="T49" fmla="*/ 3 h 20"/>
                <a:gd name="T50" fmla="*/ 2 w 19"/>
                <a:gd name="T51" fmla="*/ 2 h 20"/>
                <a:gd name="T52" fmla="*/ 3 w 19"/>
                <a:gd name="T53" fmla="*/ 0 h 20"/>
                <a:gd name="T54" fmla="*/ 6 w 19"/>
                <a:gd name="T55" fmla="*/ 0 h 20"/>
                <a:gd name="T56" fmla="*/ 7 w 19"/>
                <a:gd name="T57" fmla="*/ 0 h 20"/>
                <a:gd name="T58" fmla="*/ 7 w 19"/>
                <a:gd name="T59" fmla="*/ 2 h 20"/>
                <a:gd name="T60" fmla="*/ 8 w 19"/>
                <a:gd name="T61" fmla="*/ 3 h 20"/>
                <a:gd name="T62" fmla="*/ 9 w 19"/>
                <a:gd name="T63" fmla="*/ 4 h 20"/>
                <a:gd name="T64" fmla="*/ 12 w 19"/>
                <a:gd name="T65" fmla="*/ 5 h 20"/>
                <a:gd name="T66" fmla="*/ 13 w 19"/>
                <a:gd name="T67"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 h="20">
                  <a:moveTo>
                    <a:pt x="13" y="6"/>
                  </a:moveTo>
                  <a:lnTo>
                    <a:pt x="14" y="8"/>
                  </a:lnTo>
                  <a:lnTo>
                    <a:pt x="15" y="10"/>
                  </a:lnTo>
                  <a:lnTo>
                    <a:pt x="16" y="11"/>
                  </a:lnTo>
                  <a:lnTo>
                    <a:pt x="18" y="12"/>
                  </a:lnTo>
                  <a:lnTo>
                    <a:pt x="18" y="14"/>
                  </a:lnTo>
                  <a:lnTo>
                    <a:pt x="19" y="15"/>
                  </a:lnTo>
                  <a:lnTo>
                    <a:pt x="18" y="16"/>
                  </a:lnTo>
                  <a:lnTo>
                    <a:pt x="18" y="17"/>
                  </a:lnTo>
                  <a:lnTo>
                    <a:pt x="16" y="17"/>
                  </a:lnTo>
                  <a:lnTo>
                    <a:pt x="15" y="18"/>
                  </a:lnTo>
                  <a:lnTo>
                    <a:pt x="13" y="18"/>
                  </a:lnTo>
                  <a:lnTo>
                    <a:pt x="12" y="20"/>
                  </a:lnTo>
                  <a:lnTo>
                    <a:pt x="9" y="18"/>
                  </a:lnTo>
                  <a:lnTo>
                    <a:pt x="8" y="17"/>
                  </a:lnTo>
                  <a:lnTo>
                    <a:pt x="6" y="16"/>
                  </a:lnTo>
                  <a:lnTo>
                    <a:pt x="4" y="15"/>
                  </a:lnTo>
                  <a:lnTo>
                    <a:pt x="2" y="12"/>
                  </a:lnTo>
                  <a:lnTo>
                    <a:pt x="0" y="10"/>
                  </a:lnTo>
                  <a:lnTo>
                    <a:pt x="0" y="9"/>
                  </a:lnTo>
                  <a:lnTo>
                    <a:pt x="0" y="8"/>
                  </a:lnTo>
                  <a:lnTo>
                    <a:pt x="0" y="6"/>
                  </a:lnTo>
                  <a:lnTo>
                    <a:pt x="0" y="5"/>
                  </a:lnTo>
                  <a:lnTo>
                    <a:pt x="0" y="4"/>
                  </a:lnTo>
                  <a:lnTo>
                    <a:pt x="1" y="3"/>
                  </a:lnTo>
                  <a:lnTo>
                    <a:pt x="2" y="2"/>
                  </a:lnTo>
                  <a:lnTo>
                    <a:pt x="3" y="0"/>
                  </a:lnTo>
                  <a:lnTo>
                    <a:pt x="6" y="0"/>
                  </a:lnTo>
                  <a:lnTo>
                    <a:pt x="7" y="0"/>
                  </a:lnTo>
                  <a:lnTo>
                    <a:pt x="7" y="2"/>
                  </a:lnTo>
                  <a:lnTo>
                    <a:pt x="8" y="3"/>
                  </a:lnTo>
                  <a:lnTo>
                    <a:pt x="9" y="4"/>
                  </a:lnTo>
                  <a:lnTo>
                    <a:pt x="12" y="5"/>
                  </a:lnTo>
                  <a:lnTo>
                    <a:pt x="13" y="6"/>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799" name="Freeform 55"/>
            <p:cNvSpPr>
              <a:spLocks/>
            </p:cNvSpPr>
            <p:nvPr/>
          </p:nvSpPr>
          <p:spPr bwMode="auto">
            <a:xfrm rot="1627522">
              <a:off x="2776" y="3580"/>
              <a:ext cx="19" cy="18"/>
            </a:xfrm>
            <a:custGeom>
              <a:avLst/>
              <a:gdLst>
                <a:gd name="T0" fmla="*/ 10 w 16"/>
                <a:gd name="T1" fmla="*/ 0 h 13"/>
                <a:gd name="T2" fmla="*/ 8 w 16"/>
                <a:gd name="T3" fmla="*/ 0 h 13"/>
                <a:gd name="T4" fmla="*/ 4 w 16"/>
                <a:gd name="T5" fmla="*/ 0 h 13"/>
                <a:gd name="T6" fmla="*/ 3 w 16"/>
                <a:gd name="T7" fmla="*/ 1 h 13"/>
                <a:gd name="T8" fmla="*/ 1 w 16"/>
                <a:gd name="T9" fmla="*/ 2 h 13"/>
                <a:gd name="T10" fmla="*/ 0 w 16"/>
                <a:gd name="T11" fmla="*/ 3 h 13"/>
                <a:gd name="T12" fmla="*/ 0 w 16"/>
                <a:gd name="T13" fmla="*/ 4 h 13"/>
                <a:gd name="T14" fmla="*/ 1 w 16"/>
                <a:gd name="T15" fmla="*/ 7 h 13"/>
                <a:gd name="T16" fmla="*/ 0 w 16"/>
                <a:gd name="T17" fmla="*/ 8 h 13"/>
                <a:gd name="T18" fmla="*/ 1 w 16"/>
                <a:gd name="T19" fmla="*/ 9 h 13"/>
                <a:gd name="T20" fmla="*/ 2 w 16"/>
                <a:gd name="T21" fmla="*/ 10 h 13"/>
                <a:gd name="T22" fmla="*/ 2 w 16"/>
                <a:gd name="T23" fmla="*/ 12 h 13"/>
                <a:gd name="T24" fmla="*/ 3 w 16"/>
                <a:gd name="T25" fmla="*/ 13 h 13"/>
                <a:gd name="T26" fmla="*/ 6 w 16"/>
                <a:gd name="T27" fmla="*/ 13 h 13"/>
                <a:gd name="T28" fmla="*/ 8 w 16"/>
                <a:gd name="T29" fmla="*/ 13 h 13"/>
                <a:gd name="T30" fmla="*/ 10 w 16"/>
                <a:gd name="T31" fmla="*/ 12 h 13"/>
                <a:gd name="T32" fmla="*/ 13 w 16"/>
                <a:gd name="T33" fmla="*/ 12 h 13"/>
                <a:gd name="T34" fmla="*/ 15 w 16"/>
                <a:gd name="T35" fmla="*/ 10 h 13"/>
                <a:gd name="T36" fmla="*/ 16 w 16"/>
                <a:gd name="T37" fmla="*/ 9 h 13"/>
                <a:gd name="T38" fmla="*/ 16 w 16"/>
                <a:gd name="T39" fmla="*/ 8 h 13"/>
                <a:gd name="T40" fmla="*/ 16 w 16"/>
                <a:gd name="T41" fmla="*/ 7 h 13"/>
                <a:gd name="T42" fmla="*/ 16 w 16"/>
                <a:gd name="T43" fmla="*/ 6 h 13"/>
                <a:gd name="T44" fmla="*/ 14 w 16"/>
                <a:gd name="T45" fmla="*/ 3 h 13"/>
                <a:gd name="T46" fmla="*/ 13 w 16"/>
                <a:gd name="T47" fmla="*/ 2 h 13"/>
                <a:gd name="T48" fmla="*/ 12 w 16"/>
                <a:gd name="T49" fmla="*/ 1 h 13"/>
                <a:gd name="T50" fmla="*/ 10 w 16"/>
                <a:gd name="T5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 h="13">
                  <a:moveTo>
                    <a:pt x="10" y="0"/>
                  </a:moveTo>
                  <a:lnTo>
                    <a:pt x="8" y="0"/>
                  </a:lnTo>
                  <a:lnTo>
                    <a:pt x="4" y="0"/>
                  </a:lnTo>
                  <a:lnTo>
                    <a:pt x="3" y="1"/>
                  </a:lnTo>
                  <a:lnTo>
                    <a:pt x="1" y="2"/>
                  </a:lnTo>
                  <a:lnTo>
                    <a:pt x="0" y="3"/>
                  </a:lnTo>
                  <a:lnTo>
                    <a:pt x="0" y="4"/>
                  </a:lnTo>
                  <a:lnTo>
                    <a:pt x="1" y="7"/>
                  </a:lnTo>
                  <a:lnTo>
                    <a:pt x="0" y="8"/>
                  </a:lnTo>
                  <a:lnTo>
                    <a:pt x="1" y="9"/>
                  </a:lnTo>
                  <a:lnTo>
                    <a:pt x="2" y="10"/>
                  </a:lnTo>
                  <a:lnTo>
                    <a:pt x="2" y="12"/>
                  </a:lnTo>
                  <a:lnTo>
                    <a:pt x="3" y="13"/>
                  </a:lnTo>
                  <a:lnTo>
                    <a:pt x="6" y="13"/>
                  </a:lnTo>
                  <a:lnTo>
                    <a:pt x="8" y="13"/>
                  </a:lnTo>
                  <a:lnTo>
                    <a:pt x="10" y="12"/>
                  </a:lnTo>
                  <a:lnTo>
                    <a:pt x="13" y="12"/>
                  </a:lnTo>
                  <a:lnTo>
                    <a:pt x="15" y="10"/>
                  </a:lnTo>
                  <a:lnTo>
                    <a:pt x="16" y="9"/>
                  </a:lnTo>
                  <a:lnTo>
                    <a:pt x="16" y="8"/>
                  </a:lnTo>
                  <a:lnTo>
                    <a:pt x="16" y="7"/>
                  </a:lnTo>
                  <a:lnTo>
                    <a:pt x="16" y="6"/>
                  </a:lnTo>
                  <a:lnTo>
                    <a:pt x="14" y="3"/>
                  </a:lnTo>
                  <a:lnTo>
                    <a:pt x="13" y="2"/>
                  </a:lnTo>
                  <a:lnTo>
                    <a:pt x="12" y="1"/>
                  </a:lnTo>
                  <a:lnTo>
                    <a:pt x="1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00" name="Freeform 56"/>
            <p:cNvSpPr>
              <a:spLocks/>
            </p:cNvSpPr>
            <p:nvPr/>
          </p:nvSpPr>
          <p:spPr bwMode="auto">
            <a:xfrm rot="1627522">
              <a:off x="2865" y="3137"/>
              <a:ext cx="175" cy="116"/>
            </a:xfrm>
            <a:custGeom>
              <a:avLst/>
              <a:gdLst>
                <a:gd name="T0" fmla="*/ 136 w 143"/>
                <a:gd name="T1" fmla="*/ 75 h 79"/>
                <a:gd name="T2" fmla="*/ 128 w 143"/>
                <a:gd name="T3" fmla="*/ 73 h 79"/>
                <a:gd name="T4" fmla="*/ 120 w 143"/>
                <a:gd name="T5" fmla="*/ 76 h 79"/>
                <a:gd name="T6" fmla="*/ 108 w 143"/>
                <a:gd name="T7" fmla="*/ 79 h 79"/>
                <a:gd name="T8" fmla="*/ 101 w 143"/>
                <a:gd name="T9" fmla="*/ 72 h 79"/>
                <a:gd name="T10" fmla="*/ 98 w 143"/>
                <a:gd name="T11" fmla="*/ 73 h 79"/>
                <a:gd name="T12" fmla="*/ 96 w 143"/>
                <a:gd name="T13" fmla="*/ 75 h 79"/>
                <a:gd name="T14" fmla="*/ 91 w 143"/>
                <a:gd name="T15" fmla="*/ 77 h 79"/>
                <a:gd name="T16" fmla="*/ 85 w 143"/>
                <a:gd name="T17" fmla="*/ 77 h 79"/>
                <a:gd name="T18" fmla="*/ 82 w 143"/>
                <a:gd name="T19" fmla="*/ 71 h 79"/>
                <a:gd name="T20" fmla="*/ 77 w 143"/>
                <a:gd name="T21" fmla="*/ 69 h 79"/>
                <a:gd name="T22" fmla="*/ 62 w 143"/>
                <a:gd name="T23" fmla="*/ 66 h 79"/>
                <a:gd name="T24" fmla="*/ 53 w 143"/>
                <a:gd name="T25" fmla="*/ 61 h 79"/>
                <a:gd name="T26" fmla="*/ 37 w 143"/>
                <a:gd name="T27" fmla="*/ 65 h 79"/>
                <a:gd name="T28" fmla="*/ 26 w 143"/>
                <a:gd name="T29" fmla="*/ 64 h 79"/>
                <a:gd name="T30" fmla="*/ 20 w 143"/>
                <a:gd name="T31" fmla="*/ 64 h 79"/>
                <a:gd name="T32" fmla="*/ 13 w 143"/>
                <a:gd name="T33" fmla="*/ 60 h 79"/>
                <a:gd name="T34" fmla="*/ 8 w 143"/>
                <a:gd name="T35" fmla="*/ 55 h 79"/>
                <a:gd name="T36" fmla="*/ 2 w 143"/>
                <a:gd name="T37" fmla="*/ 55 h 79"/>
                <a:gd name="T38" fmla="*/ 1 w 143"/>
                <a:gd name="T39" fmla="*/ 47 h 79"/>
                <a:gd name="T40" fmla="*/ 1 w 143"/>
                <a:gd name="T41" fmla="*/ 45 h 79"/>
                <a:gd name="T42" fmla="*/ 8 w 143"/>
                <a:gd name="T43" fmla="*/ 40 h 79"/>
                <a:gd name="T44" fmla="*/ 18 w 143"/>
                <a:gd name="T45" fmla="*/ 39 h 79"/>
                <a:gd name="T46" fmla="*/ 36 w 143"/>
                <a:gd name="T47" fmla="*/ 23 h 79"/>
                <a:gd name="T48" fmla="*/ 40 w 143"/>
                <a:gd name="T49" fmla="*/ 19 h 79"/>
                <a:gd name="T50" fmla="*/ 46 w 143"/>
                <a:gd name="T51" fmla="*/ 18 h 79"/>
                <a:gd name="T52" fmla="*/ 48 w 143"/>
                <a:gd name="T53" fmla="*/ 5 h 79"/>
                <a:gd name="T54" fmla="*/ 58 w 143"/>
                <a:gd name="T55" fmla="*/ 0 h 79"/>
                <a:gd name="T56" fmla="*/ 71 w 143"/>
                <a:gd name="T57" fmla="*/ 9 h 79"/>
                <a:gd name="T58" fmla="*/ 78 w 143"/>
                <a:gd name="T59" fmla="*/ 6 h 79"/>
                <a:gd name="T60" fmla="*/ 84 w 143"/>
                <a:gd name="T61" fmla="*/ 10 h 79"/>
                <a:gd name="T62" fmla="*/ 98 w 143"/>
                <a:gd name="T63" fmla="*/ 17 h 79"/>
                <a:gd name="T64" fmla="*/ 110 w 143"/>
                <a:gd name="T65" fmla="*/ 13 h 79"/>
                <a:gd name="T66" fmla="*/ 118 w 143"/>
                <a:gd name="T67" fmla="*/ 16 h 79"/>
                <a:gd name="T68" fmla="*/ 120 w 143"/>
                <a:gd name="T69" fmla="*/ 23 h 79"/>
                <a:gd name="T70" fmla="*/ 124 w 143"/>
                <a:gd name="T71" fmla="*/ 28 h 79"/>
                <a:gd name="T72" fmla="*/ 127 w 143"/>
                <a:gd name="T73" fmla="*/ 31 h 79"/>
                <a:gd name="T74" fmla="*/ 132 w 143"/>
                <a:gd name="T75" fmla="*/ 42 h 79"/>
                <a:gd name="T76" fmla="*/ 136 w 143"/>
                <a:gd name="T77" fmla="*/ 49 h 79"/>
                <a:gd name="T78" fmla="*/ 140 w 143"/>
                <a:gd name="T79" fmla="*/ 63 h 79"/>
                <a:gd name="T80" fmla="*/ 143 w 143"/>
                <a:gd name="T81" fmla="*/ 7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79">
                  <a:moveTo>
                    <a:pt x="139" y="75"/>
                  </a:moveTo>
                  <a:lnTo>
                    <a:pt x="136" y="75"/>
                  </a:lnTo>
                  <a:lnTo>
                    <a:pt x="131" y="72"/>
                  </a:lnTo>
                  <a:lnTo>
                    <a:pt x="128" y="73"/>
                  </a:lnTo>
                  <a:lnTo>
                    <a:pt x="126" y="76"/>
                  </a:lnTo>
                  <a:lnTo>
                    <a:pt x="120" y="76"/>
                  </a:lnTo>
                  <a:lnTo>
                    <a:pt x="115" y="75"/>
                  </a:lnTo>
                  <a:lnTo>
                    <a:pt x="108" y="79"/>
                  </a:lnTo>
                  <a:lnTo>
                    <a:pt x="101" y="77"/>
                  </a:lnTo>
                  <a:lnTo>
                    <a:pt x="101" y="72"/>
                  </a:lnTo>
                  <a:lnTo>
                    <a:pt x="101" y="71"/>
                  </a:lnTo>
                  <a:lnTo>
                    <a:pt x="98" y="73"/>
                  </a:lnTo>
                  <a:lnTo>
                    <a:pt x="97" y="73"/>
                  </a:lnTo>
                  <a:lnTo>
                    <a:pt x="96" y="75"/>
                  </a:lnTo>
                  <a:lnTo>
                    <a:pt x="95" y="76"/>
                  </a:lnTo>
                  <a:lnTo>
                    <a:pt x="91" y="77"/>
                  </a:lnTo>
                  <a:lnTo>
                    <a:pt x="89" y="77"/>
                  </a:lnTo>
                  <a:lnTo>
                    <a:pt x="85" y="77"/>
                  </a:lnTo>
                  <a:lnTo>
                    <a:pt x="83" y="75"/>
                  </a:lnTo>
                  <a:lnTo>
                    <a:pt x="82" y="71"/>
                  </a:lnTo>
                  <a:lnTo>
                    <a:pt x="78" y="71"/>
                  </a:lnTo>
                  <a:lnTo>
                    <a:pt x="77" y="69"/>
                  </a:lnTo>
                  <a:lnTo>
                    <a:pt x="70" y="69"/>
                  </a:lnTo>
                  <a:lnTo>
                    <a:pt x="62" y="66"/>
                  </a:lnTo>
                  <a:lnTo>
                    <a:pt x="55" y="66"/>
                  </a:lnTo>
                  <a:lnTo>
                    <a:pt x="53" y="61"/>
                  </a:lnTo>
                  <a:lnTo>
                    <a:pt x="48" y="60"/>
                  </a:lnTo>
                  <a:lnTo>
                    <a:pt x="37" y="65"/>
                  </a:lnTo>
                  <a:lnTo>
                    <a:pt x="29" y="64"/>
                  </a:lnTo>
                  <a:lnTo>
                    <a:pt x="26" y="64"/>
                  </a:lnTo>
                  <a:lnTo>
                    <a:pt x="23" y="63"/>
                  </a:lnTo>
                  <a:lnTo>
                    <a:pt x="20" y="64"/>
                  </a:lnTo>
                  <a:lnTo>
                    <a:pt x="17" y="63"/>
                  </a:lnTo>
                  <a:lnTo>
                    <a:pt x="13" y="60"/>
                  </a:lnTo>
                  <a:lnTo>
                    <a:pt x="11" y="58"/>
                  </a:lnTo>
                  <a:lnTo>
                    <a:pt x="8" y="55"/>
                  </a:lnTo>
                  <a:lnTo>
                    <a:pt x="6" y="55"/>
                  </a:lnTo>
                  <a:lnTo>
                    <a:pt x="2" y="55"/>
                  </a:lnTo>
                  <a:lnTo>
                    <a:pt x="1" y="52"/>
                  </a:lnTo>
                  <a:lnTo>
                    <a:pt x="1" y="47"/>
                  </a:lnTo>
                  <a:lnTo>
                    <a:pt x="0" y="43"/>
                  </a:lnTo>
                  <a:lnTo>
                    <a:pt x="1" y="45"/>
                  </a:lnTo>
                  <a:lnTo>
                    <a:pt x="5" y="43"/>
                  </a:lnTo>
                  <a:lnTo>
                    <a:pt x="8" y="40"/>
                  </a:lnTo>
                  <a:lnTo>
                    <a:pt x="12" y="39"/>
                  </a:lnTo>
                  <a:lnTo>
                    <a:pt x="18" y="39"/>
                  </a:lnTo>
                  <a:lnTo>
                    <a:pt x="25" y="29"/>
                  </a:lnTo>
                  <a:lnTo>
                    <a:pt x="36" y="23"/>
                  </a:lnTo>
                  <a:lnTo>
                    <a:pt x="38" y="22"/>
                  </a:lnTo>
                  <a:lnTo>
                    <a:pt x="40" y="19"/>
                  </a:lnTo>
                  <a:lnTo>
                    <a:pt x="44" y="19"/>
                  </a:lnTo>
                  <a:lnTo>
                    <a:pt x="46" y="18"/>
                  </a:lnTo>
                  <a:lnTo>
                    <a:pt x="47" y="9"/>
                  </a:lnTo>
                  <a:lnTo>
                    <a:pt x="48" y="5"/>
                  </a:lnTo>
                  <a:lnTo>
                    <a:pt x="54" y="1"/>
                  </a:lnTo>
                  <a:lnTo>
                    <a:pt x="58" y="0"/>
                  </a:lnTo>
                  <a:lnTo>
                    <a:pt x="64" y="4"/>
                  </a:lnTo>
                  <a:lnTo>
                    <a:pt x="71" y="9"/>
                  </a:lnTo>
                  <a:lnTo>
                    <a:pt x="74" y="10"/>
                  </a:lnTo>
                  <a:lnTo>
                    <a:pt x="78" y="6"/>
                  </a:lnTo>
                  <a:lnTo>
                    <a:pt x="80" y="6"/>
                  </a:lnTo>
                  <a:lnTo>
                    <a:pt x="84" y="10"/>
                  </a:lnTo>
                  <a:lnTo>
                    <a:pt x="94" y="17"/>
                  </a:lnTo>
                  <a:lnTo>
                    <a:pt x="98" y="17"/>
                  </a:lnTo>
                  <a:lnTo>
                    <a:pt x="103" y="15"/>
                  </a:lnTo>
                  <a:lnTo>
                    <a:pt x="110" y="13"/>
                  </a:lnTo>
                  <a:lnTo>
                    <a:pt x="119" y="11"/>
                  </a:lnTo>
                  <a:lnTo>
                    <a:pt x="118" y="16"/>
                  </a:lnTo>
                  <a:lnTo>
                    <a:pt x="119" y="18"/>
                  </a:lnTo>
                  <a:lnTo>
                    <a:pt x="120" y="23"/>
                  </a:lnTo>
                  <a:lnTo>
                    <a:pt x="122" y="25"/>
                  </a:lnTo>
                  <a:lnTo>
                    <a:pt x="124" y="28"/>
                  </a:lnTo>
                  <a:lnTo>
                    <a:pt x="124" y="29"/>
                  </a:lnTo>
                  <a:lnTo>
                    <a:pt x="127" y="31"/>
                  </a:lnTo>
                  <a:lnTo>
                    <a:pt x="131" y="33"/>
                  </a:lnTo>
                  <a:lnTo>
                    <a:pt x="132" y="42"/>
                  </a:lnTo>
                  <a:lnTo>
                    <a:pt x="134" y="46"/>
                  </a:lnTo>
                  <a:lnTo>
                    <a:pt x="136" y="49"/>
                  </a:lnTo>
                  <a:lnTo>
                    <a:pt x="138" y="55"/>
                  </a:lnTo>
                  <a:lnTo>
                    <a:pt x="140" y="63"/>
                  </a:lnTo>
                  <a:lnTo>
                    <a:pt x="142" y="67"/>
                  </a:lnTo>
                  <a:lnTo>
                    <a:pt x="143" y="71"/>
                  </a:lnTo>
                  <a:lnTo>
                    <a:pt x="139" y="75"/>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01" name="Freeform 57"/>
            <p:cNvSpPr>
              <a:spLocks/>
            </p:cNvSpPr>
            <p:nvPr/>
          </p:nvSpPr>
          <p:spPr bwMode="auto">
            <a:xfrm rot="1627522">
              <a:off x="2945" y="3237"/>
              <a:ext cx="173" cy="267"/>
            </a:xfrm>
            <a:custGeom>
              <a:avLst/>
              <a:gdLst>
                <a:gd name="T0" fmla="*/ 18 w 140"/>
                <a:gd name="T1" fmla="*/ 62 h 179"/>
                <a:gd name="T2" fmla="*/ 21 w 140"/>
                <a:gd name="T3" fmla="*/ 54 h 179"/>
                <a:gd name="T4" fmla="*/ 17 w 140"/>
                <a:gd name="T5" fmla="*/ 44 h 179"/>
                <a:gd name="T6" fmla="*/ 20 w 140"/>
                <a:gd name="T7" fmla="*/ 36 h 179"/>
                <a:gd name="T8" fmla="*/ 16 w 140"/>
                <a:gd name="T9" fmla="*/ 24 h 179"/>
                <a:gd name="T10" fmla="*/ 12 w 140"/>
                <a:gd name="T11" fmla="*/ 15 h 179"/>
                <a:gd name="T12" fmla="*/ 9 w 140"/>
                <a:gd name="T13" fmla="*/ 2 h 179"/>
                <a:gd name="T14" fmla="*/ 16 w 140"/>
                <a:gd name="T15" fmla="*/ 6 h 179"/>
                <a:gd name="T16" fmla="*/ 24 w 140"/>
                <a:gd name="T17" fmla="*/ 18 h 179"/>
                <a:gd name="T18" fmla="*/ 34 w 140"/>
                <a:gd name="T19" fmla="*/ 27 h 179"/>
                <a:gd name="T20" fmla="*/ 44 w 140"/>
                <a:gd name="T21" fmla="*/ 34 h 179"/>
                <a:gd name="T22" fmla="*/ 50 w 140"/>
                <a:gd name="T23" fmla="*/ 36 h 179"/>
                <a:gd name="T24" fmla="*/ 57 w 140"/>
                <a:gd name="T25" fmla="*/ 38 h 179"/>
                <a:gd name="T26" fmla="*/ 63 w 140"/>
                <a:gd name="T27" fmla="*/ 35 h 179"/>
                <a:gd name="T28" fmla="*/ 71 w 140"/>
                <a:gd name="T29" fmla="*/ 30 h 179"/>
                <a:gd name="T30" fmla="*/ 82 w 140"/>
                <a:gd name="T31" fmla="*/ 23 h 179"/>
                <a:gd name="T32" fmla="*/ 93 w 140"/>
                <a:gd name="T33" fmla="*/ 24 h 179"/>
                <a:gd name="T34" fmla="*/ 99 w 140"/>
                <a:gd name="T35" fmla="*/ 28 h 179"/>
                <a:gd name="T36" fmla="*/ 101 w 140"/>
                <a:gd name="T37" fmla="*/ 34 h 179"/>
                <a:gd name="T38" fmla="*/ 110 w 140"/>
                <a:gd name="T39" fmla="*/ 34 h 179"/>
                <a:gd name="T40" fmla="*/ 120 w 140"/>
                <a:gd name="T41" fmla="*/ 36 h 179"/>
                <a:gd name="T42" fmla="*/ 124 w 140"/>
                <a:gd name="T43" fmla="*/ 46 h 179"/>
                <a:gd name="T44" fmla="*/ 130 w 140"/>
                <a:gd name="T45" fmla="*/ 52 h 179"/>
                <a:gd name="T46" fmla="*/ 132 w 140"/>
                <a:gd name="T47" fmla="*/ 51 h 179"/>
                <a:gd name="T48" fmla="*/ 140 w 140"/>
                <a:gd name="T49" fmla="*/ 51 h 179"/>
                <a:gd name="T50" fmla="*/ 136 w 140"/>
                <a:gd name="T51" fmla="*/ 57 h 179"/>
                <a:gd name="T52" fmla="*/ 108 w 140"/>
                <a:gd name="T53" fmla="*/ 64 h 179"/>
                <a:gd name="T54" fmla="*/ 82 w 140"/>
                <a:gd name="T55" fmla="*/ 95 h 179"/>
                <a:gd name="T56" fmla="*/ 82 w 140"/>
                <a:gd name="T57" fmla="*/ 113 h 179"/>
                <a:gd name="T58" fmla="*/ 76 w 140"/>
                <a:gd name="T59" fmla="*/ 140 h 179"/>
                <a:gd name="T60" fmla="*/ 63 w 140"/>
                <a:gd name="T61" fmla="*/ 147 h 179"/>
                <a:gd name="T62" fmla="*/ 46 w 140"/>
                <a:gd name="T63" fmla="*/ 154 h 179"/>
                <a:gd name="T64" fmla="*/ 29 w 140"/>
                <a:gd name="T65" fmla="*/ 167 h 179"/>
                <a:gd name="T66" fmla="*/ 21 w 140"/>
                <a:gd name="T67" fmla="*/ 179 h 179"/>
                <a:gd name="T68" fmla="*/ 6 w 140"/>
                <a:gd name="T69" fmla="*/ 174 h 179"/>
                <a:gd name="T70" fmla="*/ 9 w 140"/>
                <a:gd name="T71" fmla="*/ 162 h 179"/>
                <a:gd name="T72" fmla="*/ 9 w 140"/>
                <a:gd name="T73" fmla="*/ 154 h 179"/>
                <a:gd name="T74" fmla="*/ 9 w 140"/>
                <a:gd name="T75" fmla="*/ 135 h 179"/>
                <a:gd name="T76" fmla="*/ 15 w 140"/>
                <a:gd name="T77" fmla="*/ 130 h 179"/>
                <a:gd name="T78" fmla="*/ 16 w 140"/>
                <a:gd name="T79" fmla="*/ 125 h 179"/>
                <a:gd name="T80" fmla="*/ 8 w 140"/>
                <a:gd name="T81" fmla="*/ 119 h 179"/>
                <a:gd name="T82" fmla="*/ 10 w 140"/>
                <a:gd name="T83" fmla="*/ 112 h 179"/>
                <a:gd name="T84" fmla="*/ 20 w 140"/>
                <a:gd name="T85" fmla="*/ 102 h 179"/>
                <a:gd name="T86" fmla="*/ 35 w 140"/>
                <a:gd name="T87" fmla="*/ 87 h 179"/>
                <a:gd name="T88" fmla="*/ 45 w 140"/>
                <a:gd name="T89" fmla="*/ 76 h 179"/>
                <a:gd name="T90" fmla="*/ 30 w 140"/>
                <a:gd name="T91" fmla="*/ 64 h 179"/>
                <a:gd name="T92" fmla="*/ 20 w 140"/>
                <a:gd name="T93" fmla="*/ 6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0" h="179">
                  <a:moveTo>
                    <a:pt x="18" y="66"/>
                  </a:moveTo>
                  <a:lnTo>
                    <a:pt x="18" y="62"/>
                  </a:lnTo>
                  <a:lnTo>
                    <a:pt x="21" y="58"/>
                  </a:lnTo>
                  <a:lnTo>
                    <a:pt x="21" y="54"/>
                  </a:lnTo>
                  <a:lnTo>
                    <a:pt x="18" y="48"/>
                  </a:lnTo>
                  <a:lnTo>
                    <a:pt x="17" y="44"/>
                  </a:lnTo>
                  <a:lnTo>
                    <a:pt x="21" y="40"/>
                  </a:lnTo>
                  <a:lnTo>
                    <a:pt x="20" y="36"/>
                  </a:lnTo>
                  <a:lnTo>
                    <a:pt x="18" y="32"/>
                  </a:lnTo>
                  <a:lnTo>
                    <a:pt x="16" y="24"/>
                  </a:lnTo>
                  <a:lnTo>
                    <a:pt x="14" y="18"/>
                  </a:lnTo>
                  <a:lnTo>
                    <a:pt x="12" y="15"/>
                  </a:lnTo>
                  <a:lnTo>
                    <a:pt x="10" y="11"/>
                  </a:lnTo>
                  <a:lnTo>
                    <a:pt x="9" y="2"/>
                  </a:lnTo>
                  <a:lnTo>
                    <a:pt x="11" y="0"/>
                  </a:lnTo>
                  <a:lnTo>
                    <a:pt x="16" y="6"/>
                  </a:lnTo>
                  <a:lnTo>
                    <a:pt x="20" y="11"/>
                  </a:lnTo>
                  <a:lnTo>
                    <a:pt x="24" y="18"/>
                  </a:lnTo>
                  <a:lnTo>
                    <a:pt x="29" y="23"/>
                  </a:lnTo>
                  <a:lnTo>
                    <a:pt x="34" y="27"/>
                  </a:lnTo>
                  <a:lnTo>
                    <a:pt x="38" y="29"/>
                  </a:lnTo>
                  <a:lnTo>
                    <a:pt x="44" y="34"/>
                  </a:lnTo>
                  <a:lnTo>
                    <a:pt x="47" y="35"/>
                  </a:lnTo>
                  <a:lnTo>
                    <a:pt x="50" y="36"/>
                  </a:lnTo>
                  <a:lnTo>
                    <a:pt x="52" y="36"/>
                  </a:lnTo>
                  <a:lnTo>
                    <a:pt x="57" y="38"/>
                  </a:lnTo>
                  <a:lnTo>
                    <a:pt x="60" y="36"/>
                  </a:lnTo>
                  <a:lnTo>
                    <a:pt x="63" y="35"/>
                  </a:lnTo>
                  <a:lnTo>
                    <a:pt x="66" y="33"/>
                  </a:lnTo>
                  <a:lnTo>
                    <a:pt x="71" y="30"/>
                  </a:lnTo>
                  <a:lnTo>
                    <a:pt x="78" y="24"/>
                  </a:lnTo>
                  <a:lnTo>
                    <a:pt x="82" y="23"/>
                  </a:lnTo>
                  <a:lnTo>
                    <a:pt x="88" y="28"/>
                  </a:lnTo>
                  <a:lnTo>
                    <a:pt x="93" y="24"/>
                  </a:lnTo>
                  <a:lnTo>
                    <a:pt x="96" y="24"/>
                  </a:lnTo>
                  <a:lnTo>
                    <a:pt x="99" y="28"/>
                  </a:lnTo>
                  <a:lnTo>
                    <a:pt x="99" y="32"/>
                  </a:lnTo>
                  <a:lnTo>
                    <a:pt x="101" y="34"/>
                  </a:lnTo>
                  <a:lnTo>
                    <a:pt x="104" y="34"/>
                  </a:lnTo>
                  <a:lnTo>
                    <a:pt x="110" y="34"/>
                  </a:lnTo>
                  <a:lnTo>
                    <a:pt x="118" y="34"/>
                  </a:lnTo>
                  <a:lnTo>
                    <a:pt x="120" y="36"/>
                  </a:lnTo>
                  <a:lnTo>
                    <a:pt x="122" y="40"/>
                  </a:lnTo>
                  <a:lnTo>
                    <a:pt x="124" y="46"/>
                  </a:lnTo>
                  <a:lnTo>
                    <a:pt x="125" y="51"/>
                  </a:lnTo>
                  <a:lnTo>
                    <a:pt x="130" y="52"/>
                  </a:lnTo>
                  <a:lnTo>
                    <a:pt x="131" y="52"/>
                  </a:lnTo>
                  <a:lnTo>
                    <a:pt x="132" y="51"/>
                  </a:lnTo>
                  <a:lnTo>
                    <a:pt x="137" y="48"/>
                  </a:lnTo>
                  <a:lnTo>
                    <a:pt x="140" y="51"/>
                  </a:lnTo>
                  <a:lnTo>
                    <a:pt x="140" y="54"/>
                  </a:lnTo>
                  <a:lnTo>
                    <a:pt x="136" y="57"/>
                  </a:lnTo>
                  <a:lnTo>
                    <a:pt x="113" y="62"/>
                  </a:lnTo>
                  <a:lnTo>
                    <a:pt x="108" y="64"/>
                  </a:lnTo>
                  <a:lnTo>
                    <a:pt x="99" y="74"/>
                  </a:lnTo>
                  <a:lnTo>
                    <a:pt x="82" y="95"/>
                  </a:lnTo>
                  <a:lnTo>
                    <a:pt x="81" y="104"/>
                  </a:lnTo>
                  <a:lnTo>
                    <a:pt x="82" y="113"/>
                  </a:lnTo>
                  <a:lnTo>
                    <a:pt x="81" y="132"/>
                  </a:lnTo>
                  <a:lnTo>
                    <a:pt x="76" y="140"/>
                  </a:lnTo>
                  <a:lnTo>
                    <a:pt x="69" y="143"/>
                  </a:lnTo>
                  <a:lnTo>
                    <a:pt x="63" y="147"/>
                  </a:lnTo>
                  <a:lnTo>
                    <a:pt x="52" y="153"/>
                  </a:lnTo>
                  <a:lnTo>
                    <a:pt x="46" y="154"/>
                  </a:lnTo>
                  <a:lnTo>
                    <a:pt x="30" y="164"/>
                  </a:lnTo>
                  <a:lnTo>
                    <a:pt x="29" y="167"/>
                  </a:lnTo>
                  <a:lnTo>
                    <a:pt x="26" y="177"/>
                  </a:lnTo>
                  <a:lnTo>
                    <a:pt x="21" y="179"/>
                  </a:lnTo>
                  <a:lnTo>
                    <a:pt x="15" y="179"/>
                  </a:lnTo>
                  <a:lnTo>
                    <a:pt x="6" y="174"/>
                  </a:lnTo>
                  <a:lnTo>
                    <a:pt x="0" y="166"/>
                  </a:lnTo>
                  <a:lnTo>
                    <a:pt x="9" y="162"/>
                  </a:lnTo>
                  <a:lnTo>
                    <a:pt x="10" y="160"/>
                  </a:lnTo>
                  <a:lnTo>
                    <a:pt x="9" y="154"/>
                  </a:lnTo>
                  <a:lnTo>
                    <a:pt x="9" y="142"/>
                  </a:lnTo>
                  <a:lnTo>
                    <a:pt x="9" y="135"/>
                  </a:lnTo>
                  <a:lnTo>
                    <a:pt x="12" y="132"/>
                  </a:lnTo>
                  <a:lnTo>
                    <a:pt x="15" y="130"/>
                  </a:lnTo>
                  <a:lnTo>
                    <a:pt x="16" y="126"/>
                  </a:lnTo>
                  <a:lnTo>
                    <a:pt x="16" y="125"/>
                  </a:lnTo>
                  <a:lnTo>
                    <a:pt x="10" y="120"/>
                  </a:lnTo>
                  <a:lnTo>
                    <a:pt x="8" y="119"/>
                  </a:lnTo>
                  <a:lnTo>
                    <a:pt x="6" y="114"/>
                  </a:lnTo>
                  <a:lnTo>
                    <a:pt x="10" y="112"/>
                  </a:lnTo>
                  <a:lnTo>
                    <a:pt x="17" y="110"/>
                  </a:lnTo>
                  <a:lnTo>
                    <a:pt x="20" y="102"/>
                  </a:lnTo>
                  <a:lnTo>
                    <a:pt x="24" y="95"/>
                  </a:lnTo>
                  <a:lnTo>
                    <a:pt x="35" y="87"/>
                  </a:lnTo>
                  <a:lnTo>
                    <a:pt x="42" y="80"/>
                  </a:lnTo>
                  <a:lnTo>
                    <a:pt x="45" y="76"/>
                  </a:lnTo>
                  <a:lnTo>
                    <a:pt x="44" y="74"/>
                  </a:lnTo>
                  <a:lnTo>
                    <a:pt x="30" y="64"/>
                  </a:lnTo>
                  <a:lnTo>
                    <a:pt x="23" y="68"/>
                  </a:lnTo>
                  <a:lnTo>
                    <a:pt x="20" y="66"/>
                  </a:lnTo>
                  <a:lnTo>
                    <a:pt x="18" y="66"/>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02" name="Freeform 58"/>
            <p:cNvSpPr>
              <a:spLocks/>
            </p:cNvSpPr>
            <p:nvPr/>
          </p:nvSpPr>
          <p:spPr bwMode="auto">
            <a:xfrm rot="1627522">
              <a:off x="2839" y="3262"/>
              <a:ext cx="114" cy="125"/>
            </a:xfrm>
            <a:custGeom>
              <a:avLst/>
              <a:gdLst>
                <a:gd name="T0" fmla="*/ 16 w 94"/>
                <a:gd name="T1" fmla="*/ 81 h 85"/>
                <a:gd name="T2" fmla="*/ 10 w 94"/>
                <a:gd name="T3" fmla="*/ 76 h 85"/>
                <a:gd name="T4" fmla="*/ 4 w 94"/>
                <a:gd name="T5" fmla="*/ 64 h 85"/>
                <a:gd name="T6" fmla="*/ 7 w 94"/>
                <a:gd name="T7" fmla="*/ 56 h 85"/>
                <a:gd name="T8" fmla="*/ 10 w 94"/>
                <a:gd name="T9" fmla="*/ 49 h 85"/>
                <a:gd name="T10" fmla="*/ 7 w 94"/>
                <a:gd name="T11" fmla="*/ 40 h 85"/>
                <a:gd name="T12" fmla="*/ 0 w 94"/>
                <a:gd name="T13" fmla="*/ 38 h 85"/>
                <a:gd name="T14" fmla="*/ 6 w 94"/>
                <a:gd name="T15" fmla="*/ 30 h 85"/>
                <a:gd name="T16" fmla="*/ 13 w 94"/>
                <a:gd name="T17" fmla="*/ 24 h 85"/>
                <a:gd name="T18" fmla="*/ 18 w 94"/>
                <a:gd name="T19" fmla="*/ 14 h 85"/>
                <a:gd name="T20" fmla="*/ 19 w 94"/>
                <a:gd name="T21" fmla="*/ 3 h 85"/>
                <a:gd name="T22" fmla="*/ 22 w 94"/>
                <a:gd name="T23" fmla="*/ 2 h 85"/>
                <a:gd name="T24" fmla="*/ 25 w 94"/>
                <a:gd name="T25" fmla="*/ 4 h 85"/>
                <a:gd name="T26" fmla="*/ 30 w 94"/>
                <a:gd name="T27" fmla="*/ 6 h 85"/>
                <a:gd name="T28" fmla="*/ 36 w 94"/>
                <a:gd name="T29" fmla="*/ 8 h 85"/>
                <a:gd name="T30" fmla="*/ 43 w 94"/>
                <a:gd name="T31" fmla="*/ 7 h 85"/>
                <a:gd name="T32" fmla="*/ 49 w 94"/>
                <a:gd name="T33" fmla="*/ 10 h 85"/>
                <a:gd name="T34" fmla="*/ 53 w 94"/>
                <a:gd name="T35" fmla="*/ 19 h 85"/>
                <a:gd name="T36" fmla="*/ 57 w 94"/>
                <a:gd name="T37" fmla="*/ 25 h 85"/>
                <a:gd name="T38" fmla="*/ 59 w 94"/>
                <a:gd name="T39" fmla="*/ 19 h 85"/>
                <a:gd name="T40" fmla="*/ 58 w 94"/>
                <a:gd name="T41" fmla="*/ 14 h 85"/>
                <a:gd name="T42" fmla="*/ 58 w 94"/>
                <a:gd name="T43" fmla="*/ 8 h 85"/>
                <a:gd name="T44" fmla="*/ 61 w 94"/>
                <a:gd name="T45" fmla="*/ 9 h 85"/>
                <a:gd name="T46" fmla="*/ 65 w 94"/>
                <a:gd name="T47" fmla="*/ 7 h 85"/>
                <a:gd name="T48" fmla="*/ 70 w 94"/>
                <a:gd name="T49" fmla="*/ 4 h 85"/>
                <a:gd name="T50" fmla="*/ 75 w 94"/>
                <a:gd name="T51" fmla="*/ 9 h 85"/>
                <a:gd name="T52" fmla="*/ 87 w 94"/>
                <a:gd name="T53" fmla="*/ 13 h 85"/>
                <a:gd name="T54" fmla="*/ 94 w 94"/>
                <a:gd name="T55" fmla="*/ 19 h 85"/>
                <a:gd name="T56" fmla="*/ 88 w 94"/>
                <a:gd name="T57" fmla="*/ 28 h 85"/>
                <a:gd name="T58" fmla="*/ 81 w 94"/>
                <a:gd name="T59" fmla="*/ 45 h 85"/>
                <a:gd name="T60" fmla="*/ 85 w 94"/>
                <a:gd name="T61" fmla="*/ 51 h 85"/>
                <a:gd name="T62" fmla="*/ 91 w 94"/>
                <a:gd name="T63" fmla="*/ 63 h 85"/>
                <a:gd name="T64" fmla="*/ 90 w 94"/>
                <a:gd name="T65" fmla="*/ 72 h 85"/>
                <a:gd name="T66" fmla="*/ 81 w 94"/>
                <a:gd name="T67" fmla="*/ 84 h 85"/>
                <a:gd name="T68" fmla="*/ 73 w 94"/>
                <a:gd name="T69" fmla="*/ 84 h 85"/>
                <a:gd name="T70" fmla="*/ 73 w 94"/>
                <a:gd name="T71" fmla="*/ 69 h 85"/>
                <a:gd name="T72" fmla="*/ 66 w 94"/>
                <a:gd name="T73" fmla="*/ 60 h 85"/>
                <a:gd name="T74" fmla="*/ 28 w 94"/>
                <a:gd name="T75" fmla="*/ 66 h 85"/>
                <a:gd name="T76" fmla="*/ 17 w 94"/>
                <a:gd name="T77" fmla="*/ 81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4" h="85">
                  <a:moveTo>
                    <a:pt x="17" y="81"/>
                  </a:moveTo>
                  <a:lnTo>
                    <a:pt x="16" y="81"/>
                  </a:lnTo>
                  <a:lnTo>
                    <a:pt x="13" y="79"/>
                  </a:lnTo>
                  <a:lnTo>
                    <a:pt x="10" y="76"/>
                  </a:lnTo>
                  <a:lnTo>
                    <a:pt x="5" y="68"/>
                  </a:lnTo>
                  <a:lnTo>
                    <a:pt x="4" y="64"/>
                  </a:lnTo>
                  <a:lnTo>
                    <a:pt x="5" y="61"/>
                  </a:lnTo>
                  <a:lnTo>
                    <a:pt x="7" y="56"/>
                  </a:lnTo>
                  <a:lnTo>
                    <a:pt x="10" y="52"/>
                  </a:lnTo>
                  <a:lnTo>
                    <a:pt x="10" y="49"/>
                  </a:lnTo>
                  <a:lnTo>
                    <a:pt x="10" y="44"/>
                  </a:lnTo>
                  <a:lnTo>
                    <a:pt x="7" y="40"/>
                  </a:lnTo>
                  <a:lnTo>
                    <a:pt x="4" y="38"/>
                  </a:lnTo>
                  <a:lnTo>
                    <a:pt x="0" y="38"/>
                  </a:lnTo>
                  <a:lnTo>
                    <a:pt x="3" y="33"/>
                  </a:lnTo>
                  <a:lnTo>
                    <a:pt x="6" y="30"/>
                  </a:lnTo>
                  <a:lnTo>
                    <a:pt x="10" y="27"/>
                  </a:lnTo>
                  <a:lnTo>
                    <a:pt x="13" y="24"/>
                  </a:lnTo>
                  <a:lnTo>
                    <a:pt x="17" y="19"/>
                  </a:lnTo>
                  <a:lnTo>
                    <a:pt x="18" y="14"/>
                  </a:lnTo>
                  <a:lnTo>
                    <a:pt x="19" y="8"/>
                  </a:lnTo>
                  <a:lnTo>
                    <a:pt x="19" y="3"/>
                  </a:lnTo>
                  <a:lnTo>
                    <a:pt x="18" y="0"/>
                  </a:lnTo>
                  <a:lnTo>
                    <a:pt x="22" y="2"/>
                  </a:lnTo>
                  <a:lnTo>
                    <a:pt x="23" y="3"/>
                  </a:lnTo>
                  <a:lnTo>
                    <a:pt x="25" y="4"/>
                  </a:lnTo>
                  <a:lnTo>
                    <a:pt x="28" y="4"/>
                  </a:lnTo>
                  <a:lnTo>
                    <a:pt x="30" y="6"/>
                  </a:lnTo>
                  <a:lnTo>
                    <a:pt x="33" y="7"/>
                  </a:lnTo>
                  <a:lnTo>
                    <a:pt x="36" y="8"/>
                  </a:lnTo>
                  <a:lnTo>
                    <a:pt x="41" y="7"/>
                  </a:lnTo>
                  <a:lnTo>
                    <a:pt x="43" y="7"/>
                  </a:lnTo>
                  <a:lnTo>
                    <a:pt x="47" y="8"/>
                  </a:lnTo>
                  <a:lnTo>
                    <a:pt x="49" y="10"/>
                  </a:lnTo>
                  <a:lnTo>
                    <a:pt x="52" y="15"/>
                  </a:lnTo>
                  <a:lnTo>
                    <a:pt x="53" y="19"/>
                  </a:lnTo>
                  <a:lnTo>
                    <a:pt x="54" y="21"/>
                  </a:lnTo>
                  <a:lnTo>
                    <a:pt x="57" y="25"/>
                  </a:lnTo>
                  <a:lnTo>
                    <a:pt x="58" y="22"/>
                  </a:lnTo>
                  <a:lnTo>
                    <a:pt x="59" y="19"/>
                  </a:lnTo>
                  <a:lnTo>
                    <a:pt x="59" y="16"/>
                  </a:lnTo>
                  <a:lnTo>
                    <a:pt x="58" y="14"/>
                  </a:lnTo>
                  <a:lnTo>
                    <a:pt x="57" y="10"/>
                  </a:lnTo>
                  <a:lnTo>
                    <a:pt x="58" y="8"/>
                  </a:lnTo>
                  <a:lnTo>
                    <a:pt x="59" y="8"/>
                  </a:lnTo>
                  <a:lnTo>
                    <a:pt x="61" y="9"/>
                  </a:lnTo>
                  <a:lnTo>
                    <a:pt x="63" y="7"/>
                  </a:lnTo>
                  <a:lnTo>
                    <a:pt x="65" y="7"/>
                  </a:lnTo>
                  <a:lnTo>
                    <a:pt x="69" y="4"/>
                  </a:lnTo>
                  <a:lnTo>
                    <a:pt x="70" y="4"/>
                  </a:lnTo>
                  <a:lnTo>
                    <a:pt x="73" y="8"/>
                  </a:lnTo>
                  <a:lnTo>
                    <a:pt x="75" y="9"/>
                  </a:lnTo>
                  <a:lnTo>
                    <a:pt x="81" y="7"/>
                  </a:lnTo>
                  <a:lnTo>
                    <a:pt x="87" y="13"/>
                  </a:lnTo>
                  <a:lnTo>
                    <a:pt x="90" y="16"/>
                  </a:lnTo>
                  <a:lnTo>
                    <a:pt x="94" y="19"/>
                  </a:lnTo>
                  <a:lnTo>
                    <a:pt x="94" y="20"/>
                  </a:lnTo>
                  <a:lnTo>
                    <a:pt x="88" y="28"/>
                  </a:lnTo>
                  <a:lnTo>
                    <a:pt x="83" y="37"/>
                  </a:lnTo>
                  <a:lnTo>
                    <a:pt x="81" y="45"/>
                  </a:lnTo>
                  <a:lnTo>
                    <a:pt x="82" y="48"/>
                  </a:lnTo>
                  <a:lnTo>
                    <a:pt x="85" y="51"/>
                  </a:lnTo>
                  <a:lnTo>
                    <a:pt x="90" y="60"/>
                  </a:lnTo>
                  <a:lnTo>
                    <a:pt x="91" y="63"/>
                  </a:lnTo>
                  <a:lnTo>
                    <a:pt x="91" y="66"/>
                  </a:lnTo>
                  <a:lnTo>
                    <a:pt x="90" y="72"/>
                  </a:lnTo>
                  <a:lnTo>
                    <a:pt x="85" y="80"/>
                  </a:lnTo>
                  <a:lnTo>
                    <a:pt x="81" y="84"/>
                  </a:lnTo>
                  <a:lnTo>
                    <a:pt x="77" y="85"/>
                  </a:lnTo>
                  <a:lnTo>
                    <a:pt x="73" y="84"/>
                  </a:lnTo>
                  <a:lnTo>
                    <a:pt x="72" y="79"/>
                  </a:lnTo>
                  <a:lnTo>
                    <a:pt x="73" y="69"/>
                  </a:lnTo>
                  <a:lnTo>
                    <a:pt x="71" y="63"/>
                  </a:lnTo>
                  <a:lnTo>
                    <a:pt x="66" y="60"/>
                  </a:lnTo>
                  <a:lnTo>
                    <a:pt x="61" y="60"/>
                  </a:lnTo>
                  <a:lnTo>
                    <a:pt x="28" y="66"/>
                  </a:lnTo>
                  <a:lnTo>
                    <a:pt x="23" y="72"/>
                  </a:lnTo>
                  <a:lnTo>
                    <a:pt x="17" y="81"/>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03" name="Freeform 59"/>
            <p:cNvSpPr>
              <a:spLocks/>
            </p:cNvSpPr>
            <p:nvPr/>
          </p:nvSpPr>
          <p:spPr bwMode="auto">
            <a:xfrm rot="1627522">
              <a:off x="2759" y="3152"/>
              <a:ext cx="134" cy="176"/>
            </a:xfrm>
            <a:custGeom>
              <a:avLst/>
              <a:gdLst>
                <a:gd name="T0" fmla="*/ 89 w 109"/>
                <a:gd name="T1" fmla="*/ 85 h 119"/>
                <a:gd name="T2" fmla="*/ 83 w 109"/>
                <a:gd name="T3" fmla="*/ 89 h 119"/>
                <a:gd name="T4" fmla="*/ 76 w 109"/>
                <a:gd name="T5" fmla="*/ 89 h 119"/>
                <a:gd name="T6" fmla="*/ 69 w 109"/>
                <a:gd name="T7" fmla="*/ 91 h 119"/>
                <a:gd name="T8" fmla="*/ 59 w 109"/>
                <a:gd name="T9" fmla="*/ 92 h 119"/>
                <a:gd name="T10" fmla="*/ 55 w 109"/>
                <a:gd name="T11" fmla="*/ 89 h 119"/>
                <a:gd name="T12" fmla="*/ 53 w 109"/>
                <a:gd name="T13" fmla="*/ 85 h 119"/>
                <a:gd name="T14" fmla="*/ 48 w 109"/>
                <a:gd name="T15" fmla="*/ 84 h 119"/>
                <a:gd name="T16" fmla="*/ 47 w 109"/>
                <a:gd name="T17" fmla="*/ 80 h 119"/>
                <a:gd name="T18" fmla="*/ 43 w 109"/>
                <a:gd name="T19" fmla="*/ 80 h 119"/>
                <a:gd name="T20" fmla="*/ 40 w 109"/>
                <a:gd name="T21" fmla="*/ 86 h 119"/>
                <a:gd name="T22" fmla="*/ 37 w 109"/>
                <a:gd name="T23" fmla="*/ 97 h 119"/>
                <a:gd name="T24" fmla="*/ 37 w 109"/>
                <a:gd name="T25" fmla="*/ 107 h 119"/>
                <a:gd name="T26" fmla="*/ 29 w 109"/>
                <a:gd name="T27" fmla="*/ 119 h 119"/>
                <a:gd name="T28" fmla="*/ 23 w 109"/>
                <a:gd name="T29" fmla="*/ 114 h 119"/>
                <a:gd name="T30" fmla="*/ 21 w 109"/>
                <a:gd name="T31" fmla="*/ 104 h 119"/>
                <a:gd name="T32" fmla="*/ 17 w 109"/>
                <a:gd name="T33" fmla="*/ 97 h 119"/>
                <a:gd name="T34" fmla="*/ 10 w 109"/>
                <a:gd name="T35" fmla="*/ 92 h 119"/>
                <a:gd name="T36" fmla="*/ 11 w 109"/>
                <a:gd name="T37" fmla="*/ 80 h 119"/>
                <a:gd name="T38" fmla="*/ 12 w 109"/>
                <a:gd name="T39" fmla="*/ 68 h 119"/>
                <a:gd name="T40" fmla="*/ 11 w 109"/>
                <a:gd name="T41" fmla="*/ 55 h 119"/>
                <a:gd name="T42" fmla="*/ 9 w 109"/>
                <a:gd name="T43" fmla="*/ 46 h 119"/>
                <a:gd name="T44" fmla="*/ 4 w 109"/>
                <a:gd name="T45" fmla="*/ 40 h 119"/>
                <a:gd name="T46" fmla="*/ 0 w 109"/>
                <a:gd name="T47" fmla="*/ 35 h 119"/>
                <a:gd name="T48" fmla="*/ 4 w 109"/>
                <a:gd name="T49" fmla="*/ 28 h 119"/>
                <a:gd name="T50" fmla="*/ 10 w 109"/>
                <a:gd name="T51" fmla="*/ 6 h 119"/>
                <a:gd name="T52" fmla="*/ 18 w 109"/>
                <a:gd name="T53" fmla="*/ 6 h 119"/>
                <a:gd name="T54" fmla="*/ 23 w 109"/>
                <a:gd name="T55" fmla="*/ 0 h 119"/>
                <a:gd name="T56" fmla="*/ 30 w 109"/>
                <a:gd name="T57" fmla="*/ 5 h 119"/>
                <a:gd name="T58" fmla="*/ 41 w 109"/>
                <a:gd name="T59" fmla="*/ 7 h 119"/>
                <a:gd name="T60" fmla="*/ 45 w 109"/>
                <a:gd name="T61" fmla="*/ 12 h 119"/>
                <a:gd name="T62" fmla="*/ 54 w 109"/>
                <a:gd name="T63" fmla="*/ 11 h 119"/>
                <a:gd name="T64" fmla="*/ 60 w 109"/>
                <a:gd name="T65" fmla="*/ 5 h 119"/>
                <a:gd name="T66" fmla="*/ 65 w 109"/>
                <a:gd name="T67" fmla="*/ 8 h 119"/>
                <a:gd name="T68" fmla="*/ 70 w 109"/>
                <a:gd name="T69" fmla="*/ 11 h 119"/>
                <a:gd name="T70" fmla="*/ 76 w 109"/>
                <a:gd name="T71" fmla="*/ 16 h 119"/>
                <a:gd name="T72" fmla="*/ 82 w 109"/>
                <a:gd name="T73" fmla="*/ 16 h 119"/>
                <a:gd name="T74" fmla="*/ 88 w 109"/>
                <a:gd name="T75" fmla="*/ 17 h 119"/>
                <a:gd name="T76" fmla="*/ 95 w 109"/>
                <a:gd name="T77" fmla="*/ 34 h 119"/>
                <a:gd name="T78" fmla="*/ 108 w 109"/>
                <a:gd name="T79" fmla="*/ 46 h 119"/>
                <a:gd name="T80" fmla="*/ 109 w 109"/>
                <a:gd name="T81" fmla="*/ 54 h 119"/>
                <a:gd name="T82" fmla="*/ 107 w 109"/>
                <a:gd name="T83" fmla="*/ 65 h 119"/>
                <a:gd name="T84" fmla="*/ 100 w 109"/>
                <a:gd name="T85" fmla="*/ 73 h 119"/>
                <a:gd name="T86" fmla="*/ 93 w 109"/>
                <a:gd name="T87" fmla="*/ 7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9" h="119">
                  <a:moveTo>
                    <a:pt x="90" y="84"/>
                  </a:moveTo>
                  <a:lnTo>
                    <a:pt x="89" y="85"/>
                  </a:lnTo>
                  <a:lnTo>
                    <a:pt x="85" y="88"/>
                  </a:lnTo>
                  <a:lnTo>
                    <a:pt x="83" y="89"/>
                  </a:lnTo>
                  <a:lnTo>
                    <a:pt x="78" y="89"/>
                  </a:lnTo>
                  <a:lnTo>
                    <a:pt x="76" y="89"/>
                  </a:lnTo>
                  <a:lnTo>
                    <a:pt x="71" y="91"/>
                  </a:lnTo>
                  <a:lnTo>
                    <a:pt x="69" y="91"/>
                  </a:lnTo>
                  <a:lnTo>
                    <a:pt x="64" y="92"/>
                  </a:lnTo>
                  <a:lnTo>
                    <a:pt x="59" y="92"/>
                  </a:lnTo>
                  <a:lnTo>
                    <a:pt x="57" y="91"/>
                  </a:lnTo>
                  <a:lnTo>
                    <a:pt x="55" y="89"/>
                  </a:lnTo>
                  <a:lnTo>
                    <a:pt x="54" y="86"/>
                  </a:lnTo>
                  <a:lnTo>
                    <a:pt x="53" y="85"/>
                  </a:lnTo>
                  <a:lnTo>
                    <a:pt x="49" y="85"/>
                  </a:lnTo>
                  <a:lnTo>
                    <a:pt x="48" y="84"/>
                  </a:lnTo>
                  <a:lnTo>
                    <a:pt x="47" y="82"/>
                  </a:lnTo>
                  <a:lnTo>
                    <a:pt x="47" y="80"/>
                  </a:lnTo>
                  <a:lnTo>
                    <a:pt x="46" y="79"/>
                  </a:lnTo>
                  <a:lnTo>
                    <a:pt x="43" y="80"/>
                  </a:lnTo>
                  <a:lnTo>
                    <a:pt x="42" y="83"/>
                  </a:lnTo>
                  <a:lnTo>
                    <a:pt x="40" y="86"/>
                  </a:lnTo>
                  <a:lnTo>
                    <a:pt x="39" y="91"/>
                  </a:lnTo>
                  <a:lnTo>
                    <a:pt x="37" y="97"/>
                  </a:lnTo>
                  <a:lnTo>
                    <a:pt x="39" y="101"/>
                  </a:lnTo>
                  <a:lnTo>
                    <a:pt x="37" y="107"/>
                  </a:lnTo>
                  <a:lnTo>
                    <a:pt x="33" y="118"/>
                  </a:lnTo>
                  <a:lnTo>
                    <a:pt x="29" y="119"/>
                  </a:lnTo>
                  <a:lnTo>
                    <a:pt x="25" y="119"/>
                  </a:lnTo>
                  <a:lnTo>
                    <a:pt x="23" y="114"/>
                  </a:lnTo>
                  <a:lnTo>
                    <a:pt x="22" y="110"/>
                  </a:lnTo>
                  <a:lnTo>
                    <a:pt x="21" y="104"/>
                  </a:lnTo>
                  <a:lnTo>
                    <a:pt x="19" y="98"/>
                  </a:lnTo>
                  <a:lnTo>
                    <a:pt x="17" y="97"/>
                  </a:lnTo>
                  <a:lnTo>
                    <a:pt x="12" y="97"/>
                  </a:lnTo>
                  <a:lnTo>
                    <a:pt x="10" y="92"/>
                  </a:lnTo>
                  <a:lnTo>
                    <a:pt x="9" y="84"/>
                  </a:lnTo>
                  <a:lnTo>
                    <a:pt x="11" y="80"/>
                  </a:lnTo>
                  <a:lnTo>
                    <a:pt x="12" y="76"/>
                  </a:lnTo>
                  <a:lnTo>
                    <a:pt x="12" y="68"/>
                  </a:lnTo>
                  <a:lnTo>
                    <a:pt x="12" y="60"/>
                  </a:lnTo>
                  <a:lnTo>
                    <a:pt x="11" y="55"/>
                  </a:lnTo>
                  <a:lnTo>
                    <a:pt x="11" y="50"/>
                  </a:lnTo>
                  <a:lnTo>
                    <a:pt x="9" y="46"/>
                  </a:lnTo>
                  <a:lnTo>
                    <a:pt x="7" y="42"/>
                  </a:lnTo>
                  <a:lnTo>
                    <a:pt x="4" y="40"/>
                  </a:lnTo>
                  <a:lnTo>
                    <a:pt x="1" y="36"/>
                  </a:lnTo>
                  <a:lnTo>
                    <a:pt x="0" y="35"/>
                  </a:lnTo>
                  <a:lnTo>
                    <a:pt x="1" y="31"/>
                  </a:lnTo>
                  <a:lnTo>
                    <a:pt x="4" y="28"/>
                  </a:lnTo>
                  <a:lnTo>
                    <a:pt x="3" y="20"/>
                  </a:lnTo>
                  <a:lnTo>
                    <a:pt x="10" y="6"/>
                  </a:lnTo>
                  <a:lnTo>
                    <a:pt x="15" y="7"/>
                  </a:lnTo>
                  <a:lnTo>
                    <a:pt x="18" y="6"/>
                  </a:lnTo>
                  <a:lnTo>
                    <a:pt x="19" y="5"/>
                  </a:lnTo>
                  <a:lnTo>
                    <a:pt x="23" y="0"/>
                  </a:lnTo>
                  <a:lnTo>
                    <a:pt x="29" y="1"/>
                  </a:lnTo>
                  <a:lnTo>
                    <a:pt x="30" y="5"/>
                  </a:lnTo>
                  <a:lnTo>
                    <a:pt x="34" y="10"/>
                  </a:lnTo>
                  <a:lnTo>
                    <a:pt x="41" y="7"/>
                  </a:lnTo>
                  <a:lnTo>
                    <a:pt x="45" y="10"/>
                  </a:lnTo>
                  <a:lnTo>
                    <a:pt x="45" y="12"/>
                  </a:lnTo>
                  <a:lnTo>
                    <a:pt x="52" y="14"/>
                  </a:lnTo>
                  <a:lnTo>
                    <a:pt x="54" y="11"/>
                  </a:lnTo>
                  <a:lnTo>
                    <a:pt x="59" y="10"/>
                  </a:lnTo>
                  <a:lnTo>
                    <a:pt x="60" y="5"/>
                  </a:lnTo>
                  <a:lnTo>
                    <a:pt x="61" y="8"/>
                  </a:lnTo>
                  <a:lnTo>
                    <a:pt x="65" y="8"/>
                  </a:lnTo>
                  <a:lnTo>
                    <a:pt x="67" y="8"/>
                  </a:lnTo>
                  <a:lnTo>
                    <a:pt x="70" y="11"/>
                  </a:lnTo>
                  <a:lnTo>
                    <a:pt x="72" y="13"/>
                  </a:lnTo>
                  <a:lnTo>
                    <a:pt x="76" y="16"/>
                  </a:lnTo>
                  <a:lnTo>
                    <a:pt x="79" y="17"/>
                  </a:lnTo>
                  <a:lnTo>
                    <a:pt x="82" y="16"/>
                  </a:lnTo>
                  <a:lnTo>
                    <a:pt x="85" y="17"/>
                  </a:lnTo>
                  <a:lnTo>
                    <a:pt x="88" y="17"/>
                  </a:lnTo>
                  <a:lnTo>
                    <a:pt x="93" y="23"/>
                  </a:lnTo>
                  <a:lnTo>
                    <a:pt x="95" y="34"/>
                  </a:lnTo>
                  <a:lnTo>
                    <a:pt x="102" y="41"/>
                  </a:lnTo>
                  <a:lnTo>
                    <a:pt x="108" y="46"/>
                  </a:lnTo>
                  <a:lnTo>
                    <a:pt x="109" y="49"/>
                  </a:lnTo>
                  <a:lnTo>
                    <a:pt x="109" y="54"/>
                  </a:lnTo>
                  <a:lnTo>
                    <a:pt x="108" y="60"/>
                  </a:lnTo>
                  <a:lnTo>
                    <a:pt x="107" y="65"/>
                  </a:lnTo>
                  <a:lnTo>
                    <a:pt x="103" y="70"/>
                  </a:lnTo>
                  <a:lnTo>
                    <a:pt x="100" y="73"/>
                  </a:lnTo>
                  <a:lnTo>
                    <a:pt x="96" y="76"/>
                  </a:lnTo>
                  <a:lnTo>
                    <a:pt x="93" y="79"/>
                  </a:lnTo>
                  <a:lnTo>
                    <a:pt x="90" y="84"/>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04" name="Freeform 60"/>
            <p:cNvSpPr>
              <a:spLocks/>
            </p:cNvSpPr>
            <p:nvPr/>
          </p:nvSpPr>
          <p:spPr bwMode="auto">
            <a:xfrm rot="1627522">
              <a:off x="2603" y="3184"/>
              <a:ext cx="251" cy="235"/>
            </a:xfrm>
            <a:custGeom>
              <a:avLst/>
              <a:gdLst>
                <a:gd name="T0" fmla="*/ 1 w 201"/>
                <a:gd name="T1" fmla="*/ 132 h 158"/>
                <a:gd name="T2" fmla="*/ 6 w 201"/>
                <a:gd name="T3" fmla="*/ 121 h 158"/>
                <a:gd name="T4" fmla="*/ 16 w 201"/>
                <a:gd name="T5" fmla="*/ 112 h 158"/>
                <a:gd name="T6" fmla="*/ 26 w 201"/>
                <a:gd name="T7" fmla="*/ 96 h 158"/>
                <a:gd name="T8" fmla="*/ 34 w 201"/>
                <a:gd name="T9" fmla="*/ 86 h 158"/>
                <a:gd name="T10" fmla="*/ 40 w 201"/>
                <a:gd name="T11" fmla="*/ 76 h 158"/>
                <a:gd name="T12" fmla="*/ 44 w 201"/>
                <a:gd name="T13" fmla="*/ 67 h 158"/>
                <a:gd name="T14" fmla="*/ 50 w 201"/>
                <a:gd name="T15" fmla="*/ 61 h 158"/>
                <a:gd name="T16" fmla="*/ 62 w 201"/>
                <a:gd name="T17" fmla="*/ 61 h 158"/>
                <a:gd name="T18" fmla="*/ 73 w 201"/>
                <a:gd name="T19" fmla="*/ 50 h 158"/>
                <a:gd name="T20" fmla="*/ 88 w 201"/>
                <a:gd name="T21" fmla="*/ 42 h 158"/>
                <a:gd name="T22" fmla="*/ 91 w 201"/>
                <a:gd name="T23" fmla="*/ 30 h 158"/>
                <a:gd name="T24" fmla="*/ 94 w 201"/>
                <a:gd name="T25" fmla="*/ 20 h 158"/>
                <a:gd name="T26" fmla="*/ 99 w 201"/>
                <a:gd name="T27" fmla="*/ 4 h 158"/>
                <a:gd name="T28" fmla="*/ 104 w 201"/>
                <a:gd name="T29" fmla="*/ 9 h 158"/>
                <a:gd name="T30" fmla="*/ 105 w 201"/>
                <a:gd name="T31" fmla="*/ 30 h 158"/>
                <a:gd name="T32" fmla="*/ 103 w 201"/>
                <a:gd name="T33" fmla="*/ 46 h 158"/>
                <a:gd name="T34" fmla="*/ 112 w 201"/>
                <a:gd name="T35" fmla="*/ 52 h 158"/>
                <a:gd name="T36" fmla="*/ 116 w 201"/>
                <a:gd name="T37" fmla="*/ 68 h 158"/>
                <a:gd name="T38" fmla="*/ 126 w 201"/>
                <a:gd name="T39" fmla="*/ 72 h 158"/>
                <a:gd name="T40" fmla="*/ 130 w 201"/>
                <a:gd name="T41" fmla="*/ 51 h 158"/>
                <a:gd name="T42" fmla="*/ 135 w 201"/>
                <a:gd name="T43" fmla="*/ 37 h 158"/>
                <a:gd name="T44" fmla="*/ 140 w 201"/>
                <a:gd name="T45" fmla="*/ 34 h 158"/>
                <a:gd name="T46" fmla="*/ 142 w 201"/>
                <a:gd name="T47" fmla="*/ 39 h 158"/>
                <a:gd name="T48" fmla="*/ 148 w 201"/>
                <a:gd name="T49" fmla="*/ 43 h 158"/>
                <a:gd name="T50" fmla="*/ 157 w 201"/>
                <a:gd name="T51" fmla="*/ 46 h 158"/>
                <a:gd name="T52" fmla="*/ 169 w 201"/>
                <a:gd name="T53" fmla="*/ 43 h 158"/>
                <a:gd name="T54" fmla="*/ 178 w 201"/>
                <a:gd name="T55" fmla="*/ 42 h 158"/>
                <a:gd name="T56" fmla="*/ 187 w 201"/>
                <a:gd name="T57" fmla="*/ 38 h 158"/>
                <a:gd name="T58" fmla="*/ 193 w 201"/>
                <a:gd name="T59" fmla="*/ 49 h 158"/>
                <a:gd name="T60" fmla="*/ 188 w 201"/>
                <a:gd name="T61" fmla="*/ 61 h 158"/>
                <a:gd name="T62" fmla="*/ 193 w 201"/>
                <a:gd name="T63" fmla="*/ 76 h 158"/>
                <a:gd name="T64" fmla="*/ 200 w 201"/>
                <a:gd name="T65" fmla="*/ 81 h 158"/>
                <a:gd name="T66" fmla="*/ 198 w 201"/>
                <a:gd name="T67" fmla="*/ 99 h 158"/>
                <a:gd name="T68" fmla="*/ 201 w 201"/>
                <a:gd name="T69" fmla="*/ 112 h 158"/>
                <a:gd name="T70" fmla="*/ 166 w 201"/>
                <a:gd name="T71" fmla="*/ 157 h 158"/>
                <a:gd name="T72" fmla="*/ 151 w 201"/>
                <a:gd name="T73" fmla="*/ 142 h 158"/>
                <a:gd name="T74" fmla="*/ 159 w 201"/>
                <a:gd name="T75" fmla="*/ 92 h 158"/>
                <a:gd name="T76" fmla="*/ 158 w 201"/>
                <a:gd name="T77" fmla="*/ 84 h 158"/>
                <a:gd name="T78" fmla="*/ 130 w 201"/>
                <a:gd name="T79" fmla="*/ 96 h 158"/>
                <a:gd name="T80" fmla="*/ 121 w 201"/>
                <a:gd name="T81" fmla="*/ 106 h 158"/>
                <a:gd name="T82" fmla="*/ 104 w 201"/>
                <a:gd name="T83" fmla="*/ 120 h 158"/>
                <a:gd name="T84" fmla="*/ 93 w 201"/>
                <a:gd name="T85" fmla="*/ 139 h 158"/>
                <a:gd name="T86" fmla="*/ 90 w 201"/>
                <a:gd name="T87" fmla="*/ 158 h 158"/>
                <a:gd name="T88" fmla="*/ 54 w 201"/>
                <a:gd name="T89" fmla="*/ 147 h 158"/>
                <a:gd name="T90" fmla="*/ 33 w 201"/>
                <a:gd name="T91" fmla="*/ 153 h 158"/>
                <a:gd name="T92" fmla="*/ 6 w 201"/>
                <a:gd name="T93" fmla="*/ 14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1" h="158">
                  <a:moveTo>
                    <a:pt x="0" y="145"/>
                  </a:moveTo>
                  <a:lnTo>
                    <a:pt x="0" y="139"/>
                  </a:lnTo>
                  <a:lnTo>
                    <a:pt x="1" y="132"/>
                  </a:lnTo>
                  <a:lnTo>
                    <a:pt x="2" y="127"/>
                  </a:lnTo>
                  <a:lnTo>
                    <a:pt x="3" y="123"/>
                  </a:lnTo>
                  <a:lnTo>
                    <a:pt x="6" y="121"/>
                  </a:lnTo>
                  <a:lnTo>
                    <a:pt x="12" y="117"/>
                  </a:lnTo>
                  <a:lnTo>
                    <a:pt x="14" y="116"/>
                  </a:lnTo>
                  <a:lnTo>
                    <a:pt x="16" y="112"/>
                  </a:lnTo>
                  <a:lnTo>
                    <a:pt x="20" y="105"/>
                  </a:lnTo>
                  <a:lnTo>
                    <a:pt x="22" y="105"/>
                  </a:lnTo>
                  <a:lnTo>
                    <a:pt x="26" y="96"/>
                  </a:lnTo>
                  <a:lnTo>
                    <a:pt x="27" y="92"/>
                  </a:lnTo>
                  <a:lnTo>
                    <a:pt x="31" y="88"/>
                  </a:lnTo>
                  <a:lnTo>
                    <a:pt x="34" y="86"/>
                  </a:lnTo>
                  <a:lnTo>
                    <a:pt x="36" y="85"/>
                  </a:lnTo>
                  <a:lnTo>
                    <a:pt x="38" y="79"/>
                  </a:lnTo>
                  <a:lnTo>
                    <a:pt x="40" y="76"/>
                  </a:lnTo>
                  <a:lnTo>
                    <a:pt x="43" y="74"/>
                  </a:lnTo>
                  <a:lnTo>
                    <a:pt x="44" y="72"/>
                  </a:lnTo>
                  <a:lnTo>
                    <a:pt x="44" y="67"/>
                  </a:lnTo>
                  <a:lnTo>
                    <a:pt x="45" y="64"/>
                  </a:lnTo>
                  <a:lnTo>
                    <a:pt x="48" y="62"/>
                  </a:lnTo>
                  <a:lnTo>
                    <a:pt x="50" y="61"/>
                  </a:lnTo>
                  <a:lnTo>
                    <a:pt x="54" y="61"/>
                  </a:lnTo>
                  <a:lnTo>
                    <a:pt x="55" y="62"/>
                  </a:lnTo>
                  <a:lnTo>
                    <a:pt x="62" y="61"/>
                  </a:lnTo>
                  <a:lnTo>
                    <a:pt x="66" y="58"/>
                  </a:lnTo>
                  <a:lnTo>
                    <a:pt x="69" y="54"/>
                  </a:lnTo>
                  <a:lnTo>
                    <a:pt x="73" y="50"/>
                  </a:lnTo>
                  <a:lnTo>
                    <a:pt x="80" y="46"/>
                  </a:lnTo>
                  <a:lnTo>
                    <a:pt x="85" y="44"/>
                  </a:lnTo>
                  <a:lnTo>
                    <a:pt x="88" y="42"/>
                  </a:lnTo>
                  <a:lnTo>
                    <a:pt x="91" y="37"/>
                  </a:lnTo>
                  <a:lnTo>
                    <a:pt x="91" y="32"/>
                  </a:lnTo>
                  <a:lnTo>
                    <a:pt x="91" y="30"/>
                  </a:lnTo>
                  <a:lnTo>
                    <a:pt x="92" y="26"/>
                  </a:lnTo>
                  <a:lnTo>
                    <a:pt x="93" y="24"/>
                  </a:lnTo>
                  <a:lnTo>
                    <a:pt x="94" y="20"/>
                  </a:lnTo>
                  <a:lnTo>
                    <a:pt x="94" y="14"/>
                  </a:lnTo>
                  <a:lnTo>
                    <a:pt x="97" y="8"/>
                  </a:lnTo>
                  <a:lnTo>
                    <a:pt x="99" y="4"/>
                  </a:lnTo>
                  <a:lnTo>
                    <a:pt x="102" y="0"/>
                  </a:lnTo>
                  <a:lnTo>
                    <a:pt x="104" y="4"/>
                  </a:lnTo>
                  <a:lnTo>
                    <a:pt x="104" y="9"/>
                  </a:lnTo>
                  <a:lnTo>
                    <a:pt x="105" y="14"/>
                  </a:lnTo>
                  <a:lnTo>
                    <a:pt x="105" y="22"/>
                  </a:lnTo>
                  <a:lnTo>
                    <a:pt x="105" y="30"/>
                  </a:lnTo>
                  <a:lnTo>
                    <a:pt x="104" y="34"/>
                  </a:lnTo>
                  <a:lnTo>
                    <a:pt x="102" y="38"/>
                  </a:lnTo>
                  <a:lnTo>
                    <a:pt x="103" y="46"/>
                  </a:lnTo>
                  <a:lnTo>
                    <a:pt x="105" y="51"/>
                  </a:lnTo>
                  <a:lnTo>
                    <a:pt x="110" y="51"/>
                  </a:lnTo>
                  <a:lnTo>
                    <a:pt x="112" y="52"/>
                  </a:lnTo>
                  <a:lnTo>
                    <a:pt x="114" y="58"/>
                  </a:lnTo>
                  <a:lnTo>
                    <a:pt x="115" y="64"/>
                  </a:lnTo>
                  <a:lnTo>
                    <a:pt x="116" y="68"/>
                  </a:lnTo>
                  <a:lnTo>
                    <a:pt x="118" y="73"/>
                  </a:lnTo>
                  <a:lnTo>
                    <a:pt x="122" y="73"/>
                  </a:lnTo>
                  <a:lnTo>
                    <a:pt x="126" y="72"/>
                  </a:lnTo>
                  <a:lnTo>
                    <a:pt x="130" y="61"/>
                  </a:lnTo>
                  <a:lnTo>
                    <a:pt x="132" y="55"/>
                  </a:lnTo>
                  <a:lnTo>
                    <a:pt x="130" y="51"/>
                  </a:lnTo>
                  <a:lnTo>
                    <a:pt x="132" y="45"/>
                  </a:lnTo>
                  <a:lnTo>
                    <a:pt x="133" y="40"/>
                  </a:lnTo>
                  <a:lnTo>
                    <a:pt x="135" y="37"/>
                  </a:lnTo>
                  <a:lnTo>
                    <a:pt x="136" y="34"/>
                  </a:lnTo>
                  <a:lnTo>
                    <a:pt x="139" y="33"/>
                  </a:lnTo>
                  <a:lnTo>
                    <a:pt x="140" y="34"/>
                  </a:lnTo>
                  <a:lnTo>
                    <a:pt x="140" y="36"/>
                  </a:lnTo>
                  <a:lnTo>
                    <a:pt x="141" y="38"/>
                  </a:lnTo>
                  <a:lnTo>
                    <a:pt x="142" y="39"/>
                  </a:lnTo>
                  <a:lnTo>
                    <a:pt x="146" y="39"/>
                  </a:lnTo>
                  <a:lnTo>
                    <a:pt x="147" y="40"/>
                  </a:lnTo>
                  <a:lnTo>
                    <a:pt x="148" y="43"/>
                  </a:lnTo>
                  <a:lnTo>
                    <a:pt x="150" y="45"/>
                  </a:lnTo>
                  <a:lnTo>
                    <a:pt x="152" y="46"/>
                  </a:lnTo>
                  <a:lnTo>
                    <a:pt x="157" y="46"/>
                  </a:lnTo>
                  <a:lnTo>
                    <a:pt x="162" y="45"/>
                  </a:lnTo>
                  <a:lnTo>
                    <a:pt x="164" y="45"/>
                  </a:lnTo>
                  <a:lnTo>
                    <a:pt x="169" y="43"/>
                  </a:lnTo>
                  <a:lnTo>
                    <a:pt x="171" y="43"/>
                  </a:lnTo>
                  <a:lnTo>
                    <a:pt x="176" y="43"/>
                  </a:lnTo>
                  <a:lnTo>
                    <a:pt x="178" y="42"/>
                  </a:lnTo>
                  <a:lnTo>
                    <a:pt x="182" y="39"/>
                  </a:lnTo>
                  <a:lnTo>
                    <a:pt x="183" y="38"/>
                  </a:lnTo>
                  <a:lnTo>
                    <a:pt x="187" y="38"/>
                  </a:lnTo>
                  <a:lnTo>
                    <a:pt x="190" y="40"/>
                  </a:lnTo>
                  <a:lnTo>
                    <a:pt x="193" y="44"/>
                  </a:lnTo>
                  <a:lnTo>
                    <a:pt x="193" y="49"/>
                  </a:lnTo>
                  <a:lnTo>
                    <a:pt x="193" y="52"/>
                  </a:lnTo>
                  <a:lnTo>
                    <a:pt x="190" y="56"/>
                  </a:lnTo>
                  <a:lnTo>
                    <a:pt x="188" y="61"/>
                  </a:lnTo>
                  <a:lnTo>
                    <a:pt x="187" y="64"/>
                  </a:lnTo>
                  <a:lnTo>
                    <a:pt x="188" y="68"/>
                  </a:lnTo>
                  <a:lnTo>
                    <a:pt x="193" y="76"/>
                  </a:lnTo>
                  <a:lnTo>
                    <a:pt x="196" y="79"/>
                  </a:lnTo>
                  <a:lnTo>
                    <a:pt x="199" y="81"/>
                  </a:lnTo>
                  <a:lnTo>
                    <a:pt x="200" y="81"/>
                  </a:lnTo>
                  <a:lnTo>
                    <a:pt x="200" y="84"/>
                  </a:lnTo>
                  <a:lnTo>
                    <a:pt x="196" y="93"/>
                  </a:lnTo>
                  <a:lnTo>
                    <a:pt x="198" y="99"/>
                  </a:lnTo>
                  <a:lnTo>
                    <a:pt x="200" y="103"/>
                  </a:lnTo>
                  <a:lnTo>
                    <a:pt x="201" y="106"/>
                  </a:lnTo>
                  <a:lnTo>
                    <a:pt x="201" y="112"/>
                  </a:lnTo>
                  <a:lnTo>
                    <a:pt x="194" y="132"/>
                  </a:lnTo>
                  <a:lnTo>
                    <a:pt x="178" y="150"/>
                  </a:lnTo>
                  <a:lnTo>
                    <a:pt x="166" y="157"/>
                  </a:lnTo>
                  <a:lnTo>
                    <a:pt x="160" y="156"/>
                  </a:lnTo>
                  <a:lnTo>
                    <a:pt x="154" y="151"/>
                  </a:lnTo>
                  <a:lnTo>
                    <a:pt x="151" y="142"/>
                  </a:lnTo>
                  <a:lnTo>
                    <a:pt x="153" y="124"/>
                  </a:lnTo>
                  <a:lnTo>
                    <a:pt x="154" y="99"/>
                  </a:lnTo>
                  <a:lnTo>
                    <a:pt x="159" y="92"/>
                  </a:lnTo>
                  <a:lnTo>
                    <a:pt x="160" y="88"/>
                  </a:lnTo>
                  <a:lnTo>
                    <a:pt x="159" y="86"/>
                  </a:lnTo>
                  <a:lnTo>
                    <a:pt x="158" y="84"/>
                  </a:lnTo>
                  <a:lnTo>
                    <a:pt x="133" y="85"/>
                  </a:lnTo>
                  <a:lnTo>
                    <a:pt x="130" y="90"/>
                  </a:lnTo>
                  <a:lnTo>
                    <a:pt x="130" y="96"/>
                  </a:lnTo>
                  <a:lnTo>
                    <a:pt x="129" y="99"/>
                  </a:lnTo>
                  <a:lnTo>
                    <a:pt x="127" y="102"/>
                  </a:lnTo>
                  <a:lnTo>
                    <a:pt x="121" y="106"/>
                  </a:lnTo>
                  <a:lnTo>
                    <a:pt x="114" y="110"/>
                  </a:lnTo>
                  <a:lnTo>
                    <a:pt x="105" y="116"/>
                  </a:lnTo>
                  <a:lnTo>
                    <a:pt x="104" y="120"/>
                  </a:lnTo>
                  <a:lnTo>
                    <a:pt x="103" y="126"/>
                  </a:lnTo>
                  <a:lnTo>
                    <a:pt x="100" y="128"/>
                  </a:lnTo>
                  <a:lnTo>
                    <a:pt x="93" y="139"/>
                  </a:lnTo>
                  <a:lnTo>
                    <a:pt x="90" y="146"/>
                  </a:lnTo>
                  <a:lnTo>
                    <a:pt x="88" y="148"/>
                  </a:lnTo>
                  <a:lnTo>
                    <a:pt x="90" y="158"/>
                  </a:lnTo>
                  <a:lnTo>
                    <a:pt x="79" y="156"/>
                  </a:lnTo>
                  <a:lnTo>
                    <a:pt x="58" y="147"/>
                  </a:lnTo>
                  <a:lnTo>
                    <a:pt x="54" y="147"/>
                  </a:lnTo>
                  <a:lnTo>
                    <a:pt x="48" y="148"/>
                  </a:lnTo>
                  <a:lnTo>
                    <a:pt x="39" y="152"/>
                  </a:lnTo>
                  <a:lnTo>
                    <a:pt x="33" y="153"/>
                  </a:lnTo>
                  <a:lnTo>
                    <a:pt x="26" y="150"/>
                  </a:lnTo>
                  <a:lnTo>
                    <a:pt x="10" y="145"/>
                  </a:lnTo>
                  <a:lnTo>
                    <a:pt x="6" y="145"/>
                  </a:lnTo>
                  <a:lnTo>
                    <a:pt x="0" y="145"/>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05" name="Freeform 61"/>
            <p:cNvSpPr>
              <a:spLocks/>
            </p:cNvSpPr>
            <p:nvPr/>
          </p:nvSpPr>
          <p:spPr bwMode="auto">
            <a:xfrm rot="1627522">
              <a:off x="2628" y="2705"/>
              <a:ext cx="170" cy="310"/>
            </a:xfrm>
            <a:custGeom>
              <a:avLst/>
              <a:gdLst>
                <a:gd name="T0" fmla="*/ 48 w 138"/>
                <a:gd name="T1" fmla="*/ 209 h 209"/>
                <a:gd name="T2" fmla="*/ 43 w 138"/>
                <a:gd name="T3" fmla="*/ 209 h 209"/>
                <a:gd name="T4" fmla="*/ 38 w 138"/>
                <a:gd name="T5" fmla="*/ 209 h 209"/>
                <a:gd name="T6" fmla="*/ 34 w 138"/>
                <a:gd name="T7" fmla="*/ 202 h 209"/>
                <a:gd name="T8" fmla="*/ 25 w 138"/>
                <a:gd name="T9" fmla="*/ 197 h 209"/>
                <a:gd name="T10" fmla="*/ 18 w 138"/>
                <a:gd name="T11" fmla="*/ 197 h 209"/>
                <a:gd name="T12" fmla="*/ 13 w 138"/>
                <a:gd name="T13" fmla="*/ 192 h 209"/>
                <a:gd name="T14" fmla="*/ 7 w 138"/>
                <a:gd name="T15" fmla="*/ 190 h 209"/>
                <a:gd name="T16" fmla="*/ 4 w 138"/>
                <a:gd name="T17" fmla="*/ 184 h 209"/>
                <a:gd name="T18" fmla="*/ 0 w 138"/>
                <a:gd name="T19" fmla="*/ 172 h 209"/>
                <a:gd name="T20" fmla="*/ 20 w 138"/>
                <a:gd name="T21" fmla="*/ 157 h 209"/>
                <a:gd name="T22" fmla="*/ 36 w 138"/>
                <a:gd name="T23" fmla="*/ 139 h 209"/>
                <a:gd name="T24" fmla="*/ 52 w 138"/>
                <a:gd name="T25" fmla="*/ 119 h 209"/>
                <a:gd name="T26" fmla="*/ 60 w 138"/>
                <a:gd name="T27" fmla="*/ 101 h 209"/>
                <a:gd name="T28" fmla="*/ 62 w 138"/>
                <a:gd name="T29" fmla="*/ 76 h 209"/>
                <a:gd name="T30" fmla="*/ 56 w 138"/>
                <a:gd name="T31" fmla="*/ 57 h 209"/>
                <a:gd name="T32" fmla="*/ 59 w 138"/>
                <a:gd name="T33" fmla="*/ 42 h 209"/>
                <a:gd name="T34" fmla="*/ 64 w 138"/>
                <a:gd name="T35" fmla="*/ 25 h 209"/>
                <a:gd name="T36" fmla="*/ 89 w 138"/>
                <a:gd name="T37" fmla="*/ 15 h 209"/>
                <a:gd name="T38" fmla="*/ 110 w 138"/>
                <a:gd name="T39" fmla="*/ 4 h 209"/>
                <a:gd name="T40" fmla="*/ 119 w 138"/>
                <a:gd name="T41" fmla="*/ 3 h 209"/>
                <a:gd name="T42" fmla="*/ 138 w 138"/>
                <a:gd name="T43" fmla="*/ 4 h 209"/>
                <a:gd name="T44" fmla="*/ 128 w 138"/>
                <a:gd name="T45" fmla="*/ 18 h 209"/>
                <a:gd name="T46" fmla="*/ 127 w 138"/>
                <a:gd name="T47" fmla="*/ 29 h 209"/>
                <a:gd name="T48" fmla="*/ 119 w 138"/>
                <a:gd name="T49" fmla="*/ 35 h 209"/>
                <a:gd name="T50" fmla="*/ 102 w 138"/>
                <a:gd name="T51" fmla="*/ 48 h 209"/>
                <a:gd name="T52" fmla="*/ 86 w 138"/>
                <a:gd name="T53" fmla="*/ 47 h 209"/>
                <a:gd name="T54" fmla="*/ 80 w 138"/>
                <a:gd name="T55" fmla="*/ 58 h 209"/>
                <a:gd name="T56" fmla="*/ 90 w 138"/>
                <a:gd name="T57" fmla="*/ 65 h 209"/>
                <a:gd name="T58" fmla="*/ 102 w 138"/>
                <a:gd name="T59" fmla="*/ 71 h 209"/>
                <a:gd name="T60" fmla="*/ 98 w 138"/>
                <a:gd name="T61" fmla="*/ 85 h 209"/>
                <a:gd name="T62" fmla="*/ 92 w 138"/>
                <a:gd name="T63" fmla="*/ 84 h 209"/>
                <a:gd name="T64" fmla="*/ 85 w 138"/>
                <a:gd name="T65" fmla="*/ 87 h 209"/>
                <a:gd name="T66" fmla="*/ 80 w 138"/>
                <a:gd name="T67" fmla="*/ 93 h 209"/>
                <a:gd name="T68" fmla="*/ 76 w 138"/>
                <a:gd name="T69" fmla="*/ 106 h 209"/>
                <a:gd name="T70" fmla="*/ 73 w 138"/>
                <a:gd name="T71" fmla="*/ 112 h 209"/>
                <a:gd name="T72" fmla="*/ 70 w 138"/>
                <a:gd name="T73" fmla="*/ 119 h 209"/>
                <a:gd name="T74" fmla="*/ 71 w 138"/>
                <a:gd name="T75" fmla="*/ 129 h 209"/>
                <a:gd name="T76" fmla="*/ 67 w 138"/>
                <a:gd name="T77" fmla="*/ 141 h 209"/>
                <a:gd name="T78" fmla="*/ 67 w 138"/>
                <a:gd name="T79" fmla="*/ 148 h 209"/>
                <a:gd name="T80" fmla="*/ 64 w 138"/>
                <a:gd name="T81" fmla="*/ 155 h 209"/>
                <a:gd name="T82" fmla="*/ 61 w 138"/>
                <a:gd name="T83" fmla="*/ 166 h 209"/>
                <a:gd name="T84" fmla="*/ 60 w 138"/>
                <a:gd name="T85" fmla="*/ 179 h 209"/>
                <a:gd name="T86" fmla="*/ 61 w 138"/>
                <a:gd name="T87" fmla="*/ 185 h 209"/>
                <a:gd name="T88" fmla="*/ 64 w 138"/>
                <a:gd name="T89" fmla="*/ 190 h 209"/>
                <a:gd name="T90" fmla="*/ 62 w 138"/>
                <a:gd name="T91" fmla="*/ 198 h 209"/>
                <a:gd name="T92" fmla="*/ 55 w 138"/>
                <a:gd name="T93" fmla="*/ 207 h 209"/>
                <a:gd name="T94" fmla="*/ 49 w 138"/>
                <a:gd name="T95" fmla="*/ 209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8" h="209">
                  <a:moveTo>
                    <a:pt x="49" y="209"/>
                  </a:moveTo>
                  <a:lnTo>
                    <a:pt x="48" y="209"/>
                  </a:lnTo>
                  <a:lnTo>
                    <a:pt x="46" y="209"/>
                  </a:lnTo>
                  <a:lnTo>
                    <a:pt x="43" y="209"/>
                  </a:lnTo>
                  <a:lnTo>
                    <a:pt x="40" y="209"/>
                  </a:lnTo>
                  <a:lnTo>
                    <a:pt x="38" y="209"/>
                  </a:lnTo>
                  <a:lnTo>
                    <a:pt x="36" y="205"/>
                  </a:lnTo>
                  <a:lnTo>
                    <a:pt x="34" y="202"/>
                  </a:lnTo>
                  <a:lnTo>
                    <a:pt x="30" y="199"/>
                  </a:lnTo>
                  <a:lnTo>
                    <a:pt x="25" y="197"/>
                  </a:lnTo>
                  <a:lnTo>
                    <a:pt x="22" y="197"/>
                  </a:lnTo>
                  <a:lnTo>
                    <a:pt x="18" y="197"/>
                  </a:lnTo>
                  <a:lnTo>
                    <a:pt x="16" y="197"/>
                  </a:lnTo>
                  <a:lnTo>
                    <a:pt x="13" y="192"/>
                  </a:lnTo>
                  <a:lnTo>
                    <a:pt x="10" y="192"/>
                  </a:lnTo>
                  <a:lnTo>
                    <a:pt x="7" y="190"/>
                  </a:lnTo>
                  <a:lnTo>
                    <a:pt x="6" y="186"/>
                  </a:lnTo>
                  <a:lnTo>
                    <a:pt x="4" y="184"/>
                  </a:lnTo>
                  <a:lnTo>
                    <a:pt x="2" y="178"/>
                  </a:lnTo>
                  <a:lnTo>
                    <a:pt x="0" y="172"/>
                  </a:lnTo>
                  <a:lnTo>
                    <a:pt x="8" y="167"/>
                  </a:lnTo>
                  <a:lnTo>
                    <a:pt x="20" y="157"/>
                  </a:lnTo>
                  <a:lnTo>
                    <a:pt x="26" y="150"/>
                  </a:lnTo>
                  <a:lnTo>
                    <a:pt x="36" y="139"/>
                  </a:lnTo>
                  <a:lnTo>
                    <a:pt x="46" y="127"/>
                  </a:lnTo>
                  <a:lnTo>
                    <a:pt x="52" y="119"/>
                  </a:lnTo>
                  <a:lnTo>
                    <a:pt x="56" y="111"/>
                  </a:lnTo>
                  <a:lnTo>
                    <a:pt x="60" y="101"/>
                  </a:lnTo>
                  <a:lnTo>
                    <a:pt x="64" y="91"/>
                  </a:lnTo>
                  <a:lnTo>
                    <a:pt x="62" y="76"/>
                  </a:lnTo>
                  <a:lnTo>
                    <a:pt x="60" y="55"/>
                  </a:lnTo>
                  <a:lnTo>
                    <a:pt x="56" y="57"/>
                  </a:lnTo>
                  <a:lnTo>
                    <a:pt x="56" y="53"/>
                  </a:lnTo>
                  <a:lnTo>
                    <a:pt x="59" y="42"/>
                  </a:lnTo>
                  <a:lnTo>
                    <a:pt x="62" y="36"/>
                  </a:lnTo>
                  <a:lnTo>
                    <a:pt x="64" y="25"/>
                  </a:lnTo>
                  <a:lnTo>
                    <a:pt x="82" y="16"/>
                  </a:lnTo>
                  <a:lnTo>
                    <a:pt x="89" y="15"/>
                  </a:lnTo>
                  <a:lnTo>
                    <a:pt x="104" y="9"/>
                  </a:lnTo>
                  <a:lnTo>
                    <a:pt x="110" y="4"/>
                  </a:lnTo>
                  <a:lnTo>
                    <a:pt x="114" y="4"/>
                  </a:lnTo>
                  <a:lnTo>
                    <a:pt x="119" y="3"/>
                  </a:lnTo>
                  <a:lnTo>
                    <a:pt x="130" y="0"/>
                  </a:lnTo>
                  <a:lnTo>
                    <a:pt x="138" y="4"/>
                  </a:lnTo>
                  <a:lnTo>
                    <a:pt x="138" y="12"/>
                  </a:lnTo>
                  <a:lnTo>
                    <a:pt x="128" y="18"/>
                  </a:lnTo>
                  <a:lnTo>
                    <a:pt x="127" y="22"/>
                  </a:lnTo>
                  <a:lnTo>
                    <a:pt x="127" y="29"/>
                  </a:lnTo>
                  <a:lnTo>
                    <a:pt x="125" y="31"/>
                  </a:lnTo>
                  <a:lnTo>
                    <a:pt x="119" y="35"/>
                  </a:lnTo>
                  <a:lnTo>
                    <a:pt x="109" y="37"/>
                  </a:lnTo>
                  <a:lnTo>
                    <a:pt x="102" y="48"/>
                  </a:lnTo>
                  <a:lnTo>
                    <a:pt x="97" y="49"/>
                  </a:lnTo>
                  <a:lnTo>
                    <a:pt x="86" y="47"/>
                  </a:lnTo>
                  <a:lnTo>
                    <a:pt x="82" y="52"/>
                  </a:lnTo>
                  <a:lnTo>
                    <a:pt x="80" y="58"/>
                  </a:lnTo>
                  <a:lnTo>
                    <a:pt x="83" y="63"/>
                  </a:lnTo>
                  <a:lnTo>
                    <a:pt x="90" y="65"/>
                  </a:lnTo>
                  <a:lnTo>
                    <a:pt x="101" y="67"/>
                  </a:lnTo>
                  <a:lnTo>
                    <a:pt x="102" y="71"/>
                  </a:lnTo>
                  <a:lnTo>
                    <a:pt x="100" y="85"/>
                  </a:lnTo>
                  <a:lnTo>
                    <a:pt x="98" y="85"/>
                  </a:lnTo>
                  <a:lnTo>
                    <a:pt x="94" y="84"/>
                  </a:lnTo>
                  <a:lnTo>
                    <a:pt x="92" y="84"/>
                  </a:lnTo>
                  <a:lnTo>
                    <a:pt x="89" y="85"/>
                  </a:lnTo>
                  <a:lnTo>
                    <a:pt x="85" y="87"/>
                  </a:lnTo>
                  <a:lnTo>
                    <a:pt x="83" y="89"/>
                  </a:lnTo>
                  <a:lnTo>
                    <a:pt x="80" y="93"/>
                  </a:lnTo>
                  <a:lnTo>
                    <a:pt x="78" y="99"/>
                  </a:lnTo>
                  <a:lnTo>
                    <a:pt x="76" y="106"/>
                  </a:lnTo>
                  <a:lnTo>
                    <a:pt x="74" y="111"/>
                  </a:lnTo>
                  <a:lnTo>
                    <a:pt x="73" y="112"/>
                  </a:lnTo>
                  <a:lnTo>
                    <a:pt x="70" y="117"/>
                  </a:lnTo>
                  <a:lnTo>
                    <a:pt x="70" y="119"/>
                  </a:lnTo>
                  <a:lnTo>
                    <a:pt x="71" y="127"/>
                  </a:lnTo>
                  <a:lnTo>
                    <a:pt x="71" y="129"/>
                  </a:lnTo>
                  <a:lnTo>
                    <a:pt x="67" y="138"/>
                  </a:lnTo>
                  <a:lnTo>
                    <a:pt x="67" y="141"/>
                  </a:lnTo>
                  <a:lnTo>
                    <a:pt x="67" y="142"/>
                  </a:lnTo>
                  <a:lnTo>
                    <a:pt x="67" y="148"/>
                  </a:lnTo>
                  <a:lnTo>
                    <a:pt x="66" y="149"/>
                  </a:lnTo>
                  <a:lnTo>
                    <a:pt x="64" y="155"/>
                  </a:lnTo>
                  <a:lnTo>
                    <a:pt x="62" y="160"/>
                  </a:lnTo>
                  <a:lnTo>
                    <a:pt x="61" y="166"/>
                  </a:lnTo>
                  <a:lnTo>
                    <a:pt x="60" y="172"/>
                  </a:lnTo>
                  <a:lnTo>
                    <a:pt x="60" y="179"/>
                  </a:lnTo>
                  <a:lnTo>
                    <a:pt x="60" y="183"/>
                  </a:lnTo>
                  <a:lnTo>
                    <a:pt x="61" y="185"/>
                  </a:lnTo>
                  <a:lnTo>
                    <a:pt x="62" y="187"/>
                  </a:lnTo>
                  <a:lnTo>
                    <a:pt x="64" y="190"/>
                  </a:lnTo>
                  <a:lnTo>
                    <a:pt x="64" y="193"/>
                  </a:lnTo>
                  <a:lnTo>
                    <a:pt x="62" y="198"/>
                  </a:lnTo>
                  <a:lnTo>
                    <a:pt x="59" y="203"/>
                  </a:lnTo>
                  <a:lnTo>
                    <a:pt x="55" y="207"/>
                  </a:lnTo>
                  <a:lnTo>
                    <a:pt x="50" y="208"/>
                  </a:lnTo>
                  <a:lnTo>
                    <a:pt x="49" y="209"/>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06" name="Freeform 62"/>
            <p:cNvSpPr>
              <a:spLocks/>
            </p:cNvSpPr>
            <p:nvPr/>
          </p:nvSpPr>
          <p:spPr bwMode="auto">
            <a:xfrm rot="1627522">
              <a:off x="3314" y="2703"/>
              <a:ext cx="208" cy="271"/>
            </a:xfrm>
            <a:custGeom>
              <a:avLst/>
              <a:gdLst>
                <a:gd name="T0" fmla="*/ 75 w 169"/>
                <a:gd name="T1" fmla="*/ 162 h 183"/>
                <a:gd name="T2" fmla="*/ 70 w 169"/>
                <a:gd name="T3" fmla="*/ 167 h 183"/>
                <a:gd name="T4" fmla="*/ 61 w 169"/>
                <a:gd name="T5" fmla="*/ 178 h 183"/>
                <a:gd name="T6" fmla="*/ 54 w 169"/>
                <a:gd name="T7" fmla="*/ 182 h 183"/>
                <a:gd name="T8" fmla="*/ 45 w 169"/>
                <a:gd name="T9" fmla="*/ 162 h 183"/>
                <a:gd name="T10" fmla="*/ 37 w 169"/>
                <a:gd name="T11" fmla="*/ 162 h 183"/>
                <a:gd name="T12" fmla="*/ 26 w 169"/>
                <a:gd name="T13" fmla="*/ 160 h 183"/>
                <a:gd name="T14" fmla="*/ 14 w 169"/>
                <a:gd name="T15" fmla="*/ 153 h 183"/>
                <a:gd name="T16" fmla="*/ 8 w 169"/>
                <a:gd name="T17" fmla="*/ 150 h 183"/>
                <a:gd name="T18" fmla="*/ 0 w 169"/>
                <a:gd name="T19" fmla="*/ 149 h 183"/>
                <a:gd name="T20" fmla="*/ 4 w 169"/>
                <a:gd name="T21" fmla="*/ 141 h 183"/>
                <a:gd name="T22" fmla="*/ 12 w 169"/>
                <a:gd name="T23" fmla="*/ 140 h 183"/>
                <a:gd name="T24" fmla="*/ 14 w 169"/>
                <a:gd name="T25" fmla="*/ 131 h 183"/>
                <a:gd name="T26" fmla="*/ 14 w 169"/>
                <a:gd name="T27" fmla="*/ 125 h 183"/>
                <a:gd name="T28" fmla="*/ 21 w 169"/>
                <a:gd name="T29" fmla="*/ 116 h 183"/>
                <a:gd name="T30" fmla="*/ 22 w 169"/>
                <a:gd name="T31" fmla="*/ 106 h 183"/>
                <a:gd name="T32" fmla="*/ 25 w 169"/>
                <a:gd name="T33" fmla="*/ 87 h 183"/>
                <a:gd name="T34" fmla="*/ 32 w 169"/>
                <a:gd name="T35" fmla="*/ 72 h 183"/>
                <a:gd name="T36" fmla="*/ 26 w 169"/>
                <a:gd name="T37" fmla="*/ 64 h 183"/>
                <a:gd name="T38" fmla="*/ 24 w 169"/>
                <a:gd name="T39" fmla="*/ 48 h 183"/>
                <a:gd name="T40" fmla="*/ 31 w 169"/>
                <a:gd name="T41" fmla="*/ 47 h 183"/>
                <a:gd name="T42" fmla="*/ 34 w 169"/>
                <a:gd name="T43" fmla="*/ 36 h 183"/>
                <a:gd name="T44" fmla="*/ 33 w 169"/>
                <a:gd name="T45" fmla="*/ 27 h 183"/>
                <a:gd name="T46" fmla="*/ 26 w 169"/>
                <a:gd name="T47" fmla="*/ 17 h 183"/>
                <a:gd name="T48" fmla="*/ 28 w 169"/>
                <a:gd name="T49" fmla="*/ 11 h 183"/>
                <a:gd name="T50" fmla="*/ 36 w 169"/>
                <a:gd name="T51" fmla="*/ 5 h 183"/>
                <a:gd name="T52" fmla="*/ 48 w 169"/>
                <a:gd name="T53" fmla="*/ 3 h 183"/>
                <a:gd name="T54" fmla="*/ 66 w 169"/>
                <a:gd name="T55" fmla="*/ 8 h 183"/>
                <a:gd name="T56" fmla="*/ 79 w 169"/>
                <a:gd name="T57" fmla="*/ 6 h 183"/>
                <a:gd name="T58" fmla="*/ 90 w 169"/>
                <a:gd name="T59" fmla="*/ 11 h 183"/>
                <a:gd name="T60" fmla="*/ 102 w 169"/>
                <a:gd name="T61" fmla="*/ 17 h 183"/>
                <a:gd name="T62" fmla="*/ 111 w 169"/>
                <a:gd name="T63" fmla="*/ 20 h 183"/>
                <a:gd name="T64" fmla="*/ 105 w 169"/>
                <a:gd name="T65" fmla="*/ 22 h 183"/>
                <a:gd name="T66" fmla="*/ 102 w 169"/>
                <a:gd name="T67" fmla="*/ 27 h 183"/>
                <a:gd name="T68" fmla="*/ 108 w 169"/>
                <a:gd name="T69" fmla="*/ 33 h 183"/>
                <a:gd name="T70" fmla="*/ 128 w 169"/>
                <a:gd name="T71" fmla="*/ 34 h 183"/>
                <a:gd name="T72" fmla="*/ 136 w 169"/>
                <a:gd name="T73" fmla="*/ 28 h 183"/>
                <a:gd name="T74" fmla="*/ 140 w 169"/>
                <a:gd name="T75" fmla="*/ 34 h 183"/>
                <a:gd name="T76" fmla="*/ 146 w 169"/>
                <a:gd name="T77" fmla="*/ 22 h 183"/>
                <a:gd name="T78" fmla="*/ 146 w 169"/>
                <a:gd name="T79" fmla="*/ 4 h 183"/>
                <a:gd name="T80" fmla="*/ 154 w 169"/>
                <a:gd name="T81" fmla="*/ 4 h 183"/>
                <a:gd name="T82" fmla="*/ 169 w 169"/>
                <a:gd name="T83" fmla="*/ 9 h 183"/>
                <a:gd name="T84" fmla="*/ 166 w 169"/>
                <a:gd name="T85" fmla="*/ 21 h 183"/>
                <a:gd name="T86" fmla="*/ 157 w 169"/>
                <a:gd name="T87" fmla="*/ 29 h 183"/>
                <a:gd name="T88" fmla="*/ 151 w 169"/>
                <a:gd name="T89" fmla="*/ 33 h 183"/>
                <a:gd name="T90" fmla="*/ 154 w 169"/>
                <a:gd name="T91" fmla="*/ 40 h 183"/>
                <a:gd name="T92" fmla="*/ 154 w 169"/>
                <a:gd name="T93" fmla="*/ 48 h 183"/>
                <a:gd name="T94" fmla="*/ 150 w 169"/>
                <a:gd name="T95" fmla="*/ 50 h 183"/>
                <a:gd name="T96" fmla="*/ 146 w 169"/>
                <a:gd name="T97" fmla="*/ 62 h 183"/>
                <a:gd name="T98" fmla="*/ 151 w 169"/>
                <a:gd name="T99" fmla="*/ 65 h 183"/>
                <a:gd name="T100" fmla="*/ 150 w 169"/>
                <a:gd name="T101" fmla="*/ 77 h 183"/>
                <a:gd name="T102" fmla="*/ 147 w 169"/>
                <a:gd name="T103" fmla="*/ 111 h 183"/>
                <a:gd name="T104" fmla="*/ 130 w 169"/>
                <a:gd name="T105" fmla="*/ 104 h 183"/>
                <a:gd name="T106" fmla="*/ 134 w 169"/>
                <a:gd name="T107" fmla="*/ 95 h 183"/>
                <a:gd name="T108" fmla="*/ 114 w 169"/>
                <a:gd name="T109" fmla="*/ 93 h 183"/>
                <a:gd name="T110" fmla="*/ 106 w 169"/>
                <a:gd name="T111" fmla="*/ 98 h 183"/>
                <a:gd name="T112" fmla="*/ 104 w 169"/>
                <a:gd name="T113" fmla="*/ 101 h 183"/>
                <a:gd name="T114" fmla="*/ 98 w 169"/>
                <a:gd name="T115" fmla="*/ 99 h 183"/>
                <a:gd name="T116" fmla="*/ 96 w 169"/>
                <a:gd name="T117" fmla="*/ 104 h 183"/>
                <a:gd name="T118" fmla="*/ 99 w 169"/>
                <a:gd name="T119" fmla="*/ 111 h 183"/>
                <a:gd name="T120" fmla="*/ 93 w 169"/>
                <a:gd name="T121" fmla="*/ 113 h 183"/>
                <a:gd name="T122" fmla="*/ 81 w 169"/>
                <a:gd name="T123" fmla="*/ 130 h 183"/>
                <a:gd name="T124" fmla="*/ 78 w 169"/>
                <a:gd name="T125" fmla="*/ 162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9" h="183">
                  <a:moveTo>
                    <a:pt x="78" y="162"/>
                  </a:moveTo>
                  <a:lnTo>
                    <a:pt x="75" y="162"/>
                  </a:lnTo>
                  <a:lnTo>
                    <a:pt x="73" y="165"/>
                  </a:lnTo>
                  <a:lnTo>
                    <a:pt x="70" y="167"/>
                  </a:lnTo>
                  <a:lnTo>
                    <a:pt x="69" y="177"/>
                  </a:lnTo>
                  <a:lnTo>
                    <a:pt x="61" y="178"/>
                  </a:lnTo>
                  <a:lnTo>
                    <a:pt x="61" y="183"/>
                  </a:lnTo>
                  <a:lnTo>
                    <a:pt x="54" y="182"/>
                  </a:lnTo>
                  <a:lnTo>
                    <a:pt x="51" y="171"/>
                  </a:lnTo>
                  <a:lnTo>
                    <a:pt x="45" y="162"/>
                  </a:lnTo>
                  <a:lnTo>
                    <a:pt x="42" y="160"/>
                  </a:lnTo>
                  <a:lnTo>
                    <a:pt x="37" y="162"/>
                  </a:lnTo>
                  <a:lnTo>
                    <a:pt x="30" y="164"/>
                  </a:lnTo>
                  <a:lnTo>
                    <a:pt x="26" y="160"/>
                  </a:lnTo>
                  <a:lnTo>
                    <a:pt x="20" y="159"/>
                  </a:lnTo>
                  <a:lnTo>
                    <a:pt x="14" y="153"/>
                  </a:lnTo>
                  <a:lnTo>
                    <a:pt x="12" y="153"/>
                  </a:lnTo>
                  <a:lnTo>
                    <a:pt x="8" y="150"/>
                  </a:lnTo>
                  <a:lnTo>
                    <a:pt x="4" y="149"/>
                  </a:lnTo>
                  <a:lnTo>
                    <a:pt x="0" y="149"/>
                  </a:lnTo>
                  <a:lnTo>
                    <a:pt x="0" y="142"/>
                  </a:lnTo>
                  <a:lnTo>
                    <a:pt x="4" y="141"/>
                  </a:lnTo>
                  <a:lnTo>
                    <a:pt x="7" y="140"/>
                  </a:lnTo>
                  <a:lnTo>
                    <a:pt x="12" y="140"/>
                  </a:lnTo>
                  <a:lnTo>
                    <a:pt x="15" y="136"/>
                  </a:lnTo>
                  <a:lnTo>
                    <a:pt x="14" y="131"/>
                  </a:lnTo>
                  <a:lnTo>
                    <a:pt x="13" y="129"/>
                  </a:lnTo>
                  <a:lnTo>
                    <a:pt x="14" y="125"/>
                  </a:lnTo>
                  <a:lnTo>
                    <a:pt x="16" y="123"/>
                  </a:lnTo>
                  <a:lnTo>
                    <a:pt x="21" y="116"/>
                  </a:lnTo>
                  <a:lnTo>
                    <a:pt x="22" y="112"/>
                  </a:lnTo>
                  <a:lnTo>
                    <a:pt x="22" y="106"/>
                  </a:lnTo>
                  <a:lnTo>
                    <a:pt x="21" y="101"/>
                  </a:lnTo>
                  <a:lnTo>
                    <a:pt x="25" y="87"/>
                  </a:lnTo>
                  <a:lnTo>
                    <a:pt x="28" y="80"/>
                  </a:lnTo>
                  <a:lnTo>
                    <a:pt x="32" y="72"/>
                  </a:lnTo>
                  <a:lnTo>
                    <a:pt x="30" y="68"/>
                  </a:lnTo>
                  <a:lnTo>
                    <a:pt x="26" y="64"/>
                  </a:lnTo>
                  <a:lnTo>
                    <a:pt x="24" y="54"/>
                  </a:lnTo>
                  <a:lnTo>
                    <a:pt x="24" y="48"/>
                  </a:lnTo>
                  <a:lnTo>
                    <a:pt x="24" y="46"/>
                  </a:lnTo>
                  <a:lnTo>
                    <a:pt x="31" y="47"/>
                  </a:lnTo>
                  <a:lnTo>
                    <a:pt x="33" y="44"/>
                  </a:lnTo>
                  <a:lnTo>
                    <a:pt x="34" y="36"/>
                  </a:lnTo>
                  <a:lnTo>
                    <a:pt x="30" y="33"/>
                  </a:lnTo>
                  <a:lnTo>
                    <a:pt x="33" y="27"/>
                  </a:lnTo>
                  <a:lnTo>
                    <a:pt x="30" y="21"/>
                  </a:lnTo>
                  <a:lnTo>
                    <a:pt x="26" y="17"/>
                  </a:lnTo>
                  <a:lnTo>
                    <a:pt x="25" y="11"/>
                  </a:lnTo>
                  <a:lnTo>
                    <a:pt x="28" y="11"/>
                  </a:lnTo>
                  <a:lnTo>
                    <a:pt x="34" y="9"/>
                  </a:lnTo>
                  <a:lnTo>
                    <a:pt x="36" y="5"/>
                  </a:lnTo>
                  <a:lnTo>
                    <a:pt x="43" y="0"/>
                  </a:lnTo>
                  <a:lnTo>
                    <a:pt x="48" y="3"/>
                  </a:lnTo>
                  <a:lnTo>
                    <a:pt x="62" y="9"/>
                  </a:lnTo>
                  <a:lnTo>
                    <a:pt x="66" y="8"/>
                  </a:lnTo>
                  <a:lnTo>
                    <a:pt x="70" y="9"/>
                  </a:lnTo>
                  <a:lnTo>
                    <a:pt x="79" y="6"/>
                  </a:lnTo>
                  <a:lnTo>
                    <a:pt x="82" y="5"/>
                  </a:lnTo>
                  <a:lnTo>
                    <a:pt x="90" y="11"/>
                  </a:lnTo>
                  <a:lnTo>
                    <a:pt x="97" y="17"/>
                  </a:lnTo>
                  <a:lnTo>
                    <a:pt x="102" y="17"/>
                  </a:lnTo>
                  <a:lnTo>
                    <a:pt x="110" y="17"/>
                  </a:lnTo>
                  <a:lnTo>
                    <a:pt x="111" y="20"/>
                  </a:lnTo>
                  <a:lnTo>
                    <a:pt x="109" y="22"/>
                  </a:lnTo>
                  <a:lnTo>
                    <a:pt x="105" y="22"/>
                  </a:lnTo>
                  <a:lnTo>
                    <a:pt x="103" y="24"/>
                  </a:lnTo>
                  <a:lnTo>
                    <a:pt x="102" y="27"/>
                  </a:lnTo>
                  <a:lnTo>
                    <a:pt x="103" y="30"/>
                  </a:lnTo>
                  <a:lnTo>
                    <a:pt x="108" y="33"/>
                  </a:lnTo>
                  <a:lnTo>
                    <a:pt x="118" y="34"/>
                  </a:lnTo>
                  <a:lnTo>
                    <a:pt x="128" y="34"/>
                  </a:lnTo>
                  <a:lnTo>
                    <a:pt x="132" y="27"/>
                  </a:lnTo>
                  <a:lnTo>
                    <a:pt x="136" y="28"/>
                  </a:lnTo>
                  <a:lnTo>
                    <a:pt x="138" y="33"/>
                  </a:lnTo>
                  <a:lnTo>
                    <a:pt x="140" y="34"/>
                  </a:lnTo>
                  <a:lnTo>
                    <a:pt x="144" y="29"/>
                  </a:lnTo>
                  <a:lnTo>
                    <a:pt x="146" y="22"/>
                  </a:lnTo>
                  <a:lnTo>
                    <a:pt x="145" y="14"/>
                  </a:lnTo>
                  <a:lnTo>
                    <a:pt x="146" y="4"/>
                  </a:lnTo>
                  <a:lnTo>
                    <a:pt x="151" y="3"/>
                  </a:lnTo>
                  <a:lnTo>
                    <a:pt x="154" y="4"/>
                  </a:lnTo>
                  <a:lnTo>
                    <a:pt x="164" y="9"/>
                  </a:lnTo>
                  <a:lnTo>
                    <a:pt x="169" y="9"/>
                  </a:lnTo>
                  <a:lnTo>
                    <a:pt x="168" y="10"/>
                  </a:lnTo>
                  <a:lnTo>
                    <a:pt x="166" y="21"/>
                  </a:lnTo>
                  <a:lnTo>
                    <a:pt x="160" y="24"/>
                  </a:lnTo>
                  <a:lnTo>
                    <a:pt x="157" y="29"/>
                  </a:lnTo>
                  <a:lnTo>
                    <a:pt x="151" y="30"/>
                  </a:lnTo>
                  <a:lnTo>
                    <a:pt x="151" y="33"/>
                  </a:lnTo>
                  <a:lnTo>
                    <a:pt x="151" y="38"/>
                  </a:lnTo>
                  <a:lnTo>
                    <a:pt x="154" y="40"/>
                  </a:lnTo>
                  <a:lnTo>
                    <a:pt x="156" y="44"/>
                  </a:lnTo>
                  <a:lnTo>
                    <a:pt x="154" y="48"/>
                  </a:lnTo>
                  <a:lnTo>
                    <a:pt x="152" y="48"/>
                  </a:lnTo>
                  <a:lnTo>
                    <a:pt x="150" y="50"/>
                  </a:lnTo>
                  <a:lnTo>
                    <a:pt x="148" y="57"/>
                  </a:lnTo>
                  <a:lnTo>
                    <a:pt x="146" y="62"/>
                  </a:lnTo>
                  <a:lnTo>
                    <a:pt x="148" y="65"/>
                  </a:lnTo>
                  <a:lnTo>
                    <a:pt x="151" y="65"/>
                  </a:lnTo>
                  <a:lnTo>
                    <a:pt x="152" y="68"/>
                  </a:lnTo>
                  <a:lnTo>
                    <a:pt x="150" y="77"/>
                  </a:lnTo>
                  <a:lnTo>
                    <a:pt x="151" y="106"/>
                  </a:lnTo>
                  <a:lnTo>
                    <a:pt x="147" y="111"/>
                  </a:lnTo>
                  <a:lnTo>
                    <a:pt x="142" y="111"/>
                  </a:lnTo>
                  <a:lnTo>
                    <a:pt x="130" y="104"/>
                  </a:lnTo>
                  <a:lnTo>
                    <a:pt x="133" y="100"/>
                  </a:lnTo>
                  <a:lnTo>
                    <a:pt x="134" y="95"/>
                  </a:lnTo>
                  <a:lnTo>
                    <a:pt x="133" y="93"/>
                  </a:lnTo>
                  <a:lnTo>
                    <a:pt x="114" y="93"/>
                  </a:lnTo>
                  <a:lnTo>
                    <a:pt x="108" y="95"/>
                  </a:lnTo>
                  <a:lnTo>
                    <a:pt x="106" y="98"/>
                  </a:lnTo>
                  <a:lnTo>
                    <a:pt x="108" y="102"/>
                  </a:lnTo>
                  <a:lnTo>
                    <a:pt x="104" y="101"/>
                  </a:lnTo>
                  <a:lnTo>
                    <a:pt x="103" y="100"/>
                  </a:lnTo>
                  <a:lnTo>
                    <a:pt x="98" y="99"/>
                  </a:lnTo>
                  <a:lnTo>
                    <a:pt x="96" y="101"/>
                  </a:lnTo>
                  <a:lnTo>
                    <a:pt x="96" y="104"/>
                  </a:lnTo>
                  <a:lnTo>
                    <a:pt x="98" y="108"/>
                  </a:lnTo>
                  <a:lnTo>
                    <a:pt x="99" y="111"/>
                  </a:lnTo>
                  <a:lnTo>
                    <a:pt x="97" y="113"/>
                  </a:lnTo>
                  <a:lnTo>
                    <a:pt x="93" y="113"/>
                  </a:lnTo>
                  <a:lnTo>
                    <a:pt x="88" y="113"/>
                  </a:lnTo>
                  <a:lnTo>
                    <a:pt x="81" y="130"/>
                  </a:lnTo>
                  <a:lnTo>
                    <a:pt x="76" y="148"/>
                  </a:lnTo>
                  <a:lnTo>
                    <a:pt x="78" y="16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07" name="Freeform 63"/>
            <p:cNvSpPr>
              <a:spLocks/>
            </p:cNvSpPr>
            <p:nvPr/>
          </p:nvSpPr>
          <p:spPr bwMode="auto">
            <a:xfrm rot="1627522">
              <a:off x="3231" y="2608"/>
              <a:ext cx="146" cy="315"/>
            </a:xfrm>
            <a:custGeom>
              <a:avLst/>
              <a:gdLst>
                <a:gd name="T0" fmla="*/ 11 w 117"/>
                <a:gd name="T1" fmla="*/ 201 h 212"/>
                <a:gd name="T2" fmla="*/ 3 w 117"/>
                <a:gd name="T3" fmla="*/ 194 h 212"/>
                <a:gd name="T4" fmla="*/ 3 w 117"/>
                <a:gd name="T5" fmla="*/ 180 h 212"/>
                <a:gd name="T6" fmla="*/ 9 w 117"/>
                <a:gd name="T7" fmla="*/ 167 h 212"/>
                <a:gd name="T8" fmla="*/ 9 w 117"/>
                <a:gd name="T9" fmla="*/ 161 h 212"/>
                <a:gd name="T10" fmla="*/ 11 w 117"/>
                <a:gd name="T11" fmla="*/ 156 h 212"/>
                <a:gd name="T12" fmla="*/ 13 w 117"/>
                <a:gd name="T13" fmla="*/ 146 h 212"/>
                <a:gd name="T14" fmla="*/ 21 w 117"/>
                <a:gd name="T15" fmla="*/ 144 h 212"/>
                <a:gd name="T16" fmla="*/ 32 w 117"/>
                <a:gd name="T17" fmla="*/ 134 h 212"/>
                <a:gd name="T18" fmla="*/ 31 w 117"/>
                <a:gd name="T19" fmla="*/ 124 h 212"/>
                <a:gd name="T20" fmla="*/ 24 w 117"/>
                <a:gd name="T21" fmla="*/ 118 h 212"/>
                <a:gd name="T22" fmla="*/ 19 w 117"/>
                <a:gd name="T23" fmla="*/ 116 h 212"/>
                <a:gd name="T24" fmla="*/ 17 w 117"/>
                <a:gd name="T25" fmla="*/ 110 h 212"/>
                <a:gd name="T26" fmla="*/ 19 w 117"/>
                <a:gd name="T27" fmla="*/ 100 h 212"/>
                <a:gd name="T28" fmla="*/ 14 w 117"/>
                <a:gd name="T29" fmla="*/ 93 h 212"/>
                <a:gd name="T30" fmla="*/ 0 w 117"/>
                <a:gd name="T31" fmla="*/ 84 h 212"/>
                <a:gd name="T32" fmla="*/ 9 w 117"/>
                <a:gd name="T33" fmla="*/ 70 h 212"/>
                <a:gd name="T34" fmla="*/ 31 w 117"/>
                <a:gd name="T35" fmla="*/ 36 h 212"/>
                <a:gd name="T36" fmla="*/ 38 w 117"/>
                <a:gd name="T37" fmla="*/ 0 h 212"/>
                <a:gd name="T38" fmla="*/ 55 w 117"/>
                <a:gd name="T39" fmla="*/ 0 h 212"/>
                <a:gd name="T40" fmla="*/ 61 w 117"/>
                <a:gd name="T41" fmla="*/ 8 h 212"/>
                <a:gd name="T42" fmla="*/ 77 w 117"/>
                <a:gd name="T43" fmla="*/ 12 h 212"/>
                <a:gd name="T44" fmla="*/ 86 w 117"/>
                <a:gd name="T45" fmla="*/ 16 h 212"/>
                <a:gd name="T46" fmla="*/ 92 w 117"/>
                <a:gd name="T47" fmla="*/ 22 h 212"/>
                <a:gd name="T48" fmla="*/ 99 w 117"/>
                <a:gd name="T49" fmla="*/ 33 h 212"/>
                <a:gd name="T50" fmla="*/ 108 w 117"/>
                <a:gd name="T51" fmla="*/ 35 h 212"/>
                <a:gd name="T52" fmla="*/ 113 w 117"/>
                <a:gd name="T53" fmla="*/ 45 h 212"/>
                <a:gd name="T54" fmla="*/ 113 w 117"/>
                <a:gd name="T55" fmla="*/ 57 h 212"/>
                <a:gd name="T56" fmla="*/ 116 w 117"/>
                <a:gd name="T57" fmla="*/ 68 h 212"/>
                <a:gd name="T58" fmla="*/ 107 w 117"/>
                <a:gd name="T59" fmla="*/ 70 h 212"/>
                <a:gd name="T60" fmla="*/ 107 w 117"/>
                <a:gd name="T61" fmla="*/ 78 h 212"/>
                <a:gd name="T62" fmla="*/ 113 w 117"/>
                <a:gd name="T63" fmla="*/ 92 h 212"/>
                <a:gd name="T64" fmla="*/ 111 w 117"/>
                <a:gd name="T65" fmla="*/ 104 h 212"/>
                <a:gd name="T66" fmla="*/ 104 w 117"/>
                <a:gd name="T67" fmla="*/ 125 h 212"/>
                <a:gd name="T68" fmla="*/ 105 w 117"/>
                <a:gd name="T69" fmla="*/ 136 h 212"/>
                <a:gd name="T70" fmla="*/ 99 w 117"/>
                <a:gd name="T71" fmla="*/ 147 h 212"/>
                <a:gd name="T72" fmla="*/ 96 w 117"/>
                <a:gd name="T73" fmla="*/ 153 h 212"/>
                <a:gd name="T74" fmla="*/ 98 w 117"/>
                <a:gd name="T75" fmla="*/ 160 h 212"/>
                <a:gd name="T76" fmla="*/ 90 w 117"/>
                <a:gd name="T77" fmla="*/ 164 h 212"/>
                <a:gd name="T78" fmla="*/ 83 w 117"/>
                <a:gd name="T79" fmla="*/ 166 h 212"/>
                <a:gd name="T80" fmla="*/ 80 w 117"/>
                <a:gd name="T81" fmla="*/ 180 h 212"/>
                <a:gd name="T82" fmla="*/ 81 w 117"/>
                <a:gd name="T83" fmla="*/ 194 h 212"/>
                <a:gd name="T84" fmla="*/ 81 w 117"/>
                <a:gd name="T85" fmla="*/ 204 h 212"/>
                <a:gd name="T86" fmla="*/ 68 w 117"/>
                <a:gd name="T87" fmla="*/ 209 h 212"/>
                <a:gd name="T88" fmla="*/ 57 w 117"/>
                <a:gd name="T89" fmla="*/ 212 h 212"/>
                <a:gd name="T90" fmla="*/ 51 w 117"/>
                <a:gd name="T91" fmla="*/ 207 h 212"/>
                <a:gd name="T92" fmla="*/ 48 w 117"/>
                <a:gd name="T93" fmla="*/ 201 h 212"/>
                <a:gd name="T94" fmla="*/ 37 w 117"/>
                <a:gd name="T95" fmla="*/ 202 h 212"/>
                <a:gd name="T96" fmla="*/ 20 w 117"/>
                <a:gd name="T97" fmla="*/ 200 h 212"/>
                <a:gd name="T98" fmla="*/ 14 w 117"/>
                <a:gd name="T99" fmla="*/ 20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7" h="212">
                  <a:moveTo>
                    <a:pt x="11" y="203"/>
                  </a:moveTo>
                  <a:lnTo>
                    <a:pt x="11" y="201"/>
                  </a:lnTo>
                  <a:lnTo>
                    <a:pt x="8" y="198"/>
                  </a:lnTo>
                  <a:lnTo>
                    <a:pt x="3" y="194"/>
                  </a:lnTo>
                  <a:lnTo>
                    <a:pt x="2" y="191"/>
                  </a:lnTo>
                  <a:lnTo>
                    <a:pt x="3" y="180"/>
                  </a:lnTo>
                  <a:lnTo>
                    <a:pt x="5" y="177"/>
                  </a:lnTo>
                  <a:lnTo>
                    <a:pt x="9" y="167"/>
                  </a:lnTo>
                  <a:lnTo>
                    <a:pt x="11" y="164"/>
                  </a:lnTo>
                  <a:lnTo>
                    <a:pt x="9" y="161"/>
                  </a:lnTo>
                  <a:lnTo>
                    <a:pt x="8" y="159"/>
                  </a:lnTo>
                  <a:lnTo>
                    <a:pt x="11" y="156"/>
                  </a:lnTo>
                  <a:lnTo>
                    <a:pt x="12" y="148"/>
                  </a:lnTo>
                  <a:lnTo>
                    <a:pt x="13" y="146"/>
                  </a:lnTo>
                  <a:lnTo>
                    <a:pt x="17" y="146"/>
                  </a:lnTo>
                  <a:lnTo>
                    <a:pt x="21" y="144"/>
                  </a:lnTo>
                  <a:lnTo>
                    <a:pt x="26" y="142"/>
                  </a:lnTo>
                  <a:lnTo>
                    <a:pt x="32" y="134"/>
                  </a:lnTo>
                  <a:lnTo>
                    <a:pt x="33" y="129"/>
                  </a:lnTo>
                  <a:lnTo>
                    <a:pt x="31" y="124"/>
                  </a:lnTo>
                  <a:lnTo>
                    <a:pt x="27" y="118"/>
                  </a:lnTo>
                  <a:lnTo>
                    <a:pt x="24" y="118"/>
                  </a:lnTo>
                  <a:lnTo>
                    <a:pt x="21" y="117"/>
                  </a:lnTo>
                  <a:lnTo>
                    <a:pt x="19" y="116"/>
                  </a:lnTo>
                  <a:lnTo>
                    <a:pt x="17" y="113"/>
                  </a:lnTo>
                  <a:lnTo>
                    <a:pt x="17" y="110"/>
                  </a:lnTo>
                  <a:lnTo>
                    <a:pt x="17" y="106"/>
                  </a:lnTo>
                  <a:lnTo>
                    <a:pt x="19" y="100"/>
                  </a:lnTo>
                  <a:lnTo>
                    <a:pt x="19" y="95"/>
                  </a:lnTo>
                  <a:lnTo>
                    <a:pt x="14" y="93"/>
                  </a:lnTo>
                  <a:lnTo>
                    <a:pt x="8" y="90"/>
                  </a:lnTo>
                  <a:lnTo>
                    <a:pt x="0" y="84"/>
                  </a:lnTo>
                  <a:lnTo>
                    <a:pt x="2" y="77"/>
                  </a:lnTo>
                  <a:lnTo>
                    <a:pt x="9" y="70"/>
                  </a:lnTo>
                  <a:lnTo>
                    <a:pt x="25" y="51"/>
                  </a:lnTo>
                  <a:lnTo>
                    <a:pt x="31" y="36"/>
                  </a:lnTo>
                  <a:lnTo>
                    <a:pt x="37" y="16"/>
                  </a:lnTo>
                  <a:lnTo>
                    <a:pt x="38" y="0"/>
                  </a:lnTo>
                  <a:lnTo>
                    <a:pt x="45" y="4"/>
                  </a:lnTo>
                  <a:lnTo>
                    <a:pt x="55" y="0"/>
                  </a:lnTo>
                  <a:lnTo>
                    <a:pt x="60" y="3"/>
                  </a:lnTo>
                  <a:lnTo>
                    <a:pt x="61" y="8"/>
                  </a:lnTo>
                  <a:lnTo>
                    <a:pt x="72" y="12"/>
                  </a:lnTo>
                  <a:lnTo>
                    <a:pt x="77" y="12"/>
                  </a:lnTo>
                  <a:lnTo>
                    <a:pt x="84" y="18"/>
                  </a:lnTo>
                  <a:lnTo>
                    <a:pt x="86" y="16"/>
                  </a:lnTo>
                  <a:lnTo>
                    <a:pt x="91" y="18"/>
                  </a:lnTo>
                  <a:lnTo>
                    <a:pt x="92" y="22"/>
                  </a:lnTo>
                  <a:lnTo>
                    <a:pt x="97" y="27"/>
                  </a:lnTo>
                  <a:lnTo>
                    <a:pt x="99" y="33"/>
                  </a:lnTo>
                  <a:lnTo>
                    <a:pt x="102" y="35"/>
                  </a:lnTo>
                  <a:lnTo>
                    <a:pt x="108" y="35"/>
                  </a:lnTo>
                  <a:lnTo>
                    <a:pt x="109" y="41"/>
                  </a:lnTo>
                  <a:lnTo>
                    <a:pt x="113" y="45"/>
                  </a:lnTo>
                  <a:lnTo>
                    <a:pt x="116" y="51"/>
                  </a:lnTo>
                  <a:lnTo>
                    <a:pt x="113" y="57"/>
                  </a:lnTo>
                  <a:lnTo>
                    <a:pt x="117" y="60"/>
                  </a:lnTo>
                  <a:lnTo>
                    <a:pt x="116" y="68"/>
                  </a:lnTo>
                  <a:lnTo>
                    <a:pt x="114" y="71"/>
                  </a:lnTo>
                  <a:lnTo>
                    <a:pt x="107" y="70"/>
                  </a:lnTo>
                  <a:lnTo>
                    <a:pt x="107" y="72"/>
                  </a:lnTo>
                  <a:lnTo>
                    <a:pt x="107" y="78"/>
                  </a:lnTo>
                  <a:lnTo>
                    <a:pt x="109" y="88"/>
                  </a:lnTo>
                  <a:lnTo>
                    <a:pt x="113" y="92"/>
                  </a:lnTo>
                  <a:lnTo>
                    <a:pt x="115" y="96"/>
                  </a:lnTo>
                  <a:lnTo>
                    <a:pt x="111" y="104"/>
                  </a:lnTo>
                  <a:lnTo>
                    <a:pt x="108" y="111"/>
                  </a:lnTo>
                  <a:lnTo>
                    <a:pt x="104" y="125"/>
                  </a:lnTo>
                  <a:lnTo>
                    <a:pt x="105" y="130"/>
                  </a:lnTo>
                  <a:lnTo>
                    <a:pt x="105" y="136"/>
                  </a:lnTo>
                  <a:lnTo>
                    <a:pt x="104" y="140"/>
                  </a:lnTo>
                  <a:lnTo>
                    <a:pt x="99" y="147"/>
                  </a:lnTo>
                  <a:lnTo>
                    <a:pt x="97" y="149"/>
                  </a:lnTo>
                  <a:lnTo>
                    <a:pt x="96" y="153"/>
                  </a:lnTo>
                  <a:lnTo>
                    <a:pt x="97" y="155"/>
                  </a:lnTo>
                  <a:lnTo>
                    <a:pt x="98" y="160"/>
                  </a:lnTo>
                  <a:lnTo>
                    <a:pt x="95" y="164"/>
                  </a:lnTo>
                  <a:lnTo>
                    <a:pt x="90" y="164"/>
                  </a:lnTo>
                  <a:lnTo>
                    <a:pt x="87" y="165"/>
                  </a:lnTo>
                  <a:lnTo>
                    <a:pt x="83" y="166"/>
                  </a:lnTo>
                  <a:lnTo>
                    <a:pt x="83" y="173"/>
                  </a:lnTo>
                  <a:lnTo>
                    <a:pt x="80" y="180"/>
                  </a:lnTo>
                  <a:lnTo>
                    <a:pt x="79" y="188"/>
                  </a:lnTo>
                  <a:lnTo>
                    <a:pt x="81" y="194"/>
                  </a:lnTo>
                  <a:lnTo>
                    <a:pt x="83" y="200"/>
                  </a:lnTo>
                  <a:lnTo>
                    <a:pt x="81" y="204"/>
                  </a:lnTo>
                  <a:lnTo>
                    <a:pt x="75" y="212"/>
                  </a:lnTo>
                  <a:lnTo>
                    <a:pt x="68" y="209"/>
                  </a:lnTo>
                  <a:lnTo>
                    <a:pt x="62" y="207"/>
                  </a:lnTo>
                  <a:lnTo>
                    <a:pt x="57" y="212"/>
                  </a:lnTo>
                  <a:lnTo>
                    <a:pt x="53" y="210"/>
                  </a:lnTo>
                  <a:lnTo>
                    <a:pt x="51" y="207"/>
                  </a:lnTo>
                  <a:lnTo>
                    <a:pt x="49" y="202"/>
                  </a:lnTo>
                  <a:lnTo>
                    <a:pt x="48" y="201"/>
                  </a:lnTo>
                  <a:lnTo>
                    <a:pt x="45" y="201"/>
                  </a:lnTo>
                  <a:lnTo>
                    <a:pt x="37" y="202"/>
                  </a:lnTo>
                  <a:lnTo>
                    <a:pt x="29" y="200"/>
                  </a:lnTo>
                  <a:lnTo>
                    <a:pt x="20" y="200"/>
                  </a:lnTo>
                  <a:lnTo>
                    <a:pt x="18" y="202"/>
                  </a:lnTo>
                  <a:lnTo>
                    <a:pt x="14" y="202"/>
                  </a:lnTo>
                  <a:lnTo>
                    <a:pt x="11" y="203"/>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08" name="Freeform 64"/>
            <p:cNvSpPr>
              <a:spLocks/>
            </p:cNvSpPr>
            <p:nvPr/>
          </p:nvSpPr>
          <p:spPr bwMode="auto">
            <a:xfrm rot="1627522">
              <a:off x="3059" y="2842"/>
              <a:ext cx="280" cy="277"/>
            </a:xfrm>
            <a:custGeom>
              <a:avLst/>
              <a:gdLst>
                <a:gd name="T0" fmla="*/ 196 w 227"/>
                <a:gd name="T1" fmla="*/ 177 h 187"/>
                <a:gd name="T2" fmla="*/ 185 w 227"/>
                <a:gd name="T3" fmla="*/ 173 h 187"/>
                <a:gd name="T4" fmla="*/ 179 w 227"/>
                <a:gd name="T5" fmla="*/ 168 h 187"/>
                <a:gd name="T6" fmla="*/ 172 w 227"/>
                <a:gd name="T7" fmla="*/ 166 h 187"/>
                <a:gd name="T8" fmla="*/ 174 w 227"/>
                <a:gd name="T9" fmla="*/ 174 h 187"/>
                <a:gd name="T10" fmla="*/ 169 w 227"/>
                <a:gd name="T11" fmla="*/ 180 h 187"/>
                <a:gd name="T12" fmla="*/ 162 w 227"/>
                <a:gd name="T13" fmla="*/ 187 h 187"/>
                <a:gd name="T14" fmla="*/ 156 w 227"/>
                <a:gd name="T15" fmla="*/ 185 h 187"/>
                <a:gd name="T16" fmla="*/ 147 w 227"/>
                <a:gd name="T17" fmla="*/ 174 h 187"/>
                <a:gd name="T18" fmla="*/ 137 w 227"/>
                <a:gd name="T19" fmla="*/ 167 h 187"/>
                <a:gd name="T20" fmla="*/ 132 w 227"/>
                <a:gd name="T21" fmla="*/ 157 h 187"/>
                <a:gd name="T22" fmla="*/ 114 w 227"/>
                <a:gd name="T23" fmla="*/ 133 h 187"/>
                <a:gd name="T24" fmla="*/ 102 w 227"/>
                <a:gd name="T25" fmla="*/ 126 h 187"/>
                <a:gd name="T26" fmla="*/ 89 w 227"/>
                <a:gd name="T27" fmla="*/ 127 h 187"/>
                <a:gd name="T28" fmla="*/ 82 w 227"/>
                <a:gd name="T29" fmla="*/ 138 h 187"/>
                <a:gd name="T30" fmla="*/ 70 w 227"/>
                <a:gd name="T31" fmla="*/ 139 h 187"/>
                <a:gd name="T32" fmla="*/ 66 w 227"/>
                <a:gd name="T33" fmla="*/ 145 h 187"/>
                <a:gd name="T34" fmla="*/ 51 w 227"/>
                <a:gd name="T35" fmla="*/ 154 h 187"/>
                <a:gd name="T36" fmla="*/ 43 w 227"/>
                <a:gd name="T37" fmla="*/ 161 h 187"/>
                <a:gd name="T38" fmla="*/ 24 w 227"/>
                <a:gd name="T39" fmla="*/ 165 h 187"/>
                <a:gd name="T40" fmla="*/ 10 w 227"/>
                <a:gd name="T41" fmla="*/ 168 h 187"/>
                <a:gd name="T42" fmla="*/ 5 w 227"/>
                <a:gd name="T43" fmla="*/ 159 h 187"/>
                <a:gd name="T44" fmla="*/ 5 w 227"/>
                <a:gd name="T45" fmla="*/ 142 h 187"/>
                <a:gd name="T46" fmla="*/ 0 w 227"/>
                <a:gd name="T47" fmla="*/ 121 h 187"/>
                <a:gd name="T48" fmla="*/ 9 w 227"/>
                <a:gd name="T49" fmla="*/ 101 h 187"/>
                <a:gd name="T50" fmla="*/ 10 w 227"/>
                <a:gd name="T51" fmla="*/ 94 h 187"/>
                <a:gd name="T52" fmla="*/ 6 w 227"/>
                <a:gd name="T53" fmla="*/ 89 h 187"/>
                <a:gd name="T54" fmla="*/ 11 w 227"/>
                <a:gd name="T55" fmla="*/ 85 h 187"/>
                <a:gd name="T56" fmla="*/ 24 w 227"/>
                <a:gd name="T57" fmla="*/ 83 h 187"/>
                <a:gd name="T58" fmla="*/ 28 w 227"/>
                <a:gd name="T59" fmla="*/ 79 h 187"/>
                <a:gd name="T60" fmla="*/ 37 w 227"/>
                <a:gd name="T61" fmla="*/ 79 h 187"/>
                <a:gd name="T62" fmla="*/ 46 w 227"/>
                <a:gd name="T63" fmla="*/ 75 h 187"/>
                <a:gd name="T64" fmla="*/ 46 w 227"/>
                <a:gd name="T65" fmla="*/ 57 h 187"/>
                <a:gd name="T66" fmla="*/ 52 w 227"/>
                <a:gd name="T67" fmla="*/ 48 h 187"/>
                <a:gd name="T68" fmla="*/ 63 w 227"/>
                <a:gd name="T69" fmla="*/ 30 h 187"/>
                <a:gd name="T70" fmla="*/ 70 w 227"/>
                <a:gd name="T71" fmla="*/ 29 h 187"/>
                <a:gd name="T72" fmla="*/ 81 w 227"/>
                <a:gd name="T73" fmla="*/ 27 h 187"/>
                <a:gd name="T74" fmla="*/ 97 w 227"/>
                <a:gd name="T75" fmla="*/ 28 h 187"/>
                <a:gd name="T76" fmla="*/ 101 w 227"/>
                <a:gd name="T77" fmla="*/ 29 h 187"/>
                <a:gd name="T78" fmla="*/ 105 w 227"/>
                <a:gd name="T79" fmla="*/ 37 h 187"/>
                <a:gd name="T80" fmla="*/ 114 w 227"/>
                <a:gd name="T81" fmla="*/ 34 h 187"/>
                <a:gd name="T82" fmla="*/ 127 w 227"/>
                <a:gd name="T83" fmla="*/ 39 h 187"/>
                <a:gd name="T84" fmla="*/ 135 w 227"/>
                <a:gd name="T85" fmla="*/ 27 h 187"/>
                <a:gd name="T86" fmla="*/ 131 w 227"/>
                <a:gd name="T87" fmla="*/ 15 h 187"/>
                <a:gd name="T88" fmla="*/ 135 w 227"/>
                <a:gd name="T89" fmla="*/ 0 h 187"/>
                <a:gd name="T90" fmla="*/ 143 w 227"/>
                <a:gd name="T91" fmla="*/ 1 h 187"/>
                <a:gd name="T92" fmla="*/ 149 w 227"/>
                <a:gd name="T93" fmla="*/ 4 h 187"/>
                <a:gd name="T94" fmla="*/ 161 w 227"/>
                <a:gd name="T95" fmla="*/ 11 h 187"/>
                <a:gd name="T96" fmla="*/ 172 w 227"/>
                <a:gd name="T97" fmla="*/ 13 h 187"/>
                <a:gd name="T98" fmla="*/ 180 w 227"/>
                <a:gd name="T99" fmla="*/ 13 h 187"/>
                <a:gd name="T100" fmla="*/ 189 w 227"/>
                <a:gd name="T101" fmla="*/ 33 h 187"/>
                <a:gd name="T102" fmla="*/ 196 w 227"/>
                <a:gd name="T103" fmla="*/ 29 h 187"/>
                <a:gd name="T104" fmla="*/ 205 w 227"/>
                <a:gd name="T105" fmla="*/ 18 h 187"/>
                <a:gd name="T106" fmla="*/ 210 w 227"/>
                <a:gd name="T107" fmla="*/ 13 h 187"/>
                <a:gd name="T108" fmla="*/ 213 w 227"/>
                <a:gd name="T109" fmla="*/ 15 h 187"/>
                <a:gd name="T110" fmla="*/ 225 w 227"/>
                <a:gd name="T111" fmla="*/ 64 h 187"/>
                <a:gd name="T112" fmla="*/ 225 w 227"/>
                <a:gd name="T113" fmla="*/ 115 h 187"/>
                <a:gd name="T114" fmla="*/ 216 w 227"/>
                <a:gd name="T115" fmla="*/ 162 h 187"/>
                <a:gd name="T116" fmla="*/ 208 w 227"/>
                <a:gd name="T117" fmla="*/ 165 h 187"/>
                <a:gd name="T118" fmla="*/ 204 w 227"/>
                <a:gd name="T119" fmla="*/ 169 h 187"/>
                <a:gd name="T120" fmla="*/ 198 w 227"/>
                <a:gd name="T121" fmla="*/ 172 h 187"/>
                <a:gd name="T122" fmla="*/ 198 w 227"/>
                <a:gd name="T123" fmla="*/ 17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7" h="187">
                  <a:moveTo>
                    <a:pt x="198" y="178"/>
                  </a:moveTo>
                  <a:lnTo>
                    <a:pt x="196" y="177"/>
                  </a:lnTo>
                  <a:lnTo>
                    <a:pt x="189" y="177"/>
                  </a:lnTo>
                  <a:lnTo>
                    <a:pt x="185" y="173"/>
                  </a:lnTo>
                  <a:lnTo>
                    <a:pt x="183" y="171"/>
                  </a:lnTo>
                  <a:lnTo>
                    <a:pt x="179" y="168"/>
                  </a:lnTo>
                  <a:lnTo>
                    <a:pt x="175" y="167"/>
                  </a:lnTo>
                  <a:lnTo>
                    <a:pt x="172" y="166"/>
                  </a:lnTo>
                  <a:lnTo>
                    <a:pt x="173" y="172"/>
                  </a:lnTo>
                  <a:lnTo>
                    <a:pt x="174" y="174"/>
                  </a:lnTo>
                  <a:lnTo>
                    <a:pt x="173" y="178"/>
                  </a:lnTo>
                  <a:lnTo>
                    <a:pt x="169" y="180"/>
                  </a:lnTo>
                  <a:lnTo>
                    <a:pt x="167" y="186"/>
                  </a:lnTo>
                  <a:lnTo>
                    <a:pt x="162" y="187"/>
                  </a:lnTo>
                  <a:lnTo>
                    <a:pt x="159" y="185"/>
                  </a:lnTo>
                  <a:lnTo>
                    <a:pt x="156" y="185"/>
                  </a:lnTo>
                  <a:lnTo>
                    <a:pt x="153" y="181"/>
                  </a:lnTo>
                  <a:lnTo>
                    <a:pt x="147" y="174"/>
                  </a:lnTo>
                  <a:lnTo>
                    <a:pt x="142" y="169"/>
                  </a:lnTo>
                  <a:lnTo>
                    <a:pt x="137" y="167"/>
                  </a:lnTo>
                  <a:lnTo>
                    <a:pt x="133" y="161"/>
                  </a:lnTo>
                  <a:lnTo>
                    <a:pt x="132" y="157"/>
                  </a:lnTo>
                  <a:lnTo>
                    <a:pt x="127" y="145"/>
                  </a:lnTo>
                  <a:lnTo>
                    <a:pt x="114" y="133"/>
                  </a:lnTo>
                  <a:lnTo>
                    <a:pt x="108" y="129"/>
                  </a:lnTo>
                  <a:lnTo>
                    <a:pt x="102" y="126"/>
                  </a:lnTo>
                  <a:lnTo>
                    <a:pt x="96" y="126"/>
                  </a:lnTo>
                  <a:lnTo>
                    <a:pt x="89" y="127"/>
                  </a:lnTo>
                  <a:lnTo>
                    <a:pt x="87" y="131"/>
                  </a:lnTo>
                  <a:lnTo>
                    <a:pt x="82" y="138"/>
                  </a:lnTo>
                  <a:lnTo>
                    <a:pt x="77" y="139"/>
                  </a:lnTo>
                  <a:lnTo>
                    <a:pt x="70" y="139"/>
                  </a:lnTo>
                  <a:lnTo>
                    <a:pt x="69" y="141"/>
                  </a:lnTo>
                  <a:lnTo>
                    <a:pt x="66" y="145"/>
                  </a:lnTo>
                  <a:lnTo>
                    <a:pt x="60" y="149"/>
                  </a:lnTo>
                  <a:lnTo>
                    <a:pt x="51" y="154"/>
                  </a:lnTo>
                  <a:lnTo>
                    <a:pt x="49" y="156"/>
                  </a:lnTo>
                  <a:lnTo>
                    <a:pt x="43" y="161"/>
                  </a:lnTo>
                  <a:lnTo>
                    <a:pt x="37" y="163"/>
                  </a:lnTo>
                  <a:lnTo>
                    <a:pt x="24" y="165"/>
                  </a:lnTo>
                  <a:lnTo>
                    <a:pt x="18" y="166"/>
                  </a:lnTo>
                  <a:lnTo>
                    <a:pt x="10" y="168"/>
                  </a:lnTo>
                  <a:lnTo>
                    <a:pt x="4" y="166"/>
                  </a:lnTo>
                  <a:lnTo>
                    <a:pt x="5" y="159"/>
                  </a:lnTo>
                  <a:lnTo>
                    <a:pt x="6" y="151"/>
                  </a:lnTo>
                  <a:lnTo>
                    <a:pt x="5" y="142"/>
                  </a:lnTo>
                  <a:lnTo>
                    <a:pt x="6" y="127"/>
                  </a:lnTo>
                  <a:lnTo>
                    <a:pt x="0" y="121"/>
                  </a:lnTo>
                  <a:lnTo>
                    <a:pt x="0" y="115"/>
                  </a:lnTo>
                  <a:lnTo>
                    <a:pt x="9" y="101"/>
                  </a:lnTo>
                  <a:lnTo>
                    <a:pt x="10" y="97"/>
                  </a:lnTo>
                  <a:lnTo>
                    <a:pt x="10" y="94"/>
                  </a:lnTo>
                  <a:lnTo>
                    <a:pt x="7" y="90"/>
                  </a:lnTo>
                  <a:lnTo>
                    <a:pt x="6" y="89"/>
                  </a:lnTo>
                  <a:lnTo>
                    <a:pt x="7" y="87"/>
                  </a:lnTo>
                  <a:lnTo>
                    <a:pt x="11" y="85"/>
                  </a:lnTo>
                  <a:lnTo>
                    <a:pt x="19" y="84"/>
                  </a:lnTo>
                  <a:lnTo>
                    <a:pt x="24" y="83"/>
                  </a:lnTo>
                  <a:lnTo>
                    <a:pt x="28" y="84"/>
                  </a:lnTo>
                  <a:lnTo>
                    <a:pt x="28" y="79"/>
                  </a:lnTo>
                  <a:lnTo>
                    <a:pt x="30" y="77"/>
                  </a:lnTo>
                  <a:lnTo>
                    <a:pt x="37" y="79"/>
                  </a:lnTo>
                  <a:lnTo>
                    <a:pt x="45" y="78"/>
                  </a:lnTo>
                  <a:lnTo>
                    <a:pt x="46" y="75"/>
                  </a:lnTo>
                  <a:lnTo>
                    <a:pt x="42" y="61"/>
                  </a:lnTo>
                  <a:lnTo>
                    <a:pt x="46" y="57"/>
                  </a:lnTo>
                  <a:lnTo>
                    <a:pt x="48" y="54"/>
                  </a:lnTo>
                  <a:lnTo>
                    <a:pt x="52" y="48"/>
                  </a:lnTo>
                  <a:lnTo>
                    <a:pt x="54" y="45"/>
                  </a:lnTo>
                  <a:lnTo>
                    <a:pt x="63" y="30"/>
                  </a:lnTo>
                  <a:lnTo>
                    <a:pt x="66" y="29"/>
                  </a:lnTo>
                  <a:lnTo>
                    <a:pt x="70" y="29"/>
                  </a:lnTo>
                  <a:lnTo>
                    <a:pt x="72" y="27"/>
                  </a:lnTo>
                  <a:lnTo>
                    <a:pt x="81" y="27"/>
                  </a:lnTo>
                  <a:lnTo>
                    <a:pt x="89" y="29"/>
                  </a:lnTo>
                  <a:lnTo>
                    <a:pt x="97" y="28"/>
                  </a:lnTo>
                  <a:lnTo>
                    <a:pt x="100" y="28"/>
                  </a:lnTo>
                  <a:lnTo>
                    <a:pt x="101" y="29"/>
                  </a:lnTo>
                  <a:lnTo>
                    <a:pt x="103" y="34"/>
                  </a:lnTo>
                  <a:lnTo>
                    <a:pt x="105" y="37"/>
                  </a:lnTo>
                  <a:lnTo>
                    <a:pt x="109" y="39"/>
                  </a:lnTo>
                  <a:lnTo>
                    <a:pt x="114" y="34"/>
                  </a:lnTo>
                  <a:lnTo>
                    <a:pt x="120" y="36"/>
                  </a:lnTo>
                  <a:lnTo>
                    <a:pt x="127" y="39"/>
                  </a:lnTo>
                  <a:lnTo>
                    <a:pt x="133" y="31"/>
                  </a:lnTo>
                  <a:lnTo>
                    <a:pt x="135" y="27"/>
                  </a:lnTo>
                  <a:lnTo>
                    <a:pt x="133" y="21"/>
                  </a:lnTo>
                  <a:lnTo>
                    <a:pt x="131" y="15"/>
                  </a:lnTo>
                  <a:lnTo>
                    <a:pt x="132" y="7"/>
                  </a:lnTo>
                  <a:lnTo>
                    <a:pt x="135" y="0"/>
                  </a:lnTo>
                  <a:lnTo>
                    <a:pt x="139" y="0"/>
                  </a:lnTo>
                  <a:lnTo>
                    <a:pt x="143" y="1"/>
                  </a:lnTo>
                  <a:lnTo>
                    <a:pt x="147" y="4"/>
                  </a:lnTo>
                  <a:lnTo>
                    <a:pt x="149" y="4"/>
                  </a:lnTo>
                  <a:lnTo>
                    <a:pt x="155" y="10"/>
                  </a:lnTo>
                  <a:lnTo>
                    <a:pt x="161" y="11"/>
                  </a:lnTo>
                  <a:lnTo>
                    <a:pt x="165" y="15"/>
                  </a:lnTo>
                  <a:lnTo>
                    <a:pt x="172" y="13"/>
                  </a:lnTo>
                  <a:lnTo>
                    <a:pt x="177" y="11"/>
                  </a:lnTo>
                  <a:lnTo>
                    <a:pt x="180" y="13"/>
                  </a:lnTo>
                  <a:lnTo>
                    <a:pt x="186" y="22"/>
                  </a:lnTo>
                  <a:lnTo>
                    <a:pt x="189" y="33"/>
                  </a:lnTo>
                  <a:lnTo>
                    <a:pt x="196" y="34"/>
                  </a:lnTo>
                  <a:lnTo>
                    <a:pt x="196" y="29"/>
                  </a:lnTo>
                  <a:lnTo>
                    <a:pt x="204" y="28"/>
                  </a:lnTo>
                  <a:lnTo>
                    <a:pt x="205" y="18"/>
                  </a:lnTo>
                  <a:lnTo>
                    <a:pt x="208" y="16"/>
                  </a:lnTo>
                  <a:lnTo>
                    <a:pt x="210" y="13"/>
                  </a:lnTo>
                  <a:lnTo>
                    <a:pt x="213" y="13"/>
                  </a:lnTo>
                  <a:lnTo>
                    <a:pt x="213" y="15"/>
                  </a:lnTo>
                  <a:lnTo>
                    <a:pt x="219" y="37"/>
                  </a:lnTo>
                  <a:lnTo>
                    <a:pt x="225" y="64"/>
                  </a:lnTo>
                  <a:lnTo>
                    <a:pt x="227" y="94"/>
                  </a:lnTo>
                  <a:lnTo>
                    <a:pt x="225" y="115"/>
                  </a:lnTo>
                  <a:lnTo>
                    <a:pt x="220" y="150"/>
                  </a:lnTo>
                  <a:lnTo>
                    <a:pt x="216" y="162"/>
                  </a:lnTo>
                  <a:lnTo>
                    <a:pt x="213" y="163"/>
                  </a:lnTo>
                  <a:lnTo>
                    <a:pt x="208" y="165"/>
                  </a:lnTo>
                  <a:lnTo>
                    <a:pt x="207" y="166"/>
                  </a:lnTo>
                  <a:lnTo>
                    <a:pt x="204" y="169"/>
                  </a:lnTo>
                  <a:lnTo>
                    <a:pt x="202" y="171"/>
                  </a:lnTo>
                  <a:lnTo>
                    <a:pt x="198" y="172"/>
                  </a:lnTo>
                  <a:lnTo>
                    <a:pt x="197" y="174"/>
                  </a:lnTo>
                  <a:lnTo>
                    <a:pt x="198" y="178"/>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09" name="Freeform 65"/>
            <p:cNvSpPr>
              <a:spLocks/>
            </p:cNvSpPr>
            <p:nvPr/>
          </p:nvSpPr>
          <p:spPr bwMode="auto">
            <a:xfrm rot="1627522">
              <a:off x="3028" y="3060"/>
              <a:ext cx="176" cy="274"/>
            </a:xfrm>
            <a:custGeom>
              <a:avLst/>
              <a:gdLst>
                <a:gd name="T0" fmla="*/ 136 w 141"/>
                <a:gd name="T1" fmla="*/ 183 h 184"/>
                <a:gd name="T2" fmla="*/ 134 w 141"/>
                <a:gd name="T3" fmla="*/ 184 h 184"/>
                <a:gd name="T4" fmla="*/ 128 w 141"/>
                <a:gd name="T5" fmla="*/ 178 h 184"/>
                <a:gd name="T6" fmla="*/ 124 w 141"/>
                <a:gd name="T7" fmla="*/ 168 h 184"/>
                <a:gd name="T8" fmla="*/ 114 w 141"/>
                <a:gd name="T9" fmla="*/ 166 h 184"/>
                <a:gd name="T10" fmla="*/ 105 w 141"/>
                <a:gd name="T11" fmla="*/ 166 h 184"/>
                <a:gd name="T12" fmla="*/ 103 w 141"/>
                <a:gd name="T13" fmla="*/ 160 h 184"/>
                <a:gd name="T14" fmla="*/ 97 w 141"/>
                <a:gd name="T15" fmla="*/ 156 h 184"/>
                <a:gd name="T16" fmla="*/ 86 w 141"/>
                <a:gd name="T17" fmla="*/ 155 h 184"/>
                <a:gd name="T18" fmla="*/ 75 w 141"/>
                <a:gd name="T19" fmla="*/ 162 h 184"/>
                <a:gd name="T20" fmla="*/ 67 w 141"/>
                <a:gd name="T21" fmla="*/ 167 h 184"/>
                <a:gd name="T22" fmla="*/ 61 w 141"/>
                <a:gd name="T23" fmla="*/ 170 h 184"/>
                <a:gd name="T24" fmla="*/ 54 w 141"/>
                <a:gd name="T25" fmla="*/ 168 h 184"/>
                <a:gd name="T26" fmla="*/ 48 w 141"/>
                <a:gd name="T27" fmla="*/ 166 h 184"/>
                <a:gd name="T28" fmla="*/ 38 w 141"/>
                <a:gd name="T29" fmla="*/ 159 h 184"/>
                <a:gd name="T30" fmla="*/ 28 w 141"/>
                <a:gd name="T31" fmla="*/ 150 h 184"/>
                <a:gd name="T32" fmla="*/ 20 w 141"/>
                <a:gd name="T33" fmla="*/ 138 h 184"/>
                <a:gd name="T34" fmla="*/ 13 w 141"/>
                <a:gd name="T35" fmla="*/ 134 h 184"/>
                <a:gd name="T36" fmla="*/ 6 w 141"/>
                <a:gd name="T37" fmla="*/ 130 h 184"/>
                <a:gd name="T38" fmla="*/ 4 w 141"/>
                <a:gd name="T39" fmla="*/ 126 h 184"/>
                <a:gd name="T40" fmla="*/ 1 w 141"/>
                <a:gd name="T41" fmla="*/ 119 h 184"/>
                <a:gd name="T42" fmla="*/ 1 w 141"/>
                <a:gd name="T43" fmla="*/ 112 h 184"/>
                <a:gd name="T44" fmla="*/ 13 w 141"/>
                <a:gd name="T45" fmla="*/ 112 h 184"/>
                <a:gd name="T46" fmla="*/ 20 w 141"/>
                <a:gd name="T47" fmla="*/ 101 h 184"/>
                <a:gd name="T48" fmla="*/ 22 w 141"/>
                <a:gd name="T49" fmla="*/ 95 h 184"/>
                <a:gd name="T50" fmla="*/ 31 w 141"/>
                <a:gd name="T51" fmla="*/ 96 h 184"/>
                <a:gd name="T52" fmla="*/ 38 w 141"/>
                <a:gd name="T53" fmla="*/ 88 h 184"/>
                <a:gd name="T54" fmla="*/ 42 w 141"/>
                <a:gd name="T55" fmla="*/ 89 h 184"/>
                <a:gd name="T56" fmla="*/ 48 w 141"/>
                <a:gd name="T57" fmla="*/ 84 h 184"/>
                <a:gd name="T58" fmla="*/ 52 w 141"/>
                <a:gd name="T59" fmla="*/ 83 h 184"/>
                <a:gd name="T60" fmla="*/ 60 w 141"/>
                <a:gd name="T61" fmla="*/ 83 h 184"/>
                <a:gd name="T62" fmla="*/ 61 w 141"/>
                <a:gd name="T63" fmla="*/ 71 h 184"/>
                <a:gd name="T64" fmla="*/ 66 w 141"/>
                <a:gd name="T65" fmla="*/ 66 h 184"/>
                <a:gd name="T66" fmla="*/ 63 w 141"/>
                <a:gd name="T67" fmla="*/ 51 h 184"/>
                <a:gd name="T68" fmla="*/ 64 w 141"/>
                <a:gd name="T69" fmla="*/ 39 h 184"/>
                <a:gd name="T70" fmla="*/ 68 w 141"/>
                <a:gd name="T71" fmla="*/ 33 h 184"/>
                <a:gd name="T72" fmla="*/ 66 w 141"/>
                <a:gd name="T73" fmla="*/ 22 h 184"/>
                <a:gd name="T74" fmla="*/ 69 w 141"/>
                <a:gd name="T75" fmla="*/ 6 h 184"/>
                <a:gd name="T76" fmla="*/ 70 w 141"/>
                <a:gd name="T77" fmla="*/ 4 h 184"/>
                <a:gd name="T78" fmla="*/ 79 w 141"/>
                <a:gd name="T79" fmla="*/ 12 h 184"/>
                <a:gd name="T80" fmla="*/ 90 w 141"/>
                <a:gd name="T81" fmla="*/ 24 h 184"/>
                <a:gd name="T82" fmla="*/ 96 w 141"/>
                <a:gd name="T83" fmla="*/ 28 h 184"/>
                <a:gd name="T84" fmla="*/ 104 w 141"/>
                <a:gd name="T85" fmla="*/ 29 h 184"/>
                <a:gd name="T86" fmla="*/ 110 w 141"/>
                <a:gd name="T87" fmla="*/ 21 h 184"/>
                <a:gd name="T88" fmla="*/ 110 w 141"/>
                <a:gd name="T89" fmla="*/ 15 h 184"/>
                <a:gd name="T90" fmla="*/ 112 w 141"/>
                <a:gd name="T91" fmla="*/ 10 h 184"/>
                <a:gd name="T92" fmla="*/ 120 w 141"/>
                <a:gd name="T93" fmla="*/ 14 h 184"/>
                <a:gd name="T94" fmla="*/ 126 w 141"/>
                <a:gd name="T95" fmla="*/ 20 h 184"/>
                <a:gd name="T96" fmla="*/ 135 w 141"/>
                <a:gd name="T97" fmla="*/ 21 h 184"/>
                <a:gd name="T98" fmla="*/ 127 w 141"/>
                <a:gd name="T99" fmla="*/ 35 h 184"/>
                <a:gd name="T100" fmla="*/ 120 w 141"/>
                <a:gd name="T101" fmla="*/ 57 h 184"/>
                <a:gd name="T102" fmla="*/ 112 w 141"/>
                <a:gd name="T103" fmla="*/ 77 h 184"/>
                <a:gd name="T104" fmla="*/ 111 w 141"/>
                <a:gd name="T105" fmla="*/ 98 h 184"/>
                <a:gd name="T106" fmla="*/ 106 w 141"/>
                <a:gd name="T107" fmla="*/ 104 h 184"/>
                <a:gd name="T108" fmla="*/ 109 w 141"/>
                <a:gd name="T109" fmla="*/ 125 h 184"/>
                <a:gd name="T110" fmla="*/ 134 w 141"/>
                <a:gd name="T111" fmla="*/ 172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1" h="184">
                  <a:moveTo>
                    <a:pt x="141" y="180"/>
                  </a:moveTo>
                  <a:lnTo>
                    <a:pt x="136" y="183"/>
                  </a:lnTo>
                  <a:lnTo>
                    <a:pt x="135" y="184"/>
                  </a:lnTo>
                  <a:lnTo>
                    <a:pt x="134" y="184"/>
                  </a:lnTo>
                  <a:lnTo>
                    <a:pt x="129" y="183"/>
                  </a:lnTo>
                  <a:lnTo>
                    <a:pt x="128" y="178"/>
                  </a:lnTo>
                  <a:lnTo>
                    <a:pt x="126" y="172"/>
                  </a:lnTo>
                  <a:lnTo>
                    <a:pt x="124" y="168"/>
                  </a:lnTo>
                  <a:lnTo>
                    <a:pt x="122" y="166"/>
                  </a:lnTo>
                  <a:lnTo>
                    <a:pt x="114" y="166"/>
                  </a:lnTo>
                  <a:lnTo>
                    <a:pt x="108" y="166"/>
                  </a:lnTo>
                  <a:lnTo>
                    <a:pt x="105" y="166"/>
                  </a:lnTo>
                  <a:lnTo>
                    <a:pt x="103" y="164"/>
                  </a:lnTo>
                  <a:lnTo>
                    <a:pt x="103" y="160"/>
                  </a:lnTo>
                  <a:lnTo>
                    <a:pt x="100" y="156"/>
                  </a:lnTo>
                  <a:lnTo>
                    <a:pt x="97" y="156"/>
                  </a:lnTo>
                  <a:lnTo>
                    <a:pt x="92" y="160"/>
                  </a:lnTo>
                  <a:lnTo>
                    <a:pt x="86" y="155"/>
                  </a:lnTo>
                  <a:lnTo>
                    <a:pt x="82" y="156"/>
                  </a:lnTo>
                  <a:lnTo>
                    <a:pt x="75" y="162"/>
                  </a:lnTo>
                  <a:lnTo>
                    <a:pt x="70" y="165"/>
                  </a:lnTo>
                  <a:lnTo>
                    <a:pt x="67" y="167"/>
                  </a:lnTo>
                  <a:lnTo>
                    <a:pt x="64" y="168"/>
                  </a:lnTo>
                  <a:lnTo>
                    <a:pt x="61" y="170"/>
                  </a:lnTo>
                  <a:lnTo>
                    <a:pt x="56" y="168"/>
                  </a:lnTo>
                  <a:lnTo>
                    <a:pt x="54" y="168"/>
                  </a:lnTo>
                  <a:lnTo>
                    <a:pt x="51" y="167"/>
                  </a:lnTo>
                  <a:lnTo>
                    <a:pt x="48" y="166"/>
                  </a:lnTo>
                  <a:lnTo>
                    <a:pt x="42" y="161"/>
                  </a:lnTo>
                  <a:lnTo>
                    <a:pt x="38" y="159"/>
                  </a:lnTo>
                  <a:lnTo>
                    <a:pt x="33" y="155"/>
                  </a:lnTo>
                  <a:lnTo>
                    <a:pt x="28" y="150"/>
                  </a:lnTo>
                  <a:lnTo>
                    <a:pt x="24" y="143"/>
                  </a:lnTo>
                  <a:lnTo>
                    <a:pt x="20" y="138"/>
                  </a:lnTo>
                  <a:lnTo>
                    <a:pt x="15" y="132"/>
                  </a:lnTo>
                  <a:lnTo>
                    <a:pt x="13" y="134"/>
                  </a:lnTo>
                  <a:lnTo>
                    <a:pt x="9" y="132"/>
                  </a:lnTo>
                  <a:lnTo>
                    <a:pt x="6" y="130"/>
                  </a:lnTo>
                  <a:lnTo>
                    <a:pt x="6" y="129"/>
                  </a:lnTo>
                  <a:lnTo>
                    <a:pt x="4" y="126"/>
                  </a:lnTo>
                  <a:lnTo>
                    <a:pt x="2" y="124"/>
                  </a:lnTo>
                  <a:lnTo>
                    <a:pt x="1" y="119"/>
                  </a:lnTo>
                  <a:lnTo>
                    <a:pt x="0" y="117"/>
                  </a:lnTo>
                  <a:lnTo>
                    <a:pt x="1" y="112"/>
                  </a:lnTo>
                  <a:lnTo>
                    <a:pt x="6" y="113"/>
                  </a:lnTo>
                  <a:lnTo>
                    <a:pt x="13" y="112"/>
                  </a:lnTo>
                  <a:lnTo>
                    <a:pt x="16" y="108"/>
                  </a:lnTo>
                  <a:lnTo>
                    <a:pt x="20" y="101"/>
                  </a:lnTo>
                  <a:lnTo>
                    <a:pt x="20" y="95"/>
                  </a:lnTo>
                  <a:lnTo>
                    <a:pt x="22" y="95"/>
                  </a:lnTo>
                  <a:lnTo>
                    <a:pt x="27" y="98"/>
                  </a:lnTo>
                  <a:lnTo>
                    <a:pt x="31" y="96"/>
                  </a:lnTo>
                  <a:lnTo>
                    <a:pt x="37" y="90"/>
                  </a:lnTo>
                  <a:lnTo>
                    <a:pt x="38" y="88"/>
                  </a:lnTo>
                  <a:lnTo>
                    <a:pt x="40" y="88"/>
                  </a:lnTo>
                  <a:lnTo>
                    <a:pt x="42" y="89"/>
                  </a:lnTo>
                  <a:lnTo>
                    <a:pt x="45" y="84"/>
                  </a:lnTo>
                  <a:lnTo>
                    <a:pt x="48" y="84"/>
                  </a:lnTo>
                  <a:lnTo>
                    <a:pt x="50" y="87"/>
                  </a:lnTo>
                  <a:lnTo>
                    <a:pt x="52" y="83"/>
                  </a:lnTo>
                  <a:lnTo>
                    <a:pt x="57" y="86"/>
                  </a:lnTo>
                  <a:lnTo>
                    <a:pt x="60" y="83"/>
                  </a:lnTo>
                  <a:lnTo>
                    <a:pt x="58" y="75"/>
                  </a:lnTo>
                  <a:lnTo>
                    <a:pt x="61" y="71"/>
                  </a:lnTo>
                  <a:lnTo>
                    <a:pt x="64" y="70"/>
                  </a:lnTo>
                  <a:lnTo>
                    <a:pt x="66" y="66"/>
                  </a:lnTo>
                  <a:lnTo>
                    <a:pt x="63" y="60"/>
                  </a:lnTo>
                  <a:lnTo>
                    <a:pt x="63" y="51"/>
                  </a:lnTo>
                  <a:lnTo>
                    <a:pt x="62" y="44"/>
                  </a:lnTo>
                  <a:lnTo>
                    <a:pt x="64" y="39"/>
                  </a:lnTo>
                  <a:lnTo>
                    <a:pt x="68" y="35"/>
                  </a:lnTo>
                  <a:lnTo>
                    <a:pt x="68" y="33"/>
                  </a:lnTo>
                  <a:lnTo>
                    <a:pt x="64" y="26"/>
                  </a:lnTo>
                  <a:lnTo>
                    <a:pt x="66" y="22"/>
                  </a:lnTo>
                  <a:lnTo>
                    <a:pt x="68" y="15"/>
                  </a:lnTo>
                  <a:lnTo>
                    <a:pt x="69" y="6"/>
                  </a:lnTo>
                  <a:lnTo>
                    <a:pt x="69" y="0"/>
                  </a:lnTo>
                  <a:lnTo>
                    <a:pt x="70" y="4"/>
                  </a:lnTo>
                  <a:lnTo>
                    <a:pt x="74" y="10"/>
                  </a:lnTo>
                  <a:lnTo>
                    <a:pt x="79" y="12"/>
                  </a:lnTo>
                  <a:lnTo>
                    <a:pt x="84" y="17"/>
                  </a:lnTo>
                  <a:lnTo>
                    <a:pt x="90" y="24"/>
                  </a:lnTo>
                  <a:lnTo>
                    <a:pt x="93" y="28"/>
                  </a:lnTo>
                  <a:lnTo>
                    <a:pt x="96" y="28"/>
                  </a:lnTo>
                  <a:lnTo>
                    <a:pt x="99" y="30"/>
                  </a:lnTo>
                  <a:lnTo>
                    <a:pt x="104" y="29"/>
                  </a:lnTo>
                  <a:lnTo>
                    <a:pt x="106" y="23"/>
                  </a:lnTo>
                  <a:lnTo>
                    <a:pt x="110" y="21"/>
                  </a:lnTo>
                  <a:lnTo>
                    <a:pt x="111" y="17"/>
                  </a:lnTo>
                  <a:lnTo>
                    <a:pt x="110" y="15"/>
                  </a:lnTo>
                  <a:lnTo>
                    <a:pt x="109" y="9"/>
                  </a:lnTo>
                  <a:lnTo>
                    <a:pt x="112" y="10"/>
                  </a:lnTo>
                  <a:lnTo>
                    <a:pt x="116" y="11"/>
                  </a:lnTo>
                  <a:lnTo>
                    <a:pt x="120" y="14"/>
                  </a:lnTo>
                  <a:lnTo>
                    <a:pt x="122" y="16"/>
                  </a:lnTo>
                  <a:lnTo>
                    <a:pt x="126" y="20"/>
                  </a:lnTo>
                  <a:lnTo>
                    <a:pt x="133" y="20"/>
                  </a:lnTo>
                  <a:lnTo>
                    <a:pt x="135" y="21"/>
                  </a:lnTo>
                  <a:lnTo>
                    <a:pt x="135" y="22"/>
                  </a:lnTo>
                  <a:lnTo>
                    <a:pt x="127" y="35"/>
                  </a:lnTo>
                  <a:lnTo>
                    <a:pt x="124" y="44"/>
                  </a:lnTo>
                  <a:lnTo>
                    <a:pt x="120" y="57"/>
                  </a:lnTo>
                  <a:lnTo>
                    <a:pt x="112" y="74"/>
                  </a:lnTo>
                  <a:lnTo>
                    <a:pt x="112" y="77"/>
                  </a:lnTo>
                  <a:lnTo>
                    <a:pt x="114" y="92"/>
                  </a:lnTo>
                  <a:lnTo>
                    <a:pt x="111" y="98"/>
                  </a:lnTo>
                  <a:lnTo>
                    <a:pt x="109" y="101"/>
                  </a:lnTo>
                  <a:lnTo>
                    <a:pt x="106" y="104"/>
                  </a:lnTo>
                  <a:lnTo>
                    <a:pt x="105" y="108"/>
                  </a:lnTo>
                  <a:lnTo>
                    <a:pt x="109" y="125"/>
                  </a:lnTo>
                  <a:lnTo>
                    <a:pt x="121" y="150"/>
                  </a:lnTo>
                  <a:lnTo>
                    <a:pt x="134" y="172"/>
                  </a:lnTo>
                  <a:lnTo>
                    <a:pt x="141" y="18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10" name="Freeform 66"/>
            <p:cNvSpPr>
              <a:spLocks/>
            </p:cNvSpPr>
            <p:nvPr/>
          </p:nvSpPr>
          <p:spPr bwMode="auto">
            <a:xfrm rot="1627522">
              <a:off x="3010" y="2990"/>
              <a:ext cx="146" cy="214"/>
            </a:xfrm>
            <a:custGeom>
              <a:avLst/>
              <a:gdLst>
                <a:gd name="T0" fmla="*/ 43 w 116"/>
                <a:gd name="T1" fmla="*/ 141 h 144"/>
                <a:gd name="T2" fmla="*/ 32 w 116"/>
                <a:gd name="T3" fmla="*/ 136 h 144"/>
                <a:gd name="T4" fmla="*/ 25 w 116"/>
                <a:gd name="T5" fmla="*/ 131 h 144"/>
                <a:gd name="T6" fmla="*/ 13 w 116"/>
                <a:gd name="T7" fmla="*/ 125 h 144"/>
                <a:gd name="T8" fmla="*/ 9 w 116"/>
                <a:gd name="T9" fmla="*/ 113 h 144"/>
                <a:gd name="T10" fmla="*/ 9 w 116"/>
                <a:gd name="T11" fmla="*/ 103 h 144"/>
                <a:gd name="T12" fmla="*/ 15 w 116"/>
                <a:gd name="T13" fmla="*/ 91 h 144"/>
                <a:gd name="T14" fmla="*/ 2 w 116"/>
                <a:gd name="T15" fmla="*/ 81 h 144"/>
                <a:gd name="T16" fmla="*/ 5 w 116"/>
                <a:gd name="T17" fmla="*/ 66 h 144"/>
                <a:gd name="T18" fmla="*/ 5 w 116"/>
                <a:gd name="T19" fmla="*/ 54 h 144"/>
                <a:gd name="T20" fmla="*/ 1 w 116"/>
                <a:gd name="T21" fmla="*/ 46 h 144"/>
                <a:gd name="T22" fmla="*/ 2 w 116"/>
                <a:gd name="T23" fmla="*/ 40 h 144"/>
                <a:gd name="T24" fmla="*/ 21 w 116"/>
                <a:gd name="T25" fmla="*/ 37 h 144"/>
                <a:gd name="T26" fmla="*/ 33 w 116"/>
                <a:gd name="T27" fmla="*/ 30 h 144"/>
                <a:gd name="T28" fmla="*/ 44 w 116"/>
                <a:gd name="T29" fmla="*/ 23 h 144"/>
                <a:gd name="T30" fmla="*/ 53 w 116"/>
                <a:gd name="T31" fmla="*/ 15 h 144"/>
                <a:gd name="T32" fmla="*/ 61 w 116"/>
                <a:gd name="T33" fmla="*/ 13 h 144"/>
                <a:gd name="T34" fmla="*/ 71 w 116"/>
                <a:gd name="T35" fmla="*/ 5 h 144"/>
                <a:gd name="T36" fmla="*/ 80 w 116"/>
                <a:gd name="T37" fmla="*/ 0 h 144"/>
                <a:gd name="T38" fmla="*/ 92 w 116"/>
                <a:gd name="T39" fmla="*/ 3 h 144"/>
                <a:gd name="T40" fmla="*/ 111 w 116"/>
                <a:gd name="T41" fmla="*/ 19 h 144"/>
                <a:gd name="T42" fmla="*/ 116 w 116"/>
                <a:gd name="T43" fmla="*/ 37 h 144"/>
                <a:gd name="T44" fmla="*/ 113 w 116"/>
                <a:gd name="T45" fmla="*/ 53 h 144"/>
                <a:gd name="T46" fmla="*/ 115 w 116"/>
                <a:gd name="T47" fmla="*/ 64 h 144"/>
                <a:gd name="T48" fmla="*/ 111 w 116"/>
                <a:gd name="T49" fmla="*/ 70 h 144"/>
                <a:gd name="T50" fmla="*/ 110 w 116"/>
                <a:gd name="T51" fmla="*/ 82 h 144"/>
                <a:gd name="T52" fmla="*/ 113 w 116"/>
                <a:gd name="T53" fmla="*/ 97 h 144"/>
                <a:gd name="T54" fmla="*/ 108 w 116"/>
                <a:gd name="T55" fmla="*/ 102 h 144"/>
                <a:gd name="T56" fmla="*/ 107 w 116"/>
                <a:gd name="T57" fmla="*/ 114 h 144"/>
                <a:gd name="T58" fmla="*/ 99 w 116"/>
                <a:gd name="T59" fmla="*/ 114 h 144"/>
                <a:gd name="T60" fmla="*/ 95 w 116"/>
                <a:gd name="T61" fmla="*/ 115 h 144"/>
                <a:gd name="T62" fmla="*/ 89 w 116"/>
                <a:gd name="T63" fmla="*/ 120 h 144"/>
                <a:gd name="T64" fmla="*/ 85 w 116"/>
                <a:gd name="T65" fmla="*/ 119 h 144"/>
                <a:gd name="T66" fmla="*/ 78 w 116"/>
                <a:gd name="T67" fmla="*/ 127 h 144"/>
                <a:gd name="T68" fmla="*/ 69 w 116"/>
                <a:gd name="T69" fmla="*/ 126 h 144"/>
                <a:gd name="T70" fmla="*/ 67 w 116"/>
                <a:gd name="T71" fmla="*/ 132 h 144"/>
                <a:gd name="T72" fmla="*/ 60 w 116"/>
                <a:gd name="T73" fmla="*/ 143 h 144"/>
                <a:gd name="T74" fmla="*/ 48 w 116"/>
                <a:gd name="T75" fmla="*/ 14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144">
                  <a:moveTo>
                    <a:pt x="48" y="143"/>
                  </a:moveTo>
                  <a:lnTo>
                    <a:pt x="43" y="141"/>
                  </a:lnTo>
                  <a:lnTo>
                    <a:pt x="38" y="137"/>
                  </a:lnTo>
                  <a:lnTo>
                    <a:pt x="32" y="136"/>
                  </a:lnTo>
                  <a:lnTo>
                    <a:pt x="27" y="131"/>
                  </a:lnTo>
                  <a:lnTo>
                    <a:pt x="25" y="131"/>
                  </a:lnTo>
                  <a:lnTo>
                    <a:pt x="17" y="132"/>
                  </a:lnTo>
                  <a:lnTo>
                    <a:pt x="13" y="125"/>
                  </a:lnTo>
                  <a:lnTo>
                    <a:pt x="8" y="118"/>
                  </a:lnTo>
                  <a:lnTo>
                    <a:pt x="9" y="113"/>
                  </a:lnTo>
                  <a:lnTo>
                    <a:pt x="12" y="108"/>
                  </a:lnTo>
                  <a:lnTo>
                    <a:pt x="9" y="103"/>
                  </a:lnTo>
                  <a:lnTo>
                    <a:pt x="11" y="99"/>
                  </a:lnTo>
                  <a:lnTo>
                    <a:pt x="15" y="91"/>
                  </a:lnTo>
                  <a:lnTo>
                    <a:pt x="15" y="88"/>
                  </a:lnTo>
                  <a:lnTo>
                    <a:pt x="2" y="81"/>
                  </a:lnTo>
                  <a:lnTo>
                    <a:pt x="2" y="75"/>
                  </a:lnTo>
                  <a:lnTo>
                    <a:pt x="5" y="66"/>
                  </a:lnTo>
                  <a:lnTo>
                    <a:pt x="2" y="60"/>
                  </a:lnTo>
                  <a:lnTo>
                    <a:pt x="5" y="54"/>
                  </a:lnTo>
                  <a:lnTo>
                    <a:pt x="5" y="52"/>
                  </a:lnTo>
                  <a:lnTo>
                    <a:pt x="1" y="46"/>
                  </a:lnTo>
                  <a:lnTo>
                    <a:pt x="0" y="43"/>
                  </a:lnTo>
                  <a:lnTo>
                    <a:pt x="2" y="40"/>
                  </a:lnTo>
                  <a:lnTo>
                    <a:pt x="8" y="39"/>
                  </a:lnTo>
                  <a:lnTo>
                    <a:pt x="21" y="37"/>
                  </a:lnTo>
                  <a:lnTo>
                    <a:pt x="27" y="35"/>
                  </a:lnTo>
                  <a:lnTo>
                    <a:pt x="33" y="30"/>
                  </a:lnTo>
                  <a:lnTo>
                    <a:pt x="35" y="28"/>
                  </a:lnTo>
                  <a:lnTo>
                    <a:pt x="44" y="23"/>
                  </a:lnTo>
                  <a:lnTo>
                    <a:pt x="50" y="19"/>
                  </a:lnTo>
                  <a:lnTo>
                    <a:pt x="53" y="15"/>
                  </a:lnTo>
                  <a:lnTo>
                    <a:pt x="54" y="13"/>
                  </a:lnTo>
                  <a:lnTo>
                    <a:pt x="61" y="13"/>
                  </a:lnTo>
                  <a:lnTo>
                    <a:pt x="66" y="12"/>
                  </a:lnTo>
                  <a:lnTo>
                    <a:pt x="71" y="5"/>
                  </a:lnTo>
                  <a:lnTo>
                    <a:pt x="73" y="1"/>
                  </a:lnTo>
                  <a:lnTo>
                    <a:pt x="80" y="0"/>
                  </a:lnTo>
                  <a:lnTo>
                    <a:pt x="86" y="0"/>
                  </a:lnTo>
                  <a:lnTo>
                    <a:pt x="92" y="3"/>
                  </a:lnTo>
                  <a:lnTo>
                    <a:pt x="98" y="7"/>
                  </a:lnTo>
                  <a:lnTo>
                    <a:pt x="111" y="19"/>
                  </a:lnTo>
                  <a:lnTo>
                    <a:pt x="116" y="31"/>
                  </a:lnTo>
                  <a:lnTo>
                    <a:pt x="116" y="37"/>
                  </a:lnTo>
                  <a:lnTo>
                    <a:pt x="115" y="46"/>
                  </a:lnTo>
                  <a:lnTo>
                    <a:pt x="113" y="53"/>
                  </a:lnTo>
                  <a:lnTo>
                    <a:pt x="111" y="57"/>
                  </a:lnTo>
                  <a:lnTo>
                    <a:pt x="115" y="64"/>
                  </a:lnTo>
                  <a:lnTo>
                    <a:pt x="115" y="66"/>
                  </a:lnTo>
                  <a:lnTo>
                    <a:pt x="111" y="70"/>
                  </a:lnTo>
                  <a:lnTo>
                    <a:pt x="109" y="75"/>
                  </a:lnTo>
                  <a:lnTo>
                    <a:pt x="110" y="82"/>
                  </a:lnTo>
                  <a:lnTo>
                    <a:pt x="110" y="91"/>
                  </a:lnTo>
                  <a:lnTo>
                    <a:pt x="113" y="97"/>
                  </a:lnTo>
                  <a:lnTo>
                    <a:pt x="111" y="101"/>
                  </a:lnTo>
                  <a:lnTo>
                    <a:pt x="108" y="102"/>
                  </a:lnTo>
                  <a:lnTo>
                    <a:pt x="105" y="106"/>
                  </a:lnTo>
                  <a:lnTo>
                    <a:pt x="107" y="114"/>
                  </a:lnTo>
                  <a:lnTo>
                    <a:pt x="104" y="117"/>
                  </a:lnTo>
                  <a:lnTo>
                    <a:pt x="99" y="114"/>
                  </a:lnTo>
                  <a:lnTo>
                    <a:pt x="97" y="118"/>
                  </a:lnTo>
                  <a:lnTo>
                    <a:pt x="95" y="115"/>
                  </a:lnTo>
                  <a:lnTo>
                    <a:pt x="92" y="115"/>
                  </a:lnTo>
                  <a:lnTo>
                    <a:pt x="89" y="120"/>
                  </a:lnTo>
                  <a:lnTo>
                    <a:pt x="87" y="119"/>
                  </a:lnTo>
                  <a:lnTo>
                    <a:pt x="85" y="119"/>
                  </a:lnTo>
                  <a:lnTo>
                    <a:pt x="84" y="121"/>
                  </a:lnTo>
                  <a:lnTo>
                    <a:pt x="78" y="127"/>
                  </a:lnTo>
                  <a:lnTo>
                    <a:pt x="74" y="129"/>
                  </a:lnTo>
                  <a:lnTo>
                    <a:pt x="69" y="126"/>
                  </a:lnTo>
                  <a:lnTo>
                    <a:pt x="67" y="126"/>
                  </a:lnTo>
                  <a:lnTo>
                    <a:pt x="67" y="132"/>
                  </a:lnTo>
                  <a:lnTo>
                    <a:pt x="63" y="139"/>
                  </a:lnTo>
                  <a:lnTo>
                    <a:pt x="60" y="143"/>
                  </a:lnTo>
                  <a:lnTo>
                    <a:pt x="53" y="144"/>
                  </a:lnTo>
                  <a:lnTo>
                    <a:pt x="48" y="143"/>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11" name="Freeform 67"/>
            <p:cNvSpPr>
              <a:spLocks/>
            </p:cNvSpPr>
            <p:nvPr/>
          </p:nvSpPr>
          <p:spPr bwMode="auto">
            <a:xfrm rot="1627522">
              <a:off x="2883" y="2968"/>
              <a:ext cx="181" cy="232"/>
            </a:xfrm>
            <a:custGeom>
              <a:avLst/>
              <a:gdLst>
                <a:gd name="T0" fmla="*/ 27 w 148"/>
                <a:gd name="T1" fmla="*/ 152 h 156"/>
                <a:gd name="T2" fmla="*/ 21 w 148"/>
                <a:gd name="T3" fmla="*/ 146 h 156"/>
                <a:gd name="T4" fmla="*/ 23 w 148"/>
                <a:gd name="T5" fmla="*/ 135 h 156"/>
                <a:gd name="T6" fmla="*/ 18 w 148"/>
                <a:gd name="T7" fmla="*/ 124 h 156"/>
                <a:gd name="T8" fmla="*/ 22 w 148"/>
                <a:gd name="T9" fmla="*/ 118 h 156"/>
                <a:gd name="T10" fmla="*/ 21 w 148"/>
                <a:gd name="T11" fmla="*/ 111 h 156"/>
                <a:gd name="T12" fmla="*/ 24 w 148"/>
                <a:gd name="T13" fmla="*/ 105 h 156"/>
                <a:gd name="T14" fmla="*/ 25 w 148"/>
                <a:gd name="T15" fmla="*/ 87 h 156"/>
                <a:gd name="T16" fmla="*/ 16 w 148"/>
                <a:gd name="T17" fmla="*/ 90 h 156"/>
                <a:gd name="T18" fmla="*/ 15 w 148"/>
                <a:gd name="T19" fmla="*/ 87 h 156"/>
                <a:gd name="T20" fmla="*/ 9 w 148"/>
                <a:gd name="T21" fmla="*/ 86 h 156"/>
                <a:gd name="T22" fmla="*/ 1 w 148"/>
                <a:gd name="T23" fmla="*/ 85 h 156"/>
                <a:gd name="T24" fmla="*/ 3 w 148"/>
                <a:gd name="T25" fmla="*/ 64 h 156"/>
                <a:gd name="T26" fmla="*/ 11 w 148"/>
                <a:gd name="T27" fmla="*/ 50 h 156"/>
                <a:gd name="T28" fmla="*/ 16 w 148"/>
                <a:gd name="T29" fmla="*/ 43 h 156"/>
                <a:gd name="T30" fmla="*/ 22 w 148"/>
                <a:gd name="T31" fmla="*/ 39 h 156"/>
                <a:gd name="T32" fmla="*/ 33 w 148"/>
                <a:gd name="T33" fmla="*/ 36 h 156"/>
                <a:gd name="T34" fmla="*/ 45 w 148"/>
                <a:gd name="T35" fmla="*/ 38 h 156"/>
                <a:gd name="T36" fmla="*/ 54 w 148"/>
                <a:gd name="T37" fmla="*/ 28 h 156"/>
                <a:gd name="T38" fmla="*/ 54 w 148"/>
                <a:gd name="T39" fmla="*/ 21 h 156"/>
                <a:gd name="T40" fmla="*/ 60 w 148"/>
                <a:gd name="T41" fmla="*/ 18 h 156"/>
                <a:gd name="T42" fmla="*/ 60 w 148"/>
                <a:gd name="T43" fmla="*/ 8 h 156"/>
                <a:gd name="T44" fmla="*/ 71 w 148"/>
                <a:gd name="T45" fmla="*/ 7 h 156"/>
                <a:gd name="T46" fmla="*/ 82 w 148"/>
                <a:gd name="T47" fmla="*/ 10 h 156"/>
                <a:gd name="T48" fmla="*/ 88 w 148"/>
                <a:gd name="T49" fmla="*/ 19 h 156"/>
                <a:gd name="T50" fmla="*/ 102 w 148"/>
                <a:gd name="T51" fmla="*/ 19 h 156"/>
                <a:gd name="T52" fmla="*/ 101 w 148"/>
                <a:gd name="T53" fmla="*/ 25 h 156"/>
                <a:gd name="T54" fmla="*/ 105 w 148"/>
                <a:gd name="T55" fmla="*/ 33 h 156"/>
                <a:gd name="T56" fmla="*/ 105 w 148"/>
                <a:gd name="T57" fmla="*/ 45 h 156"/>
                <a:gd name="T58" fmla="*/ 102 w 148"/>
                <a:gd name="T59" fmla="*/ 60 h 156"/>
                <a:gd name="T60" fmla="*/ 115 w 148"/>
                <a:gd name="T61" fmla="*/ 70 h 156"/>
                <a:gd name="T62" fmla="*/ 109 w 148"/>
                <a:gd name="T63" fmla="*/ 82 h 156"/>
                <a:gd name="T64" fmla="*/ 109 w 148"/>
                <a:gd name="T65" fmla="*/ 92 h 156"/>
                <a:gd name="T66" fmla="*/ 113 w 148"/>
                <a:gd name="T67" fmla="*/ 104 h 156"/>
                <a:gd name="T68" fmla="*/ 125 w 148"/>
                <a:gd name="T69" fmla="*/ 110 h 156"/>
                <a:gd name="T70" fmla="*/ 132 w 148"/>
                <a:gd name="T71" fmla="*/ 115 h 156"/>
                <a:gd name="T72" fmla="*/ 143 w 148"/>
                <a:gd name="T73" fmla="*/ 120 h 156"/>
                <a:gd name="T74" fmla="*/ 139 w 148"/>
                <a:gd name="T75" fmla="*/ 124 h 156"/>
                <a:gd name="T76" fmla="*/ 127 w 148"/>
                <a:gd name="T77" fmla="*/ 128 h 156"/>
                <a:gd name="T78" fmla="*/ 113 w 148"/>
                <a:gd name="T79" fmla="*/ 121 h 156"/>
                <a:gd name="T80" fmla="*/ 107 w 148"/>
                <a:gd name="T81" fmla="*/ 117 h 156"/>
                <a:gd name="T82" fmla="*/ 100 w 148"/>
                <a:gd name="T83" fmla="*/ 120 h 156"/>
                <a:gd name="T84" fmla="*/ 87 w 148"/>
                <a:gd name="T85" fmla="*/ 111 h 156"/>
                <a:gd name="T86" fmla="*/ 77 w 148"/>
                <a:gd name="T87" fmla="*/ 116 h 156"/>
                <a:gd name="T88" fmla="*/ 75 w 148"/>
                <a:gd name="T89" fmla="*/ 129 h 156"/>
                <a:gd name="T90" fmla="*/ 69 w 148"/>
                <a:gd name="T91" fmla="*/ 130 h 156"/>
                <a:gd name="T92" fmla="*/ 65 w 148"/>
                <a:gd name="T93" fmla="*/ 134 h 156"/>
                <a:gd name="T94" fmla="*/ 47 w 148"/>
                <a:gd name="T95" fmla="*/ 150 h 156"/>
                <a:gd name="T96" fmla="*/ 37 w 148"/>
                <a:gd name="T97" fmla="*/ 151 h 156"/>
                <a:gd name="T98" fmla="*/ 30 w 148"/>
                <a:gd name="T99"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8" h="156">
                  <a:moveTo>
                    <a:pt x="29" y="154"/>
                  </a:moveTo>
                  <a:lnTo>
                    <a:pt x="27" y="152"/>
                  </a:lnTo>
                  <a:lnTo>
                    <a:pt x="23" y="150"/>
                  </a:lnTo>
                  <a:lnTo>
                    <a:pt x="21" y="146"/>
                  </a:lnTo>
                  <a:lnTo>
                    <a:pt x="22" y="139"/>
                  </a:lnTo>
                  <a:lnTo>
                    <a:pt x="23" y="135"/>
                  </a:lnTo>
                  <a:lnTo>
                    <a:pt x="18" y="130"/>
                  </a:lnTo>
                  <a:lnTo>
                    <a:pt x="18" y="124"/>
                  </a:lnTo>
                  <a:lnTo>
                    <a:pt x="21" y="123"/>
                  </a:lnTo>
                  <a:lnTo>
                    <a:pt x="22" y="118"/>
                  </a:lnTo>
                  <a:lnTo>
                    <a:pt x="23" y="116"/>
                  </a:lnTo>
                  <a:lnTo>
                    <a:pt x="21" y="111"/>
                  </a:lnTo>
                  <a:lnTo>
                    <a:pt x="21" y="108"/>
                  </a:lnTo>
                  <a:lnTo>
                    <a:pt x="24" y="105"/>
                  </a:lnTo>
                  <a:lnTo>
                    <a:pt x="28" y="93"/>
                  </a:lnTo>
                  <a:lnTo>
                    <a:pt x="25" y="87"/>
                  </a:lnTo>
                  <a:lnTo>
                    <a:pt x="23" y="86"/>
                  </a:lnTo>
                  <a:lnTo>
                    <a:pt x="16" y="90"/>
                  </a:lnTo>
                  <a:lnTo>
                    <a:pt x="15" y="88"/>
                  </a:lnTo>
                  <a:lnTo>
                    <a:pt x="15" y="87"/>
                  </a:lnTo>
                  <a:lnTo>
                    <a:pt x="11" y="85"/>
                  </a:lnTo>
                  <a:lnTo>
                    <a:pt x="9" y="86"/>
                  </a:lnTo>
                  <a:lnTo>
                    <a:pt x="5" y="87"/>
                  </a:lnTo>
                  <a:lnTo>
                    <a:pt x="1" y="85"/>
                  </a:lnTo>
                  <a:lnTo>
                    <a:pt x="0" y="80"/>
                  </a:lnTo>
                  <a:lnTo>
                    <a:pt x="3" y="64"/>
                  </a:lnTo>
                  <a:lnTo>
                    <a:pt x="7" y="56"/>
                  </a:lnTo>
                  <a:lnTo>
                    <a:pt x="11" y="50"/>
                  </a:lnTo>
                  <a:lnTo>
                    <a:pt x="13" y="49"/>
                  </a:lnTo>
                  <a:lnTo>
                    <a:pt x="16" y="43"/>
                  </a:lnTo>
                  <a:lnTo>
                    <a:pt x="18" y="40"/>
                  </a:lnTo>
                  <a:lnTo>
                    <a:pt x="22" y="39"/>
                  </a:lnTo>
                  <a:lnTo>
                    <a:pt x="27" y="39"/>
                  </a:lnTo>
                  <a:lnTo>
                    <a:pt x="33" y="36"/>
                  </a:lnTo>
                  <a:lnTo>
                    <a:pt x="39" y="38"/>
                  </a:lnTo>
                  <a:lnTo>
                    <a:pt x="45" y="38"/>
                  </a:lnTo>
                  <a:lnTo>
                    <a:pt x="46" y="32"/>
                  </a:lnTo>
                  <a:lnTo>
                    <a:pt x="54" y="28"/>
                  </a:lnTo>
                  <a:lnTo>
                    <a:pt x="55" y="25"/>
                  </a:lnTo>
                  <a:lnTo>
                    <a:pt x="54" y="21"/>
                  </a:lnTo>
                  <a:lnTo>
                    <a:pt x="60" y="21"/>
                  </a:lnTo>
                  <a:lnTo>
                    <a:pt x="60" y="18"/>
                  </a:lnTo>
                  <a:lnTo>
                    <a:pt x="59" y="13"/>
                  </a:lnTo>
                  <a:lnTo>
                    <a:pt x="60" y="8"/>
                  </a:lnTo>
                  <a:lnTo>
                    <a:pt x="69" y="9"/>
                  </a:lnTo>
                  <a:lnTo>
                    <a:pt x="71" y="7"/>
                  </a:lnTo>
                  <a:lnTo>
                    <a:pt x="77" y="0"/>
                  </a:lnTo>
                  <a:lnTo>
                    <a:pt x="82" y="10"/>
                  </a:lnTo>
                  <a:lnTo>
                    <a:pt x="87" y="16"/>
                  </a:lnTo>
                  <a:lnTo>
                    <a:pt x="88" y="19"/>
                  </a:lnTo>
                  <a:lnTo>
                    <a:pt x="94" y="21"/>
                  </a:lnTo>
                  <a:lnTo>
                    <a:pt x="102" y="19"/>
                  </a:lnTo>
                  <a:lnTo>
                    <a:pt x="100" y="22"/>
                  </a:lnTo>
                  <a:lnTo>
                    <a:pt x="101" y="25"/>
                  </a:lnTo>
                  <a:lnTo>
                    <a:pt x="105" y="31"/>
                  </a:lnTo>
                  <a:lnTo>
                    <a:pt x="105" y="33"/>
                  </a:lnTo>
                  <a:lnTo>
                    <a:pt x="102" y="39"/>
                  </a:lnTo>
                  <a:lnTo>
                    <a:pt x="105" y="45"/>
                  </a:lnTo>
                  <a:lnTo>
                    <a:pt x="102" y="54"/>
                  </a:lnTo>
                  <a:lnTo>
                    <a:pt x="102" y="60"/>
                  </a:lnTo>
                  <a:lnTo>
                    <a:pt x="115" y="67"/>
                  </a:lnTo>
                  <a:lnTo>
                    <a:pt x="115" y="70"/>
                  </a:lnTo>
                  <a:lnTo>
                    <a:pt x="111" y="78"/>
                  </a:lnTo>
                  <a:lnTo>
                    <a:pt x="109" y="82"/>
                  </a:lnTo>
                  <a:lnTo>
                    <a:pt x="112" y="87"/>
                  </a:lnTo>
                  <a:lnTo>
                    <a:pt x="109" y="92"/>
                  </a:lnTo>
                  <a:lnTo>
                    <a:pt x="108" y="97"/>
                  </a:lnTo>
                  <a:lnTo>
                    <a:pt x="113" y="104"/>
                  </a:lnTo>
                  <a:lnTo>
                    <a:pt x="117" y="111"/>
                  </a:lnTo>
                  <a:lnTo>
                    <a:pt x="125" y="110"/>
                  </a:lnTo>
                  <a:lnTo>
                    <a:pt x="127" y="110"/>
                  </a:lnTo>
                  <a:lnTo>
                    <a:pt x="132" y="115"/>
                  </a:lnTo>
                  <a:lnTo>
                    <a:pt x="138" y="116"/>
                  </a:lnTo>
                  <a:lnTo>
                    <a:pt x="143" y="120"/>
                  </a:lnTo>
                  <a:lnTo>
                    <a:pt x="148" y="122"/>
                  </a:lnTo>
                  <a:lnTo>
                    <a:pt x="139" y="124"/>
                  </a:lnTo>
                  <a:lnTo>
                    <a:pt x="132" y="126"/>
                  </a:lnTo>
                  <a:lnTo>
                    <a:pt x="127" y="128"/>
                  </a:lnTo>
                  <a:lnTo>
                    <a:pt x="123" y="128"/>
                  </a:lnTo>
                  <a:lnTo>
                    <a:pt x="113" y="121"/>
                  </a:lnTo>
                  <a:lnTo>
                    <a:pt x="109" y="117"/>
                  </a:lnTo>
                  <a:lnTo>
                    <a:pt x="107" y="117"/>
                  </a:lnTo>
                  <a:lnTo>
                    <a:pt x="103" y="121"/>
                  </a:lnTo>
                  <a:lnTo>
                    <a:pt x="100" y="120"/>
                  </a:lnTo>
                  <a:lnTo>
                    <a:pt x="93" y="115"/>
                  </a:lnTo>
                  <a:lnTo>
                    <a:pt x="87" y="111"/>
                  </a:lnTo>
                  <a:lnTo>
                    <a:pt x="83" y="112"/>
                  </a:lnTo>
                  <a:lnTo>
                    <a:pt x="77" y="116"/>
                  </a:lnTo>
                  <a:lnTo>
                    <a:pt x="76" y="120"/>
                  </a:lnTo>
                  <a:lnTo>
                    <a:pt x="75" y="129"/>
                  </a:lnTo>
                  <a:lnTo>
                    <a:pt x="73" y="130"/>
                  </a:lnTo>
                  <a:lnTo>
                    <a:pt x="69" y="130"/>
                  </a:lnTo>
                  <a:lnTo>
                    <a:pt x="67" y="133"/>
                  </a:lnTo>
                  <a:lnTo>
                    <a:pt x="65" y="134"/>
                  </a:lnTo>
                  <a:lnTo>
                    <a:pt x="54" y="140"/>
                  </a:lnTo>
                  <a:lnTo>
                    <a:pt x="47" y="150"/>
                  </a:lnTo>
                  <a:lnTo>
                    <a:pt x="41" y="150"/>
                  </a:lnTo>
                  <a:lnTo>
                    <a:pt x="37" y="151"/>
                  </a:lnTo>
                  <a:lnTo>
                    <a:pt x="34" y="154"/>
                  </a:lnTo>
                  <a:lnTo>
                    <a:pt x="30" y="156"/>
                  </a:lnTo>
                  <a:lnTo>
                    <a:pt x="29" y="154"/>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12" name="Freeform 68"/>
            <p:cNvSpPr>
              <a:spLocks/>
            </p:cNvSpPr>
            <p:nvPr/>
          </p:nvSpPr>
          <p:spPr bwMode="auto">
            <a:xfrm rot="1627522">
              <a:off x="2889" y="2625"/>
              <a:ext cx="327" cy="408"/>
            </a:xfrm>
            <a:custGeom>
              <a:avLst/>
              <a:gdLst>
                <a:gd name="T0" fmla="*/ 40 w 264"/>
                <a:gd name="T1" fmla="*/ 256 h 274"/>
                <a:gd name="T2" fmla="*/ 47 w 264"/>
                <a:gd name="T3" fmla="*/ 240 h 274"/>
                <a:gd name="T4" fmla="*/ 62 w 264"/>
                <a:gd name="T5" fmla="*/ 243 h 274"/>
                <a:gd name="T6" fmla="*/ 60 w 264"/>
                <a:gd name="T7" fmla="*/ 255 h 274"/>
                <a:gd name="T8" fmla="*/ 70 w 264"/>
                <a:gd name="T9" fmla="*/ 261 h 274"/>
                <a:gd name="T10" fmla="*/ 74 w 264"/>
                <a:gd name="T11" fmla="*/ 252 h 274"/>
                <a:gd name="T12" fmla="*/ 81 w 264"/>
                <a:gd name="T13" fmla="*/ 258 h 274"/>
                <a:gd name="T14" fmla="*/ 84 w 264"/>
                <a:gd name="T15" fmla="*/ 251 h 274"/>
                <a:gd name="T16" fmla="*/ 87 w 264"/>
                <a:gd name="T17" fmla="*/ 243 h 274"/>
                <a:gd name="T18" fmla="*/ 96 w 264"/>
                <a:gd name="T19" fmla="*/ 236 h 274"/>
                <a:gd name="T20" fmla="*/ 110 w 264"/>
                <a:gd name="T21" fmla="*/ 227 h 274"/>
                <a:gd name="T22" fmla="*/ 118 w 264"/>
                <a:gd name="T23" fmla="*/ 234 h 274"/>
                <a:gd name="T24" fmla="*/ 117 w 264"/>
                <a:gd name="T25" fmla="*/ 242 h 274"/>
                <a:gd name="T26" fmla="*/ 122 w 264"/>
                <a:gd name="T27" fmla="*/ 248 h 274"/>
                <a:gd name="T28" fmla="*/ 129 w 264"/>
                <a:gd name="T29" fmla="*/ 255 h 274"/>
                <a:gd name="T30" fmla="*/ 125 w 264"/>
                <a:gd name="T31" fmla="*/ 266 h 274"/>
                <a:gd name="T32" fmla="*/ 128 w 264"/>
                <a:gd name="T33" fmla="*/ 272 h 274"/>
                <a:gd name="T34" fmla="*/ 141 w 264"/>
                <a:gd name="T35" fmla="*/ 268 h 274"/>
                <a:gd name="T36" fmla="*/ 149 w 264"/>
                <a:gd name="T37" fmla="*/ 257 h 274"/>
                <a:gd name="T38" fmla="*/ 154 w 264"/>
                <a:gd name="T39" fmla="*/ 249 h 274"/>
                <a:gd name="T40" fmla="*/ 166 w 264"/>
                <a:gd name="T41" fmla="*/ 243 h 274"/>
                <a:gd name="T42" fmla="*/ 182 w 264"/>
                <a:gd name="T43" fmla="*/ 252 h 274"/>
                <a:gd name="T44" fmla="*/ 185 w 264"/>
                <a:gd name="T45" fmla="*/ 240 h 274"/>
                <a:gd name="T46" fmla="*/ 179 w 264"/>
                <a:gd name="T47" fmla="*/ 210 h 274"/>
                <a:gd name="T48" fmla="*/ 189 w 264"/>
                <a:gd name="T49" fmla="*/ 186 h 274"/>
                <a:gd name="T50" fmla="*/ 185 w 264"/>
                <a:gd name="T51" fmla="*/ 178 h 274"/>
                <a:gd name="T52" fmla="*/ 198 w 264"/>
                <a:gd name="T53" fmla="*/ 173 h 274"/>
                <a:gd name="T54" fmla="*/ 207 w 264"/>
                <a:gd name="T55" fmla="*/ 168 h 274"/>
                <a:gd name="T56" fmla="*/ 224 w 264"/>
                <a:gd name="T57" fmla="*/ 167 h 274"/>
                <a:gd name="T58" fmla="*/ 225 w 264"/>
                <a:gd name="T59" fmla="*/ 146 h 274"/>
                <a:gd name="T60" fmla="*/ 233 w 264"/>
                <a:gd name="T61" fmla="*/ 134 h 274"/>
                <a:gd name="T62" fmla="*/ 239 w 264"/>
                <a:gd name="T63" fmla="*/ 114 h 274"/>
                <a:gd name="T64" fmla="*/ 234 w 264"/>
                <a:gd name="T65" fmla="*/ 96 h 274"/>
                <a:gd name="T66" fmla="*/ 242 w 264"/>
                <a:gd name="T67" fmla="*/ 80 h 274"/>
                <a:gd name="T68" fmla="*/ 242 w 264"/>
                <a:gd name="T69" fmla="*/ 72 h 274"/>
                <a:gd name="T70" fmla="*/ 248 w 264"/>
                <a:gd name="T71" fmla="*/ 62 h 274"/>
                <a:gd name="T72" fmla="*/ 263 w 264"/>
                <a:gd name="T73" fmla="*/ 50 h 274"/>
                <a:gd name="T74" fmla="*/ 258 w 264"/>
                <a:gd name="T75" fmla="*/ 34 h 274"/>
                <a:gd name="T76" fmla="*/ 250 w 264"/>
                <a:gd name="T77" fmla="*/ 32 h 274"/>
                <a:gd name="T78" fmla="*/ 248 w 264"/>
                <a:gd name="T79" fmla="*/ 22 h 274"/>
                <a:gd name="T80" fmla="*/ 245 w 264"/>
                <a:gd name="T81" fmla="*/ 9 h 274"/>
                <a:gd name="T82" fmla="*/ 227 w 264"/>
                <a:gd name="T83" fmla="*/ 9 h 274"/>
                <a:gd name="T84" fmla="*/ 219 w 264"/>
                <a:gd name="T85" fmla="*/ 39 h 274"/>
                <a:gd name="T86" fmla="*/ 192 w 264"/>
                <a:gd name="T87" fmla="*/ 92 h 274"/>
                <a:gd name="T88" fmla="*/ 171 w 264"/>
                <a:gd name="T89" fmla="*/ 99 h 274"/>
                <a:gd name="T90" fmla="*/ 143 w 264"/>
                <a:gd name="T91" fmla="*/ 120 h 274"/>
                <a:gd name="T92" fmla="*/ 125 w 264"/>
                <a:gd name="T93" fmla="*/ 159 h 274"/>
                <a:gd name="T94" fmla="*/ 87 w 264"/>
                <a:gd name="T95" fmla="*/ 196 h 274"/>
                <a:gd name="T96" fmla="*/ 54 w 264"/>
                <a:gd name="T97" fmla="*/ 207 h 274"/>
                <a:gd name="T98" fmla="*/ 4 w 264"/>
                <a:gd name="T99" fmla="*/ 236 h 274"/>
                <a:gd name="T100" fmla="*/ 2 w 264"/>
                <a:gd name="T101" fmla="*/ 242 h 274"/>
                <a:gd name="T102" fmla="*/ 3 w 264"/>
                <a:gd name="T103" fmla="*/ 246 h 274"/>
                <a:gd name="T104" fmla="*/ 4 w 264"/>
                <a:gd name="T105" fmla="*/ 256 h 274"/>
                <a:gd name="T106" fmla="*/ 4 w 264"/>
                <a:gd name="T107" fmla="*/ 27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4" h="274">
                  <a:moveTo>
                    <a:pt x="4" y="270"/>
                  </a:moveTo>
                  <a:lnTo>
                    <a:pt x="29" y="262"/>
                  </a:lnTo>
                  <a:lnTo>
                    <a:pt x="40" y="256"/>
                  </a:lnTo>
                  <a:lnTo>
                    <a:pt x="44" y="249"/>
                  </a:lnTo>
                  <a:lnTo>
                    <a:pt x="45" y="243"/>
                  </a:lnTo>
                  <a:lnTo>
                    <a:pt x="47" y="240"/>
                  </a:lnTo>
                  <a:lnTo>
                    <a:pt x="51" y="239"/>
                  </a:lnTo>
                  <a:lnTo>
                    <a:pt x="57" y="240"/>
                  </a:lnTo>
                  <a:lnTo>
                    <a:pt x="62" y="243"/>
                  </a:lnTo>
                  <a:lnTo>
                    <a:pt x="63" y="244"/>
                  </a:lnTo>
                  <a:lnTo>
                    <a:pt x="60" y="252"/>
                  </a:lnTo>
                  <a:lnTo>
                    <a:pt x="60" y="255"/>
                  </a:lnTo>
                  <a:lnTo>
                    <a:pt x="60" y="258"/>
                  </a:lnTo>
                  <a:lnTo>
                    <a:pt x="66" y="263"/>
                  </a:lnTo>
                  <a:lnTo>
                    <a:pt x="70" y="261"/>
                  </a:lnTo>
                  <a:lnTo>
                    <a:pt x="71" y="258"/>
                  </a:lnTo>
                  <a:lnTo>
                    <a:pt x="72" y="254"/>
                  </a:lnTo>
                  <a:lnTo>
                    <a:pt x="74" y="252"/>
                  </a:lnTo>
                  <a:lnTo>
                    <a:pt x="81" y="252"/>
                  </a:lnTo>
                  <a:lnTo>
                    <a:pt x="81" y="255"/>
                  </a:lnTo>
                  <a:lnTo>
                    <a:pt x="81" y="258"/>
                  </a:lnTo>
                  <a:lnTo>
                    <a:pt x="81" y="260"/>
                  </a:lnTo>
                  <a:lnTo>
                    <a:pt x="84" y="255"/>
                  </a:lnTo>
                  <a:lnTo>
                    <a:pt x="84" y="251"/>
                  </a:lnTo>
                  <a:lnTo>
                    <a:pt x="86" y="248"/>
                  </a:lnTo>
                  <a:lnTo>
                    <a:pt x="87" y="245"/>
                  </a:lnTo>
                  <a:lnTo>
                    <a:pt x="87" y="243"/>
                  </a:lnTo>
                  <a:lnTo>
                    <a:pt x="87" y="242"/>
                  </a:lnTo>
                  <a:lnTo>
                    <a:pt x="88" y="240"/>
                  </a:lnTo>
                  <a:lnTo>
                    <a:pt x="96" y="236"/>
                  </a:lnTo>
                  <a:lnTo>
                    <a:pt x="99" y="232"/>
                  </a:lnTo>
                  <a:lnTo>
                    <a:pt x="104" y="227"/>
                  </a:lnTo>
                  <a:lnTo>
                    <a:pt x="110" y="227"/>
                  </a:lnTo>
                  <a:lnTo>
                    <a:pt x="117" y="230"/>
                  </a:lnTo>
                  <a:lnTo>
                    <a:pt x="117" y="232"/>
                  </a:lnTo>
                  <a:lnTo>
                    <a:pt x="118" y="234"/>
                  </a:lnTo>
                  <a:lnTo>
                    <a:pt x="117" y="237"/>
                  </a:lnTo>
                  <a:lnTo>
                    <a:pt x="117" y="239"/>
                  </a:lnTo>
                  <a:lnTo>
                    <a:pt x="117" y="242"/>
                  </a:lnTo>
                  <a:lnTo>
                    <a:pt x="120" y="244"/>
                  </a:lnTo>
                  <a:lnTo>
                    <a:pt x="120" y="245"/>
                  </a:lnTo>
                  <a:lnTo>
                    <a:pt x="122" y="248"/>
                  </a:lnTo>
                  <a:lnTo>
                    <a:pt x="124" y="250"/>
                  </a:lnTo>
                  <a:lnTo>
                    <a:pt x="128" y="252"/>
                  </a:lnTo>
                  <a:lnTo>
                    <a:pt x="129" y="255"/>
                  </a:lnTo>
                  <a:lnTo>
                    <a:pt x="129" y="262"/>
                  </a:lnTo>
                  <a:lnTo>
                    <a:pt x="126" y="263"/>
                  </a:lnTo>
                  <a:lnTo>
                    <a:pt x="125" y="266"/>
                  </a:lnTo>
                  <a:lnTo>
                    <a:pt x="125" y="267"/>
                  </a:lnTo>
                  <a:lnTo>
                    <a:pt x="128" y="269"/>
                  </a:lnTo>
                  <a:lnTo>
                    <a:pt x="128" y="272"/>
                  </a:lnTo>
                  <a:lnTo>
                    <a:pt x="134" y="274"/>
                  </a:lnTo>
                  <a:lnTo>
                    <a:pt x="140" y="274"/>
                  </a:lnTo>
                  <a:lnTo>
                    <a:pt x="141" y="268"/>
                  </a:lnTo>
                  <a:lnTo>
                    <a:pt x="149" y="264"/>
                  </a:lnTo>
                  <a:lnTo>
                    <a:pt x="150" y="261"/>
                  </a:lnTo>
                  <a:lnTo>
                    <a:pt x="149" y="257"/>
                  </a:lnTo>
                  <a:lnTo>
                    <a:pt x="155" y="257"/>
                  </a:lnTo>
                  <a:lnTo>
                    <a:pt x="155" y="254"/>
                  </a:lnTo>
                  <a:lnTo>
                    <a:pt x="154" y="249"/>
                  </a:lnTo>
                  <a:lnTo>
                    <a:pt x="155" y="244"/>
                  </a:lnTo>
                  <a:lnTo>
                    <a:pt x="164" y="245"/>
                  </a:lnTo>
                  <a:lnTo>
                    <a:pt x="166" y="243"/>
                  </a:lnTo>
                  <a:lnTo>
                    <a:pt x="172" y="236"/>
                  </a:lnTo>
                  <a:lnTo>
                    <a:pt x="177" y="246"/>
                  </a:lnTo>
                  <a:lnTo>
                    <a:pt x="182" y="252"/>
                  </a:lnTo>
                  <a:lnTo>
                    <a:pt x="183" y="255"/>
                  </a:lnTo>
                  <a:lnTo>
                    <a:pt x="184" y="248"/>
                  </a:lnTo>
                  <a:lnTo>
                    <a:pt x="185" y="240"/>
                  </a:lnTo>
                  <a:lnTo>
                    <a:pt x="184" y="231"/>
                  </a:lnTo>
                  <a:lnTo>
                    <a:pt x="185" y="216"/>
                  </a:lnTo>
                  <a:lnTo>
                    <a:pt x="179" y="210"/>
                  </a:lnTo>
                  <a:lnTo>
                    <a:pt x="179" y="204"/>
                  </a:lnTo>
                  <a:lnTo>
                    <a:pt x="188" y="190"/>
                  </a:lnTo>
                  <a:lnTo>
                    <a:pt x="189" y="186"/>
                  </a:lnTo>
                  <a:lnTo>
                    <a:pt x="189" y="183"/>
                  </a:lnTo>
                  <a:lnTo>
                    <a:pt x="186" y="179"/>
                  </a:lnTo>
                  <a:lnTo>
                    <a:pt x="185" y="178"/>
                  </a:lnTo>
                  <a:lnTo>
                    <a:pt x="186" y="176"/>
                  </a:lnTo>
                  <a:lnTo>
                    <a:pt x="190" y="174"/>
                  </a:lnTo>
                  <a:lnTo>
                    <a:pt x="198" y="173"/>
                  </a:lnTo>
                  <a:lnTo>
                    <a:pt x="203" y="172"/>
                  </a:lnTo>
                  <a:lnTo>
                    <a:pt x="207" y="173"/>
                  </a:lnTo>
                  <a:lnTo>
                    <a:pt x="207" y="168"/>
                  </a:lnTo>
                  <a:lnTo>
                    <a:pt x="209" y="166"/>
                  </a:lnTo>
                  <a:lnTo>
                    <a:pt x="216" y="168"/>
                  </a:lnTo>
                  <a:lnTo>
                    <a:pt x="224" y="167"/>
                  </a:lnTo>
                  <a:lnTo>
                    <a:pt x="225" y="164"/>
                  </a:lnTo>
                  <a:lnTo>
                    <a:pt x="221" y="150"/>
                  </a:lnTo>
                  <a:lnTo>
                    <a:pt x="225" y="146"/>
                  </a:lnTo>
                  <a:lnTo>
                    <a:pt x="227" y="143"/>
                  </a:lnTo>
                  <a:lnTo>
                    <a:pt x="231" y="137"/>
                  </a:lnTo>
                  <a:lnTo>
                    <a:pt x="233" y="134"/>
                  </a:lnTo>
                  <a:lnTo>
                    <a:pt x="242" y="119"/>
                  </a:lnTo>
                  <a:lnTo>
                    <a:pt x="242" y="117"/>
                  </a:lnTo>
                  <a:lnTo>
                    <a:pt x="239" y="114"/>
                  </a:lnTo>
                  <a:lnTo>
                    <a:pt x="234" y="110"/>
                  </a:lnTo>
                  <a:lnTo>
                    <a:pt x="233" y="107"/>
                  </a:lnTo>
                  <a:lnTo>
                    <a:pt x="234" y="96"/>
                  </a:lnTo>
                  <a:lnTo>
                    <a:pt x="236" y="93"/>
                  </a:lnTo>
                  <a:lnTo>
                    <a:pt x="240" y="83"/>
                  </a:lnTo>
                  <a:lnTo>
                    <a:pt x="242" y="80"/>
                  </a:lnTo>
                  <a:lnTo>
                    <a:pt x="240" y="77"/>
                  </a:lnTo>
                  <a:lnTo>
                    <a:pt x="239" y="75"/>
                  </a:lnTo>
                  <a:lnTo>
                    <a:pt x="242" y="72"/>
                  </a:lnTo>
                  <a:lnTo>
                    <a:pt x="243" y="64"/>
                  </a:lnTo>
                  <a:lnTo>
                    <a:pt x="244" y="62"/>
                  </a:lnTo>
                  <a:lnTo>
                    <a:pt x="248" y="62"/>
                  </a:lnTo>
                  <a:lnTo>
                    <a:pt x="252" y="60"/>
                  </a:lnTo>
                  <a:lnTo>
                    <a:pt x="257" y="58"/>
                  </a:lnTo>
                  <a:lnTo>
                    <a:pt x="263" y="50"/>
                  </a:lnTo>
                  <a:lnTo>
                    <a:pt x="264" y="45"/>
                  </a:lnTo>
                  <a:lnTo>
                    <a:pt x="262" y="40"/>
                  </a:lnTo>
                  <a:lnTo>
                    <a:pt x="258" y="34"/>
                  </a:lnTo>
                  <a:lnTo>
                    <a:pt x="255" y="34"/>
                  </a:lnTo>
                  <a:lnTo>
                    <a:pt x="252" y="33"/>
                  </a:lnTo>
                  <a:lnTo>
                    <a:pt x="250" y="32"/>
                  </a:lnTo>
                  <a:lnTo>
                    <a:pt x="248" y="29"/>
                  </a:lnTo>
                  <a:lnTo>
                    <a:pt x="248" y="26"/>
                  </a:lnTo>
                  <a:lnTo>
                    <a:pt x="248" y="22"/>
                  </a:lnTo>
                  <a:lnTo>
                    <a:pt x="250" y="16"/>
                  </a:lnTo>
                  <a:lnTo>
                    <a:pt x="250" y="11"/>
                  </a:lnTo>
                  <a:lnTo>
                    <a:pt x="245" y="9"/>
                  </a:lnTo>
                  <a:lnTo>
                    <a:pt x="239" y="6"/>
                  </a:lnTo>
                  <a:lnTo>
                    <a:pt x="231" y="0"/>
                  </a:lnTo>
                  <a:lnTo>
                    <a:pt x="227" y="9"/>
                  </a:lnTo>
                  <a:lnTo>
                    <a:pt x="224" y="22"/>
                  </a:lnTo>
                  <a:lnTo>
                    <a:pt x="220" y="32"/>
                  </a:lnTo>
                  <a:lnTo>
                    <a:pt x="219" y="39"/>
                  </a:lnTo>
                  <a:lnTo>
                    <a:pt x="212" y="66"/>
                  </a:lnTo>
                  <a:lnTo>
                    <a:pt x="204" y="80"/>
                  </a:lnTo>
                  <a:lnTo>
                    <a:pt x="192" y="92"/>
                  </a:lnTo>
                  <a:lnTo>
                    <a:pt x="183" y="95"/>
                  </a:lnTo>
                  <a:lnTo>
                    <a:pt x="177" y="98"/>
                  </a:lnTo>
                  <a:lnTo>
                    <a:pt x="171" y="99"/>
                  </a:lnTo>
                  <a:lnTo>
                    <a:pt x="167" y="100"/>
                  </a:lnTo>
                  <a:lnTo>
                    <a:pt x="155" y="110"/>
                  </a:lnTo>
                  <a:lnTo>
                    <a:pt x="143" y="120"/>
                  </a:lnTo>
                  <a:lnTo>
                    <a:pt x="137" y="136"/>
                  </a:lnTo>
                  <a:lnTo>
                    <a:pt x="134" y="146"/>
                  </a:lnTo>
                  <a:lnTo>
                    <a:pt x="125" y="159"/>
                  </a:lnTo>
                  <a:lnTo>
                    <a:pt x="116" y="171"/>
                  </a:lnTo>
                  <a:lnTo>
                    <a:pt x="104" y="183"/>
                  </a:lnTo>
                  <a:lnTo>
                    <a:pt x="87" y="196"/>
                  </a:lnTo>
                  <a:lnTo>
                    <a:pt x="76" y="203"/>
                  </a:lnTo>
                  <a:lnTo>
                    <a:pt x="65" y="206"/>
                  </a:lnTo>
                  <a:lnTo>
                    <a:pt x="54" y="207"/>
                  </a:lnTo>
                  <a:lnTo>
                    <a:pt x="39" y="219"/>
                  </a:lnTo>
                  <a:lnTo>
                    <a:pt x="21" y="226"/>
                  </a:lnTo>
                  <a:lnTo>
                    <a:pt x="4" y="236"/>
                  </a:lnTo>
                  <a:lnTo>
                    <a:pt x="0" y="236"/>
                  </a:lnTo>
                  <a:lnTo>
                    <a:pt x="0" y="240"/>
                  </a:lnTo>
                  <a:lnTo>
                    <a:pt x="2" y="242"/>
                  </a:lnTo>
                  <a:lnTo>
                    <a:pt x="3" y="244"/>
                  </a:lnTo>
                  <a:lnTo>
                    <a:pt x="3" y="245"/>
                  </a:lnTo>
                  <a:lnTo>
                    <a:pt x="3" y="246"/>
                  </a:lnTo>
                  <a:lnTo>
                    <a:pt x="3" y="250"/>
                  </a:lnTo>
                  <a:lnTo>
                    <a:pt x="3" y="252"/>
                  </a:lnTo>
                  <a:lnTo>
                    <a:pt x="4" y="256"/>
                  </a:lnTo>
                  <a:lnTo>
                    <a:pt x="5" y="261"/>
                  </a:lnTo>
                  <a:lnTo>
                    <a:pt x="4" y="267"/>
                  </a:lnTo>
                  <a:lnTo>
                    <a:pt x="4" y="27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13" name="Freeform 69"/>
            <p:cNvSpPr>
              <a:spLocks/>
            </p:cNvSpPr>
            <p:nvPr/>
          </p:nvSpPr>
          <p:spPr bwMode="auto">
            <a:xfrm rot="1627522">
              <a:off x="3021" y="2674"/>
              <a:ext cx="50" cy="119"/>
            </a:xfrm>
            <a:custGeom>
              <a:avLst/>
              <a:gdLst>
                <a:gd name="T0" fmla="*/ 36 w 41"/>
                <a:gd name="T1" fmla="*/ 55 h 82"/>
                <a:gd name="T2" fmla="*/ 33 w 41"/>
                <a:gd name="T3" fmla="*/ 60 h 82"/>
                <a:gd name="T4" fmla="*/ 29 w 41"/>
                <a:gd name="T5" fmla="*/ 66 h 82"/>
                <a:gd name="T6" fmla="*/ 25 w 41"/>
                <a:gd name="T7" fmla="*/ 71 h 82"/>
                <a:gd name="T8" fmla="*/ 17 w 41"/>
                <a:gd name="T9" fmla="*/ 77 h 82"/>
                <a:gd name="T10" fmla="*/ 13 w 41"/>
                <a:gd name="T11" fmla="*/ 81 h 82"/>
                <a:gd name="T12" fmla="*/ 6 w 41"/>
                <a:gd name="T13" fmla="*/ 82 h 82"/>
                <a:gd name="T14" fmla="*/ 4 w 41"/>
                <a:gd name="T15" fmla="*/ 81 h 82"/>
                <a:gd name="T16" fmla="*/ 0 w 41"/>
                <a:gd name="T17" fmla="*/ 76 h 82"/>
                <a:gd name="T18" fmla="*/ 0 w 41"/>
                <a:gd name="T19" fmla="*/ 71 h 82"/>
                <a:gd name="T20" fmla="*/ 3 w 41"/>
                <a:gd name="T21" fmla="*/ 65 h 82"/>
                <a:gd name="T22" fmla="*/ 5 w 41"/>
                <a:gd name="T23" fmla="*/ 61 h 82"/>
                <a:gd name="T24" fmla="*/ 9 w 41"/>
                <a:gd name="T25" fmla="*/ 59 h 82"/>
                <a:gd name="T26" fmla="*/ 12 w 41"/>
                <a:gd name="T27" fmla="*/ 55 h 82"/>
                <a:gd name="T28" fmla="*/ 12 w 41"/>
                <a:gd name="T29" fmla="*/ 52 h 82"/>
                <a:gd name="T30" fmla="*/ 10 w 41"/>
                <a:gd name="T31" fmla="*/ 52 h 82"/>
                <a:gd name="T32" fmla="*/ 7 w 41"/>
                <a:gd name="T33" fmla="*/ 52 h 82"/>
                <a:gd name="T34" fmla="*/ 4 w 41"/>
                <a:gd name="T35" fmla="*/ 55 h 82"/>
                <a:gd name="T36" fmla="*/ 1 w 41"/>
                <a:gd name="T37" fmla="*/ 55 h 82"/>
                <a:gd name="T38" fmla="*/ 0 w 41"/>
                <a:gd name="T39" fmla="*/ 52 h 82"/>
                <a:gd name="T40" fmla="*/ 1 w 41"/>
                <a:gd name="T41" fmla="*/ 46 h 82"/>
                <a:gd name="T42" fmla="*/ 4 w 41"/>
                <a:gd name="T43" fmla="*/ 40 h 82"/>
                <a:gd name="T44" fmla="*/ 9 w 41"/>
                <a:gd name="T45" fmla="*/ 30 h 82"/>
                <a:gd name="T46" fmla="*/ 15 w 41"/>
                <a:gd name="T47" fmla="*/ 22 h 82"/>
                <a:gd name="T48" fmla="*/ 18 w 41"/>
                <a:gd name="T49" fmla="*/ 16 h 82"/>
                <a:gd name="T50" fmla="*/ 25 w 41"/>
                <a:gd name="T51" fmla="*/ 7 h 82"/>
                <a:gd name="T52" fmla="*/ 27 w 41"/>
                <a:gd name="T53" fmla="*/ 4 h 82"/>
                <a:gd name="T54" fmla="*/ 30 w 41"/>
                <a:gd name="T55" fmla="*/ 3 h 82"/>
                <a:gd name="T56" fmla="*/ 33 w 41"/>
                <a:gd name="T57" fmla="*/ 0 h 82"/>
                <a:gd name="T58" fmla="*/ 35 w 41"/>
                <a:gd name="T59" fmla="*/ 0 h 82"/>
                <a:gd name="T60" fmla="*/ 37 w 41"/>
                <a:gd name="T61" fmla="*/ 3 h 82"/>
                <a:gd name="T62" fmla="*/ 39 w 41"/>
                <a:gd name="T63" fmla="*/ 7 h 82"/>
                <a:gd name="T64" fmla="*/ 36 w 41"/>
                <a:gd name="T65" fmla="*/ 13 h 82"/>
                <a:gd name="T66" fmla="*/ 34 w 41"/>
                <a:gd name="T67" fmla="*/ 22 h 82"/>
                <a:gd name="T68" fmla="*/ 33 w 41"/>
                <a:gd name="T69" fmla="*/ 28 h 82"/>
                <a:gd name="T70" fmla="*/ 33 w 41"/>
                <a:gd name="T71" fmla="*/ 31 h 82"/>
                <a:gd name="T72" fmla="*/ 37 w 41"/>
                <a:gd name="T73" fmla="*/ 35 h 82"/>
                <a:gd name="T74" fmla="*/ 41 w 41"/>
                <a:gd name="T75" fmla="*/ 37 h 82"/>
                <a:gd name="T76" fmla="*/ 39 w 41"/>
                <a:gd name="T77" fmla="*/ 45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1" h="82">
                  <a:moveTo>
                    <a:pt x="39" y="52"/>
                  </a:moveTo>
                  <a:lnTo>
                    <a:pt x="36" y="55"/>
                  </a:lnTo>
                  <a:lnTo>
                    <a:pt x="35" y="58"/>
                  </a:lnTo>
                  <a:lnTo>
                    <a:pt x="33" y="60"/>
                  </a:lnTo>
                  <a:lnTo>
                    <a:pt x="31" y="63"/>
                  </a:lnTo>
                  <a:lnTo>
                    <a:pt x="29" y="66"/>
                  </a:lnTo>
                  <a:lnTo>
                    <a:pt x="28" y="69"/>
                  </a:lnTo>
                  <a:lnTo>
                    <a:pt x="25" y="71"/>
                  </a:lnTo>
                  <a:lnTo>
                    <a:pt x="22" y="75"/>
                  </a:lnTo>
                  <a:lnTo>
                    <a:pt x="17" y="77"/>
                  </a:lnTo>
                  <a:lnTo>
                    <a:pt x="15" y="78"/>
                  </a:lnTo>
                  <a:lnTo>
                    <a:pt x="13" y="81"/>
                  </a:lnTo>
                  <a:lnTo>
                    <a:pt x="9" y="81"/>
                  </a:lnTo>
                  <a:lnTo>
                    <a:pt x="6" y="82"/>
                  </a:lnTo>
                  <a:lnTo>
                    <a:pt x="5" y="82"/>
                  </a:lnTo>
                  <a:lnTo>
                    <a:pt x="4" y="81"/>
                  </a:lnTo>
                  <a:lnTo>
                    <a:pt x="1" y="78"/>
                  </a:lnTo>
                  <a:lnTo>
                    <a:pt x="0" y="76"/>
                  </a:lnTo>
                  <a:lnTo>
                    <a:pt x="0" y="73"/>
                  </a:lnTo>
                  <a:lnTo>
                    <a:pt x="0" y="71"/>
                  </a:lnTo>
                  <a:lnTo>
                    <a:pt x="1" y="69"/>
                  </a:lnTo>
                  <a:lnTo>
                    <a:pt x="3" y="65"/>
                  </a:lnTo>
                  <a:lnTo>
                    <a:pt x="4" y="63"/>
                  </a:lnTo>
                  <a:lnTo>
                    <a:pt x="5" y="61"/>
                  </a:lnTo>
                  <a:lnTo>
                    <a:pt x="6" y="60"/>
                  </a:lnTo>
                  <a:lnTo>
                    <a:pt x="9" y="59"/>
                  </a:lnTo>
                  <a:lnTo>
                    <a:pt x="10" y="57"/>
                  </a:lnTo>
                  <a:lnTo>
                    <a:pt x="12" y="55"/>
                  </a:lnTo>
                  <a:lnTo>
                    <a:pt x="12" y="53"/>
                  </a:lnTo>
                  <a:lnTo>
                    <a:pt x="12" y="52"/>
                  </a:lnTo>
                  <a:lnTo>
                    <a:pt x="11" y="52"/>
                  </a:lnTo>
                  <a:lnTo>
                    <a:pt x="10" y="52"/>
                  </a:lnTo>
                  <a:lnTo>
                    <a:pt x="9" y="52"/>
                  </a:lnTo>
                  <a:lnTo>
                    <a:pt x="7" y="52"/>
                  </a:lnTo>
                  <a:lnTo>
                    <a:pt x="4" y="54"/>
                  </a:lnTo>
                  <a:lnTo>
                    <a:pt x="4" y="55"/>
                  </a:lnTo>
                  <a:lnTo>
                    <a:pt x="3" y="57"/>
                  </a:lnTo>
                  <a:lnTo>
                    <a:pt x="1" y="55"/>
                  </a:lnTo>
                  <a:lnTo>
                    <a:pt x="0" y="53"/>
                  </a:lnTo>
                  <a:lnTo>
                    <a:pt x="0" y="52"/>
                  </a:lnTo>
                  <a:lnTo>
                    <a:pt x="0" y="48"/>
                  </a:lnTo>
                  <a:lnTo>
                    <a:pt x="1" y="46"/>
                  </a:lnTo>
                  <a:lnTo>
                    <a:pt x="1" y="42"/>
                  </a:lnTo>
                  <a:lnTo>
                    <a:pt x="4" y="40"/>
                  </a:lnTo>
                  <a:lnTo>
                    <a:pt x="6" y="35"/>
                  </a:lnTo>
                  <a:lnTo>
                    <a:pt x="9" y="30"/>
                  </a:lnTo>
                  <a:lnTo>
                    <a:pt x="11" y="25"/>
                  </a:lnTo>
                  <a:lnTo>
                    <a:pt x="15" y="22"/>
                  </a:lnTo>
                  <a:lnTo>
                    <a:pt x="16" y="19"/>
                  </a:lnTo>
                  <a:lnTo>
                    <a:pt x="18" y="16"/>
                  </a:lnTo>
                  <a:lnTo>
                    <a:pt x="21" y="11"/>
                  </a:lnTo>
                  <a:lnTo>
                    <a:pt x="25" y="7"/>
                  </a:lnTo>
                  <a:lnTo>
                    <a:pt x="25" y="6"/>
                  </a:lnTo>
                  <a:lnTo>
                    <a:pt x="27" y="4"/>
                  </a:lnTo>
                  <a:lnTo>
                    <a:pt x="29" y="3"/>
                  </a:lnTo>
                  <a:lnTo>
                    <a:pt x="30" y="3"/>
                  </a:lnTo>
                  <a:lnTo>
                    <a:pt x="31" y="1"/>
                  </a:lnTo>
                  <a:lnTo>
                    <a:pt x="33" y="0"/>
                  </a:lnTo>
                  <a:lnTo>
                    <a:pt x="34" y="0"/>
                  </a:lnTo>
                  <a:lnTo>
                    <a:pt x="35" y="0"/>
                  </a:lnTo>
                  <a:lnTo>
                    <a:pt x="36" y="0"/>
                  </a:lnTo>
                  <a:lnTo>
                    <a:pt x="37" y="3"/>
                  </a:lnTo>
                  <a:lnTo>
                    <a:pt x="39" y="5"/>
                  </a:lnTo>
                  <a:lnTo>
                    <a:pt x="39" y="7"/>
                  </a:lnTo>
                  <a:lnTo>
                    <a:pt x="37" y="10"/>
                  </a:lnTo>
                  <a:lnTo>
                    <a:pt x="36" y="13"/>
                  </a:lnTo>
                  <a:lnTo>
                    <a:pt x="35" y="18"/>
                  </a:lnTo>
                  <a:lnTo>
                    <a:pt x="34" y="22"/>
                  </a:lnTo>
                  <a:lnTo>
                    <a:pt x="33" y="27"/>
                  </a:lnTo>
                  <a:lnTo>
                    <a:pt x="33" y="28"/>
                  </a:lnTo>
                  <a:lnTo>
                    <a:pt x="33" y="30"/>
                  </a:lnTo>
                  <a:lnTo>
                    <a:pt x="33" y="31"/>
                  </a:lnTo>
                  <a:lnTo>
                    <a:pt x="35" y="33"/>
                  </a:lnTo>
                  <a:lnTo>
                    <a:pt x="37" y="35"/>
                  </a:lnTo>
                  <a:lnTo>
                    <a:pt x="40" y="36"/>
                  </a:lnTo>
                  <a:lnTo>
                    <a:pt x="41" y="37"/>
                  </a:lnTo>
                  <a:lnTo>
                    <a:pt x="41" y="41"/>
                  </a:lnTo>
                  <a:lnTo>
                    <a:pt x="39" y="45"/>
                  </a:lnTo>
                  <a:lnTo>
                    <a:pt x="39" y="5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14" name="Freeform 70"/>
            <p:cNvSpPr>
              <a:spLocks/>
            </p:cNvSpPr>
            <p:nvPr/>
          </p:nvSpPr>
          <p:spPr bwMode="auto">
            <a:xfrm rot="1627522">
              <a:off x="2675" y="2847"/>
              <a:ext cx="143" cy="158"/>
            </a:xfrm>
            <a:custGeom>
              <a:avLst/>
              <a:gdLst>
                <a:gd name="T0" fmla="*/ 1 w 115"/>
                <a:gd name="T1" fmla="*/ 104 h 106"/>
                <a:gd name="T2" fmla="*/ 0 w 115"/>
                <a:gd name="T3" fmla="*/ 98 h 106"/>
                <a:gd name="T4" fmla="*/ 1 w 115"/>
                <a:gd name="T5" fmla="*/ 85 h 106"/>
                <a:gd name="T6" fmla="*/ 4 w 115"/>
                <a:gd name="T7" fmla="*/ 74 h 106"/>
                <a:gd name="T8" fmla="*/ 7 w 115"/>
                <a:gd name="T9" fmla="*/ 67 h 106"/>
                <a:gd name="T10" fmla="*/ 7 w 115"/>
                <a:gd name="T11" fmla="*/ 60 h 106"/>
                <a:gd name="T12" fmla="*/ 11 w 115"/>
                <a:gd name="T13" fmla="*/ 48 h 106"/>
                <a:gd name="T14" fmla="*/ 10 w 115"/>
                <a:gd name="T15" fmla="*/ 38 h 106"/>
                <a:gd name="T16" fmla="*/ 13 w 115"/>
                <a:gd name="T17" fmla="*/ 31 h 106"/>
                <a:gd name="T18" fmla="*/ 16 w 115"/>
                <a:gd name="T19" fmla="*/ 25 h 106"/>
                <a:gd name="T20" fmla="*/ 20 w 115"/>
                <a:gd name="T21" fmla="*/ 12 h 106"/>
                <a:gd name="T22" fmla="*/ 25 w 115"/>
                <a:gd name="T23" fmla="*/ 6 h 106"/>
                <a:gd name="T24" fmla="*/ 32 w 115"/>
                <a:gd name="T25" fmla="*/ 3 h 106"/>
                <a:gd name="T26" fmla="*/ 38 w 115"/>
                <a:gd name="T27" fmla="*/ 4 h 106"/>
                <a:gd name="T28" fmla="*/ 38 w 115"/>
                <a:gd name="T29" fmla="*/ 12 h 106"/>
                <a:gd name="T30" fmla="*/ 37 w 115"/>
                <a:gd name="T31" fmla="*/ 18 h 106"/>
                <a:gd name="T32" fmla="*/ 58 w 115"/>
                <a:gd name="T33" fmla="*/ 27 h 106"/>
                <a:gd name="T34" fmla="*/ 76 w 115"/>
                <a:gd name="T35" fmla="*/ 26 h 106"/>
                <a:gd name="T36" fmla="*/ 80 w 115"/>
                <a:gd name="T37" fmla="*/ 9 h 106"/>
                <a:gd name="T38" fmla="*/ 96 w 115"/>
                <a:gd name="T39" fmla="*/ 3 h 106"/>
                <a:gd name="T40" fmla="*/ 110 w 115"/>
                <a:gd name="T41" fmla="*/ 4 h 106"/>
                <a:gd name="T42" fmla="*/ 113 w 115"/>
                <a:gd name="T43" fmla="*/ 8 h 106"/>
                <a:gd name="T44" fmla="*/ 113 w 115"/>
                <a:gd name="T45" fmla="*/ 10 h 106"/>
                <a:gd name="T46" fmla="*/ 113 w 115"/>
                <a:gd name="T47" fmla="*/ 16 h 106"/>
                <a:gd name="T48" fmla="*/ 115 w 115"/>
                <a:gd name="T49" fmla="*/ 25 h 106"/>
                <a:gd name="T50" fmla="*/ 114 w 115"/>
                <a:gd name="T51" fmla="*/ 34 h 106"/>
                <a:gd name="T52" fmla="*/ 114 w 115"/>
                <a:gd name="T53" fmla="*/ 40 h 106"/>
                <a:gd name="T54" fmla="*/ 113 w 115"/>
                <a:gd name="T55" fmla="*/ 50 h 106"/>
                <a:gd name="T56" fmla="*/ 110 w 115"/>
                <a:gd name="T57" fmla="*/ 61 h 106"/>
                <a:gd name="T58" fmla="*/ 107 w 115"/>
                <a:gd name="T59" fmla="*/ 66 h 106"/>
                <a:gd name="T60" fmla="*/ 106 w 115"/>
                <a:gd name="T61" fmla="*/ 73 h 106"/>
                <a:gd name="T62" fmla="*/ 101 w 115"/>
                <a:gd name="T63" fmla="*/ 80 h 106"/>
                <a:gd name="T64" fmla="*/ 98 w 115"/>
                <a:gd name="T65" fmla="*/ 86 h 106"/>
                <a:gd name="T66" fmla="*/ 92 w 115"/>
                <a:gd name="T67" fmla="*/ 92 h 106"/>
                <a:gd name="T68" fmla="*/ 90 w 115"/>
                <a:gd name="T69" fmla="*/ 92 h 106"/>
                <a:gd name="T70" fmla="*/ 88 w 115"/>
                <a:gd name="T71" fmla="*/ 87 h 106"/>
                <a:gd name="T72" fmla="*/ 83 w 115"/>
                <a:gd name="T73" fmla="*/ 86 h 106"/>
                <a:gd name="T74" fmla="*/ 78 w 115"/>
                <a:gd name="T75" fmla="*/ 86 h 106"/>
                <a:gd name="T76" fmla="*/ 73 w 115"/>
                <a:gd name="T77" fmla="*/ 81 h 106"/>
                <a:gd name="T78" fmla="*/ 67 w 115"/>
                <a:gd name="T79" fmla="*/ 84 h 106"/>
                <a:gd name="T80" fmla="*/ 64 w 115"/>
                <a:gd name="T81" fmla="*/ 79 h 106"/>
                <a:gd name="T82" fmla="*/ 56 w 115"/>
                <a:gd name="T83" fmla="*/ 80 h 106"/>
                <a:gd name="T84" fmla="*/ 49 w 115"/>
                <a:gd name="T85" fmla="*/ 76 h 106"/>
                <a:gd name="T86" fmla="*/ 44 w 115"/>
                <a:gd name="T87" fmla="*/ 82 h 106"/>
                <a:gd name="T88" fmla="*/ 38 w 115"/>
                <a:gd name="T89" fmla="*/ 86 h 106"/>
                <a:gd name="T90" fmla="*/ 35 w 115"/>
                <a:gd name="T91" fmla="*/ 94 h 106"/>
                <a:gd name="T92" fmla="*/ 31 w 115"/>
                <a:gd name="T93" fmla="*/ 102 h 106"/>
                <a:gd name="T94" fmla="*/ 28 w 115"/>
                <a:gd name="T95" fmla="*/ 103 h 106"/>
                <a:gd name="T96" fmla="*/ 25 w 115"/>
                <a:gd name="T97" fmla="*/ 97 h 106"/>
                <a:gd name="T98" fmla="*/ 17 w 115"/>
                <a:gd name="T99" fmla="*/ 92 h 106"/>
                <a:gd name="T100" fmla="*/ 11 w 115"/>
                <a:gd name="T101" fmla="*/ 97 h 106"/>
                <a:gd name="T102" fmla="*/ 6 w 115"/>
                <a:gd name="T103" fmla="*/ 98 h 106"/>
                <a:gd name="T104" fmla="*/ 2 w 115"/>
                <a:gd name="T105" fmla="*/ 10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5" h="106">
                  <a:moveTo>
                    <a:pt x="2" y="106"/>
                  </a:moveTo>
                  <a:lnTo>
                    <a:pt x="1" y="104"/>
                  </a:lnTo>
                  <a:lnTo>
                    <a:pt x="0" y="102"/>
                  </a:lnTo>
                  <a:lnTo>
                    <a:pt x="0" y="98"/>
                  </a:lnTo>
                  <a:lnTo>
                    <a:pt x="0" y="91"/>
                  </a:lnTo>
                  <a:lnTo>
                    <a:pt x="1" y="85"/>
                  </a:lnTo>
                  <a:lnTo>
                    <a:pt x="2" y="79"/>
                  </a:lnTo>
                  <a:lnTo>
                    <a:pt x="4" y="74"/>
                  </a:lnTo>
                  <a:lnTo>
                    <a:pt x="6" y="68"/>
                  </a:lnTo>
                  <a:lnTo>
                    <a:pt x="7" y="67"/>
                  </a:lnTo>
                  <a:lnTo>
                    <a:pt x="7" y="61"/>
                  </a:lnTo>
                  <a:lnTo>
                    <a:pt x="7" y="60"/>
                  </a:lnTo>
                  <a:lnTo>
                    <a:pt x="7" y="57"/>
                  </a:lnTo>
                  <a:lnTo>
                    <a:pt x="11" y="48"/>
                  </a:lnTo>
                  <a:lnTo>
                    <a:pt x="11" y="46"/>
                  </a:lnTo>
                  <a:lnTo>
                    <a:pt x="10" y="38"/>
                  </a:lnTo>
                  <a:lnTo>
                    <a:pt x="10" y="36"/>
                  </a:lnTo>
                  <a:lnTo>
                    <a:pt x="13" y="31"/>
                  </a:lnTo>
                  <a:lnTo>
                    <a:pt x="14" y="30"/>
                  </a:lnTo>
                  <a:lnTo>
                    <a:pt x="16" y="25"/>
                  </a:lnTo>
                  <a:lnTo>
                    <a:pt x="18" y="18"/>
                  </a:lnTo>
                  <a:lnTo>
                    <a:pt x="20" y="12"/>
                  </a:lnTo>
                  <a:lnTo>
                    <a:pt x="23" y="8"/>
                  </a:lnTo>
                  <a:lnTo>
                    <a:pt x="25" y="6"/>
                  </a:lnTo>
                  <a:lnTo>
                    <a:pt x="29" y="4"/>
                  </a:lnTo>
                  <a:lnTo>
                    <a:pt x="32" y="3"/>
                  </a:lnTo>
                  <a:lnTo>
                    <a:pt x="34" y="3"/>
                  </a:lnTo>
                  <a:lnTo>
                    <a:pt x="38" y="4"/>
                  </a:lnTo>
                  <a:lnTo>
                    <a:pt x="40" y="4"/>
                  </a:lnTo>
                  <a:lnTo>
                    <a:pt x="38" y="12"/>
                  </a:lnTo>
                  <a:lnTo>
                    <a:pt x="36" y="15"/>
                  </a:lnTo>
                  <a:lnTo>
                    <a:pt x="37" y="18"/>
                  </a:lnTo>
                  <a:lnTo>
                    <a:pt x="44" y="24"/>
                  </a:lnTo>
                  <a:lnTo>
                    <a:pt x="58" y="27"/>
                  </a:lnTo>
                  <a:lnTo>
                    <a:pt x="70" y="30"/>
                  </a:lnTo>
                  <a:lnTo>
                    <a:pt x="76" y="26"/>
                  </a:lnTo>
                  <a:lnTo>
                    <a:pt x="80" y="18"/>
                  </a:lnTo>
                  <a:lnTo>
                    <a:pt x="80" y="9"/>
                  </a:lnTo>
                  <a:lnTo>
                    <a:pt x="83" y="7"/>
                  </a:lnTo>
                  <a:lnTo>
                    <a:pt x="96" y="3"/>
                  </a:lnTo>
                  <a:lnTo>
                    <a:pt x="110" y="0"/>
                  </a:lnTo>
                  <a:lnTo>
                    <a:pt x="110" y="4"/>
                  </a:lnTo>
                  <a:lnTo>
                    <a:pt x="112" y="6"/>
                  </a:lnTo>
                  <a:lnTo>
                    <a:pt x="113" y="8"/>
                  </a:lnTo>
                  <a:lnTo>
                    <a:pt x="113" y="9"/>
                  </a:lnTo>
                  <a:lnTo>
                    <a:pt x="113" y="10"/>
                  </a:lnTo>
                  <a:lnTo>
                    <a:pt x="113" y="14"/>
                  </a:lnTo>
                  <a:lnTo>
                    <a:pt x="113" y="16"/>
                  </a:lnTo>
                  <a:lnTo>
                    <a:pt x="114" y="20"/>
                  </a:lnTo>
                  <a:lnTo>
                    <a:pt x="115" y="25"/>
                  </a:lnTo>
                  <a:lnTo>
                    <a:pt x="114" y="31"/>
                  </a:lnTo>
                  <a:lnTo>
                    <a:pt x="114" y="34"/>
                  </a:lnTo>
                  <a:lnTo>
                    <a:pt x="114" y="36"/>
                  </a:lnTo>
                  <a:lnTo>
                    <a:pt x="114" y="40"/>
                  </a:lnTo>
                  <a:lnTo>
                    <a:pt x="113" y="48"/>
                  </a:lnTo>
                  <a:lnTo>
                    <a:pt x="113" y="50"/>
                  </a:lnTo>
                  <a:lnTo>
                    <a:pt x="113" y="56"/>
                  </a:lnTo>
                  <a:lnTo>
                    <a:pt x="110" y="61"/>
                  </a:lnTo>
                  <a:lnTo>
                    <a:pt x="108" y="63"/>
                  </a:lnTo>
                  <a:lnTo>
                    <a:pt x="107" y="66"/>
                  </a:lnTo>
                  <a:lnTo>
                    <a:pt x="104" y="69"/>
                  </a:lnTo>
                  <a:lnTo>
                    <a:pt x="106" y="73"/>
                  </a:lnTo>
                  <a:lnTo>
                    <a:pt x="102" y="76"/>
                  </a:lnTo>
                  <a:lnTo>
                    <a:pt x="101" y="80"/>
                  </a:lnTo>
                  <a:lnTo>
                    <a:pt x="100" y="84"/>
                  </a:lnTo>
                  <a:lnTo>
                    <a:pt x="98" y="86"/>
                  </a:lnTo>
                  <a:lnTo>
                    <a:pt x="96" y="91"/>
                  </a:lnTo>
                  <a:lnTo>
                    <a:pt x="92" y="92"/>
                  </a:lnTo>
                  <a:lnTo>
                    <a:pt x="91" y="93"/>
                  </a:lnTo>
                  <a:lnTo>
                    <a:pt x="90" y="92"/>
                  </a:lnTo>
                  <a:lnTo>
                    <a:pt x="90" y="91"/>
                  </a:lnTo>
                  <a:lnTo>
                    <a:pt x="88" y="87"/>
                  </a:lnTo>
                  <a:lnTo>
                    <a:pt x="85" y="86"/>
                  </a:lnTo>
                  <a:lnTo>
                    <a:pt x="83" y="86"/>
                  </a:lnTo>
                  <a:lnTo>
                    <a:pt x="79" y="87"/>
                  </a:lnTo>
                  <a:lnTo>
                    <a:pt x="78" y="86"/>
                  </a:lnTo>
                  <a:lnTo>
                    <a:pt x="76" y="82"/>
                  </a:lnTo>
                  <a:lnTo>
                    <a:pt x="73" y="81"/>
                  </a:lnTo>
                  <a:lnTo>
                    <a:pt x="71" y="81"/>
                  </a:lnTo>
                  <a:lnTo>
                    <a:pt x="67" y="84"/>
                  </a:lnTo>
                  <a:lnTo>
                    <a:pt x="65" y="82"/>
                  </a:lnTo>
                  <a:lnTo>
                    <a:pt x="64" y="79"/>
                  </a:lnTo>
                  <a:lnTo>
                    <a:pt x="60" y="78"/>
                  </a:lnTo>
                  <a:lnTo>
                    <a:pt x="56" y="80"/>
                  </a:lnTo>
                  <a:lnTo>
                    <a:pt x="53" y="78"/>
                  </a:lnTo>
                  <a:lnTo>
                    <a:pt x="49" y="76"/>
                  </a:lnTo>
                  <a:lnTo>
                    <a:pt x="47" y="79"/>
                  </a:lnTo>
                  <a:lnTo>
                    <a:pt x="44" y="82"/>
                  </a:lnTo>
                  <a:lnTo>
                    <a:pt x="41" y="84"/>
                  </a:lnTo>
                  <a:lnTo>
                    <a:pt x="38" y="86"/>
                  </a:lnTo>
                  <a:lnTo>
                    <a:pt x="37" y="90"/>
                  </a:lnTo>
                  <a:lnTo>
                    <a:pt x="35" y="94"/>
                  </a:lnTo>
                  <a:lnTo>
                    <a:pt x="34" y="98"/>
                  </a:lnTo>
                  <a:lnTo>
                    <a:pt x="31" y="102"/>
                  </a:lnTo>
                  <a:lnTo>
                    <a:pt x="28" y="102"/>
                  </a:lnTo>
                  <a:lnTo>
                    <a:pt x="28" y="103"/>
                  </a:lnTo>
                  <a:lnTo>
                    <a:pt x="25" y="102"/>
                  </a:lnTo>
                  <a:lnTo>
                    <a:pt x="25" y="97"/>
                  </a:lnTo>
                  <a:lnTo>
                    <a:pt x="19" y="93"/>
                  </a:lnTo>
                  <a:lnTo>
                    <a:pt x="17" y="92"/>
                  </a:lnTo>
                  <a:lnTo>
                    <a:pt x="16" y="93"/>
                  </a:lnTo>
                  <a:lnTo>
                    <a:pt x="11" y="97"/>
                  </a:lnTo>
                  <a:lnTo>
                    <a:pt x="8" y="98"/>
                  </a:lnTo>
                  <a:lnTo>
                    <a:pt x="6" y="98"/>
                  </a:lnTo>
                  <a:lnTo>
                    <a:pt x="5" y="100"/>
                  </a:lnTo>
                  <a:lnTo>
                    <a:pt x="2" y="106"/>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15" name="Freeform 71"/>
            <p:cNvSpPr>
              <a:spLocks/>
            </p:cNvSpPr>
            <p:nvPr/>
          </p:nvSpPr>
          <p:spPr bwMode="auto">
            <a:xfrm rot="1627522">
              <a:off x="2422" y="2882"/>
              <a:ext cx="188" cy="220"/>
            </a:xfrm>
            <a:custGeom>
              <a:avLst/>
              <a:gdLst>
                <a:gd name="T0" fmla="*/ 32 w 153"/>
                <a:gd name="T1" fmla="*/ 145 h 146"/>
                <a:gd name="T2" fmla="*/ 24 w 153"/>
                <a:gd name="T3" fmla="*/ 146 h 146"/>
                <a:gd name="T4" fmla="*/ 17 w 153"/>
                <a:gd name="T5" fmla="*/ 144 h 146"/>
                <a:gd name="T6" fmla="*/ 9 w 153"/>
                <a:gd name="T7" fmla="*/ 140 h 146"/>
                <a:gd name="T8" fmla="*/ 3 w 153"/>
                <a:gd name="T9" fmla="*/ 128 h 146"/>
                <a:gd name="T10" fmla="*/ 0 w 153"/>
                <a:gd name="T11" fmla="*/ 115 h 146"/>
                <a:gd name="T12" fmla="*/ 4 w 153"/>
                <a:gd name="T13" fmla="*/ 115 h 146"/>
                <a:gd name="T14" fmla="*/ 15 w 153"/>
                <a:gd name="T15" fmla="*/ 111 h 146"/>
                <a:gd name="T16" fmla="*/ 17 w 153"/>
                <a:gd name="T17" fmla="*/ 116 h 146"/>
                <a:gd name="T18" fmla="*/ 28 w 153"/>
                <a:gd name="T19" fmla="*/ 115 h 146"/>
                <a:gd name="T20" fmla="*/ 24 w 153"/>
                <a:gd name="T21" fmla="*/ 109 h 146"/>
                <a:gd name="T22" fmla="*/ 33 w 153"/>
                <a:gd name="T23" fmla="*/ 107 h 146"/>
                <a:gd name="T24" fmla="*/ 41 w 153"/>
                <a:gd name="T25" fmla="*/ 104 h 146"/>
                <a:gd name="T26" fmla="*/ 56 w 153"/>
                <a:gd name="T27" fmla="*/ 96 h 146"/>
                <a:gd name="T28" fmla="*/ 59 w 153"/>
                <a:gd name="T29" fmla="*/ 87 h 146"/>
                <a:gd name="T30" fmla="*/ 66 w 153"/>
                <a:gd name="T31" fmla="*/ 80 h 146"/>
                <a:gd name="T32" fmla="*/ 71 w 153"/>
                <a:gd name="T33" fmla="*/ 95 h 146"/>
                <a:gd name="T34" fmla="*/ 76 w 153"/>
                <a:gd name="T35" fmla="*/ 84 h 146"/>
                <a:gd name="T36" fmla="*/ 64 w 153"/>
                <a:gd name="T37" fmla="*/ 63 h 146"/>
                <a:gd name="T38" fmla="*/ 71 w 153"/>
                <a:gd name="T39" fmla="*/ 29 h 146"/>
                <a:gd name="T40" fmla="*/ 90 w 153"/>
                <a:gd name="T41" fmla="*/ 8 h 146"/>
                <a:gd name="T42" fmla="*/ 102 w 153"/>
                <a:gd name="T43" fmla="*/ 6 h 146"/>
                <a:gd name="T44" fmla="*/ 106 w 153"/>
                <a:gd name="T45" fmla="*/ 14 h 146"/>
                <a:gd name="T46" fmla="*/ 110 w 153"/>
                <a:gd name="T47" fmla="*/ 20 h 146"/>
                <a:gd name="T48" fmla="*/ 116 w 153"/>
                <a:gd name="T49" fmla="*/ 25 h 146"/>
                <a:gd name="T50" fmla="*/ 122 w 153"/>
                <a:gd name="T51" fmla="*/ 25 h 146"/>
                <a:gd name="T52" fmla="*/ 130 w 153"/>
                <a:gd name="T53" fmla="*/ 27 h 146"/>
                <a:gd name="T54" fmla="*/ 136 w 153"/>
                <a:gd name="T55" fmla="*/ 33 h 146"/>
                <a:gd name="T56" fmla="*/ 140 w 153"/>
                <a:gd name="T57" fmla="*/ 37 h 146"/>
                <a:gd name="T58" fmla="*/ 146 w 153"/>
                <a:gd name="T59" fmla="*/ 37 h 146"/>
                <a:gd name="T60" fmla="*/ 149 w 153"/>
                <a:gd name="T61" fmla="*/ 37 h 146"/>
                <a:gd name="T62" fmla="*/ 150 w 153"/>
                <a:gd name="T63" fmla="*/ 41 h 146"/>
                <a:gd name="T64" fmla="*/ 147 w 153"/>
                <a:gd name="T65" fmla="*/ 43 h 146"/>
                <a:gd name="T66" fmla="*/ 144 w 153"/>
                <a:gd name="T67" fmla="*/ 47 h 146"/>
                <a:gd name="T68" fmla="*/ 144 w 153"/>
                <a:gd name="T69" fmla="*/ 60 h 146"/>
                <a:gd name="T70" fmla="*/ 148 w 153"/>
                <a:gd name="T71" fmla="*/ 62 h 146"/>
                <a:gd name="T72" fmla="*/ 152 w 153"/>
                <a:gd name="T73" fmla="*/ 65 h 146"/>
                <a:gd name="T74" fmla="*/ 153 w 153"/>
                <a:gd name="T75" fmla="*/ 74 h 146"/>
                <a:gd name="T76" fmla="*/ 149 w 153"/>
                <a:gd name="T77" fmla="*/ 80 h 146"/>
                <a:gd name="T78" fmla="*/ 141 w 153"/>
                <a:gd name="T79" fmla="*/ 83 h 146"/>
                <a:gd name="T80" fmla="*/ 137 w 153"/>
                <a:gd name="T81" fmla="*/ 83 h 146"/>
                <a:gd name="T82" fmla="*/ 134 w 153"/>
                <a:gd name="T83" fmla="*/ 80 h 146"/>
                <a:gd name="T84" fmla="*/ 123 w 153"/>
                <a:gd name="T85" fmla="*/ 84 h 146"/>
                <a:gd name="T86" fmla="*/ 116 w 153"/>
                <a:gd name="T87" fmla="*/ 84 h 146"/>
                <a:gd name="T88" fmla="*/ 106 w 153"/>
                <a:gd name="T89" fmla="*/ 81 h 146"/>
                <a:gd name="T90" fmla="*/ 101 w 153"/>
                <a:gd name="T91" fmla="*/ 87 h 146"/>
                <a:gd name="T92" fmla="*/ 99 w 153"/>
                <a:gd name="T93" fmla="*/ 104 h 146"/>
                <a:gd name="T94" fmla="*/ 90 w 153"/>
                <a:gd name="T95" fmla="*/ 98 h 146"/>
                <a:gd name="T96" fmla="*/ 84 w 153"/>
                <a:gd name="T97" fmla="*/ 97 h 146"/>
                <a:gd name="T98" fmla="*/ 86 w 153"/>
                <a:gd name="T99" fmla="*/ 108 h 146"/>
                <a:gd name="T100" fmla="*/ 86 w 153"/>
                <a:gd name="T101" fmla="*/ 116 h 146"/>
                <a:gd name="T102" fmla="*/ 78 w 153"/>
                <a:gd name="T103" fmla="*/ 116 h 146"/>
                <a:gd name="T104" fmla="*/ 76 w 153"/>
                <a:gd name="T105" fmla="*/ 121 h 146"/>
                <a:gd name="T106" fmla="*/ 69 w 153"/>
                <a:gd name="T107" fmla="*/ 123 h 146"/>
                <a:gd name="T108" fmla="*/ 65 w 153"/>
                <a:gd name="T109" fmla="*/ 126 h 146"/>
                <a:gd name="T110" fmla="*/ 62 w 153"/>
                <a:gd name="T111" fmla="*/ 123 h 146"/>
                <a:gd name="T112" fmla="*/ 58 w 153"/>
                <a:gd name="T113" fmla="*/ 129 h 146"/>
                <a:gd name="T114" fmla="*/ 54 w 153"/>
                <a:gd name="T115" fmla="*/ 137 h 146"/>
                <a:gd name="T116" fmla="*/ 50 w 153"/>
                <a:gd name="T117" fmla="*/ 139 h 146"/>
                <a:gd name="T118" fmla="*/ 39 w 153"/>
                <a:gd name="T119" fmla="*/ 139 h 146"/>
                <a:gd name="T120" fmla="*/ 35 w 153"/>
                <a:gd name="T121" fmla="*/ 14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3" h="146">
                  <a:moveTo>
                    <a:pt x="35" y="143"/>
                  </a:moveTo>
                  <a:lnTo>
                    <a:pt x="32" y="145"/>
                  </a:lnTo>
                  <a:lnTo>
                    <a:pt x="28" y="146"/>
                  </a:lnTo>
                  <a:lnTo>
                    <a:pt x="24" y="146"/>
                  </a:lnTo>
                  <a:lnTo>
                    <a:pt x="21" y="144"/>
                  </a:lnTo>
                  <a:lnTo>
                    <a:pt x="17" y="144"/>
                  </a:lnTo>
                  <a:lnTo>
                    <a:pt x="12" y="143"/>
                  </a:lnTo>
                  <a:lnTo>
                    <a:pt x="9" y="140"/>
                  </a:lnTo>
                  <a:lnTo>
                    <a:pt x="6" y="135"/>
                  </a:lnTo>
                  <a:lnTo>
                    <a:pt x="3" y="128"/>
                  </a:lnTo>
                  <a:lnTo>
                    <a:pt x="2" y="123"/>
                  </a:lnTo>
                  <a:lnTo>
                    <a:pt x="0" y="115"/>
                  </a:lnTo>
                  <a:lnTo>
                    <a:pt x="2" y="108"/>
                  </a:lnTo>
                  <a:lnTo>
                    <a:pt x="4" y="115"/>
                  </a:lnTo>
                  <a:lnTo>
                    <a:pt x="10" y="116"/>
                  </a:lnTo>
                  <a:lnTo>
                    <a:pt x="15" y="111"/>
                  </a:lnTo>
                  <a:lnTo>
                    <a:pt x="18" y="111"/>
                  </a:lnTo>
                  <a:lnTo>
                    <a:pt x="17" y="116"/>
                  </a:lnTo>
                  <a:lnTo>
                    <a:pt x="21" y="116"/>
                  </a:lnTo>
                  <a:lnTo>
                    <a:pt x="28" y="115"/>
                  </a:lnTo>
                  <a:lnTo>
                    <a:pt x="27" y="113"/>
                  </a:lnTo>
                  <a:lnTo>
                    <a:pt x="24" y="109"/>
                  </a:lnTo>
                  <a:lnTo>
                    <a:pt x="26" y="108"/>
                  </a:lnTo>
                  <a:lnTo>
                    <a:pt x="33" y="107"/>
                  </a:lnTo>
                  <a:lnTo>
                    <a:pt x="39" y="108"/>
                  </a:lnTo>
                  <a:lnTo>
                    <a:pt x="41" y="104"/>
                  </a:lnTo>
                  <a:lnTo>
                    <a:pt x="44" y="98"/>
                  </a:lnTo>
                  <a:lnTo>
                    <a:pt x="56" y="96"/>
                  </a:lnTo>
                  <a:lnTo>
                    <a:pt x="59" y="93"/>
                  </a:lnTo>
                  <a:lnTo>
                    <a:pt x="59" y="87"/>
                  </a:lnTo>
                  <a:lnTo>
                    <a:pt x="63" y="80"/>
                  </a:lnTo>
                  <a:lnTo>
                    <a:pt x="66" y="80"/>
                  </a:lnTo>
                  <a:lnTo>
                    <a:pt x="68" y="85"/>
                  </a:lnTo>
                  <a:lnTo>
                    <a:pt x="71" y="95"/>
                  </a:lnTo>
                  <a:lnTo>
                    <a:pt x="74" y="92"/>
                  </a:lnTo>
                  <a:lnTo>
                    <a:pt x="76" y="84"/>
                  </a:lnTo>
                  <a:lnTo>
                    <a:pt x="71" y="73"/>
                  </a:lnTo>
                  <a:lnTo>
                    <a:pt x="64" y="63"/>
                  </a:lnTo>
                  <a:lnTo>
                    <a:pt x="60" y="49"/>
                  </a:lnTo>
                  <a:lnTo>
                    <a:pt x="71" y="29"/>
                  </a:lnTo>
                  <a:lnTo>
                    <a:pt x="81" y="21"/>
                  </a:lnTo>
                  <a:lnTo>
                    <a:pt x="90" y="8"/>
                  </a:lnTo>
                  <a:lnTo>
                    <a:pt x="100" y="0"/>
                  </a:lnTo>
                  <a:lnTo>
                    <a:pt x="102" y="6"/>
                  </a:lnTo>
                  <a:lnTo>
                    <a:pt x="104" y="12"/>
                  </a:lnTo>
                  <a:lnTo>
                    <a:pt x="106" y="14"/>
                  </a:lnTo>
                  <a:lnTo>
                    <a:pt x="107" y="18"/>
                  </a:lnTo>
                  <a:lnTo>
                    <a:pt x="110" y="20"/>
                  </a:lnTo>
                  <a:lnTo>
                    <a:pt x="113" y="20"/>
                  </a:lnTo>
                  <a:lnTo>
                    <a:pt x="116" y="25"/>
                  </a:lnTo>
                  <a:lnTo>
                    <a:pt x="118" y="25"/>
                  </a:lnTo>
                  <a:lnTo>
                    <a:pt x="122" y="25"/>
                  </a:lnTo>
                  <a:lnTo>
                    <a:pt x="125" y="25"/>
                  </a:lnTo>
                  <a:lnTo>
                    <a:pt x="130" y="27"/>
                  </a:lnTo>
                  <a:lnTo>
                    <a:pt x="134" y="30"/>
                  </a:lnTo>
                  <a:lnTo>
                    <a:pt x="136" y="33"/>
                  </a:lnTo>
                  <a:lnTo>
                    <a:pt x="138" y="37"/>
                  </a:lnTo>
                  <a:lnTo>
                    <a:pt x="140" y="37"/>
                  </a:lnTo>
                  <a:lnTo>
                    <a:pt x="143" y="37"/>
                  </a:lnTo>
                  <a:lnTo>
                    <a:pt x="146" y="37"/>
                  </a:lnTo>
                  <a:lnTo>
                    <a:pt x="148" y="37"/>
                  </a:lnTo>
                  <a:lnTo>
                    <a:pt x="149" y="37"/>
                  </a:lnTo>
                  <a:lnTo>
                    <a:pt x="150" y="38"/>
                  </a:lnTo>
                  <a:lnTo>
                    <a:pt x="150" y="41"/>
                  </a:lnTo>
                  <a:lnTo>
                    <a:pt x="150" y="42"/>
                  </a:lnTo>
                  <a:lnTo>
                    <a:pt x="147" y="43"/>
                  </a:lnTo>
                  <a:lnTo>
                    <a:pt x="144" y="44"/>
                  </a:lnTo>
                  <a:lnTo>
                    <a:pt x="144" y="47"/>
                  </a:lnTo>
                  <a:lnTo>
                    <a:pt x="143" y="59"/>
                  </a:lnTo>
                  <a:lnTo>
                    <a:pt x="144" y="60"/>
                  </a:lnTo>
                  <a:lnTo>
                    <a:pt x="147" y="61"/>
                  </a:lnTo>
                  <a:lnTo>
                    <a:pt x="148" y="62"/>
                  </a:lnTo>
                  <a:lnTo>
                    <a:pt x="150" y="62"/>
                  </a:lnTo>
                  <a:lnTo>
                    <a:pt x="152" y="65"/>
                  </a:lnTo>
                  <a:lnTo>
                    <a:pt x="153" y="69"/>
                  </a:lnTo>
                  <a:lnTo>
                    <a:pt x="153" y="74"/>
                  </a:lnTo>
                  <a:lnTo>
                    <a:pt x="152" y="77"/>
                  </a:lnTo>
                  <a:lnTo>
                    <a:pt x="149" y="80"/>
                  </a:lnTo>
                  <a:lnTo>
                    <a:pt x="147" y="81"/>
                  </a:lnTo>
                  <a:lnTo>
                    <a:pt x="141" y="83"/>
                  </a:lnTo>
                  <a:lnTo>
                    <a:pt x="138" y="84"/>
                  </a:lnTo>
                  <a:lnTo>
                    <a:pt x="137" y="83"/>
                  </a:lnTo>
                  <a:lnTo>
                    <a:pt x="136" y="81"/>
                  </a:lnTo>
                  <a:lnTo>
                    <a:pt x="134" y="80"/>
                  </a:lnTo>
                  <a:lnTo>
                    <a:pt x="128" y="83"/>
                  </a:lnTo>
                  <a:lnTo>
                    <a:pt x="123" y="84"/>
                  </a:lnTo>
                  <a:lnTo>
                    <a:pt x="120" y="86"/>
                  </a:lnTo>
                  <a:lnTo>
                    <a:pt x="116" y="84"/>
                  </a:lnTo>
                  <a:lnTo>
                    <a:pt x="111" y="81"/>
                  </a:lnTo>
                  <a:lnTo>
                    <a:pt x="106" y="81"/>
                  </a:lnTo>
                  <a:lnTo>
                    <a:pt x="102" y="84"/>
                  </a:lnTo>
                  <a:lnTo>
                    <a:pt x="101" y="87"/>
                  </a:lnTo>
                  <a:lnTo>
                    <a:pt x="100" y="91"/>
                  </a:lnTo>
                  <a:lnTo>
                    <a:pt x="99" y="104"/>
                  </a:lnTo>
                  <a:lnTo>
                    <a:pt x="95" y="102"/>
                  </a:lnTo>
                  <a:lnTo>
                    <a:pt x="90" y="98"/>
                  </a:lnTo>
                  <a:lnTo>
                    <a:pt x="87" y="96"/>
                  </a:lnTo>
                  <a:lnTo>
                    <a:pt x="84" y="97"/>
                  </a:lnTo>
                  <a:lnTo>
                    <a:pt x="83" y="102"/>
                  </a:lnTo>
                  <a:lnTo>
                    <a:pt x="86" y="108"/>
                  </a:lnTo>
                  <a:lnTo>
                    <a:pt x="86" y="114"/>
                  </a:lnTo>
                  <a:lnTo>
                    <a:pt x="86" y="116"/>
                  </a:lnTo>
                  <a:lnTo>
                    <a:pt x="81" y="116"/>
                  </a:lnTo>
                  <a:lnTo>
                    <a:pt x="78" y="116"/>
                  </a:lnTo>
                  <a:lnTo>
                    <a:pt x="78" y="117"/>
                  </a:lnTo>
                  <a:lnTo>
                    <a:pt x="76" y="121"/>
                  </a:lnTo>
                  <a:lnTo>
                    <a:pt x="72" y="122"/>
                  </a:lnTo>
                  <a:lnTo>
                    <a:pt x="69" y="123"/>
                  </a:lnTo>
                  <a:lnTo>
                    <a:pt x="66" y="123"/>
                  </a:lnTo>
                  <a:lnTo>
                    <a:pt x="65" y="126"/>
                  </a:lnTo>
                  <a:lnTo>
                    <a:pt x="63" y="125"/>
                  </a:lnTo>
                  <a:lnTo>
                    <a:pt x="62" y="123"/>
                  </a:lnTo>
                  <a:lnTo>
                    <a:pt x="59" y="127"/>
                  </a:lnTo>
                  <a:lnTo>
                    <a:pt x="58" y="129"/>
                  </a:lnTo>
                  <a:lnTo>
                    <a:pt x="56" y="133"/>
                  </a:lnTo>
                  <a:lnTo>
                    <a:pt x="54" y="137"/>
                  </a:lnTo>
                  <a:lnTo>
                    <a:pt x="53" y="139"/>
                  </a:lnTo>
                  <a:lnTo>
                    <a:pt x="50" y="139"/>
                  </a:lnTo>
                  <a:lnTo>
                    <a:pt x="44" y="138"/>
                  </a:lnTo>
                  <a:lnTo>
                    <a:pt x="39" y="139"/>
                  </a:lnTo>
                  <a:lnTo>
                    <a:pt x="36" y="140"/>
                  </a:lnTo>
                  <a:lnTo>
                    <a:pt x="35" y="141"/>
                  </a:lnTo>
                  <a:lnTo>
                    <a:pt x="35" y="143"/>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16" name="Freeform 72"/>
            <p:cNvSpPr>
              <a:spLocks/>
            </p:cNvSpPr>
            <p:nvPr/>
          </p:nvSpPr>
          <p:spPr bwMode="auto">
            <a:xfrm rot="1627522">
              <a:off x="2697" y="2877"/>
              <a:ext cx="208" cy="410"/>
            </a:xfrm>
            <a:custGeom>
              <a:avLst/>
              <a:gdLst>
                <a:gd name="T0" fmla="*/ 39 w 168"/>
                <a:gd name="T1" fmla="*/ 273 h 277"/>
                <a:gd name="T2" fmla="*/ 24 w 168"/>
                <a:gd name="T3" fmla="*/ 275 h 277"/>
                <a:gd name="T4" fmla="*/ 17 w 168"/>
                <a:gd name="T5" fmla="*/ 269 h 277"/>
                <a:gd name="T6" fmla="*/ 24 w 168"/>
                <a:gd name="T7" fmla="*/ 262 h 277"/>
                <a:gd name="T8" fmla="*/ 27 w 168"/>
                <a:gd name="T9" fmla="*/ 250 h 277"/>
                <a:gd name="T10" fmla="*/ 32 w 168"/>
                <a:gd name="T11" fmla="*/ 238 h 277"/>
                <a:gd name="T12" fmla="*/ 23 w 168"/>
                <a:gd name="T13" fmla="*/ 233 h 277"/>
                <a:gd name="T14" fmla="*/ 23 w 168"/>
                <a:gd name="T15" fmla="*/ 217 h 277"/>
                <a:gd name="T16" fmla="*/ 15 w 168"/>
                <a:gd name="T17" fmla="*/ 202 h 277"/>
                <a:gd name="T18" fmla="*/ 1 w 168"/>
                <a:gd name="T19" fmla="*/ 190 h 277"/>
                <a:gd name="T20" fmla="*/ 5 w 168"/>
                <a:gd name="T21" fmla="*/ 179 h 277"/>
                <a:gd name="T22" fmla="*/ 14 w 168"/>
                <a:gd name="T23" fmla="*/ 175 h 277"/>
                <a:gd name="T24" fmla="*/ 21 w 168"/>
                <a:gd name="T25" fmla="*/ 166 h 277"/>
                <a:gd name="T26" fmla="*/ 27 w 168"/>
                <a:gd name="T27" fmla="*/ 154 h 277"/>
                <a:gd name="T28" fmla="*/ 21 w 168"/>
                <a:gd name="T29" fmla="*/ 144 h 277"/>
                <a:gd name="T30" fmla="*/ 25 w 168"/>
                <a:gd name="T31" fmla="*/ 130 h 277"/>
                <a:gd name="T32" fmla="*/ 31 w 168"/>
                <a:gd name="T33" fmla="*/ 117 h 277"/>
                <a:gd name="T34" fmla="*/ 20 w 168"/>
                <a:gd name="T35" fmla="*/ 102 h 277"/>
                <a:gd name="T36" fmla="*/ 29 w 168"/>
                <a:gd name="T37" fmla="*/ 93 h 277"/>
                <a:gd name="T38" fmla="*/ 33 w 168"/>
                <a:gd name="T39" fmla="*/ 78 h 277"/>
                <a:gd name="T40" fmla="*/ 42 w 168"/>
                <a:gd name="T41" fmla="*/ 65 h 277"/>
                <a:gd name="T42" fmla="*/ 43 w 168"/>
                <a:gd name="T43" fmla="*/ 45 h 277"/>
                <a:gd name="T44" fmla="*/ 83 w 168"/>
                <a:gd name="T45" fmla="*/ 22 h 277"/>
                <a:gd name="T46" fmla="*/ 96 w 168"/>
                <a:gd name="T47" fmla="*/ 13 h 277"/>
                <a:gd name="T48" fmla="*/ 99 w 168"/>
                <a:gd name="T49" fmla="*/ 28 h 277"/>
                <a:gd name="T50" fmla="*/ 110 w 168"/>
                <a:gd name="T51" fmla="*/ 31 h 277"/>
                <a:gd name="T52" fmla="*/ 120 w 168"/>
                <a:gd name="T53" fmla="*/ 28 h 277"/>
                <a:gd name="T54" fmla="*/ 123 w 168"/>
                <a:gd name="T55" fmla="*/ 24 h 277"/>
                <a:gd name="T56" fmla="*/ 126 w 168"/>
                <a:gd name="T57" fmla="*/ 15 h 277"/>
                <a:gd name="T58" fmla="*/ 143 w 168"/>
                <a:gd name="T59" fmla="*/ 0 h 277"/>
                <a:gd name="T60" fmla="*/ 157 w 168"/>
                <a:gd name="T61" fmla="*/ 7 h 277"/>
                <a:gd name="T62" fmla="*/ 159 w 168"/>
                <a:gd name="T63" fmla="*/ 17 h 277"/>
                <a:gd name="T64" fmla="*/ 167 w 168"/>
                <a:gd name="T65" fmla="*/ 25 h 277"/>
                <a:gd name="T66" fmla="*/ 164 w 168"/>
                <a:gd name="T67" fmla="*/ 39 h 277"/>
                <a:gd name="T68" fmla="*/ 161 w 168"/>
                <a:gd name="T69" fmla="*/ 48 h 277"/>
                <a:gd name="T70" fmla="*/ 147 w 168"/>
                <a:gd name="T71" fmla="*/ 58 h 277"/>
                <a:gd name="T72" fmla="*/ 134 w 168"/>
                <a:gd name="T73" fmla="*/ 89 h 277"/>
                <a:gd name="T74" fmla="*/ 145 w 168"/>
                <a:gd name="T75" fmla="*/ 94 h 277"/>
                <a:gd name="T76" fmla="*/ 157 w 168"/>
                <a:gd name="T77" fmla="*/ 95 h 277"/>
                <a:gd name="T78" fmla="*/ 155 w 168"/>
                <a:gd name="T79" fmla="*/ 117 h 277"/>
                <a:gd name="T80" fmla="*/ 155 w 168"/>
                <a:gd name="T81" fmla="*/ 132 h 277"/>
                <a:gd name="T82" fmla="*/ 156 w 168"/>
                <a:gd name="T83" fmla="*/ 148 h 277"/>
                <a:gd name="T84" fmla="*/ 163 w 168"/>
                <a:gd name="T85" fmla="*/ 163 h 277"/>
                <a:gd name="T86" fmla="*/ 158 w 168"/>
                <a:gd name="T87" fmla="*/ 178 h 277"/>
                <a:gd name="T88" fmla="*/ 145 w 168"/>
                <a:gd name="T89" fmla="*/ 174 h 277"/>
                <a:gd name="T90" fmla="*/ 127 w 168"/>
                <a:gd name="T91" fmla="*/ 167 h 277"/>
                <a:gd name="T92" fmla="*/ 114 w 168"/>
                <a:gd name="T93" fmla="*/ 173 h 277"/>
                <a:gd name="T94" fmla="*/ 104 w 168"/>
                <a:gd name="T95" fmla="*/ 202 h 277"/>
                <a:gd name="T96" fmla="*/ 113 w 168"/>
                <a:gd name="T97" fmla="*/ 213 h 277"/>
                <a:gd name="T98" fmla="*/ 105 w 168"/>
                <a:gd name="T99" fmla="*/ 233 h 277"/>
                <a:gd name="T100" fmla="*/ 102 w 168"/>
                <a:gd name="T101" fmla="*/ 245 h 277"/>
                <a:gd name="T102" fmla="*/ 91 w 168"/>
                <a:gd name="T103" fmla="*/ 259 h 277"/>
                <a:gd name="T104" fmla="*/ 73 w 168"/>
                <a:gd name="T105" fmla="*/ 274 h 277"/>
                <a:gd name="T106" fmla="*/ 59 w 168"/>
                <a:gd name="T107" fmla="*/ 275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8" h="277">
                  <a:moveTo>
                    <a:pt x="59" y="275"/>
                  </a:moveTo>
                  <a:lnTo>
                    <a:pt x="49" y="275"/>
                  </a:lnTo>
                  <a:lnTo>
                    <a:pt x="43" y="274"/>
                  </a:lnTo>
                  <a:lnTo>
                    <a:pt x="39" y="273"/>
                  </a:lnTo>
                  <a:lnTo>
                    <a:pt x="33" y="274"/>
                  </a:lnTo>
                  <a:lnTo>
                    <a:pt x="27" y="276"/>
                  </a:lnTo>
                  <a:lnTo>
                    <a:pt x="25" y="277"/>
                  </a:lnTo>
                  <a:lnTo>
                    <a:pt x="24" y="275"/>
                  </a:lnTo>
                  <a:lnTo>
                    <a:pt x="21" y="273"/>
                  </a:lnTo>
                  <a:lnTo>
                    <a:pt x="19" y="270"/>
                  </a:lnTo>
                  <a:lnTo>
                    <a:pt x="18" y="270"/>
                  </a:lnTo>
                  <a:lnTo>
                    <a:pt x="17" y="269"/>
                  </a:lnTo>
                  <a:lnTo>
                    <a:pt x="18" y="268"/>
                  </a:lnTo>
                  <a:lnTo>
                    <a:pt x="21" y="267"/>
                  </a:lnTo>
                  <a:lnTo>
                    <a:pt x="23" y="264"/>
                  </a:lnTo>
                  <a:lnTo>
                    <a:pt x="24" y="262"/>
                  </a:lnTo>
                  <a:lnTo>
                    <a:pt x="24" y="258"/>
                  </a:lnTo>
                  <a:lnTo>
                    <a:pt x="26" y="255"/>
                  </a:lnTo>
                  <a:lnTo>
                    <a:pt x="27" y="252"/>
                  </a:lnTo>
                  <a:lnTo>
                    <a:pt x="27" y="250"/>
                  </a:lnTo>
                  <a:lnTo>
                    <a:pt x="29" y="247"/>
                  </a:lnTo>
                  <a:lnTo>
                    <a:pt x="30" y="245"/>
                  </a:lnTo>
                  <a:lnTo>
                    <a:pt x="31" y="241"/>
                  </a:lnTo>
                  <a:lnTo>
                    <a:pt x="32" y="238"/>
                  </a:lnTo>
                  <a:lnTo>
                    <a:pt x="31" y="237"/>
                  </a:lnTo>
                  <a:lnTo>
                    <a:pt x="29" y="235"/>
                  </a:lnTo>
                  <a:lnTo>
                    <a:pt x="25" y="234"/>
                  </a:lnTo>
                  <a:lnTo>
                    <a:pt x="23" y="233"/>
                  </a:lnTo>
                  <a:lnTo>
                    <a:pt x="19" y="225"/>
                  </a:lnTo>
                  <a:lnTo>
                    <a:pt x="20" y="223"/>
                  </a:lnTo>
                  <a:lnTo>
                    <a:pt x="21" y="221"/>
                  </a:lnTo>
                  <a:lnTo>
                    <a:pt x="23" y="217"/>
                  </a:lnTo>
                  <a:lnTo>
                    <a:pt x="21" y="214"/>
                  </a:lnTo>
                  <a:lnTo>
                    <a:pt x="20" y="211"/>
                  </a:lnTo>
                  <a:lnTo>
                    <a:pt x="15" y="205"/>
                  </a:lnTo>
                  <a:lnTo>
                    <a:pt x="15" y="202"/>
                  </a:lnTo>
                  <a:lnTo>
                    <a:pt x="12" y="199"/>
                  </a:lnTo>
                  <a:lnTo>
                    <a:pt x="6" y="195"/>
                  </a:lnTo>
                  <a:lnTo>
                    <a:pt x="5" y="191"/>
                  </a:lnTo>
                  <a:lnTo>
                    <a:pt x="1" y="190"/>
                  </a:lnTo>
                  <a:lnTo>
                    <a:pt x="0" y="189"/>
                  </a:lnTo>
                  <a:lnTo>
                    <a:pt x="1" y="186"/>
                  </a:lnTo>
                  <a:lnTo>
                    <a:pt x="3" y="183"/>
                  </a:lnTo>
                  <a:lnTo>
                    <a:pt x="5" y="179"/>
                  </a:lnTo>
                  <a:lnTo>
                    <a:pt x="7" y="178"/>
                  </a:lnTo>
                  <a:lnTo>
                    <a:pt x="9" y="178"/>
                  </a:lnTo>
                  <a:lnTo>
                    <a:pt x="13" y="178"/>
                  </a:lnTo>
                  <a:lnTo>
                    <a:pt x="14" y="175"/>
                  </a:lnTo>
                  <a:lnTo>
                    <a:pt x="15" y="173"/>
                  </a:lnTo>
                  <a:lnTo>
                    <a:pt x="17" y="172"/>
                  </a:lnTo>
                  <a:lnTo>
                    <a:pt x="19" y="169"/>
                  </a:lnTo>
                  <a:lnTo>
                    <a:pt x="21" y="166"/>
                  </a:lnTo>
                  <a:lnTo>
                    <a:pt x="23" y="162"/>
                  </a:lnTo>
                  <a:lnTo>
                    <a:pt x="24" y="160"/>
                  </a:lnTo>
                  <a:lnTo>
                    <a:pt x="26" y="156"/>
                  </a:lnTo>
                  <a:lnTo>
                    <a:pt x="27" y="154"/>
                  </a:lnTo>
                  <a:lnTo>
                    <a:pt x="26" y="151"/>
                  </a:lnTo>
                  <a:lnTo>
                    <a:pt x="23" y="149"/>
                  </a:lnTo>
                  <a:lnTo>
                    <a:pt x="21" y="147"/>
                  </a:lnTo>
                  <a:lnTo>
                    <a:pt x="21" y="144"/>
                  </a:lnTo>
                  <a:lnTo>
                    <a:pt x="23" y="142"/>
                  </a:lnTo>
                  <a:lnTo>
                    <a:pt x="26" y="138"/>
                  </a:lnTo>
                  <a:lnTo>
                    <a:pt x="26" y="135"/>
                  </a:lnTo>
                  <a:lnTo>
                    <a:pt x="25" y="130"/>
                  </a:lnTo>
                  <a:lnTo>
                    <a:pt x="25" y="129"/>
                  </a:lnTo>
                  <a:lnTo>
                    <a:pt x="27" y="124"/>
                  </a:lnTo>
                  <a:lnTo>
                    <a:pt x="30" y="120"/>
                  </a:lnTo>
                  <a:lnTo>
                    <a:pt x="31" y="117"/>
                  </a:lnTo>
                  <a:lnTo>
                    <a:pt x="31" y="115"/>
                  </a:lnTo>
                  <a:lnTo>
                    <a:pt x="30" y="112"/>
                  </a:lnTo>
                  <a:lnTo>
                    <a:pt x="27" y="108"/>
                  </a:lnTo>
                  <a:lnTo>
                    <a:pt x="20" y="102"/>
                  </a:lnTo>
                  <a:lnTo>
                    <a:pt x="21" y="101"/>
                  </a:lnTo>
                  <a:lnTo>
                    <a:pt x="25" y="100"/>
                  </a:lnTo>
                  <a:lnTo>
                    <a:pt x="27" y="95"/>
                  </a:lnTo>
                  <a:lnTo>
                    <a:pt x="29" y="93"/>
                  </a:lnTo>
                  <a:lnTo>
                    <a:pt x="30" y="89"/>
                  </a:lnTo>
                  <a:lnTo>
                    <a:pt x="31" y="85"/>
                  </a:lnTo>
                  <a:lnTo>
                    <a:pt x="35" y="82"/>
                  </a:lnTo>
                  <a:lnTo>
                    <a:pt x="33" y="78"/>
                  </a:lnTo>
                  <a:lnTo>
                    <a:pt x="36" y="75"/>
                  </a:lnTo>
                  <a:lnTo>
                    <a:pt x="37" y="72"/>
                  </a:lnTo>
                  <a:lnTo>
                    <a:pt x="39" y="70"/>
                  </a:lnTo>
                  <a:lnTo>
                    <a:pt x="42" y="65"/>
                  </a:lnTo>
                  <a:lnTo>
                    <a:pt x="42" y="59"/>
                  </a:lnTo>
                  <a:lnTo>
                    <a:pt x="42" y="57"/>
                  </a:lnTo>
                  <a:lnTo>
                    <a:pt x="43" y="49"/>
                  </a:lnTo>
                  <a:lnTo>
                    <a:pt x="43" y="45"/>
                  </a:lnTo>
                  <a:lnTo>
                    <a:pt x="43" y="43"/>
                  </a:lnTo>
                  <a:lnTo>
                    <a:pt x="68" y="35"/>
                  </a:lnTo>
                  <a:lnTo>
                    <a:pt x="79" y="29"/>
                  </a:lnTo>
                  <a:lnTo>
                    <a:pt x="83" y="22"/>
                  </a:lnTo>
                  <a:lnTo>
                    <a:pt x="84" y="16"/>
                  </a:lnTo>
                  <a:lnTo>
                    <a:pt x="86" y="13"/>
                  </a:lnTo>
                  <a:lnTo>
                    <a:pt x="90" y="12"/>
                  </a:lnTo>
                  <a:lnTo>
                    <a:pt x="96" y="13"/>
                  </a:lnTo>
                  <a:lnTo>
                    <a:pt x="101" y="16"/>
                  </a:lnTo>
                  <a:lnTo>
                    <a:pt x="102" y="17"/>
                  </a:lnTo>
                  <a:lnTo>
                    <a:pt x="99" y="25"/>
                  </a:lnTo>
                  <a:lnTo>
                    <a:pt x="99" y="28"/>
                  </a:lnTo>
                  <a:lnTo>
                    <a:pt x="99" y="31"/>
                  </a:lnTo>
                  <a:lnTo>
                    <a:pt x="105" y="36"/>
                  </a:lnTo>
                  <a:lnTo>
                    <a:pt x="109" y="34"/>
                  </a:lnTo>
                  <a:lnTo>
                    <a:pt x="110" y="31"/>
                  </a:lnTo>
                  <a:lnTo>
                    <a:pt x="111" y="27"/>
                  </a:lnTo>
                  <a:lnTo>
                    <a:pt x="113" y="25"/>
                  </a:lnTo>
                  <a:lnTo>
                    <a:pt x="120" y="25"/>
                  </a:lnTo>
                  <a:lnTo>
                    <a:pt x="120" y="28"/>
                  </a:lnTo>
                  <a:lnTo>
                    <a:pt x="120" y="31"/>
                  </a:lnTo>
                  <a:lnTo>
                    <a:pt x="120" y="33"/>
                  </a:lnTo>
                  <a:lnTo>
                    <a:pt x="123" y="28"/>
                  </a:lnTo>
                  <a:lnTo>
                    <a:pt x="123" y="24"/>
                  </a:lnTo>
                  <a:lnTo>
                    <a:pt x="125" y="21"/>
                  </a:lnTo>
                  <a:lnTo>
                    <a:pt x="126" y="18"/>
                  </a:lnTo>
                  <a:lnTo>
                    <a:pt x="126" y="16"/>
                  </a:lnTo>
                  <a:lnTo>
                    <a:pt x="126" y="15"/>
                  </a:lnTo>
                  <a:lnTo>
                    <a:pt x="127" y="13"/>
                  </a:lnTo>
                  <a:lnTo>
                    <a:pt x="135" y="9"/>
                  </a:lnTo>
                  <a:lnTo>
                    <a:pt x="138" y="5"/>
                  </a:lnTo>
                  <a:lnTo>
                    <a:pt x="143" y="0"/>
                  </a:lnTo>
                  <a:lnTo>
                    <a:pt x="149" y="0"/>
                  </a:lnTo>
                  <a:lnTo>
                    <a:pt x="156" y="3"/>
                  </a:lnTo>
                  <a:lnTo>
                    <a:pt x="156" y="5"/>
                  </a:lnTo>
                  <a:lnTo>
                    <a:pt x="157" y="7"/>
                  </a:lnTo>
                  <a:lnTo>
                    <a:pt x="156" y="10"/>
                  </a:lnTo>
                  <a:lnTo>
                    <a:pt x="156" y="12"/>
                  </a:lnTo>
                  <a:lnTo>
                    <a:pt x="156" y="15"/>
                  </a:lnTo>
                  <a:lnTo>
                    <a:pt x="159" y="17"/>
                  </a:lnTo>
                  <a:lnTo>
                    <a:pt x="159" y="18"/>
                  </a:lnTo>
                  <a:lnTo>
                    <a:pt x="161" y="21"/>
                  </a:lnTo>
                  <a:lnTo>
                    <a:pt x="163" y="23"/>
                  </a:lnTo>
                  <a:lnTo>
                    <a:pt x="167" y="25"/>
                  </a:lnTo>
                  <a:lnTo>
                    <a:pt x="168" y="28"/>
                  </a:lnTo>
                  <a:lnTo>
                    <a:pt x="168" y="35"/>
                  </a:lnTo>
                  <a:lnTo>
                    <a:pt x="165" y="36"/>
                  </a:lnTo>
                  <a:lnTo>
                    <a:pt x="164" y="39"/>
                  </a:lnTo>
                  <a:lnTo>
                    <a:pt x="164" y="40"/>
                  </a:lnTo>
                  <a:lnTo>
                    <a:pt x="167" y="42"/>
                  </a:lnTo>
                  <a:lnTo>
                    <a:pt x="167" y="45"/>
                  </a:lnTo>
                  <a:lnTo>
                    <a:pt x="161" y="48"/>
                  </a:lnTo>
                  <a:lnTo>
                    <a:pt x="156" y="48"/>
                  </a:lnTo>
                  <a:lnTo>
                    <a:pt x="152" y="49"/>
                  </a:lnTo>
                  <a:lnTo>
                    <a:pt x="150" y="52"/>
                  </a:lnTo>
                  <a:lnTo>
                    <a:pt x="147" y="58"/>
                  </a:lnTo>
                  <a:lnTo>
                    <a:pt x="145" y="59"/>
                  </a:lnTo>
                  <a:lnTo>
                    <a:pt x="141" y="65"/>
                  </a:lnTo>
                  <a:lnTo>
                    <a:pt x="137" y="73"/>
                  </a:lnTo>
                  <a:lnTo>
                    <a:pt x="134" y="89"/>
                  </a:lnTo>
                  <a:lnTo>
                    <a:pt x="135" y="94"/>
                  </a:lnTo>
                  <a:lnTo>
                    <a:pt x="139" y="96"/>
                  </a:lnTo>
                  <a:lnTo>
                    <a:pt x="143" y="95"/>
                  </a:lnTo>
                  <a:lnTo>
                    <a:pt x="145" y="94"/>
                  </a:lnTo>
                  <a:lnTo>
                    <a:pt x="149" y="96"/>
                  </a:lnTo>
                  <a:lnTo>
                    <a:pt x="149" y="97"/>
                  </a:lnTo>
                  <a:lnTo>
                    <a:pt x="150" y="99"/>
                  </a:lnTo>
                  <a:lnTo>
                    <a:pt x="157" y="95"/>
                  </a:lnTo>
                  <a:lnTo>
                    <a:pt x="159" y="96"/>
                  </a:lnTo>
                  <a:lnTo>
                    <a:pt x="162" y="102"/>
                  </a:lnTo>
                  <a:lnTo>
                    <a:pt x="158" y="114"/>
                  </a:lnTo>
                  <a:lnTo>
                    <a:pt x="155" y="117"/>
                  </a:lnTo>
                  <a:lnTo>
                    <a:pt x="155" y="120"/>
                  </a:lnTo>
                  <a:lnTo>
                    <a:pt x="157" y="125"/>
                  </a:lnTo>
                  <a:lnTo>
                    <a:pt x="156" y="127"/>
                  </a:lnTo>
                  <a:lnTo>
                    <a:pt x="155" y="132"/>
                  </a:lnTo>
                  <a:lnTo>
                    <a:pt x="152" y="133"/>
                  </a:lnTo>
                  <a:lnTo>
                    <a:pt x="152" y="139"/>
                  </a:lnTo>
                  <a:lnTo>
                    <a:pt x="157" y="144"/>
                  </a:lnTo>
                  <a:lnTo>
                    <a:pt x="156" y="148"/>
                  </a:lnTo>
                  <a:lnTo>
                    <a:pt x="155" y="155"/>
                  </a:lnTo>
                  <a:lnTo>
                    <a:pt x="157" y="159"/>
                  </a:lnTo>
                  <a:lnTo>
                    <a:pt x="161" y="161"/>
                  </a:lnTo>
                  <a:lnTo>
                    <a:pt x="163" y="163"/>
                  </a:lnTo>
                  <a:lnTo>
                    <a:pt x="164" y="167"/>
                  </a:lnTo>
                  <a:lnTo>
                    <a:pt x="164" y="172"/>
                  </a:lnTo>
                  <a:lnTo>
                    <a:pt x="163" y="177"/>
                  </a:lnTo>
                  <a:lnTo>
                    <a:pt x="158" y="178"/>
                  </a:lnTo>
                  <a:lnTo>
                    <a:pt x="156" y="181"/>
                  </a:lnTo>
                  <a:lnTo>
                    <a:pt x="149" y="179"/>
                  </a:lnTo>
                  <a:lnTo>
                    <a:pt x="149" y="177"/>
                  </a:lnTo>
                  <a:lnTo>
                    <a:pt x="145" y="174"/>
                  </a:lnTo>
                  <a:lnTo>
                    <a:pt x="138" y="177"/>
                  </a:lnTo>
                  <a:lnTo>
                    <a:pt x="134" y="172"/>
                  </a:lnTo>
                  <a:lnTo>
                    <a:pt x="133" y="168"/>
                  </a:lnTo>
                  <a:lnTo>
                    <a:pt x="127" y="167"/>
                  </a:lnTo>
                  <a:lnTo>
                    <a:pt x="123" y="172"/>
                  </a:lnTo>
                  <a:lnTo>
                    <a:pt x="122" y="173"/>
                  </a:lnTo>
                  <a:lnTo>
                    <a:pt x="119" y="174"/>
                  </a:lnTo>
                  <a:lnTo>
                    <a:pt x="114" y="173"/>
                  </a:lnTo>
                  <a:lnTo>
                    <a:pt x="107" y="187"/>
                  </a:lnTo>
                  <a:lnTo>
                    <a:pt x="108" y="195"/>
                  </a:lnTo>
                  <a:lnTo>
                    <a:pt x="105" y="198"/>
                  </a:lnTo>
                  <a:lnTo>
                    <a:pt x="104" y="202"/>
                  </a:lnTo>
                  <a:lnTo>
                    <a:pt x="105" y="203"/>
                  </a:lnTo>
                  <a:lnTo>
                    <a:pt x="108" y="207"/>
                  </a:lnTo>
                  <a:lnTo>
                    <a:pt x="111" y="209"/>
                  </a:lnTo>
                  <a:lnTo>
                    <a:pt x="113" y="213"/>
                  </a:lnTo>
                  <a:lnTo>
                    <a:pt x="110" y="217"/>
                  </a:lnTo>
                  <a:lnTo>
                    <a:pt x="108" y="221"/>
                  </a:lnTo>
                  <a:lnTo>
                    <a:pt x="105" y="227"/>
                  </a:lnTo>
                  <a:lnTo>
                    <a:pt x="105" y="233"/>
                  </a:lnTo>
                  <a:lnTo>
                    <a:pt x="104" y="237"/>
                  </a:lnTo>
                  <a:lnTo>
                    <a:pt x="103" y="239"/>
                  </a:lnTo>
                  <a:lnTo>
                    <a:pt x="102" y="243"/>
                  </a:lnTo>
                  <a:lnTo>
                    <a:pt x="102" y="245"/>
                  </a:lnTo>
                  <a:lnTo>
                    <a:pt x="102" y="250"/>
                  </a:lnTo>
                  <a:lnTo>
                    <a:pt x="99" y="255"/>
                  </a:lnTo>
                  <a:lnTo>
                    <a:pt x="96" y="257"/>
                  </a:lnTo>
                  <a:lnTo>
                    <a:pt x="91" y="259"/>
                  </a:lnTo>
                  <a:lnTo>
                    <a:pt x="84" y="263"/>
                  </a:lnTo>
                  <a:lnTo>
                    <a:pt x="80" y="267"/>
                  </a:lnTo>
                  <a:lnTo>
                    <a:pt x="77" y="271"/>
                  </a:lnTo>
                  <a:lnTo>
                    <a:pt x="73" y="274"/>
                  </a:lnTo>
                  <a:lnTo>
                    <a:pt x="66" y="275"/>
                  </a:lnTo>
                  <a:lnTo>
                    <a:pt x="65" y="274"/>
                  </a:lnTo>
                  <a:lnTo>
                    <a:pt x="61" y="274"/>
                  </a:lnTo>
                  <a:lnTo>
                    <a:pt x="59" y="275"/>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17" name="Freeform 73"/>
            <p:cNvSpPr>
              <a:spLocks/>
            </p:cNvSpPr>
            <p:nvPr/>
          </p:nvSpPr>
          <p:spPr bwMode="auto">
            <a:xfrm rot="1627522">
              <a:off x="2521" y="2919"/>
              <a:ext cx="206" cy="292"/>
            </a:xfrm>
            <a:custGeom>
              <a:avLst/>
              <a:gdLst>
                <a:gd name="T0" fmla="*/ 35 w 164"/>
                <a:gd name="T1" fmla="*/ 196 h 196"/>
                <a:gd name="T2" fmla="*/ 27 w 164"/>
                <a:gd name="T3" fmla="*/ 183 h 196"/>
                <a:gd name="T4" fmla="*/ 14 w 164"/>
                <a:gd name="T5" fmla="*/ 186 h 196"/>
                <a:gd name="T6" fmla="*/ 9 w 164"/>
                <a:gd name="T7" fmla="*/ 176 h 196"/>
                <a:gd name="T8" fmla="*/ 15 w 164"/>
                <a:gd name="T9" fmla="*/ 160 h 196"/>
                <a:gd name="T10" fmla="*/ 11 w 164"/>
                <a:gd name="T11" fmla="*/ 143 h 196"/>
                <a:gd name="T12" fmla="*/ 6 w 164"/>
                <a:gd name="T13" fmla="*/ 135 h 196"/>
                <a:gd name="T14" fmla="*/ 3 w 164"/>
                <a:gd name="T15" fmla="*/ 124 h 196"/>
                <a:gd name="T16" fmla="*/ 1 w 164"/>
                <a:gd name="T17" fmla="*/ 106 h 196"/>
                <a:gd name="T18" fmla="*/ 12 w 164"/>
                <a:gd name="T19" fmla="*/ 96 h 196"/>
                <a:gd name="T20" fmla="*/ 29 w 164"/>
                <a:gd name="T21" fmla="*/ 98 h 196"/>
                <a:gd name="T22" fmla="*/ 39 w 164"/>
                <a:gd name="T23" fmla="*/ 99 h 196"/>
                <a:gd name="T24" fmla="*/ 53 w 164"/>
                <a:gd name="T25" fmla="*/ 92 h 196"/>
                <a:gd name="T26" fmla="*/ 51 w 164"/>
                <a:gd name="T27" fmla="*/ 77 h 196"/>
                <a:gd name="T28" fmla="*/ 44 w 164"/>
                <a:gd name="T29" fmla="*/ 74 h 196"/>
                <a:gd name="T30" fmla="*/ 51 w 164"/>
                <a:gd name="T31" fmla="*/ 57 h 196"/>
                <a:gd name="T32" fmla="*/ 51 w 164"/>
                <a:gd name="T33" fmla="*/ 51 h 196"/>
                <a:gd name="T34" fmla="*/ 65 w 164"/>
                <a:gd name="T35" fmla="*/ 36 h 196"/>
                <a:gd name="T36" fmla="*/ 67 w 164"/>
                <a:gd name="T37" fmla="*/ 22 h 196"/>
                <a:gd name="T38" fmla="*/ 78 w 164"/>
                <a:gd name="T39" fmla="*/ 16 h 196"/>
                <a:gd name="T40" fmla="*/ 89 w 164"/>
                <a:gd name="T41" fmla="*/ 27 h 196"/>
                <a:gd name="T42" fmla="*/ 96 w 164"/>
                <a:gd name="T43" fmla="*/ 18 h 196"/>
                <a:gd name="T44" fmla="*/ 105 w 164"/>
                <a:gd name="T45" fmla="*/ 6 h 196"/>
                <a:gd name="T46" fmla="*/ 117 w 164"/>
                <a:gd name="T47" fmla="*/ 4 h 196"/>
                <a:gd name="T48" fmla="*/ 128 w 164"/>
                <a:gd name="T49" fmla="*/ 8 h 196"/>
                <a:gd name="T50" fmla="*/ 139 w 164"/>
                <a:gd name="T51" fmla="*/ 10 h 196"/>
                <a:gd name="T52" fmla="*/ 149 w 164"/>
                <a:gd name="T53" fmla="*/ 11 h 196"/>
                <a:gd name="T54" fmla="*/ 159 w 164"/>
                <a:gd name="T55" fmla="*/ 23 h 196"/>
                <a:gd name="T56" fmla="*/ 162 w 164"/>
                <a:gd name="T57" fmla="*/ 35 h 196"/>
                <a:gd name="T58" fmla="*/ 158 w 164"/>
                <a:gd name="T59" fmla="*/ 50 h 196"/>
                <a:gd name="T60" fmla="*/ 153 w 164"/>
                <a:gd name="T61" fmla="*/ 62 h 196"/>
                <a:gd name="T62" fmla="*/ 158 w 164"/>
                <a:gd name="T63" fmla="*/ 71 h 196"/>
                <a:gd name="T64" fmla="*/ 151 w 164"/>
                <a:gd name="T65" fmla="*/ 84 h 196"/>
                <a:gd name="T66" fmla="*/ 145 w 164"/>
                <a:gd name="T67" fmla="*/ 93 h 196"/>
                <a:gd name="T68" fmla="*/ 135 w 164"/>
                <a:gd name="T69" fmla="*/ 98 h 196"/>
                <a:gd name="T70" fmla="*/ 137 w 164"/>
                <a:gd name="T71" fmla="*/ 106 h 196"/>
                <a:gd name="T72" fmla="*/ 147 w 164"/>
                <a:gd name="T73" fmla="*/ 120 h 196"/>
                <a:gd name="T74" fmla="*/ 153 w 164"/>
                <a:gd name="T75" fmla="*/ 136 h 196"/>
                <a:gd name="T76" fmla="*/ 157 w 164"/>
                <a:gd name="T77" fmla="*/ 149 h 196"/>
                <a:gd name="T78" fmla="*/ 163 w 164"/>
                <a:gd name="T79" fmla="*/ 156 h 196"/>
                <a:gd name="T80" fmla="*/ 159 w 164"/>
                <a:gd name="T81" fmla="*/ 167 h 196"/>
                <a:gd name="T82" fmla="*/ 155 w 164"/>
                <a:gd name="T83" fmla="*/ 179 h 196"/>
                <a:gd name="T84" fmla="*/ 146 w 164"/>
                <a:gd name="T85" fmla="*/ 184 h 196"/>
                <a:gd name="T86" fmla="*/ 137 w 164"/>
                <a:gd name="T87" fmla="*/ 192 h 196"/>
                <a:gd name="T88" fmla="*/ 131 w 164"/>
                <a:gd name="T89" fmla="*/ 185 h 196"/>
                <a:gd name="T90" fmla="*/ 122 w 164"/>
                <a:gd name="T91" fmla="*/ 180 h 196"/>
                <a:gd name="T92" fmla="*/ 111 w 164"/>
                <a:gd name="T93" fmla="*/ 182 h 196"/>
                <a:gd name="T94" fmla="*/ 99 w 164"/>
                <a:gd name="T95" fmla="*/ 173 h 196"/>
                <a:gd name="T96" fmla="*/ 92 w 164"/>
                <a:gd name="T97" fmla="*/ 161 h 196"/>
                <a:gd name="T98" fmla="*/ 80 w 164"/>
                <a:gd name="T99" fmla="*/ 159 h 196"/>
                <a:gd name="T100" fmla="*/ 69 w 164"/>
                <a:gd name="T101" fmla="*/ 162 h 196"/>
                <a:gd name="T102" fmla="*/ 60 w 164"/>
                <a:gd name="T103" fmla="*/ 166 h 196"/>
                <a:gd name="T104" fmla="*/ 50 w 164"/>
                <a:gd name="T105" fmla="*/ 174 h 196"/>
                <a:gd name="T106" fmla="*/ 43 w 164"/>
                <a:gd name="T107" fmla="*/ 189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4" h="196">
                  <a:moveTo>
                    <a:pt x="42" y="191"/>
                  </a:moveTo>
                  <a:lnTo>
                    <a:pt x="41" y="192"/>
                  </a:lnTo>
                  <a:lnTo>
                    <a:pt x="36" y="196"/>
                  </a:lnTo>
                  <a:lnTo>
                    <a:pt x="35" y="196"/>
                  </a:lnTo>
                  <a:lnTo>
                    <a:pt x="32" y="195"/>
                  </a:lnTo>
                  <a:lnTo>
                    <a:pt x="31" y="191"/>
                  </a:lnTo>
                  <a:lnTo>
                    <a:pt x="29" y="188"/>
                  </a:lnTo>
                  <a:lnTo>
                    <a:pt x="27" y="183"/>
                  </a:lnTo>
                  <a:lnTo>
                    <a:pt x="26" y="183"/>
                  </a:lnTo>
                  <a:lnTo>
                    <a:pt x="23" y="185"/>
                  </a:lnTo>
                  <a:lnTo>
                    <a:pt x="19" y="186"/>
                  </a:lnTo>
                  <a:lnTo>
                    <a:pt x="14" y="186"/>
                  </a:lnTo>
                  <a:lnTo>
                    <a:pt x="11" y="186"/>
                  </a:lnTo>
                  <a:lnTo>
                    <a:pt x="11" y="185"/>
                  </a:lnTo>
                  <a:lnTo>
                    <a:pt x="8" y="183"/>
                  </a:lnTo>
                  <a:lnTo>
                    <a:pt x="9" y="176"/>
                  </a:lnTo>
                  <a:lnTo>
                    <a:pt x="12" y="170"/>
                  </a:lnTo>
                  <a:lnTo>
                    <a:pt x="14" y="166"/>
                  </a:lnTo>
                  <a:lnTo>
                    <a:pt x="15" y="162"/>
                  </a:lnTo>
                  <a:lnTo>
                    <a:pt x="15" y="160"/>
                  </a:lnTo>
                  <a:lnTo>
                    <a:pt x="14" y="155"/>
                  </a:lnTo>
                  <a:lnTo>
                    <a:pt x="13" y="149"/>
                  </a:lnTo>
                  <a:lnTo>
                    <a:pt x="12" y="147"/>
                  </a:lnTo>
                  <a:lnTo>
                    <a:pt x="11" y="143"/>
                  </a:lnTo>
                  <a:lnTo>
                    <a:pt x="11" y="142"/>
                  </a:lnTo>
                  <a:lnTo>
                    <a:pt x="12" y="137"/>
                  </a:lnTo>
                  <a:lnTo>
                    <a:pt x="8" y="136"/>
                  </a:lnTo>
                  <a:lnTo>
                    <a:pt x="6" y="135"/>
                  </a:lnTo>
                  <a:lnTo>
                    <a:pt x="6" y="130"/>
                  </a:lnTo>
                  <a:lnTo>
                    <a:pt x="6" y="125"/>
                  </a:lnTo>
                  <a:lnTo>
                    <a:pt x="6" y="124"/>
                  </a:lnTo>
                  <a:lnTo>
                    <a:pt x="3" y="124"/>
                  </a:lnTo>
                  <a:lnTo>
                    <a:pt x="2" y="123"/>
                  </a:lnTo>
                  <a:lnTo>
                    <a:pt x="1" y="120"/>
                  </a:lnTo>
                  <a:lnTo>
                    <a:pt x="0" y="119"/>
                  </a:lnTo>
                  <a:lnTo>
                    <a:pt x="1" y="106"/>
                  </a:lnTo>
                  <a:lnTo>
                    <a:pt x="2" y="102"/>
                  </a:lnTo>
                  <a:lnTo>
                    <a:pt x="3" y="99"/>
                  </a:lnTo>
                  <a:lnTo>
                    <a:pt x="7" y="96"/>
                  </a:lnTo>
                  <a:lnTo>
                    <a:pt x="12" y="96"/>
                  </a:lnTo>
                  <a:lnTo>
                    <a:pt x="17" y="99"/>
                  </a:lnTo>
                  <a:lnTo>
                    <a:pt x="21" y="101"/>
                  </a:lnTo>
                  <a:lnTo>
                    <a:pt x="24" y="99"/>
                  </a:lnTo>
                  <a:lnTo>
                    <a:pt x="29" y="98"/>
                  </a:lnTo>
                  <a:lnTo>
                    <a:pt x="35" y="95"/>
                  </a:lnTo>
                  <a:lnTo>
                    <a:pt x="37" y="96"/>
                  </a:lnTo>
                  <a:lnTo>
                    <a:pt x="38" y="98"/>
                  </a:lnTo>
                  <a:lnTo>
                    <a:pt x="39" y="99"/>
                  </a:lnTo>
                  <a:lnTo>
                    <a:pt x="42" y="98"/>
                  </a:lnTo>
                  <a:lnTo>
                    <a:pt x="48" y="96"/>
                  </a:lnTo>
                  <a:lnTo>
                    <a:pt x="50" y="95"/>
                  </a:lnTo>
                  <a:lnTo>
                    <a:pt x="53" y="92"/>
                  </a:lnTo>
                  <a:lnTo>
                    <a:pt x="54" y="89"/>
                  </a:lnTo>
                  <a:lnTo>
                    <a:pt x="54" y="84"/>
                  </a:lnTo>
                  <a:lnTo>
                    <a:pt x="53" y="80"/>
                  </a:lnTo>
                  <a:lnTo>
                    <a:pt x="51" y="77"/>
                  </a:lnTo>
                  <a:lnTo>
                    <a:pt x="49" y="77"/>
                  </a:lnTo>
                  <a:lnTo>
                    <a:pt x="48" y="76"/>
                  </a:lnTo>
                  <a:lnTo>
                    <a:pt x="45" y="75"/>
                  </a:lnTo>
                  <a:lnTo>
                    <a:pt x="44" y="74"/>
                  </a:lnTo>
                  <a:lnTo>
                    <a:pt x="45" y="62"/>
                  </a:lnTo>
                  <a:lnTo>
                    <a:pt x="45" y="59"/>
                  </a:lnTo>
                  <a:lnTo>
                    <a:pt x="48" y="58"/>
                  </a:lnTo>
                  <a:lnTo>
                    <a:pt x="51" y="57"/>
                  </a:lnTo>
                  <a:lnTo>
                    <a:pt x="51" y="56"/>
                  </a:lnTo>
                  <a:lnTo>
                    <a:pt x="51" y="53"/>
                  </a:lnTo>
                  <a:lnTo>
                    <a:pt x="50" y="52"/>
                  </a:lnTo>
                  <a:lnTo>
                    <a:pt x="51" y="51"/>
                  </a:lnTo>
                  <a:lnTo>
                    <a:pt x="56" y="50"/>
                  </a:lnTo>
                  <a:lnTo>
                    <a:pt x="60" y="46"/>
                  </a:lnTo>
                  <a:lnTo>
                    <a:pt x="63" y="41"/>
                  </a:lnTo>
                  <a:lnTo>
                    <a:pt x="65" y="36"/>
                  </a:lnTo>
                  <a:lnTo>
                    <a:pt x="65" y="33"/>
                  </a:lnTo>
                  <a:lnTo>
                    <a:pt x="63" y="30"/>
                  </a:lnTo>
                  <a:lnTo>
                    <a:pt x="66" y="24"/>
                  </a:lnTo>
                  <a:lnTo>
                    <a:pt x="67" y="22"/>
                  </a:lnTo>
                  <a:lnTo>
                    <a:pt x="69" y="22"/>
                  </a:lnTo>
                  <a:lnTo>
                    <a:pt x="72" y="21"/>
                  </a:lnTo>
                  <a:lnTo>
                    <a:pt x="77" y="17"/>
                  </a:lnTo>
                  <a:lnTo>
                    <a:pt x="78" y="16"/>
                  </a:lnTo>
                  <a:lnTo>
                    <a:pt x="80" y="17"/>
                  </a:lnTo>
                  <a:lnTo>
                    <a:pt x="86" y="21"/>
                  </a:lnTo>
                  <a:lnTo>
                    <a:pt x="86" y="26"/>
                  </a:lnTo>
                  <a:lnTo>
                    <a:pt x="89" y="27"/>
                  </a:lnTo>
                  <a:lnTo>
                    <a:pt x="89" y="26"/>
                  </a:lnTo>
                  <a:lnTo>
                    <a:pt x="92" y="26"/>
                  </a:lnTo>
                  <a:lnTo>
                    <a:pt x="95" y="22"/>
                  </a:lnTo>
                  <a:lnTo>
                    <a:pt x="96" y="18"/>
                  </a:lnTo>
                  <a:lnTo>
                    <a:pt x="98" y="14"/>
                  </a:lnTo>
                  <a:lnTo>
                    <a:pt x="99" y="10"/>
                  </a:lnTo>
                  <a:lnTo>
                    <a:pt x="102" y="8"/>
                  </a:lnTo>
                  <a:lnTo>
                    <a:pt x="105" y="6"/>
                  </a:lnTo>
                  <a:lnTo>
                    <a:pt x="108" y="3"/>
                  </a:lnTo>
                  <a:lnTo>
                    <a:pt x="110" y="0"/>
                  </a:lnTo>
                  <a:lnTo>
                    <a:pt x="114" y="2"/>
                  </a:lnTo>
                  <a:lnTo>
                    <a:pt x="117" y="4"/>
                  </a:lnTo>
                  <a:lnTo>
                    <a:pt x="121" y="2"/>
                  </a:lnTo>
                  <a:lnTo>
                    <a:pt x="125" y="3"/>
                  </a:lnTo>
                  <a:lnTo>
                    <a:pt x="126" y="6"/>
                  </a:lnTo>
                  <a:lnTo>
                    <a:pt x="128" y="8"/>
                  </a:lnTo>
                  <a:lnTo>
                    <a:pt x="132" y="5"/>
                  </a:lnTo>
                  <a:lnTo>
                    <a:pt x="134" y="5"/>
                  </a:lnTo>
                  <a:lnTo>
                    <a:pt x="137" y="6"/>
                  </a:lnTo>
                  <a:lnTo>
                    <a:pt x="139" y="10"/>
                  </a:lnTo>
                  <a:lnTo>
                    <a:pt x="140" y="11"/>
                  </a:lnTo>
                  <a:lnTo>
                    <a:pt x="144" y="10"/>
                  </a:lnTo>
                  <a:lnTo>
                    <a:pt x="146" y="10"/>
                  </a:lnTo>
                  <a:lnTo>
                    <a:pt x="149" y="11"/>
                  </a:lnTo>
                  <a:lnTo>
                    <a:pt x="151" y="15"/>
                  </a:lnTo>
                  <a:lnTo>
                    <a:pt x="151" y="16"/>
                  </a:lnTo>
                  <a:lnTo>
                    <a:pt x="152" y="17"/>
                  </a:lnTo>
                  <a:lnTo>
                    <a:pt x="159" y="23"/>
                  </a:lnTo>
                  <a:lnTo>
                    <a:pt x="162" y="27"/>
                  </a:lnTo>
                  <a:lnTo>
                    <a:pt x="163" y="30"/>
                  </a:lnTo>
                  <a:lnTo>
                    <a:pt x="163" y="32"/>
                  </a:lnTo>
                  <a:lnTo>
                    <a:pt x="162" y="35"/>
                  </a:lnTo>
                  <a:lnTo>
                    <a:pt x="159" y="39"/>
                  </a:lnTo>
                  <a:lnTo>
                    <a:pt x="157" y="44"/>
                  </a:lnTo>
                  <a:lnTo>
                    <a:pt x="157" y="45"/>
                  </a:lnTo>
                  <a:lnTo>
                    <a:pt x="158" y="50"/>
                  </a:lnTo>
                  <a:lnTo>
                    <a:pt x="158" y="53"/>
                  </a:lnTo>
                  <a:lnTo>
                    <a:pt x="155" y="57"/>
                  </a:lnTo>
                  <a:lnTo>
                    <a:pt x="153" y="59"/>
                  </a:lnTo>
                  <a:lnTo>
                    <a:pt x="153" y="62"/>
                  </a:lnTo>
                  <a:lnTo>
                    <a:pt x="155" y="64"/>
                  </a:lnTo>
                  <a:lnTo>
                    <a:pt x="158" y="66"/>
                  </a:lnTo>
                  <a:lnTo>
                    <a:pt x="159" y="69"/>
                  </a:lnTo>
                  <a:lnTo>
                    <a:pt x="158" y="71"/>
                  </a:lnTo>
                  <a:lnTo>
                    <a:pt x="156" y="75"/>
                  </a:lnTo>
                  <a:lnTo>
                    <a:pt x="155" y="77"/>
                  </a:lnTo>
                  <a:lnTo>
                    <a:pt x="153" y="81"/>
                  </a:lnTo>
                  <a:lnTo>
                    <a:pt x="151" y="84"/>
                  </a:lnTo>
                  <a:lnTo>
                    <a:pt x="149" y="87"/>
                  </a:lnTo>
                  <a:lnTo>
                    <a:pt x="147" y="88"/>
                  </a:lnTo>
                  <a:lnTo>
                    <a:pt x="146" y="90"/>
                  </a:lnTo>
                  <a:lnTo>
                    <a:pt x="145" y="93"/>
                  </a:lnTo>
                  <a:lnTo>
                    <a:pt x="141" y="93"/>
                  </a:lnTo>
                  <a:lnTo>
                    <a:pt x="139" y="93"/>
                  </a:lnTo>
                  <a:lnTo>
                    <a:pt x="137" y="94"/>
                  </a:lnTo>
                  <a:lnTo>
                    <a:pt x="135" y="98"/>
                  </a:lnTo>
                  <a:lnTo>
                    <a:pt x="133" y="101"/>
                  </a:lnTo>
                  <a:lnTo>
                    <a:pt x="132" y="104"/>
                  </a:lnTo>
                  <a:lnTo>
                    <a:pt x="133" y="105"/>
                  </a:lnTo>
                  <a:lnTo>
                    <a:pt x="137" y="106"/>
                  </a:lnTo>
                  <a:lnTo>
                    <a:pt x="138" y="110"/>
                  </a:lnTo>
                  <a:lnTo>
                    <a:pt x="144" y="114"/>
                  </a:lnTo>
                  <a:lnTo>
                    <a:pt x="147" y="117"/>
                  </a:lnTo>
                  <a:lnTo>
                    <a:pt x="147" y="120"/>
                  </a:lnTo>
                  <a:lnTo>
                    <a:pt x="152" y="126"/>
                  </a:lnTo>
                  <a:lnTo>
                    <a:pt x="153" y="129"/>
                  </a:lnTo>
                  <a:lnTo>
                    <a:pt x="155" y="132"/>
                  </a:lnTo>
                  <a:lnTo>
                    <a:pt x="153" y="136"/>
                  </a:lnTo>
                  <a:lnTo>
                    <a:pt x="152" y="138"/>
                  </a:lnTo>
                  <a:lnTo>
                    <a:pt x="151" y="140"/>
                  </a:lnTo>
                  <a:lnTo>
                    <a:pt x="155" y="148"/>
                  </a:lnTo>
                  <a:lnTo>
                    <a:pt x="157" y="149"/>
                  </a:lnTo>
                  <a:lnTo>
                    <a:pt x="161" y="150"/>
                  </a:lnTo>
                  <a:lnTo>
                    <a:pt x="163" y="152"/>
                  </a:lnTo>
                  <a:lnTo>
                    <a:pt x="164" y="153"/>
                  </a:lnTo>
                  <a:lnTo>
                    <a:pt x="163" y="156"/>
                  </a:lnTo>
                  <a:lnTo>
                    <a:pt x="162" y="160"/>
                  </a:lnTo>
                  <a:lnTo>
                    <a:pt x="161" y="162"/>
                  </a:lnTo>
                  <a:lnTo>
                    <a:pt x="159" y="165"/>
                  </a:lnTo>
                  <a:lnTo>
                    <a:pt x="159" y="167"/>
                  </a:lnTo>
                  <a:lnTo>
                    <a:pt x="158" y="170"/>
                  </a:lnTo>
                  <a:lnTo>
                    <a:pt x="156" y="173"/>
                  </a:lnTo>
                  <a:lnTo>
                    <a:pt x="156" y="177"/>
                  </a:lnTo>
                  <a:lnTo>
                    <a:pt x="155" y="179"/>
                  </a:lnTo>
                  <a:lnTo>
                    <a:pt x="153" y="182"/>
                  </a:lnTo>
                  <a:lnTo>
                    <a:pt x="150" y="183"/>
                  </a:lnTo>
                  <a:lnTo>
                    <a:pt x="149" y="184"/>
                  </a:lnTo>
                  <a:lnTo>
                    <a:pt x="146" y="184"/>
                  </a:lnTo>
                  <a:lnTo>
                    <a:pt x="144" y="188"/>
                  </a:lnTo>
                  <a:lnTo>
                    <a:pt x="141" y="190"/>
                  </a:lnTo>
                  <a:lnTo>
                    <a:pt x="140" y="192"/>
                  </a:lnTo>
                  <a:lnTo>
                    <a:pt x="137" y="192"/>
                  </a:lnTo>
                  <a:lnTo>
                    <a:pt x="134" y="191"/>
                  </a:lnTo>
                  <a:lnTo>
                    <a:pt x="132" y="190"/>
                  </a:lnTo>
                  <a:lnTo>
                    <a:pt x="132" y="188"/>
                  </a:lnTo>
                  <a:lnTo>
                    <a:pt x="131" y="185"/>
                  </a:lnTo>
                  <a:lnTo>
                    <a:pt x="129" y="183"/>
                  </a:lnTo>
                  <a:lnTo>
                    <a:pt x="128" y="182"/>
                  </a:lnTo>
                  <a:lnTo>
                    <a:pt x="126" y="180"/>
                  </a:lnTo>
                  <a:lnTo>
                    <a:pt x="122" y="180"/>
                  </a:lnTo>
                  <a:lnTo>
                    <a:pt x="120" y="182"/>
                  </a:lnTo>
                  <a:lnTo>
                    <a:pt x="117" y="184"/>
                  </a:lnTo>
                  <a:lnTo>
                    <a:pt x="114" y="183"/>
                  </a:lnTo>
                  <a:lnTo>
                    <a:pt x="111" y="182"/>
                  </a:lnTo>
                  <a:lnTo>
                    <a:pt x="107" y="180"/>
                  </a:lnTo>
                  <a:lnTo>
                    <a:pt x="103" y="179"/>
                  </a:lnTo>
                  <a:lnTo>
                    <a:pt x="101" y="177"/>
                  </a:lnTo>
                  <a:lnTo>
                    <a:pt x="99" y="173"/>
                  </a:lnTo>
                  <a:lnTo>
                    <a:pt x="97" y="171"/>
                  </a:lnTo>
                  <a:lnTo>
                    <a:pt x="95" y="168"/>
                  </a:lnTo>
                  <a:lnTo>
                    <a:pt x="93" y="164"/>
                  </a:lnTo>
                  <a:lnTo>
                    <a:pt x="92" y="161"/>
                  </a:lnTo>
                  <a:lnTo>
                    <a:pt x="89" y="162"/>
                  </a:lnTo>
                  <a:lnTo>
                    <a:pt x="86" y="162"/>
                  </a:lnTo>
                  <a:lnTo>
                    <a:pt x="83" y="160"/>
                  </a:lnTo>
                  <a:lnTo>
                    <a:pt x="80" y="159"/>
                  </a:lnTo>
                  <a:lnTo>
                    <a:pt x="77" y="160"/>
                  </a:lnTo>
                  <a:lnTo>
                    <a:pt x="74" y="161"/>
                  </a:lnTo>
                  <a:lnTo>
                    <a:pt x="72" y="162"/>
                  </a:lnTo>
                  <a:lnTo>
                    <a:pt x="69" y="162"/>
                  </a:lnTo>
                  <a:lnTo>
                    <a:pt x="67" y="166"/>
                  </a:lnTo>
                  <a:lnTo>
                    <a:pt x="65" y="167"/>
                  </a:lnTo>
                  <a:lnTo>
                    <a:pt x="62" y="167"/>
                  </a:lnTo>
                  <a:lnTo>
                    <a:pt x="60" y="166"/>
                  </a:lnTo>
                  <a:lnTo>
                    <a:pt x="57" y="166"/>
                  </a:lnTo>
                  <a:lnTo>
                    <a:pt x="56" y="168"/>
                  </a:lnTo>
                  <a:lnTo>
                    <a:pt x="53" y="172"/>
                  </a:lnTo>
                  <a:lnTo>
                    <a:pt x="50" y="174"/>
                  </a:lnTo>
                  <a:lnTo>
                    <a:pt x="48" y="179"/>
                  </a:lnTo>
                  <a:lnTo>
                    <a:pt x="45" y="184"/>
                  </a:lnTo>
                  <a:lnTo>
                    <a:pt x="44" y="186"/>
                  </a:lnTo>
                  <a:lnTo>
                    <a:pt x="43" y="189"/>
                  </a:lnTo>
                  <a:lnTo>
                    <a:pt x="42" y="191"/>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18" name="Freeform 74"/>
            <p:cNvSpPr>
              <a:spLocks/>
            </p:cNvSpPr>
            <p:nvPr/>
          </p:nvSpPr>
          <p:spPr bwMode="auto">
            <a:xfrm rot="1627522">
              <a:off x="2277" y="3172"/>
              <a:ext cx="99" cy="194"/>
            </a:xfrm>
            <a:custGeom>
              <a:avLst/>
              <a:gdLst>
                <a:gd name="T0" fmla="*/ 29 w 79"/>
                <a:gd name="T1" fmla="*/ 126 h 130"/>
                <a:gd name="T2" fmla="*/ 21 w 79"/>
                <a:gd name="T3" fmla="*/ 129 h 130"/>
                <a:gd name="T4" fmla="*/ 15 w 79"/>
                <a:gd name="T5" fmla="*/ 126 h 130"/>
                <a:gd name="T6" fmla="*/ 11 w 79"/>
                <a:gd name="T7" fmla="*/ 129 h 130"/>
                <a:gd name="T8" fmla="*/ 6 w 79"/>
                <a:gd name="T9" fmla="*/ 123 h 130"/>
                <a:gd name="T10" fmla="*/ 7 w 79"/>
                <a:gd name="T11" fmla="*/ 118 h 130"/>
                <a:gd name="T12" fmla="*/ 7 w 79"/>
                <a:gd name="T13" fmla="*/ 112 h 130"/>
                <a:gd name="T14" fmla="*/ 5 w 79"/>
                <a:gd name="T15" fmla="*/ 106 h 130"/>
                <a:gd name="T16" fmla="*/ 1 w 79"/>
                <a:gd name="T17" fmla="*/ 99 h 130"/>
                <a:gd name="T18" fmla="*/ 3 w 79"/>
                <a:gd name="T19" fmla="*/ 90 h 130"/>
                <a:gd name="T20" fmla="*/ 7 w 79"/>
                <a:gd name="T21" fmla="*/ 83 h 130"/>
                <a:gd name="T22" fmla="*/ 9 w 79"/>
                <a:gd name="T23" fmla="*/ 77 h 130"/>
                <a:gd name="T24" fmla="*/ 17 w 79"/>
                <a:gd name="T25" fmla="*/ 75 h 130"/>
                <a:gd name="T26" fmla="*/ 15 w 79"/>
                <a:gd name="T27" fmla="*/ 69 h 130"/>
                <a:gd name="T28" fmla="*/ 12 w 79"/>
                <a:gd name="T29" fmla="*/ 62 h 130"/>
                <a:gd name="T30" fmla="*/ 13 w 79"/>
                <a:gd name="T31" fmla="*/ 51 h 130"/>
                <a:gd name="T32" fmla="*/ 14 w 79"/>
                <a:gd name="T33" fmla="*/ 40 h 130"/>
                <a:gd name="T34" fmla="*/ 14 w 79"/>
                <a:gd name="T35" fmla="*/ 32 h 130"/>
                <a:gd name="T36" fmla="*/ 15 w 79"/>
                <a:gd name="T37" fmla="*/ 24 h 130"/>
                <a:gd name="T38" fmla="*/ 13 w 79"/>
                <a:gd name="T39" fmla="*/ 15 h 130"/>
                <a:gd name="T40" fmla="*/ 17 w 79"/>
                <a:gd name="T41" fmla="*/ 5 h 130"/>
                <a:gd name="T42" fmla="*/ 18 w 79"/>
                <a:gd name="T43" fmla="*/ 0 h 130"/>
                <a:gd name="T44" fmla="*/ 29 w 79"/>
                <a:gd name="T45" fmla="*/ 9 h 130"/>
                <a:gd name="T46" fmla="*/ 33 w 79"/>
                <a:gd name="T47" fmla="*/ 9 h 130"/>
                <a:gd name="T48" fmla="*/ 42 w 79"/>
                <a:gd name="T49" fmla="*/ 12 h 130"/>
                <a:gd name="T50" fmla="*/ 50 w 79"/>
                <a:gd name="T51" fmla="*/ 9 h 130"/>
                <a:gd name="T52" fmla="*/ 56 w 79"/>
                <a:gd name="T53" fmla="*/ 10 h 130"/>
                <a:gd name="T54" fmla="*/ 60 w 79"/>
                <a:gd name="T55" fmla="*/ 8 h 130"/>
                <a:gd name="T56" fmla="*/ 61 w 79"/>
                <a:gd name="T57" fmla="*/ 8 h 130"/>
                <a:gd name="T58" fmla="*/ 66 w 79"/>
                <a:gd name="T59" fmla="*/ 10 h 130"/>
                <a:gd name="T60" fmla="*/ 65 w 79"/>
                <a:gd name="T61" fmla="*/ 17 h 130"/>
                <a:gd name="T62" fmla="*/ 62 w 79"/>
                <a:gd name="T63" fmla="*/ 27 h 130"/>
                <a:gd name="T64" fmla="*/ 67 w 79"/>
                <a:gd name="T65" fmla="*/ 33 h 130"/>
                <a:gd name="T66" fmla="*/ 73 w 79"/>
                <a:gd name="T67" fmla="*/ 34 h 130"/>
                <a:gd name="T68" fmla="*/ 79 w 79"/>
                <a:gd name="T69" fmla="*/ 41 h 130"/>
                <a:gd name="T70" fmla="*/ 78 w 79"/>
                <a:gd name="T71" fmla="*/ 50 h 130"/>
                <a:gd name="T72" fmla="*/ 72 w 79"/>
                <a:gd name="T73" fmla="*/ 51 h 130"/>
                <a:gd name="T74" fmla="*/ 65 w 79"/>
                <a:gd name="T75" fmla="*/ 53 h 130"/>
                <a:gd name="T76" fmla="*/ 66 w 79"/>
                <a:gd name="T77" fmla="*/ 62 h 130"/>
                <a:gd name="T78" fmla="*/ 65 w 79"/>
                <a:gd name="T79" fmla="*/ 70 h 130"/>
                <a:gd name="T80" fmla="*/ 65 w 79"/>
                <a:gd name="T81" fmla="*/ 81 h 130"/>
                <a:gd name="T82" fmla="*/ 63 w 79"/>
                <a:gd name="T83" fmla="*/ 92 h 130"/>
                <a:gd name="T84" fmla="*/ 65 w 79"/>
                <a:gd name="T85" fmla="*/ 105 h 130"/>
                <a:gd name="T86" fmla="*/ 61 w 79"/>
                <a:gd name="T87" fmla="*/ 113 h 130"/>
                <a:gd name="T88" fmla="*/ 51 w 79"/>
                <a:gd name="T89" fmla="*/ 116 h 130"/>
                <a:gd name="T90" fmla="*/ 44 w 79"/>
                <a:gd name="T91" fmla="*/ 122 h 130"/>
                <a:gd name="T92" fmla="*/ 42 w 79"/>
                <a:gd name="T93" fmla="*/ 126 h 130"/>
                <a:gd name="T94" fmla="*/ 35 w 79"/>
                <a:gd name="T95" fmla="*/ 129 h 130"/>
                <a:gd name="T96" fmla="*/ 31 w 79"/>
                <a:gd name="T97" fmla="*/ 128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9" h="130">
                  <a:moveTo>
                    <a:pt x="31" y="128"/>
                  </a:moveTo>
                  <a:lnTo>
                    <a:pt x="29" y="126"/>
                  </a:lnTo>
                  <a:lnTo>
                    <a:pt x="24" y="128"/>
                  </a:lnTo>
                  <a:lnTo>
                    <a:pt x="21" y="129"/>
                  </a:lnTo>
                  <a:lnTo>
                    <a:pt x="19" y="128"/>
                  </a:lnTo>
                  <a:lnTo>
                    <a:pt x="15" y="126"/>
                  </a:lnTo>
                  <a:lnTo>
                    <a:pt x="13" y="128"/>
                  </a:lnTo>
                  <a:lnTo>
                    <a:pt x="11" y="129"/>
                  </a:lnTo>
                  <a:lnTo>
                    <a:pt x="8" y="130"/>
                  </a:lnTo>
                  <a:lnTo>
                    <a:pt x="6" y="123"/>
                  </a:lnTo>
                  <a:lnTo>
                    <a:pt x="6" y="119"/>
                  </a:lnTo>
                  <a:lnTo>
                    <a:pt x="7" y="118"/>
                  </a:lnTo>
                  <a:lnTo>
                    <a:pt x="8" y="116"/>
                  </a:lnTo>
                  <a:lnTo>
                    <a:pt x="7" y="112"/>
                  </a:lnTo>
                  <a:lnTo>
                    <a:pt x="6" y="110"/>
                  </a:lnTo>
                  <a:lnTo>
                    <a:pt x="5" y="106"/>
                  </a:lnTo>
                  <a:lnTo>
                    <a:pt x="5" y="104"/>
                  </a:lnTo>
                  <a:lnTo>
                    <a:pt x="1" y="99"/>
                  </a:lnTo>
                  <a:lnTo>
                    <a:pt x="0" y="96"/>
                  </a:lnTo>
                  <a:lnTo>
                    <a:pt x="3" y="90"/>
                  </a:lnTo>
                  <a:lnTo>
                    <a:pt x="5" y="87"/>
                  </a:lnTo>
                  <a:lnTo>
                    <a:pt x="7" y="83"/>
                  </a:lnTo>
                  <a:lnTo>
                    <a:pt x="9" y="81"/>
                  </a:lnTo>
                  <a:lnTo>
                    <a:pt x="9" y="77"/>
                  </a:lnTo>
                  <a:lnTo>
                    <a:pt x="14" y="76"/>
                  </a:lnTo>
                  <a:lnTo>
                    <a:pt x="17" y="75"/>
                  </a:lnTo>
                  <a:lnTo>
                    <a:pt x="17" y="71"/>
                  </a:lnTo>
                  <a:lnTo>
                    <a:pt x="15" y="69"/>
                  </a:lnTo>
                  <a:lnTo>
                    <a:pt x="13" y="65"/>
                  </a:lnTo>
                  <a:lnTo>
                    <a:pt x="12" y="62"/>
                  </a:lnTo>
                  <a:lnTo>
                    <a:pt x="13" y="56"/>
                  </a:lnTo>
                  <a:lnTo>
                    <a:pt x="13" y="51"/>
                  </a:lnTo>
                  <a:lnTo>
                    <a:pt x="13" y="44"/>
                  </a:lnTo>
                  <a:lnTo>
                    <a:pt x="14" y="40"/>
                  </a:lnTo>
                  <a:lnTo>
                    <a:pt x="15" y="38"/>
                  </a:lnTo>
                  <a:lnTo>
                    <a:pt x="14" y="32"/>
                  </a:lnTo>
                  <a:lnTo>
                    <a:pt x="14" y="27"/>
                  </a:lnTo>
                  <a:lnTo>
                    <a:pt x="15" y="24"/>
                  </a:lnTo>
                  <a:lnTo>
                    <a:pt x="13" y="20"/>
                  </a:lnTo>
                  <a:lnTo>
                    <a:pt x="13" y="15"/>
                  </a:lnTo>
                  <a:lnTo>
                    <a:pt x="15" y="10"/>
                  </a:lnTo>
                  <a:lnTo>
                    <a:pt x="17" y="5"/>
                  </a:lnTo>
                  <a:lnTo>
                    <a:pt x="17" y="0"/>
                  </a:lnTo>
                  <a:lnTo>
                    <a:pt x="18" y="0"/>
                  </a:lnTo>
                  <a:lnTo>
                    <a:pt x="21" y="2"/>
                  </a:lnTo>
                  <a:lnTo>
                    <a:pt x="29" y="9"/>
                  </a:lnTo>
                  <a:lnTo>
                    <a:pt x="31" y="8"/>
                  </a:lnTo>
                  <a:lnTo>
                    <a:pt x="33" y="9"/>
                  </a:lnTo>
                  <a:lnTo>
                    <a:pt x="39" y="12"/>
                  </a:lnTo>
                  <a:lnTo>
                    <a:pt x="42" y="12"/>
                  </a:lnTo>
                  <a:lnTo>
                    <a:pt x="47" y="10"/>
                  </a:lnTo>
                  <a:lnTo>
                    <a:pt x="50" y="9"/>
                  </a:lnTo>
                  <a:lnTo>
                    <a:pt x="54" y="8"/>
                  </a:lnTo>
                  <a:lnTo>
                    <a:pt x="56" y="10"/>
                  </a:lnTo>
                  <a:lnTo>
                    <a:pt x="59" y="10"/>
                  </a:lnTo>
                  <a:lnTo>
                    <a:pt x="60" y="8"/>
                  </a:lnTo>
                  <a:lnTo>
                    <a:pt x="61" y="5"/>
                  </a:lnTo>
                  <a:lnTo>
                    <a:pt x="61" y="8"/>
                  </a:lnTo>
                  <a:lnTo>
                    <a:pt x="63" y="9"/>
                  </a:lnTo>
                  <a:lnTo>
                    <a:pt x="66" y="10"/>
                  </a:lnTo>
                  <a:lnTo>
                    <a:pt x="66" y="14"/>
                  </a:lnTo>
                  <a:lnTo>
                    <a:pt x="65" y="17"/>
                  </a:lnTo>
                  <a:lnTo>
                    <a:pt x="62" y="22"/>
                  </a:lnTo>
                  <a:lnTo>
                    <a:pt x="62" y="27"/>
                  </a:lnTo>
                  <a:lnTo>
                    <a:pt x="65" y="30"/>
                  </a:lnTo>
                  <a:lnTo>
                    <a:pt x="67" y="33"/>
                  </a:lnTo>
                  <a:lnTo>
                    <a:pt x="71" y="34"/>
                  </a:lnTo>
                  <a:lnTo>
                    <a:pt x="73" y="34"/>
                  </a:lnTo>
                  <a:lnTo>
                    <a:pt x="77" y="38"/>
                  </a:lnTo>
                  <a:lnTo>
                    <a:pt x="79" y="41"/>
                  </a:lnTo>
                  <a:lnTo>
                    <a:pt x="79" y="45"/>
                  </a:lnTo>
                  <a:lnTo>
                    <a:pt x="78" y="50"/>
                  </a:lnTo>
                  <a:lnTo>
                    <a:pt x="75" y="51"/>
                  </a:lnTo>
                  <a:lnTo>
                    <a:pt x="72" y="51"/>
                  </a:lnTo>
                  <a:lnTo>
                    <a:pt x="67" y="48"/>
                  </a:lnTo>
                  <a:lnTo>
                    <a:pt x="65" y="53"/>
                  </a:lnTo>
                  <a:lnTo>
                    <a:pt x="63" y="57"/>
                  </a:lnTo>
                  <a:lnTo>
                    <a:pt x="66" y="62"/>
                  </a:lnTo>
                  <a:lnTo>
                    <a:pt x="67" y="68"/>
                  </a:lnTo>
                  <a:lnTo>
                    <a:pt x="65" y="70"/>
                  </a:lnTo>
                  <a:lnTo>
                    <a:pt x="66" y="76"/>
                  </a:lnTo>
                  <a:lnTo>
                    <a:pt x="65" y="81"/>
                  </a:lnTo>
                  <a:lnTo>
                    <a:pt x="65" y="87"/>
                  </a:lnTo>
                  <a:lnTo>
                    <a:pt x="63" y="92"/>
                  </a:lnTo>
                  <a:lnTo>
                    <a:pt x="63" y="98"/>
                  </a:lnTo>
                  <a:lnTo>
                    <a:pt x="65" y="105"/>
                  </a:lnTo>
                  <a:lnTo>
                    <a:pt x="63" y="111"/>
                  </a:lnTo>
                  <a:lnTo>
                    <a:pt x="61" y="113"/>
                  </a:lnTo>
                  <a:lnTo>
                    <a:pt x="56" y="113"/>
                  </a:lnTo>
                  <a:lnTo>
                    <a:pt x="51" y="116"/>
                  </a:lnTo>
                  <a:lnTo>
                    <a:pt x="49" y="119"/>
                  </a:lnTo>
                  <a:lnTo>
                    <a:pt x="44" y="122"/>
                  </a:lnTo>
                  <a:lnTo>
                    <a:pt x="42" y="124"/>
                  </a:lnTo>
                  <a:lnTo>
                    <a:pt x="42" y="126"/>
                  </a:lnTo>
                  <a:lnTo>
                    <a:pt x="36" y="126"/>
                  </a:lnTo>
                  <a:lnTo>
                    <a:pt x="35" y="129"/>
                  </a:lnTo>
                  <a:lnTo>
                    <a:pt x="32" y="129"/>
                  </a:lnTo>
                  <a:lnTo>
                    <a:pt x="31" y="128"/>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19" name="Freeform 75"/>
            <p:cNvSpPr>
              <a:spLocks/>
            </p:cNvSpPr>
            <p:nvPr/>
          </p:nvSpPr>
          <p:spPr bwMode="auto">
            <a:xfrm rot="1627522">
              <a:off x="2484" y="3153"/>
              <a:ext cx="186" cy="194"/>
            </a:xfrm>
            <a:custGeom>
              <a:avLst/>
              <a:gdLst>
                <a:gd name="T0" fmla="*/ 93 w 149"/>
                <a:gd name="T1" fmla="*/ 115 h 128"/>
                <a:gd name="T2" fmla="*/ 43 w 149"/>
                <a:gd name="T3" fmla="*/ 128 h 128"/>
                <a:gd name="T4" fmla="*/ 50 w 149"/>
                <a:gd name="T5" fmla="*/ 113 h 128"/>
                <a:gd name="T6" fmla="*/ 72 w 149"/>
                <a:gd name="T7" fmla="*/ 107 h 128"/>
                <a:gd name="T8" fmla="*/ 83 w 149"/>
                <a:gd name="T9" fmla="*/ 99 h 128"/>
                <a:gd name="T10" fmla="*/ 67 w 149"/>
                <a:gd name="T11" fmla="*/ 92 h 128"/>
                <a:gd name="T12" fmla="*/ 63 w 149"/>
                <a:gd name="T13" fmla="*/ 98 h 128"/>
                <a:gd name="T14" fmla="*/ 42 w 149"/>
                <a:gd name="T15" fmla="*/ 93 h 128"/>
                <a:gd name="T16" fmla="*/ 38 w 149"/>
                <a:gd name="T17" fmla="*/ 79 h 128"/>
                <a:gd name="T18" fmla="*/ 35 w 149"/>
                <a:gd name="T19" fmla="*/ 83 h 128"/>
                <a:gd name="T20" fmla="*/ 37 w 149"/>
                <a:gd name="T21" fmla="*/ 102 h 128"/>
                <a:gd name="T22" fmla="*/ 38 w 149"/>
                <a:gd name="T23" fmla="*/ 108 h 128"/>
                <a:gd name="T24" fmla="*/ 21 w 149"/>
                <a:gd name="T25" fmla="*/ 102 h 128"/>
                <a:gd name="T26" fmla="*/ 21 w 149"/>
                <a:gd name="T27" fmla="*/ 93 h 128"/>
                <a:gd name="T28" fmla="*/ 17 w 149"/>
                <a:gd name="T29" fmla="*/ 78 h 128"/>
                <a:gd name="T30" fmla="*/ 19 w 149"/>
                <a:gd name="T31" fmla="*/ 67 h 128"/>
                <a:gd name="T32" fmla="*/ 24 w 149"/>
                <a:gd name="T33" fmla="*/ 56 h 128"/>
                <a:gd name="T34" fmla="*/ 19 w 149"/>
                <a:gd name="T35" fmla="*/ 55 h 128"/>
                <a:gd name="T36" fmla="*/ 15 w 149"/>
                <a:gd name="T37" fmla="*/ 53 h 128"/>
                <a:gd name="T38" fmla="*/ 12 w 149"/>
                <a:gd name="T39" fmla="*/ 47 h 128"/>
                <a:gd name="T40" fmla="*/ 7 w 149"/>
                <a:gd name="T41" fmla="*/ 43 h 128"/>
                <a:gd name="T42" fmla="*/ 2 w 149"/>
                <a:gd name="T43" fmla="*/ 37 h 128"/>
                <a:gd name="T44" fmla="*/ 1 w 149"/>
                <a:gd name="T45" fmla="*/ 30 h 128"/>
                <a:gd name="T46" fmla="*/ 3 w 149"/>
                <a:gd name="T47" fmla="*/ 25 h 128"/>
                <a:gd name="T48" fmla="*/ 8 w 149"/>
                <a:gd name="T49" fmla="*/ 15 h 128"/>
                <a:gd name="T50" fmla="*/ 14 w 149"/>
                <a:gd name="T51" fmla="*/ 9 h 128"/>
                <a:gd name="T52" fmla="*/ 18 w 149"/>
                <a:gd name="T53" fmla="*/ 7 h 128"/>
                <a:gd name="T54" fmla="*/ 23 w 149"/>
                <a:gd name="T55" fmla="*/ 8 h 128"/>
                <a:gd name="T56" fmla="*/ 27 w 149"/>
                <a:gd name="T57" fmla="*/ 3 h 128"/>
                <a:gd name="T58" fmla="*/ 32 w 149"/>
                <a:gd name="T59" fmla="*/ 2 h 128"/>
                <a:gd name="T60" fmla="*/ 38 w 149"/>
                <a:gd name="T61" fmla="*/ 0 h 128"/>
                <a:gd name="T62" fmla="*/ 44 w 149"/>
                <a:gd name="T63" fmla="*/ 3 h 128"/>
                <a:gd name="T64" fmla="*/ 50 w 149"/>
                <a:gd name="T65" fmla="*/ 2 h 128"/>
                <a:gd name="T66" fmla="*/ 53 w 149"/>
                <a:gd name="T67" fmla="*/ 9 h 128"/>
                <a:gd name="T68" fmla="*/ 57 w 149"/>
                <a:gd name="T69" fmla="*/ 14 h 128"/>
                <a:gd name="T70" fmla="*/ 61 w 149"/>
                <a:gd name="T71" fmla="*/ 20 h 128"/>
                <a:gd name="T72" fmla="*/ 69 w 149"/>
                <a:gd name="T73" fmla="*/ 23 h 128"/>
                <a:gd name="T74" fmla="*/ 75 w 149"/>
                <a:gd name="T75" fmla="*/ 25 h 128"/>
                <a:gd name="T76" fmla="*/ 80 w 149"/>
                <a:gd name="T77" fmla="*/ 21 h 128"/>
                <a:gd name="T78" fmla="*/ 86 w 149"/>
                <a:gd name="T79" fmla="*/ 23 h 128"/>
                <a:gd name="T80" fmla="*/ 89 w 149"/>
                <a:gd name="T81" fmla="*/ 26 h 128"/>
                <a:gd name="T82" fmla="*/ 90 w 149"/>
                <a:gd name="T83" fmla="*/ 31 h 128"/>
                <a:gd name="T84" fmla="*/ 95 w 149"/>
                <a:gd name="T85" fmla="*/ 33 h 128"/>
                <a:gd name="T86" fmla="*/ 99 w 149"/>
                <a:gd name="T87" fmla="*/ 31 h 128"/>
                <a:gd name="T88" fmla="*/ 104 w 149"/>
                <a:gd name="T89" fmla="*/ 25 h 128"/>
                <a:gd name="T90" fmla="*/ 108 w 149"/>
                <a:gd name="T91" fmla="*/ 26 h 128"/>
                <a:gd name="T92" fmla="*/ 111 w 149"/>
                <a:gd name="T93" fmla="*/ 29 h 128"/>
                <a:gd name="T94" fmla="*/ 115 w 149"/>
                <a:gd name="T95" fmla="*/ 33 h 128"/>
                <a:gd name="T96" fmla="*/ 123 w 149"/>
                <a:gd name="T97" fmla="*/ 30 h 128"/>
                <a:gd name="T98" fmla="*/ 133 w 149"/>
                <a:gd name="T99" fmla="*/ 30 h 128"/>
                <a:gd name="T100" fmla="*/ 149 w 149"/>
                <a:gd name="T101" fmla="*/ 31 h 128"/>
                <a:gd name="T102" fmla="*/ 145 w 149"/>
                <a:gd name="T103" fmla="*/ 36 h 128"/>
                <a:gd name="T104" fmla="*/ 144 w 149"/>
                <a:gd name="T105" fmla="*/ 43 h 128"/>
                <a:gd name="T106" fmla="*/ 139 w 149"/>
                <a:gd name="T107" fmla="*/ 48 h 128"/>
                <a:gd name="T108" fmla="*/ 135 w 149"/>
                <a:gd name="T109" fmla="*/ 55 h 128"/>
                <a:gd name="T110" fmla="*/ 128 w 149"/>
                <a:gd name="T111" fmla="*/ 61 h 128"/>
                <a:gd name="T112" fmla="*/ 123 w 149"/>
                <a:gd name="T113" fmla="*/ 74 h 128"/>
                <a:gd name="T114" fmla="*/ 117 w 149"/>
                <a:gd name="T115" fmla="*/ 81 h 128"/>
                <a:gd name="T116" fmla="*/ 113 w 149"/>
                <a:gd name="T117" fmla="*/ 86 h 128"/>
                <a:gd name="T118" fmla="*/ 104 w 149"/>
                <a:gd name="T119" fmla="*/ 92 h 128"/>
                <a:gd name="T120" fmla="*/ 102 w 149"/>
                <a:gd name="T121" fmla="*/ 101 h 128"/>
                <a:gd name="T122" fmla="*/ 101 w 149"/>
                <a:gd name="T123" fmla="*/ 11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 h="128">
                  <a:moveTo>
                    <a:pt x="101" y="114"/>
                  </a:moveTo>
                  <a:lnTo>
                    <a:pt x="93" y="115"/>
                  </a:lnTo>
                  <a:lnTo>
                    <a:pt x="77" y="119"/>
                  </a:lnTo>
                  <a:lnTo>
                    <a:pt x="43" y="128"/>
                  </a:lnTo>
                  <a:lnTo>
                    <a:pt x="41" y="125"/>
                  </a:lnTo>
                  <a:lnTo>
                    <a:pt x="50" y="113"/>
                  </a:lnTo>
                  <a:lnTo>
                    <a:pt x="57" y="114"/>
                  </a:lnTo>
                  <a:lnTo>
                    <a:pt x="72" y="107"/>
                  </a:lnTo>
                  <a:lnTo>
                    <a:pt x="81" y="102"/>
                  </a:lnTo>
                  <a:lnTo>
                    <a:pt x="83" y="99"/>
                  </a:lnTo>
                  <a:lnTo>
                    <a:pt x="79" y="96"/>
                  </a:lnTo>
                  <a:lnTo>
                    <a:pt x="67" y="92"/>
                  </a:lnTo>
                  <a:lnTo>
                    <a:pt x="65" y="96"/>
                  </a:lnTo>
                  <a:lnTo>
                    <a:pt x="63" y="98"/>
                  </a:lnTo>
                  <a:lnTo>
                    <a:pt x="45" y="96"/>
                  </a:lnTo>
                  <a:lnTo>
                    <a:pt x="42" y="93"/>
                  </a:lnTo>
                  <a:lnTo>
                    <a:pt x="38" y="86"/>
                  </a:lnTo>
                  <a:lnTo>
                    <a:pt x="38" y="79"/>
                  </a:lnTo>
                  <a:lnTo>
                    <a:pt x="37" y="79"/>
                  </a:lnTo>
                  <a:lnTo>
                    <a:pt x="35" y="83"/>
                  </a:lnTo>
                  <a:lnTo>
                    <a:pt x="32" y="96"/>
                  </a:lnTo>
                  <a:lnTo>
                    <a:pt x="37" y="102"/>
                  </a:lnTo>
                  <a:lnTo>
                    <a:pt x="39" y="107"/>
                  </a:lnTo>
                  <a:lnTo>
                    <a:pt x="38" y="108"/>
                  </a:lnTo>
                  <a:lnTo>
                    <a:pt x="24" y="104"/>
                  </a:lnTo>
                  <a:lnTo>
                    <a:pt x="21" y="102"/>
                  </a:lnTo>
                  <a:lnTo>
                    <a:pt x="21" y="98"/>
                  </a:lnTo>
                  <a:lnTo>
                    <a:pt x="21" y="93"/>
                  </a:lnTo>
                  <a:lnTo>
                    <a:pt x="21" y="89"/>
                  </a:lnTo>
                  <a:lnTo>
                    <a:pt x="17" y="78"/>
                  </a:lnTo>
                  <a:lnTo>
                    <a:pt x="17" y="74"/>
                  </a:lnTo>
                  <a:lnTo>
                    <a:pt x="19" y="67"/>
                  </a:lnTo>
                  <a:lnTo>
                    <a:pt x="23" y="60"/>
                  </a:lnTo>
                  <a:lnTo>
                    <a:pt x="24" y="56"/>
                  </a:lnTo>
                  <a:lnTo>
                    <a:pt x="23" y="54"/>
                  </a:lnTo>
                  <a:lnTo>
                    <a:pt x="19" y="55"/>
                  </a:lnTo>
                  <a:lnTo>
                    <a:pt x="15" y="56"/>
                  </a:lnTo>
                  <a:lnTo>
                    <a:pt x="15" y="53"/>
                  </a:lnTo>
                  <a:lnTo>
                    <a:pt x="14" y="49"/>
                  </a:lnTo>
                  <a:lnTo>
                    <a:pt x="12" y="47"/>
                  </a:lnTo>
                  <a:lnTo>
                    <a:pt x="9" y="44"/>
                  </a:lnTo>
                  <a:lnTo>
                    <a:pt x="7" y="43"/>
                  </a:lnTo>
                  <a:lnTo>
                    <a:pt x="5" y="41"/>
                  </a:lnTo>
                  <a:lnTo>
                    <a:pt x="2" y="37"/>
                  </a:lnTo>
                  <a:lnTo>
                    <a:pt x="0" y="32"/>
                  </a:lnTo>
                  <a:lnTo>
                    <a:pt x="1" y="30"/>
                  </a:lnTo>
                  <a:lnTo>
                    <a:pt x="2" y="27"/>
                  </a:lnTo>
                  <a:lnTo>
                    <a:pt x="3" y="25"/>
                  </a:lnTo>
                  <a:lnTo>
                    <a:pt x="6" y="20"/>
                  </a:lnTo>
                  <a:lnTo>
                    <a:pt x="8" y="15"/>
                  </a:lnTo>
                  <a:lnTo>
                    <a:pt x="11" y="13"/>
                  </a:lnTo>
                  <a:lnTo>
                    <a:pt x="14" y="9"/>
                  </a:lnTo>
                  <a:lnTo>
                    <a:pt x="15" y="7"/>
                  </a:lnTo>
                  <a:lnTo>
                    <a:pt x="18" y="7"/>
                  </a:lnTo>
                  <a:lnTo>
                    <a:pt x="20" y="8"/>
                  </a:lnTo>
                  <a:lnTo>
                    <a:pt x="23" y="8"/>
                  </a:lnTo>
                  <a:lnTo>
                    <a:pt x="25" y="7"/>
                  </a:lnTo>
                  <a:lnTo>
                    <a:pt x="27" y="3"/>
                  </a:lnTo>
                  <a:lnTo>
                    <a:pt x="30" y="3"/>
                  </a:lnTo>
                  <a:lnTo>
                    <a:pt x="32" y="2"/>
                  </a:lnTo>
                  <a:lnTo>
                    <a:pt x="35" y="1"/>
                  </a:lnTo>
                  <a:lnTo>
                    <a:pt x="38" y="0"/>
                  </a:lnTo>
                  <a:lnTo>
                    <a:pt x="41" y="1"/>
                  </a:lnTo>
                  <a:lnTo>
                    <a:pt x="44" y="3"/>
                  </a:lnTo>
                  <a:lnTo>
                    <a:pt x="47" y="3"/>
                  </a:lnTo>
                  <a:lnTo>
                    <a:pt x="50" y="2"/>
                  </a:lnTo>
                  <a:lnTo>
                    <a:pt x="51" y="5"/>
                  </a:lnTo>
                  <a:lnTo>
                    <a:pt x="53" y="9"/>
                  </a:lnTo>
                  <a:lnTo>
                    <a:pt x="55" y="12"/>
                  </a:lnTo>
                  <a:lnTo>
                    <a:pt x="57" y="14"/>
                  </a:lnTo>
                  <a:lnTo>
                    <a:pt x="59" y="18"/>
                  </a:lnTo>
                  <a:lnTo>
                    <a:pt x="61" y="20"/>
                  </a:lnTo>
                  <a:lnTo>
                    <a:pt x="65" y="21"/>
                  </a:lnTo>
                  <a:lnTo>
                    <a:pt x="69" y="23"/>
                  </a:lnTo>
                  <a:lnTo>
                    <a:pt x="72" y="24"/>
                  </a:lnTo>
                  <a:lnTo>
                    <a:pt x="75" y="25"/>
                  </a:lnTo>
                  <a:lnTo>
                    <a:pt x="78" y="23"/>
                  </a:lnTo>
                  <a:lnTo>
                    <a:pt x="80" y="21"/>
                  </a:lnTo>
                  <a:lnTo>
                    <a:pt x="84" y="21"/>
                  </a:lnTo>
                  <a:lnTo>
                    <a:pt x="86" y="23"/>
                  </a:lnTo>
                  <a:lnTo>
                    <a:pt x="87" y="24"/>
                  </a:lnTo>
                  <a:lnTo>
                    <a:pt x="89" y="26"/>
                  </a:lnTo>
                  <a:lnTo>
                    <a:pt x="90" y="29"/>
                  </a:lnTo>
                  <a:lnTo>
                    <a:pt x="90" y="31"/>
                  </a:lnTo>
                  <a:lnTo>
                    <a:pt x="92" y="32"/>
                  </a:lnTo>
                  <a:lnTo>
                    <a:pt x="95" y="33"/>
                  </a:lnTo>
                  <a:lnTo>
                    <a:pt x="98" y="33"/>
                  </a:lnTo>
                  <a:lnTo>
                    <a:pt x="99" y="31"/>
                  </a:lnTo>
                  <a:lnTo>
                    <a:pt x="102" y="29"/>
                  </a:lnTo>
                  <a:lnTo>
                    <a:pt x="104" y="25"/>
                  </a:lnTo>
                  <a:lnTo>
                    <a:pt x="107" y="25"/>
                  </a:lnTo>
                  <a:lnTo>
                    <a:pt x="108" y="26"/>
                  </a:lnTo>
                  <a:lnTo>
                    <a:pt x="109" y="26"/>
                  </a:lnTo>
                  <a:lnTo>
                    <a:pt x="111" y="29"/>
                  </a:lnTo>
                  <a:lnTo>
                    <a:pt x="114" y="31"/>
                  </a:lnTo>
                  <a:lnTo>
                    <a:pt x="115" y="33"/>
                  </a:lnTo>
                  <a:lnTo>
                    <a:pt x="117" y="32"/>
                  </a:lnTo>
                  <a:lnTo>
                    <a:pt x="123" y="30"/>
                  </a:lnTo>
                  <a:lnTo>
                    <a:pt x="129" y="29"/>
                  </a:lnTo>
                  <a:lnTo>
                    <a:pt x="133" y="30"/>
                  </a:lnTo>
                  <a:lnTo>
                    <a:pt x="139" y="31"/>
                  </a:lnTo>
                  <a:lnTo>
                    <a:pt x="149" y="31"/>
                  </a:lnTo>
                  <a:lnTo>
                    <a:pt x="146" y="33"/>
                  </a:lnTo>
                  <a:lnTo>
                    <a:pt x="145" y="36"/>
                  </a:lnTo>
                  <a:lnTo>
                    <a:pt x="145" y="41"/>
                  </a:lnTo>
                  <a:lnTo>
                    <a:pt x="144" y="43"/>
                  </a:lnTo>
                  <a:lnTo>
                    <a:pt x="141" y="45"/>
                  </a:lnTo>
                  <a:lnTo>
                    <a:pt x="139" y="48"/>
                  </a:lnTo>
                  <a:lnTo>
                    <a:pt x="137" y="54"/>
                  </a:lnTo>
                  <a:lnTo>
                    <a:pt x="135" y="55"/>
                  </a:lnTo>
                  <a:lnTo>
                    <a:pt x="132" y="57"/>
                  </a:lnTo>
                  <a:lnTo>
                    <a:pt x="128" y="61"/>
                  </a:lnTo>
                  <a:lnTo>
                    <a:pt x="127" y="65"/>
                  </a:lnTo>
                  <a:lnTo>
                    <a:pt x="123" y="74"/>
                  </a:lnTo>
                  <a:lnTo>
                    <a:pt x="121" y="74"/>
                  </a:lnTo>
                  <a:lnTo>
                    <a:pt x="117" y="81"/>
                  </a:lnTo>
                  <a:lnTo>
                    <a:pt x="115" y="85"/>
                  </a:lnTo>
                  <a:lnTo>
                    <a:pt x="113" y="86"/>
                  </a:lnTo>
                  <a:lnTo>
                    <a:pt x="107" y="90"/>
                  </a:lnTo>
                  <a:lnTo>
                    <a:pt x="104" y="92"/>
                  </a:lnTo>
                  <a:lnTo>
                    <a:pt x="103" y="96"/>
                  </a:lnTo>
                  <a:lnTo>
                    <a:pt x="102" y="101"/>
                  </a:lnTo>
                  <a:lnTo>
                    <a:pt x="101" y="108"/>
                  </a:lnTo>
                  <a:lnTo>
                    <a:pt x="101" y="114"/>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20" name="Freeform 76"/>
            <p:cNvSpPr>
              <a:spLocks/>
            </p:cNvSpPr>
            <p:nvPr/>
          </p:nvSpPr>
          <p:spPr bwMode="auto">
            <a:xfrm rot="1627522">
              <a:off x="2321" y="3113"/>
              <a:ext cx="168" cy="330"/>
            </a:xfrm>
            <a:custGeom>
              <a:avLst/>
              <a:gdLst>
                <a:gd name="T0" fmla="*/ 17 w 137"/>
                <a:gd name="T1" fmla="*/ 221 h 222"/>
                <a:gd name="T2" fmla="*/ 13 w 137"/>
                <a:gd name="T3" fmla="*/ 217 h 222"/>
                <a:gd name="T4" fmla="*/ 10 w 137"/>
                <a:gd name="T5" fmla="*/ 210 h 222"/>
                <a:gd name="T6" fmla="*/ 1 w 137"/>
                <a:gd name="T7" fmla="*/ 199 h 222"/>
                <a:gd name="T8" fmla="*/ 0 w 137"/>
                <a:gd name="T9" fmla="*/ 191 h 222"/>
                <a:gd name="T10" fmla="*/ 4 w 137"/>
                <a:gd name="T11" fmla="*/ 192 h 222"/>
                <a:gd name="T12" fmla="*/ 11 w 137"/>
                <a:gd name="T13" fmla="*/ 189 h 222"/>
                <a:gd name="T14" fmla="*/ 13 w 137"/>
                <a:gd name="T15" fmla="*/ 185 h 222"/>
                <a:gd name="T16" fmla="*/ 20 w 137"/>
                <a:gd name="T17" fmla="*/ 179 h 222"/>
                <a:gd name="T18" fmla="*/ 30 w 137"/>
                <a:gd name="T19" fmla="*/ 176 h 222"/>
                <a:gd name="T20" fmla="*/ 34 w 137"/>
                <a:gd name="T21" fmla="*/ 168 h 222"/>
                <a:gd name="T22" fmla="*/ 32 w 137"/>
                <a:gd name="T23" fmla="*/ 155 h 222"/>
                <a:gd name="T24" fmla="*/ 34 w 137"/>
                <a:gd name="T25" fmla="*/ 144 h 222"/>
                <a:gd name="T26" fmla="*/ 34 w 137"/>
                <a:gd name="T27" fmla="*/ 133 h 222"/>
                <a:gd name="T28" fmla="*/ 35 w 137"/>
                <a:gd name="T29" fmla="*/ 125 h 222"/>
                <a:gd name="T30" fmla="*/ 34 w 137"/>
                <a:gd name="T31" fmla="*/ 116 h 222"/>
                <a:gd name="T32" fmla="*/ 41 w 137"/>
                <a:gd name="T33" fmla="*/ 114 h 222"/>
                <a:gd name="T34" fmla="*/ 47 w 137"/>
                <a:gd name="T35" fmla="*/ 113 h 222"/>
                <a:gd name="T36" fmla="*/ 48 w 137"/>
                <a:gd name="T37" fmla="*/ 104 h 222"/>
                <a:gd name="T38" fmla="*/ 42 w 137"/>
                <a:gd name="T39" fmla="*/ 97 h 222"/>
                <a:gd name="T40" fmla="*/ 36 w 137"/>
                <a:gd name="T41" fmla="*/ 96 h 222"/>
                <a:gd name="T42" fmla="*/ 31 w 137"/>
                <a:gd name="T43" fmla="*/ 90 h 222"/>
                <a:gd name="T44" fmla="*/ 34 w 137"/>
                <a:gd name="T45" fmla="*/ 80 h 222"/>
                <a:gd name="T46" fmla="*/ 35 w 137"/>
                <a:gd name="T47" fmla="*/ 73 h 222"/>
                <a:gd name="T48" fmla="*/ 30 w 137"/>
                <a:gd name="T49" fmla="*/ 71 h 222"/>
                <a:gd name="T50" fmla="*/ 30 w 137"/>
                <a:gd name="T51" fmla="*/ 65 h 222"/>
                <a:gd name="T52" fmla="*/ 37 w 137"/>
                <a:gd name="T53" fmla="*/ 60 h 222"/>
                <a:gd name="T54" fmla="*/ 40 w 137"/>
                <a:gd name="T55" fmla="*/ 53 h 222"/>
                <a:gd name="T56" fmla="*/ 42 w 137"/>
                <a:gd name="T57" fmla="*/ 48 h 222"/>
                <a:gd name="T58" fmla="*/ 47 w 137"/>
                <a:gd name="T59" fmla="*/ 51 h 222"/>
                <a:gd name="T60" fmla="*/ 55 w 137"/>
                <a:gd name="T61" fmla="*/ 53 h 222"/>
                <a:gd name="T62" fmla="*/ 65 w 137"/>
                <a:gd name="T63" fmla="*/ 51 h 222"/>
                <a:gd name="T64" fmla="*/ 68 w 137"/>
                <a:gd name="T65" fmla="*/ 43 h 222"/>
                <a:gd name="T66" fmla="*/ 72 w 137"/>
                <a:gd name="T67" fmla="*/ 36 h 222"/>
                <a:gd name="T68" fmla="*/ 77 w 137"/>
                <a:gd name="T69" fmla="*/ 14 h 222"/>
                <a:gd name="T70" fmla="*/ 76 w 137"/>
                <a:gd name="T71" fmla="*/ 3 h 222"/>
                <a:gd name="T72" fmla="*/ 84 w 137"/>
                <a:gd name="T73" fmla="*/ 3 h 222"/>
                <a:gd name="T74" fmla="*/ 91 w 137"/>
                <a:gd name="T75" fmla="*/ 0 h 222"/>
                <a:gd name="T76" fmla="*/ 94 w 137"/>
                <a:gd name="T77" fmla="*/ 5 h 222"/>
                <a:gd name="T78" fmla="*/ 97 w 137"/>
                <a:gd name="T79" fmla="*/ 12 h 222"/>
                <a:gd name="T80" fmla="*/ 101 w 137"/>
                <a:gd name="T81" fmla="*/ 13 h 222"/>
                <a:gd name="T82" fmla="*/ 107 w 137"/>
                <a:gd name="T83" fmla="*/ 8 h 222"/>
                <a:gd name="T84" fmla="*/ 112 w 137"/>
                <a:gd name="T85" fmla="*/ 17 h 222"/>
                <a:gd name="T86" fmla="*/ 116 w 137"/>
                <a:gd name="T87" fmla="*/ 20 h 222"/>
                <a:gd name="T88" fmla="*/ 121 w 137"/>
                <a:gd name="T89" fmla="*/ 25 h 222"/>
                <a:gd name="T90" fmla="*/ 122 w 137"/>
                <a:gd name="T91" fmla="*/ 32 h 222"/>
                <a:gd name="T92" fmla="*/ 108 w 137"/>
                <a:gd name="T93" fmla="*/ 42 h 222"/>
                <a:gd name="T94" fmla="*/ 106 w 137"/>
                <a:gd name="T95" fmla="*/ 59 h 222"/>
                <a:gd name="T96" fmla="*/ 96 w 137"/>
                <a:gd name="T97" fmla="*/ 67 h 222"/>
                <a:gd name="T98" fmla="*/ 92 w 137"/>
                <a:gd name="T99" fmla="*/ 79 h 222"/>
                <a:gd name="T100" fmla="*/ 96 w 137"/>
                <a:gd name="T101" fmla="*/ 93 h 222"/>
                <a:gd name="T102" fmla="*/ 109 w 137"/>
                <a:gd name="T103" fmla="*/ 103 h 222"/>
                <a:gd name="T104" fmla="*/ 124 w 137"/>
                <a:gd name="T105" fmla="*/ 105 h 222"/>
                <a:gd name="T106" fmla="*/ 134 w 137"/>
                <a:gd name="T107" fmla="*/ 105 h 222"/>
                <a:gd name="T108" fmla="*/ 133 w 137"/>
                <a:gd name="T109" fmla="*/ 147 h 222"/>
                <a:gd name="T110" fmla="*/ 118 w 137"/>
                <a:gd name="T111" fmla="*/ 151 h 222"/>
                <a:gd name="T112" fmla="*/ 98 w 137"/>
                <a:gd name="T113" fmla="*/ 147 h 222"/>
                <a:gd name="T114" fmla="*/ 66 w 137"/>
                <a:gd name="T115" fmla="*/ 153 h 222"/>
                <a:gd name="T116" fmla="*/ 55 w 137"/>
                <a:gd name="T117" fmla="*/ 167 h 222"/>
                <a:gd name="T118" fmla="*/ 52 w 137"/>
                <a:gd name="T119" fmla="*/ 173 h 222"/>
                <a:gd name="T120" fmla="*/ 49 w 137"/>
                <a:gd name="T121" fmla="*/ 187 h 222"/>
                <a:gd name="T122" fmla="*/ 31 w 137"/>
                <a:gd name="T123" fmla="*/ 200 h 222"/>
                <a:gd name="T124" fmla="*/ 22 w 137"/>
                <a:gd name="T125" fmla="*/ 217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7" h="222">
                  <a:moveTo>
                    <a:pt x="19" y="222"/>
                  </a:moveTo>
                  <a:lnTo>
                    <a:pt x="17" y="221"/>
                  </a:lnTo>
                  <a:lnTo>
                    <a:pt x="14" y="219"/>
                  </a:lnTo>
                  <a:lnTo>
                    <a:pt x="13" y="217"/>
                  </a:lnTo>
                  <a:lnTo>
                    <a:pt x="11" y="213"/>
                  </a:lnTo>
                  <a:lnTo>
                    <a:pt x="10" y="210"/>
                  </a:lnTo>
                  <a:lnTo>
                    <a:pt x="6" y="206"/>
                  </a:lnTo>
                  <a:lnTo>
                    <a:pt x="1" y="199"/>
                  </a:lnTo>
                  <a:lnTo>
                    <a:pt x="1" y="195"/>
                  </a:lnTo>
                  <a:lnTo>
                    <a:pt x="0" y="191"/>
                  </a:lnTo>
                  <a:lnTo>
                    <a:pt x="1" y="192"/>
                  </a:lnTo>
                  <a:lnTo>
                    <a:pt x="4" y="192"/>
                  </a:lnTo>
                  <a:lnTo>
                    <a:pt x="5" y="189"/>
                  </a:lnTo>
                  <a:lnTo>
                    <a:pt x="11" y="189"/>
                  </a:lnTo>
                  <a:lnTo>
                    <a:pt x="11" y="187"/>
                  </a:lnTo>
                  <a:lnTo>
                    <a:pt x="13" y="185"/>
                  </a:lnTo>
                  <a:lnTo>
                    <a:pt x="18" y="182"/>
                  </a:lnTo>
                  <a:lnTo>
                    <a:pt x="20" y="179"/>
                  </a:lnTo>
                  <a:lnTo>
                    <a:pt x="25" y="176"/>
                  </a:lnTo>
                  <a:lnTo>
                    <a:pt x="30" y="176"/>
                  </a:lnTo>
                  <a:lnTo>
                    <a:pt x="32" y="174"/>
                  </a:lnTo>
                  <a:lnTo>
                    <a:pt x="34" y="168"/>
                  </a:lnTo>
                  <a:lnTo>
                    <a:pt x="32" y="161"/>
                  </a:lnTo>
                  <a:lnTo>
                    <a:pt x="32" y="155"/>
                  </a:lnTo>
                  <a:lnTo>
                    <a:pt x="34" y="150"/>
                  </a:lnTo>
                  <a:lnTo>
                    <a:pt x="34" y="144"/>
                  </a:lnTo>
                  <a:lnTo>
                    <a:pt x="35" y="139"/>
                  </a:lnTo>
                  <a:lnTo>
                    <a:pt x="34" y="133"/>
                  </a:lnTo>
                  <a:lnTo>
                    <a:pt x="36" y="131"/>
                  </a:lnTo>
                  <a:lnTo>
                    <a:pt x="35" y="125"/>
                  </a:lnTo>
                  <a:lnTo>
                    <a:pt x="32" y="120"/>
                  </a:lnTo>
                  <a:lnTo>
                    <a:pt x="34" y="116"/>
                  </a:lnTo>
                  <a:lnTo>
                    <a:pt x="36" y="111"/>
                  </a:lnTo>
                  <a:lnTo>
                    <a:pt x="41" y="114"/>
                  </a:lnTo>
                  <a:lnTo>
                    <a:pt x="44" y="114"/>
                  </a:lnTo>
                  <a:lnTo>
                    <a:pt x="47" y="113"/>
                  </a:lnTo>
                  <a:lnTo>
                    <a:pt x="48" y="108"/>
                  </a:lnTo>
                  <a:lnTo>
                    <a:pt x="48" y="104"/>
                  </a:lnTo>
                  <a:lnTo>
                    <a:pt x="46" y="101"/>
                  </a:lnTo>
                  <a:lnTo>
                    <a:pt x="42" y="97"/>
                  </a:lnTo>
                  <a:lnTo>
                    <a:pt x="40" y="97"/>
                  </a:lnTo>
                  <a:lnTo>
                    <a:pt x="36" y="96"/>
                  </a:lnTo>
                  <a:lnTo>
                    <a:pt x="34" y="93"/>
                  </a:lnTo>
                  <a:lnTo>
                    <a:pt x="31" y="90"/>
                  </a:lnTo>
                  <a:lnTo>
                    <a:pt x="31" y="85"/>
                  </a:lnTo>
                  <a:lnTo>
                    <a:pt x="34" y="80"/>
                  </a:lnTo>
                  <a:lnTo>
                    <a:pt x="35" y="77"/>
                  </a:lnTo>
                  <a:lnTo>
                    <a:pt x="35" y="73"/>
                  </a:lnTo>
                  <a:lnTo>
                    <a:pt x="32" y="72"/>
                  </a:lnTo>
                  <a:lnTo>
                    <a:pt x="30" y="71"/>
                  </a:lnTo>
                  <a:lnTo>
                    <a:pt x="30" y="68"/>
                  </a:lnTo>
                  <a:lnTo>
                    <a:pt x="30" y="65"/>
                  </a:lnTo>
                  <a:lnTo>
                    <a:pt x="35" y="61"/>
                  </a:lnTo>
                  <a:lnTo>
                    <a:pt x="37" y="60"/>
                  </a:lnTo>
                  <a:lnTo>
                    <a:pt x="40" y="56"/>
                  </a:lnTo>
                  <a:lnTo>
                    <a:pt x="40" y="53"/>
                  </a:lnTo>
                  <a:lnTo>
                    <a:pt x="40" y="49"/>
                  </a:lnTo>
                  <a:lnTo>
                    <a:pt x="42" y="48"/>
                  </a:lnTo>
                  <a:lnTo>
                    <a:pt x="44" y="49"/>
                  </a:lnTo>
                  <a:lnTo>
                    <a:pt x="47" y="51"/>
                  </a:lnTo>
                  <a:lnTo>
                    <a:pt x="50" y="51"/>
                  </a:lnTo>
                  <a:lnTo>
                    <a:pt x="55" y="53"/>
                  </a:lnTo>
                  <a:lnTo>
                    <a:pt x="60" y="54"/>
                  </a:lnTo>
                  <a:lnTo>
                    <a:pt x="65" y="51"/>
                  </a:lnTo>
                  <a:lnTo>
                    <a:pt x="66" y="48"/>
                  </a:lnTo>
                  <a:lnTo>
                    <a:pt x="68" y="43"/>
                  </a:lnTo>
                  <a:lnTo>
                    <a:pt x="71" y="41"/>
                  </a:lnTo>
                  <a:lnTo>
                    <a:pt x="72" y="36"/>
                  </a:lnTo>
                  <a:lnTo>
                    <a:pt x="76" y="24"/>
                  </a:lnTo>
                  <a:lnTo>
                    <a:pt x="77" y="14"/>
                  </a:lnTo>
                  <a:lnTo>
                    <a:pt x="77" y="9"/>
                  </a:lnTo>
                  <a:lnTo>
                    <a:pt x="76" y="3"/>
                  </a:lnTo>
                  <a:lnTo>
                    <a:pt x="79" y="3"/>
                  </a:lnTo>
                  <a:lnTo>
                    <a:pt x="84" y="3"/>
                  </a:lnTo>
                  <a:lnTo>
                    <a:pt x="88" y="2"/>
                  </a:lnTo>
                  <a:lnTo>
                    <a:pt x="91" y="0"/>
                  </a:lnTo>
                  <a:lnTo>
                    <a:pt x="92" y="0"/>
                  </a:lnTo>
                  <a:lnTo>
                    <a:pt x="94" y="5"/>
                  </a:lnTo>
                  <a:lnTo>
                    <a:pt x="96" y="8"/>
                  </a:lnTo>
                  <a:lnTo>
                    <a:pt x="97" y="12"/>
                  </a:lnTo>
                  <a:lnTo>
                    <a:pt x="100" y="13"/>
                  </a:lnTo>
                  <a:lnTo>
                    <a:pt x="101" y="13"/>
                  </a:lnTo>
                  <a:lnTo>
                    <a:pt x="106" y="9"/>
                  </a:lnTo>
                  <a:lnTo>
                    <a:pt x="107" y="8"/>
                  </a:lnTo>
                  <a:lnTo>
                    <a:pt x="109" y="13"/>
                  </a:lnTo>
                  <a:lnTo>
                    <a:pt x="112" y="17"/>
                  </a:lnTo>
                  <a:lnTo>
                    <a:pt x="114" y="19"/>
                  </a:lnTo>
                  <a:lnTo>
                    <a:pt x="116" y="20"/>
                  </a:lnTo>
                  <a:lnTo>
                    <a:pt x="119" y="23"/>
                  </a:lnTo>
                  <a:lnTo>
                    <a:pt x="121" y="25"/>
                  </a:lnTo>
                  <a:lnTo>
                    <a:pt x="122" y="29"/>
                  </a:lnTo>
                  <a:lnTo>
                    <a:pt x="122" y="32"/>
                  </a:lnTo>
                  <a:lnTo>
                    <a:pt x="114" y="36"/>
                  </a:lnTo>
                  <a:lnTo>
                    <a:pt x="108" y="42"/>
                  </a:lnTo>
                  <a:lnTo>
                    <a:pt x="106" y="49"/>
                  </a:lnTo>
                  <a:lnTo>
                    <a:pt x="106" y="59"/>
                  </a:lnTo>
                  <a:lnTo>
                    <a:pt x="103" y="62"/>
                  </a:lnTo>
                  <a:lnTo>
                    <a:pt x="96" y="67"/>
                  </a:lnTo>
                  <a:lnTo>
                    <a:pt x="94" y="72"/>
                  </a:lnTo>
                  <a:lnTo>
                    <a:pt x="92" y="79"/>
                  </a:lnTo>
                  <a:lnTo>
                    <a:pt x="92" y="87"/>
                  </a:lnTo>
                  <a:lnTo>
                    <a:pt x="96" y="93"/>
                  </a:lnTo>
                  <a:lnTo>
                    <a:pt x="101" y="98"/>
                  </a:lnTo>
                  <a:lnTo>
                    <a:pt x="109" y="103"/>
                  </a:lnTo>
                  <a:lnTo>
                    <a:pt x="116" y="105"/>
                  </a:lnTo>
                  <a:lnTo>
                    <a:pt x="124" y="105"/>
                  </a:lnTo>
                  <a:lnTo>
                    <a:pt x="131" y="107"/>
                  </a:lnTo>
                  <a:lnTo>
                    <a:pt x="134" y="105"/>
                  </a:lnTo>
                  <a:lnTo>
                    <a:pt x="137" y="123"/>
                  </a:lnTo>
                  <a:lnTo>
                    <a:pt x="133" y="147"/>
                  </a:lnTo>
                  <a:lnTo>
                    <a:pt x="130" y="150"/>
                  </a:lnTo>
                  <a:lnTo>
                    <a:pt x="118" y="151"/>
                  </a:lnTo>
                  <a:lnTo>
                    <a:pt x="102" y="150"/>
                  </a:lnTo>
                  <a:lnTo>
                    <a:pt x="98" y="147"/>
                  </a:lnTo>
                  <a:lnTo>
                    <a:pt x="80" y="149"/>
                  </a:lnTo>
                  <a:lnTo>
                    <a:pt x="66" y="153"/>
                  </a:lnTo>
                  <a:lnTo>
                    <a:pt x="61" y="159"/>
                  </a:lnTo>
                  <a:lnTo>
                    <a:pt x="55" y="167"/>
                  </a:lnTo>
                  <a:lnTo>
                    <a:pt x="53" y="170"/>
                  </a:lnTo>
                  <a:lnTo>
                    <a:pt x="52" y="173"/>
                  </a:lnTo>
                  <a:lnTo>
                    <a:pt x="50" y="185"/>
                  </a:lnTo>
                  <a:lnTo>
                    <a:pt x="49" y="187"/>
                  </a:lnTo>
                  <a:lnTo>
                    <a:pt x="36" y="197"/>
                  </a:lnTo>
                  <a:lnTo>
                    <a:pt x="31" y="200"/>
                  </a:lnTo>
                  <a:lnTo>
                    <a:pt x="26" y="210"/>
                  </a:lnTo>
                  <a:lnTo>
                    <a:pt x="22" y="217"/>
                  </a:lnTo>
                  <a:lnTo>
                    <a:pt x="19" y="22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21" name="Freeform 77"/>
            <p:cNvSpPr>
              <a:spLocks/>
            </p:cNvSpPr>
            <p:nvPr/>
          </p:nvSpPr>
          <p:spPr bwMode="auto">
            <a:xfrm rot="1627522">
              <a:off x="2402" y="3010"/>
              <a:ext cx="97" cy="211"/>
            </a:xfrm>
            <a:custGeom>
              <a:avLst/>
              <a:gdLst>
                <a:gd name="T0" fmla="*/ 28 w 79"/>
                <a:gd name="T1" fmla="*/ 138 h 140"/>
                <a:gd name="T2" fmla="*/ 24 w 79"/>
                <a:gd name="T3" fmla="*/ 129 h 140"/>
                <a:gd name="T4" fmla="*/ 18 w 79"/>
                <a:gd name="T5" fmla="*/ 122 h 140"/>
                <a:gd name="T6" fmla="*/ 16 w 79"/>
                <a:gd name="T7" fmla="*/ 119 h 140"/>
                <a:gd name="T8" fmla="*/ 10 w 79"/>
                <a:gd name="T9" fmla="*/ 119 h 140"/>
                <a:gd name="T10" fmla="*/ 9 w 79"/>
                <a:gd name="T11" fmla="*/ 109 h 140"/>
                <a:gd name="T12" fmla="*/ 6 w 79"/>
                <a:gd name="T13" fmla="*/ 101 h 140"/>
                <a:gd name="T14" fmla="*/ 6 w 79"/>
                <a:gd name="T15" fmla="*/ 87 h 140"/>
                <a:gd name="T16" fmla="*/ 9 w 79"/>
                <a:gd name="T17" fmla="*/ 77 h 140"/>
                <a:gd name="T18" fmla="*/ 7 w 79"/>
                <a:gd name="T19" fmla="*/ 66 h 140"/>
                <a:gd name="T20" fmla="*/ 7 w 79"/>
                <a:gd name="T21" fmla="*/ 56 h 140"/>
                <a:gd name="T22" fmla="*/ 1 w 79"/>
                <a:gd name="T23" fmla="*/ 51 h 140"/>
                <a:gd name="T24" fmla="*/ 0 w 79"/>
                <a:gd name="T25" fmla="*/ 45 h 140"/>
                <a:gd name="T26" fmla="*/ 4 w 79"/>
                <a:gd name="T27" fmla="*/ 43 h 140"/>
                <a:gd name="T28" fmla="*/ 15 w 79"/>
                <a:gd name="T29" fmla="*/ 43 h 140"/>
                <a:gd name="T30" fmla="*/ 19 w 79"/>
                <a:gd name="T31" fmla="*/ 41 h 140"/>
                <a:gd name="T32" fmla="*/ 23 w 79"/>
                <a:gd name="T33" fmla="*/ 33 h 140"/>
                <a:gd name="T34" fmla="*/ 27 w 79"/>
                <a:gd name="T35" fmla="*/ 27 h 140"/>
                <a:gd name="T36" fmla="*/ 30 w 79"/>
                <a:gd name="T37" fmla="*/ 30 h 140"/>
                <a:gd name="T38" fmla="*/ 34 w 79"/>
                <a:gd name="T39" fmla="*/ 27 h 140"/>
                <a:gd name="T40" fmla="*/ 41 w 79"/>
                <a:gd name="T41" fmla="*/ 25 h 140"/>
                <a:gd name="T42" fmla="*/ 43 w 79"/>
                <a:gd name="T43" fmla="*/ 20 h 140"/>
                <a:gd name="T44" fmla="*/ 51 w 79"/>
                <a:gd name="T45" fmla="*/ 20 h 140"/>
                <a:gd name="T46" fmla="*/ 51 w 79"/>
                <a:gd name="T47" fmla="*/ 12 h 140"/>
                <a:gd name="T48" fmla="*/ 49 w 79"/>
                <a:gd name="T49" fmla="*/ 1 h 140"/>
                <a:gd name="T50" fmla="*/ 55 w 79"/>
                <a:gd name="T51" fmla="*/ 2 h 140"/>
                <a:gd name="T52" fmla="*/ 64 w 79"/>
                <a:gd name="T53" fmla="*/ 8 h 140"/>
                <a:gd name="T54" fmla="*/ 66 w 79"/>
                <a:gd name="T55" fmla="*/ 12 h 140"/>
                <a:gd name="T56" fmla="*/ 70 w 79"/>
                <a:gd name="T57" fmla="*/ 13 h 140"/>
                <a:gd name="T58" fmla="*/ 70 w 79"/>
                <a:gd name="T59" fmla="*/ 19 h 140"/>
                <a:gd name="T60" fmla="*/ 72 w 79"/>
                <a:gd name="T61" fmla="*/ 25 h 140"/>
                <a:gd name="T62" fmla="*/ 75 w 79"/>
                <a:gd name="T63" fmla="*/ 31 h 140"/>
                <a:gd name="T64" fmla="*/ 76 w 79"/>
                <a:gd name="T65" fmla="*/ 36 h 140"/>
                <a:gd name="T66" fmla="*/ 78 w 79"/>
                <a:gd name="T67" fmla="*/ 44 h 140"/>
                <a:gd name="T68" fmla="*/ 79 w 79"/>
                <a:gd name="T69" fmla="*/ 51 h 140"/>
                <a:gd name="T70" fmla="*/ 76 w 79"/>
                <a:gd name="T71" fmla="*/ 59 h 140"/>
                <a:gd name="T72" fmla="*/ 72 w 79"/>
                <a:gd name="T73" fmla="*/ 72 h 140"/>
                <a:gd name="T74" fmla="*/ 75 w 79"/>
                <a:gd name="T75" fmla="*/ 75 h 140"/>
                <a:gd name="T76" fmla="*/ 76 w 79"/>
                <a:gd name="T77" fmla="*/ 86 h 140"/>
                <a:gd name="T78" fmla="*/ 71 w 79"/>
                <a:gd name="T79" fmla="*/ 108 h 140"/>
                <a:gd name="T80" fmla="*/ 67 w 79"/>
                <a:gd name="T81" fmla="*/ 115 h 140"/>
                <a:gd name="T82" fmla="*/ 64 w 79"/>
                <a:gd name="T83" fmla="*/ 123 h 140"/>
                <a:gd name="T84" fmla="*/ 54 w 79"/>
                <a:gd name="T85" fmla="*/ 125 h 140"/>
                <a:gd name="T86" fmla="*/ 46 w 79"/>
                <a:gd name="T87" fmla="*/ 123 h 140"/>
                <a:gd name="T88" fmla="*/ 41 w 79"/>
                <a:gd name="T89" fmla="*/ 120 h 140"/>
                <a:gd name="T90" fmla="*/ 39 w 79"/>
                <a:gd name="T91" fmla="*/ 125 h 140"/>
                <a:gd name="T92" fmla="*/ 36 w 79"/>
                <a:gd name="T93" fmla="*/ 132 h 140"/>
                <a:gd name="T94" fmla="*/ 29 w 79"/>
                <a:gd name="T95" fmla="*/ 13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 h="140">
                  <a:moveTo>
                    <a:pt x="29" y="140"/>
                  </a:moveTo>
                  <a:lnTo>
                    <a:pt x="28" y="138"/>
                  </a:lnTo>
                  <a:lnTo>
                    <a:pt x="27" y="134"/>
                  </a:lnTo>
                  <a:lnTo>
                    <a:pt x="24" y="129"/>
                  </a:lnTo>
                  <a:lnTo>
                    <a:pt x="19" y="125"/>
                  </a:lnTo>
                  <a:lnTo>
                    <a:pt x="18" y="122"/>
                  </a:lnTo>
                  <a:lnTo>
                    <a:pt x="18" y="120"/>
                  </a:lnTo>
                  <a:lnTo>
                    <a:pt x="16" y="119"/>
                  </a:lnTo>
                  <a:lnTo>
                    <a:pt x="12" y="120"/>
                  </a:lnTo>
                  <a:lnTo>
                    <a:pt x="10" y="119"/>
                  </a:lnTo>
                  <a:lnTo>
                    <a:pt x="10" y="115"/>
                  </a:lnTo>
                  <a:lnTo>
                    <a:pt x="9" y="109"/>
                  </a:lnTo>
                  <a:lnTo>
                    <a:pt x="7" y="105"/>
                  </a:lnTo>
                  <a:lnTo>
                    <a:pt x="6" y="101"/>
                  </a:lnTo>
                  <a:lnTo>
                    <a:pt x="6" y="95"/>
                  </a:lnTo>
                  <a:lnTo>
                    <a:pt x="6" y="87"/>
                  </a:lnTo>
                  <a:lnTo>
                    <a:pt x="7" y="80"/>
                  </a:lnTo>
                  <a:lnTo>
                    <a:pt x="9" y="77"/>
                  </a:lnTo>
                  <a:lnTo>
                    <a:pt x="7" y="72"/>
                  </a:lnTo>
                  <a:lnTo>
                    <a:pt x="7" y="66"/>
                  </a:lnTo>
                  <a:lnTo>
                    <a:pt x="9" y="60"/>
                  </a:lnTo>
                  <a:lnTo>
                    <a:pt x="7" y="56"/>
                  </a:lnTo>
                  <a:lnTo>
                    <a:pt x="5" y="54"/>
                  </a:lnTo>
                  <a:lnTo>
                    <a:pt x="1" y="51"/>
                  </a:lnTo>
                  <a:lnTo>
                    <a:pt x="0" y="47"/>
                  </a:lnTo>
                  <a:lnTo>
                    <a:pt x="0" y="45"/>
                  </a:lnTo>
                  <a:lnTo>
                    <a:pt x="1" y="44"/>
                  </a:lnTo>
                  <a:lnTo>
                    <a:pt x="4" y="43"/>
                  </a:lnTo>
                  <a:lnTo>
                    <a:pt x="9" y="42"/>
                  </a:lnTo>
                  <a:lnTo>
                    <a:pt x="15" y="43"/>
                  </a:lnTo>
                  <a:lnTo>
                    <a:pt x="18" y="43"/>
                  </a:lnTo>
                  <a:lnTo>
                    <a:pt x="19" y="41"/>
                  </a:lnTo>
                  <a:lnTo>
                    <a:pt x="21" y="37"/>
                  </a:lnTo>
                  <a:lnTo>
                    <a:pt x="23" y="33"/>
                  </a:lnTo>
                  <a:lnTo>
                    <a:pt x="24" y="31"/>
                  </a:lnTo>
                  <a:lnTo>
                    <a:pt x="27" y="27"/>
                  </a:lnTo>
                  <a:lnTo>
                    <a:pt x="28" y="29"/>
                  </a:lnTo>
                  <a:lnTo>
                    <a:pt x="30" y="30"/>
                  </a:lnTo>
                  <a:lnTo>
                    <a:pt x="31" y="27"/>
                  </a:lnTo>
                  <a:lnTo>
                    <a:pt x="34" y="27"/>
                  </a:lnTo>
                  <a:lnTo>
                    <a:pt x="37" y="26"/>
                  </a:lnTo>
                  <a:lnTo>
                    <a:pt x="41" y="25"/>
                  </a:lnTo>
                  <a:lnTo>
                    <a:pt x="43" y="21"/>
                  </a:lnTo>
                  <a:lnTo>
                    <a:pt x="43" y="20"/>
                  </a:lnTo>
                  <a:lnTo>
                    <a:pt x="46" y="20"/>
                  </a:lnTo>
                  <a:lnTo>
                    <a:pt x="51" y="20"/>
                  </a:lnTo>
                  <a:lnTo>
                    <a:pt x="51" y="18"/>
                  </a:lnTo>
                  <a:lnTo>
                    <a:pt x="51" y="12"/>
                  </a:lnTo>
                  <a:lnTo>
                    <a:pt x="48" y="6"/>
                  </a:lnTo>
                  <a:lnTo>
                    <a:pt x="49" y="1"/>
                  </a:lnTo>
                  <a:lnTo>
                    <a:pt x="52" y="0"/>
                  </a:lnTo>
                  <a:lnTo>
                    <a:pt x="55" y="2"/>
                  </a:lnTo>
                  <a:lnTo>
                    <a:pt x="60" y="6"/>
                  </a:lnTo>
                  <a:lnTo>
                    <a:pt x="64" y="8"/>
                  </a:lnTo>
                  <a:lnTo>
                    <a:pt x="65" y="9"/>
                  </a:lnTo>
                  <a:lnTo>
                    <a:pt x="66" y="12"/>
                  </a:lnTo>
                  <a:lnTo>
                    <a:pt x="67" y="13"/>
                  </a:lnTo>
                  <a:lnTo>
                    <a:pt x="70" y="13"/>
                  </a:lnTo>
                  <a:lnTo>
                    <a:pt x="70" y="14"/>
                  </a:lnTo>
                  <a:lnTo>
                    <a:pt x="70" y="19"/>
                  </a:lnTo>
                  <a:lnTo>
                    <a:pt x="70" y="24"/>
                  </a:lnTo>
                  <a:lnTo>
                    <a:pt x="72" y="25"/>
                  </a:lnTo>
                  <a:lnTo>
                    <a:pt x="76" y="26"/>
                  </a:lnTo>
                  <a:lnTo>
                    <a:pt x="75" y="31"/>
                  </a:lnTo>
                  <a:lnTo>
                    <a:pt x="75" y="32"/>
                  </a:lnTo>
                  <a:lnTo>
                    <a:pt x="76" y="36"/>
                  </a:lnTo>
                  <a:lnTo>
                    <a:pt x="77" y="38"/>
                  </a:lnTo>
                  <a:lnTo>
                    <a:pt x="78" y="44"/>
                  </a:lnTo>
                  <a:lnTo>
                    <a:pt x="79" y="49"/>
                  </a:lnTo>
                  <a:lnTo>
                    <a:pt x="79" y="51"/>
                  </a:lnTo>
                  <a:lnTo>
                    <a:pt x="78" y="55"/>
                  </a:lnTo>
                  <a:lnTo>
                    <a:pt x="76" y="59"/>
                  </a:lnTo>
                  <a:lnTo>
                    <a:pt x="73" y="65"/>
                  </a:lnTo>
                  <a:lnTo>
                    <a:pt x="72" y="72"/>
                  </a:lnTo>
                  <a:lnTo>
                    <a:pt x="75" y="74"/>
                  </a:lnTo>
                  <a:lnTo>
                    <a:pt x="75" y="75"/>
                  </a:lnTo>
                  <a:lnTo>
                    <a:pt x="76" y="81"/>
                  </a:lnTo>
                  <a:lnTo>
                    <a:pt x="76" y="86"/>
                  </a:lnTo>
                  <a:lnTo>
                    <a:pt x="75" y="96"/>
                  </a:lnTo>
                  <a:lnTo>
                    <a:pt x="71" y="108"/>
                  </a:lnTo>
                  <a:lnTo>
                    <a:pt x="70" y="113"/>
                  </a:lnTo>
                  <a:lnTo>
                    <a:pt x="67" y="115"/>
                  </a:lnTo>
                  <a:lnTo>
                    <a:pt x="65" y="120"/>
                  </a:lnTo>
                  <a:lnTo>
                    <a:pt x="64" y="123"/>
                  </a:lnTo>
                  <a:lnTo>
                    <a:pt x="59" y="126"/>
                  </a:lnTo>
                  <a:lnTo>
                    <a:pt x="54" y="125"/>
                  </a:lnTo>
                  <a:lnTo>
                    <a:pt x="49" y="123"/>
                  </a:lnTo>
                  <a:lnTo>
                    <a:pt x="46" y="123"/>
                  </a:lnTo>
                  <a:lnTo>
                    <a:pt x="43" y="121"/>
                  </a:lnTo>
                  <a:lnTo>
                    <a:pt x="41" y="120"/>
                  </a:lnTo>
                  <a:lnTo>
                    <a:pt x="39" y="121"/>
                  </a:lnTo>
                  <a:lnTo>
                    <a:pt x="39" y="125"/>
                  </a:lnTo>
                  <a:lnTo>
                    <a:pt x="39" y="128"/>
                  </a:lnTo>
                  <a:lnTo>
                    <a:pt x="36" y="132"/>
                  </a:lnTo>
                  <a:lnTo>
                    <a:pt x="34" y="133"/>
                  </a:lnTo>
                  <a:lnTo>
                    <a:pt x="29" y="137"/>
                  </a:lnTo>
                  <a:lnTo>
                    <a:pt x="29" y="14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22" name="Freeform 78"/>
            <p:cNvSpPr>
              <a:spLocks/>
            </p:cNvSpPr>
            <p:nvPr/>
          </p:nvSpPr>
          <p:spPr bwMode="auto">
            <a:xfrm rot="1627522">
              <a:off x="2284" y="2942"/>
              <a:ext cx="168" cy="244"/>
            </a:xfrm>
            <a:custGeom>
              <a:avLst/>
              <a:gdLst>
                <a:gd name="T0" fmla="*/ 134 w 136"/>
                <a:gd name="T1" fmla="*/ 162 h 164"/>
                <a:gd name="T2" fmla="*/ 125 w 136"/>
                <a:gd name="T3" fmla="*/ 161 h 164"/>
                <a:gd name="T4" fmla="*/ 114 w 136"/>
                <a:gd name="T5" fmla="*/ 164 h 164"/>
                <a:gd name="T6" fmla="*/ 104 w 136"/>
                <a:gd name="T7" fmla="*/ 161 h 164"/>
                <a:gd name="T8" fmla="*/ 98 w 136"/>
                <a:gd name="T9" fmla="*/ 146 h 164"/>
                <a:gd name="T10" fmla="*/ 94 w 136"/>
                <a:gd name="T11" fmla="*/ 137 h 164"/>
                <a:gd name="T12" fmla="*/ 88 w 136"/>
                <a:gd name="T13" fmla="*/ 128 h 164"/>
                <a:gd name="T14" fmla="*/ 82 w 136"/>
                <a:gd name="T15" fmla="*/ 120 h 164"/>
                <a:gd name="T16" fmla="*/ 80 w 136"/>
                <a:gd name="T17" fmla="*/ 124 h 164"/>
                <a:gd name="T18" fmla="*/ 72 w 136"/>
                <a:gd name="T19" fmla="*/ 124 h 164"/>
                <a:gd name="T20" fmla="*/ 68 w 136"/>
                <a:gd name="T21" fmla="*/ 113 h 164"/>
                <a:gd name="T22" fmla="*/ 54 w 136"/>
                <a:gd name="T23" fmla="*/ 103 h 164"/>
                <a:gd name="T24" fmla="*/ 46 w 136"/>
                <a:gd name="T25" fmla="*/ 96 h 164"/>
                <a:gd name="T26" fmla="*/ 41 w 136"/>
                <a:gd name="T27" fmla="*/ 90 h 164"/>
                <a:gd name="T28" fmla="*/ 34 w 136"/>
                <a:gd name="T29" fmla="*/ 88 h 164"/>
                <a:gd name="T30" fmla="*/ 30 w 136"/>
                <a:gd name="T31" fmla="*/ 77 h 164"/>
                <a:gd name="T32" fmla="*/ 22 w 136"/>
                <a:gd name="T33" fmla="*/ 79 h 164"/>
                <a:gd name="T34" fmla="*/ 17 w 136"/>
                <a:gd name="T35" fmla="*/ 72 h 164"/>
                <a:gd name="T36" fmla="*/ 9 w 136"/>
                <a:gd name="T37" fmla="*/ 68 h 164"/>
                <a:gd name="T38" fmla="*/ 9 w 136"/>
                <a:gd name="T39" fmla="*/ 55 h 164"/>
                <a:gd name="T40" fmla="*/ 12 w 136"/>
                <a:gd name="T41" fmla="*/ 53 h 164"/>
                <a:gd name="T42" fmla="*/ 18 w 136"/>
                <a:gd name="T43" fmla="*/ 54 h 164"/>
                <a:gd name="T44" fmla="*/ 21 w 136"/>
                <a:gd name="T45" fmla="*/ 40 h 164"/>
                <a:gd name="T46" fmla="*/ 17 w 136"/>
                <a:gd name="T47" fmla="*/ 34 h 164"/>
                <a:gd name="T48" fmla="*/ 8 w 136"/>
                <a:gd name="T49" fmla="*/ 34 h 164"/>
                <a:gd name="T50" fmla="*/ 0 w 136"/>
                <a:gd name="T51" fmla="*/ 26 h 164"/>
                <a:gd name="T52" fmla="*/ 3 w 136"/>
                <a:gd name="T53" fmla="*/ 14 h 164"/>
                <a:gd name="T54" fmla="*/ 10 w 136"/>
                <a:gd name="T55" fmla="*/ 12 h 164"/>
                <a:gd name="T56" fmla="*/ 24 w 136"/>
                <a:gd name="T57" fmla="*/ 1 h 164"/>
                <a:gd name="T58" fmla="*/ 45 w 136"/>
                <a:gd name="T59" fmla="*/ 1 h 164"/>
                <a:gd name="T60" fmla="*/ 56 w 136"/>
                <a:gd name="T61" fmla="*/ 17 h 164"/>
                <a:gd name="T62" fmla="*/ 46 w 136"/>
                <a:gd name="T63" fmla="*/ 32 h 164"/>
                <a:gd name="T64" fmla="*/ 65 w 136"/>
                <a:gd name="T65" fmla="*/ 28 h 164"/>
                <a:gd name="T66" fmla="*/ 74 w 136"/>
                <a:gd name="T67" fmla="*/ 29 h 164"/>
                <a:gd name="T68" fmla="*/ 75 w 136"/>
                <a:gd name="T69" fmla="*/ 49 h 164"/>
                <a:gd name="T70" fmla="*/ 84 w 136"/>
                <a:gd name="T71" fmla="*/ 64 h 164"/>
                <a:gd name="T72" fmla="*/ 96 w 136"/>
                <a:gd name="T73" fmla="*/ 67 h 164"/>
                <a:gd name="T74" fmla="*/ 107 w 136"/>
                <a:gd name="T75" fmla="*/ 64 h 164"/>
                <a:gd name="T76" fmla="*/ 114 w 136"/>
                <a:gd name="T77" fmla="*/ 73 h 164"/>
                <a:gd name="T78" fmla="*/ 114 w 136"/>
                <a:gd name="T79" fmla="*/ 89 h 164"/>
                <a:gd name="T80" fmla="*/ 113 w 136"/>
                <a:gd name="T81" fmla="*/ 104 h 164"/>
                <a:gd name="T82" fmla="*/ 114 w 136"/>
                <a:gd name="T83" fmla="*/ 122 h 164"/>
                <a:gd name="T84" fmla="*/ 117 w 136"/>
                <a:gd name="T85" fmla="*/ 136 h 164"/>
                <a:gd name="T86" fmla="*/ 125 w 136"/>
                <a:gd name="T87" fmla="*/ 137 h 164"/>
                <a:gd name="T88" fmla="*/ 131 w 136"/>
                <a:gd name="T89" fmla="*/ 146 h 164"/>
                <a:gd name="T90" fmla="*/ 136 w 136"/>
                <a:gd name="T91" fmla="*/ 15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6" h="164">
                  <a:moveTo>
                    <a:pt x="136" y="157"/>
                  </a:moveTo>
                  <a:lnTo>
                    <a:pt x="135" y="160"/>
                  </a:lnTo>
                  <a:lnTo>
                    <a:pt x="134" y="162"/>
                  </a:lnTo>
                  <a:lnTo>
                    <a:pt x="131" y="162"/>
                  </a:lnTo>
                  <a:lnTo>
                    <a:pt x="129" y="160"/>
                  </a:lnTo>
                  <a:lnTo>
                    <a:pt x="125" y="161"/>
                  </a:lnTo>
                  <a:lnTo>
                    <a:pt x="122" y="162"/>
                  </a:lnTo>
                  <a:lnTo>
                    <a:pt x="117" y="164"/>
                  </a:lnTo>
                  <a:lnTo>
                    <a:pt x="114" y="164"/>
                  </a:lnTo>
                  <a:lnTo>
                    <a:pt x="108" y="161"/>
                  </a:lnTo>
                  <a:lnTo>
                    <a:pt x="106" y="160"/>
                  </a:lnTo>
                  <a:lnTo>
                    <a:pt x="104" y="161"/>
                  </a:lnTo>
                  <a:lnTo>
                    <a:pt x="96" y="154"/>
                  </a:lnTo>
                  <a:lnTo>
                    <a:pt x="98" y="150"/>
                  </a:lnTo>
                  <a:lnTo>
                    <a:pt x="98" y="146"/>
                  </a:lnTo>
                  <a:lnTo>
                    <a:pt x="96" y="144"/>
                  </a:lnTo>
                  <a:lnTo>
                    <a:pt x="95" y="139"/>
                  </a:lnTo>
                  <a:lnTo>
                    <a:pt x="94" y="137"/>
                  </a:lnTo>
                  <a:lnTo>
                    <a:pt x="93" y="134"/>
                  </a:lnTo>
                  <a:lnTo>
                    <a:pt x="90" y="131"/>
                  </a:lnTo>
                  <a:lnTo>
                    <a:pt x="88" y="128"/>
                  </a:lnTo>
                  <a:lnTo>
                    <a:pt x="87" y="126"/>
                  </a:lnTo>
                  <a:lnTo>
                    <a:pt x="86" y="120"/>
                  </a:lnTo>
                  <a:lnTo>
                    <a:pt x="82" y="120"/>
                  </a:lnTo>
                  <a:lnTo>
                    <a:pt x="81" y="120"/>
                  </a:lnTo>
                  <a:lnTo>
                    <a:pt x="78" y="121"/>
                  </a:lnTo>
                  <a:lnTo>
                    <a:pt x="80" y="124"/>
                  </a:lnTo>
                  <a:lnTo>
                    <a:pt x="77" y="125"/>
                  </a:lnTo>
                  <a:lnTo>
                    <a:pt x="75" y="125"/>
                  </a:lnTo>
                  <a:lnTo>
                    <a:pt x="72" y="124"/>
                  </a:lnTo>
                  <a:lnTo>
                    <a:pt x="70" y="120"/>
                  </a:lnTo>
                  <a:lnTo>
                    <a:pt x="70" y="116"/>
                  </a:lnTo>
                  <a:lnTo>
                    <a:pt x="68" y="113"/>
                  </a:lnTo>
                  <a:lnTo>
                    <a:pt x="65" y="110"/>
                  </a:lnTo>
                  <a:lnTo>
                    <a:pt x="54" y="104"/>
                  </a:lnTo>
                  <a:lnTo>
                    <a:pt x="54" y="103"/>
                  </a:lnTo>
                  <a:lnTo>
                    <a:pt x="52" y="98"/>
                  </a:lnTo>
                  <a:lnTo>
                    <a:pt x="51" y="97"/>
                  </a:lnTo>
                  <a:lnTo>
                    <a:pt x="46" y="96"/>
                  </a:lnTo>
                  <a:lnTo>
                    <a:pt x="44" y="95"/>
                  </a:lnTo>
                  <a:lnTo>
                    <a:pt x="44" y="91"/>
                  </a:lnTo>
                  <a:lnTo>
                    <a:pt x="41" y="90"/>
                  </a:lnTo>
                  <a:lnTo>
                    <a:pt x="39" y="91"/>
                  </a:lnTo>
                  <a:lnTo>
                    <a:pt x="36" y="90"/>
                  </a:lnTo>
                  <a:lnTo>
                    <a:pt x="34" y="88"/>
                  </a:lnTo>
                  <a:lnTo>
                    <a:pt x="34" y="84"/>
                  </a:lnTo>
                  <a:lnTo>
                    <a:pt x="33" y="79"/>
                  </a:lnTo>
                  <a:lnTo>
                    <a:pt x="30" y="77"/>
                  </a:lnTo>
                  <a:lnTo>
                    <a:pt x="28" y="76"/>
                  </a:lnTo>
                  <a:lnTo>
                    <a:pt x="24" y="78"/>
                  </a:lnTo>
                  <a:lnTo>
                    <a:pt x="22" y="79"/>
                  </a:lnTo>
                  <a:lnTo>
                    <a:pt x="18" y="78"/>
                  </a:lnTo>
                  <a:lnTo>
                    <a:pt x="17" y="74"/>
                  </a:lnTo>
                  <a:lnTo>
                    <a:pt x="17" y="72"/>
                  </a:lnTo>
                  <a:lnTo>
                    <a:pt x="15" y="71"/>
                  </a:lnTo>
                  <a:lnTo>
                    <a:pt x="11" y="70"/>
                  </a:lnTo>
                  <a:lnTo>
                    <a:pt x="9" y="68"/>
                  </a:lnTo>
                  <a:lnTo>
                    <a:pt x="8" y="65"/>
                  </a:lnTo>
                  <a:lnTo>
                    <a:pt x="8" y="59"/>
                  </a:lnTo>
                  <a:lnTo>
                    <a:pt x="9" y="55"/>
                  </a:lnTo>
                  <a:lnTo>
                    <a:pt x="10" y="52"/>
                  </a:lnTo>
                  <a:lnTo>
                    <a:pt x="11" y="52"/>
                  </a:lnTo>
                  <a:lnTo>
                    <a:pt x="12" y="53"/>
                  </a:lnTo>
                  <a:lnTo>
                    <a:pt x="15" y="54"/>
                  </a:lnTo>
                  <a:lnTo>
                    <a:pt x="16" y="54"/>
                  </a:lnTo>
                  <a:lnTo>
                    <a:pt x="18" y="54"/>
                  </a:lnTo>
                  <a:lnTo>
                    <a:pt x="20" y="53"/>
                  </a:lnTo>
                  <a:lnTo>
                    <a:pt x="21" y="49"/>
                  </a:lnTo>
                  <a:lnTo>
                    <a:pt x="21" y="40"/>
                  </a:lnTo>
                  <a:lnTo>
                    <a:pt x="21" y="35"/>
                  </a:lnTo>
                  <a:lnTo>
                    <a:pt x="20" y="32"/>
                  </a:lnTo>
                  <a:lnTo>
                    <a:pt x="17" y="34"/>
                  </a:lnTo>
                  <a:lnTo>
                    <a:pt x="11" y="36"/>
                  </a:lnTo>
                  <a:lnTo>
                    <a:pt x="9" y="36"/>
                  </a:lnTo>
                  <a:lnTo>
                    <a:pt x="8" y="34"/>
                  </a:lnTo>
                  <a:lnTo>
                    <a:pt x="6" y="31"/>
                  </a:lnTo>
                  <a:lnTo>
                    <a:pt x="2" y="30"/>
                  </a:lnTo>
                  <a:lnTo>
                    <a:pt x="0" y="26"/>
                  </a:lnTo>
                  <a:lnTo>
                    <a:pt x="0" y="22"/>
                  </a:lnTo>
                  <a:lnTo>
                    <a:pt x="0" y="19"/>
                  </a:lnTo>
                  <a:lnTo>
                    <a:pt x="3" y="14"/>
                  </a:lnTo>
                  <a:lnTo>
                    <a:pt x="6" y="16"/>
                  </a:lnTo>
                  <a:lnTo>
                    <a:pt x="10" y="14"/>
                  </a:lnTo>
                  <a:lnTo>
                    <a:pt x="10" y="12"/>
                  </a:lnTo>
                  <a:lnTo>
                    <a:pt x="9" y="7"/>
                  </a:lnTo>
                  <a:lnTo>
                    <a:pt x="12" y="5"/>
                  </a:lnTo>
                  <a:lnTo>
                    <a:pt x="24" y="1"/>
                  </a:lnTo>
                  <a:lnTo>
                    <a:pt x="28" y="0"/>
                  </a:lnTo>
                  <a:lnTo>
                    <a:pt x="40" y="0"/>
                  </a:lnTo>
                  <a:lnTo>
                    <a:pt x="45" y="1"/>
                  </a:lnTo>
                  <a:lnTo>
                    <a:pt x="54" y="8"/>
                  </a:lnTo>
                  <a:lnTo>
                    <a:pt x="57" y="13"/>
                  </a:lnTo>
                  <a:lnTo>
                    <a:pt x="56" y="17"/>
                  </a:lnTo>
                  <a:lnTo>
                    <a:pt x="53" y="22"/>
                  </a:lnTo>
                  <a:lnTo>
                    <a:pt x="45" y="26"/>
                  </a:lnTo>
                  <a:lnTo>
                    <a:pt x="46" y="32"/>
                  </a:lnTo>
                  <a:lnTo>
                    <a:pt x="51" y="37"/>
                  </a:lnTo>
                  <a:lnTo>
                    <a:pt x="59" y="32"/>
                  </a:lnTo>
                  <a:lnTo>
                    <a:pt x="65" y="28"/>
                  </a:lnTo>
                  <a:lnTo>
                    <a:pt x="66" y="23"/>
                  </a:lnTo>
                  <a:lnTo>
                    <a:pt x="71" y="28"/>
                  </a:lnTo>
                  <a:lnTo>
                    <a:pt x="74" y="29"/>
                  </a:lnTo>
                  <a:lnTo>
                    <a:pt x="72" y="36"/>
                  </a:lnTo>
                  <a:lnTo>
                    <a:pt x="74" y="44"/>
                  </a:lnTo>
                  <a:lnTo>
                    <a:pt x="75" y="49"/>
                  </a:lnTo>
                  <a:lnTo>
                    <a:pt x="78" y="56"/>
                  </a:lnTo>
                  <a:lnTo>
                    <a:pt x="81" y="61"/>
                  </a:lnTo>
                  <a:lnTo>
                    <a:pt x="84" y="64"/>
                  </a:lnTo>
                  <a:lnTo>
                    <a:pt x="89" y="65"/>
                  </a:lnTo>
                  <a:lnTo>
                    <a:pt x="93" y="65"/>
                  </a:lnTo>
                  <a:lnTo>
                    <a:pt x="96" y="67"/>
                  </a:lnTo>
                  <a:lnTo>
                    <a:pt x="100" y="67"/>
                  </a:lnTo>
                  <a:lnTo>
                    <a:pt x="104" y="66"/>
                  </a:lnTo>
                  <a:lnTo>
                    <a:pt x="107" y="64"/>
                  </a:lnTo>
                  <a:lnTo>
                    <a:pt x="108" y="68"/>
                  </a:lnTo>
                  <a:lnTo>
                    <a:pt x="112" y="71"/>
                  </a:lnTo>
                  <a:lnTo>
                    <a:pt x="114" y="73"/>
                  </a:lnTo>
                  <a:lnTo>
                    <a:pt x="116" y="77"/>
                  </a:lnTo>
                  <a:lnTo>
                    <a:pt x="114" y="83"/>
                  </a:lnTo>
                  <a:lnTo>
                    <a:pt x="114" y="89"/>
                  </a:lnTo>
                  <a:lnTo>
                    <a:pt x="116" y="94"/>
                  </a:lnTo>
                  <a:lnTo>
                    <a:pt x="114" y="97"/>
                  </a:lnTo>
                  <a:lnTo>
                    <a:pt x="113" y="104"/>
                  </a:lnTo>
                  <a:lnTo>
                    <a:pt x="113" y="112"/>
                  </a:lnTo>
                  <a:lnTo>
                    <a:pt x="113" y="118"/>
                  </a:lnTo>
                  <a:lnTo>
                    <a:pt x="114" y="122"/>
                  </a:lnTo>
                  <a:lnTo>
                    <a:pt x="116" y="126"/>
                  </a:lnTo>
                  <a:lnTo>
                    <a:pt x="117" y="132"/>
                  </a:lnTo>
                  <a:lnTo>
                    <a:pt x="117" y="136"/>
                  </a:lnTo>
                  <a:lnTo>
                    <a:pt x="119" y="137"/>
                  </a:lnTo>
                  <a:lnTo>
                    <a:pt x="123" y="136"/>
                  </a:lnTo>
                  <a:lnTo>
                    <a:pt x="125" y="137"/>
                  </a:lnTo>
                  <a:lnTo>
                    <a:pt x="125" y="139"/>
                  </a:lnTo>
                  <a:lnTo>
                    <a:pt x="126" y="142"/>
                  </a:lnTo>
                  <a:lnTo>
                    <a:pt x="131" y="146"/>
                  </a:lnTo>
                  <a:lnTo>
                    <a:pt x="134" y="151"/>
                  </a:lnTo>
                  <a:lnTo>
                    <a:pt x="135" y="155"/>
                  </a:lnTo>
                  <a:lnTo>
                    <a:pt x="136" y="157"/>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23" name="Freeform 79"/>
            <p:cNvSpPr>
              <a:spLocks/>
            </p:cNvSpPr>
            <p:nvPr/>
          </p:nvSpPr>
          <p:spPr bwMode="auto">
            <a:xfrm rot="1627522">
              <a:off x="2244" y="3076"/>
              <a:ext cx="107" cy="175"/>
            </a:xfrm>
            <a:custGeom>
              <a:avLst/>
              <a:gdLst>
                <a:gd name="T0" fmla="*/ 0 w 86"/>
                <a:gd name="T1" fmla="*/ 113 h 118"/>
                <a:gd name="T2" fmla="*/ 8 w 86"/>
                <a:gd name="T3" fmla="*/ 107 h 118"/>
                <a:gd name="T4" fmla="*/ 20 w 86"/>
                <a:gd name="T5" fmla="*/ 104 h 118"/>
                <a:gd name="T6" fmla="*/ 35 w 86"/>
                <a:gd name="T7" fmla="*/ 90 h 118"/>
                <a:gd name="T8" fmla="*/ 48 w 86"/>
                <a:gd name="T9" fmla="*/ 72 h 118"/>
                <a:gd name="T10" fmla="*/ 47 w 86"/>
                <a:gd name="T11" fmla="*/ 64 h 118"/>
                <a:gd name="T12" fmla="*/ 50 w 86"/>
                <a:gd name="T13" fmla="*/ 56 h 118"/>
                <a:gd name="T14" fmla="*/ 50 w 86"/>
                <a:gd name="T15" fmla="*/ 48 h 118"/>
                <a:gd name="T16" fmla="*/ 48 w 86"/>
                <a:gd name="T17" fmla="*/ 41 h 118"/>
                <a:gd name="T18" fmla="*/ 51 w 86"/>
                <a:gd name="T19" fmla="*/ 34 h 118"/>
                <a:gd name="T20" fmla="*/ 51 w 86"/>
                <a:gd name="T21" fmla="*/ 27 h 118"/>
                <a:gd name="T22" fmla="*/ 40 w 86"/>
                <a:gd name="T23" fmla="*/ 20 h 118"/>
                <a:gd name="T24" fmla="*/ 41 w 86"/>
                <a:gd name="T25" fmla="*/ 16 h 118"/>
                <a:gd name="T26" fmla="*/ 40 w 86"/>
                <a:gd name="T27" fmla="*/ 6 h 118"/>
                <a:gd name="T28" fmla="*/ 42 w 86"/>
                <a:gd name="T29" fmla="*/ 0 h 118"/>
                <a:gd name="T30" fmla="*/ 56 w 86"/>
                <a:gd name="T31" fmla="*/ 9 h 118"/>
                <a:gd name="T32" fmla="*/ 58 w 86"/>
                <a:gd name="T33" fmla="*/ 16 h 118"/>
                <a:gd name="T34" fmla="*/ 63 w 86"/>
                <a:gd name="T35" fmla="*/ 21 h 118"/>
                <a:gd name="T36" fmla="*/ 68 w 86"/>
                <a:gd name="T37" fmla="*/ 20 h 118"/>
                <a:gd name="T38" fmla="*/ 69 w 86"/>
                <a:gd name="T39" fmla="*/ 16 h 118"/>
                <a:gd name="T40" fmla="*/ 74 w 86"/>
                <a:gd name="T41" fmla="*/ 16 h 118"/>
                <a:gd name="T42" fmla="*/ 76 w 86"/>
                <a:gd name="T43" fmla="*/ 24 h 118"/>
                <a:gd name="T44" fmla="*/ 81 w 86"/>
                <a:gd name="T45" fmla="*/ 30 h 118"/>
                <a:gd name="T46" fmla="*/ 83 w 86"/>
                <a:gd name="T47" fmla="*/ 35 h 118"/>
                <a:gd name="T48" fmla="*/ 86 w 86"/>
                <a:gd name="T49" fmla="*/ 42 h 118"/>
                <a:gd name="T50" fmla="*/ 84 w 86"/>
                <a:gd name="T51" fmla="*/ 50 h 118"/>
                <a:gd name="T52" fmla="*/ 80 w 86"/>
                <a:gd name="T53" fmla="*/ 48 h 118"/>
                <a:gd name="T54" fmla="*/ 78 w 86"/>
                <a:gd name="T55" fmla="*/ 58 h 118"/>
                <a:gd name="T56" fmla="*/ 76 w 86"/>
                <a:gd name="T57" fmla="*/ 68 h 118"/>
                <a:gd name="T58" fmla="*/ 77 w 86"/>
                <a:gd name="T59" fmla="*/ 75 h 118"/>
                <a:gd name="T60" fmla="*/ 78 w 86"/>
                <a:gd name="T61" fmla="*/ 86 h 118"/>
                <a:gd name="T62" fmla="*/ 76 w 86"/>
                <a:gd name="T63" fmla="*/ 92 h 118"/>
                <a:gd name="T64" fmla="*/ 76 w 86"/>
                <a:gd name="T65" fmla="*/ 104 h 118"/>
                <a:gd name="T66" fmla="*/ 64 w 86"/>
                <a:gd name="T67" fmla="*/ 102 h 118"/>
                <a:gd name="T68" fmla="*/ 57 w 86"/>
                <a:gd name="T69" fmla="*/ 108 h 118"/>
                <a:gd name="T70" fmla="*/ 48 w 86"/>
                <a:gd name="T71" fmla="*/ 108 h 118"/>
                <a:gd name="T72" fmla="*/ 42 w 86"/>
                <a:gd name="T73" fmla="*/ 108 h 118"/>
                <a:gd name="T74" fmla="*/ 36 w 86"/>
                <a:gd name="T75" fmla="*/ 112 h 118"/>
                <a:gd name="T76" fmla="*/ 29 w 86"/>
                <a:gd name="T77" fmla="*/ 112 h 118"/>
                <a:gd name="T78" fmla="*/ 21 w 86"/>
                <a:gd name="T79" fmla="*/ 116 h 118"/>
                <a:gd name="T80" fmla="*/ 14 w 86"/>
                <a:gd name="T81" fmla="*/ 118 h 118"/>
                <a:gd name="T82" fmla="*/ 5 w 86"/>
                <a:gd name="T83" fmla="*/ 11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 h="118">
                  <a:moveTo>
                    <a:pt x="0" y="114"/>
                  </a:moveTo>
                  <a:lnTo>
                    <a:pt x="0" y="113"/>
                  </a:lnTo>
                  <a:lnTo>
                    <a:pt x="5" y="111"/>
                  </a:lnTo>
                  <a:lnTo>
                    <a:pt x="8" y="107"/>
                  </a:lnTo>
                  <a:lnTo>
                    <a:pt x="12" y="106"/>
                  </a:lnTo>
                  <a:lnTo>
                    <a:pt x="20" y="104"/>
                  </a:lnTo>
                  <a:lnTo>
                    <a:pt x="28" y="98"/>
                  </a:lnTo>
                  <a:lnTo>
                    <a:pt x="35" y="90"/>
                  </a:lnTo>
                  <a:lnTo>
                    <a:pt x="41" y="82"/>
                  </a:lnTo>
                  <a:lnTo>
                    <a:pt x="48" y="72"/>
                  </a:lnTo>
                  <a:lnTo>
                    <a:pt x="48" y="68"/>
                  </a:lnTo>
                  <a:lnTo>
                    <a:pt x="47" y="64"/>
                  </a:lnTo>
                  <a:lnTo>
                    <a:pt x="50" y="59"/>
                  </a:lnTo>
                  <a:lnTo>
                    <a:pt x="50" y="56"/>
                  </a:lnTo>
                  <a:lnTo>
                    <a:pt x="51" y="53"/>
                  </a:lnTo>
                  <a:lnTo>
                    <a:pt x="50" y="48"/>
                  </a:lnTo>
                  <a:lnTo>
                    <a:pt x="50" y="45"/>
                  </a:lnTo>
                  <a:lnTo>
                    <a:pt x="48" y="41"/>
                  </a:lnTo>
                  <a:lnTo>
                    <a:pt x="48" y="38"/>
                  </a:lnTo>
                  <a:lnTo>
                    <a:pt x="51" y="34"/>
                  </a:lnTo>
                  <a:lnTo>
                    <a:pt x="51" y="32"/>
                  </a:lnTo>
                  <a:lnTo>
                    <a:pt x="51" y="27"/>
                  </a:lnTo>
                  <a:lnTo>
                    <a:pt x="47" y="24"/>
                  </a:lnTo>
                  <a:lnTo>
                    <a:pt x="40" y="20"/>
                  </a:lnTo>
                  <a:lnTo>
                    <a:pt x="40" y="17"/>
                  </a:lnTo>
                  <a:lnTo>
                    <a:pt x="41" y="16"/>
                  </a:lnTo>
                  <a:lnTo>
                    <a:pt x="39" y="9"/>
                  </a:lnTo>
                  <a:lnTo>
                    <a:pt x="40" y="6"/>
                  </a:lnTo>
                  <a:lnTo>
                    <a:pt x="42" y="5"/>
                  </a:lnTo>
                  <a:lnTo>
                    <a:pt x="42" y="0"/>
                  </a:lnTo>
                  <a:lnTo>
                    <a:pt x="53" y="6"/>
                  </a:lnTo>
                  <a:lnTo>
                    <a:pt x="56" y="9"/>
                  </a:lnTo>
                  <a:lnTo>
                    <a:pt x="58" y="12"/>
                  </a:lnTo>
                  <a:lnTo>
                    <a:pt x="58" y="16"/>
                  </a:lnTo>
                  <a:lnTo>
                    <a:pt x="60" y="20"/>
                  </a:lnTo>
                  <a:lnTo>
                    <a:pt x="63" y="21"/>
                  </a:lnTo>
                  <a:lnTo>
                    <a:pt x="65" y="21"/>
                  </a:lnTo>
                  <a:lnTo>
                    <a:pt x="68" y="20"/>
                  </a:lnTo>
                  <a:lnTo>
                    <a:pt x="66" y="17"/>
                  </a:lnTo>
                  <a:lnTo>
                    <a:pt x="69" y="16"/>
                  </a:lnTo>
                  <a:lnTo>
                    <a:pt x="70" y="16"/>
                  </a:lnTo>
                  <a:lnTo>
                    <a:pt x="74" y="16"/>
                  </a:lnTo>
                  <a:lnTo>
                    <a:pt x="75" y="22"/>
                  </a:lnTo>
                  <a:lnTo>
                    <a:pt x="76" y="24"/>
                  </a:lnTo>
                  <a:lnTo>
                    <a:pt x="78" y="27"/>
                  </a:lnTo>
                  <a:lnTo>
                    <a:pt x="81" y="30"/>
                  </a:lnTo>
                  <a:lnTo>
                    <a:pt x="82" y="33"/>
                  </a:lnTo>
                  <a:lnTo>
                    <a:pt x="83" y="35"/>
                  </a:lnTo>
                  <a:lnTo>
                    <a:pt x="84" y="40"/>
                  </a:lnTo>
                  <a:lnTo>
                    <a:pt x="86" y="42"/>
                  </a:lnTo>
                  <a:lnTo>
                    <a:pt x="86" y="46"/>
                  </a:lnTo>
                  <a:lnTo>
                    <a:pt x="84" y="50"/>
                  </a:lnTo>
                  <a:lnTo>
                    <a:pt x="81" y="48"/>
                  </a:lnTo>
                  <a:lnTo>
                    <a:pt x="80" y="48"/>
                  </a:lnTo>
                  <a:lnTo>
                    <a:pt x="80" y="53"/>
                  </a:lnTo>
                  <a:lnTo>
                    <a:pt x="78" y="58"/>
                  </a:lnTo>
                  <a:lnTo>
                    <a:pt x="76" y="63"/>
                  </a:lnTo>
                  <a:lnTo>
                    <a:pt x="76" y="68"/>
                  </a:lnTo>
                  <a:lnTo>
                    <a:pt x="78" y="72"/>
                  </a:lnTo>
                  <a:lnTo>
                    <a:pt x="77" y="75"/>
                  </a:lnTo>
                  <a:lnTo>
                    <a:pt x="77" y="80"/>
                  </a:lnTo>
                  <a:lnTo>
                    <a:pt x="78" y="86"/>
                  </a:lnTo>
                  <a:lnTo>
                    <a:pt x="77" y="88"/>
                  </a:lnTo>
                  <a:lnTo>
                    <a:pt x="76" y="92"/>
                  </a:lnTo>
                  <a:lnTo>
                    <a:pt x="76" y="99"/>
                  </a:lnTo>
                  <a:lnTo>
                    <a:pt x="76" y="104"/>
                  </a:lnTo>
                  <a:lnTo>
                    <a:pt x="68" y="104"/>
                  </a:lnTo>
                  <a:lnTo>
                    <a:pt x="64" y="102"/>
                  </a:lnTo>
                  <a:lnTo>
                    <a:pt x="60" y="105"/>
                  </a:lnTo>
                  <a:lnTo>
                    <a:pt x="57" y="108"/>
                  </a:lnTo>
                  <a:lnTo>
                    <a:pt x="53" y="110"/>
                  </a:lnTo>
                  <a:lnTo>
                    <a:pt x="48" y="108"/>
                  </a:lnTo>
                  <a:lnTo>
                    <a:pt x="46" y="110"/>
                  </a:lnTo>
                  <a:lnTo>
                    <a:pt x="42" y="108"/>
                  </a:lnTo>
                  <a:lnTo>
                    <a:pt x="40" y="110"/>
                  </a:lnTo>
                  <a:lnTo>
                    <a:pt x="36" y="112"/>
                  </a:lnTo>
                  <a:lnTo>
                    <a:pt x="35" y="114"/>
                  </a:lnTo>
                  <a:lnTo>
                    <a:pt x="29" y="112"/>
                  </a:lnTo>
                  <a:lnTo>
                    <a:pt x="24" y="113"/>
                  </a:lnTo>
                  <a:lnTo>
                    <a:pt x="21" y="116"/>
                  </a:lnTo>
                  <a:lnTo>
                    <a:pt x="18" y="117"/>
                  </a:lnTo>
                  <a:lnTo>
                    <a:pt x="14" y="118"/>
                  </a:lnTo>
                  <a:lnTo>
                    <a:pt x="10" y="116"/>
                  </a:lnTo>
                  <a:lnTo>
                    <a:pt x="5" y="116"/>
                  </a:lnTo>
                  <a:lnTo>
                    <a:pt x="0" y="114"/>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24" name="Freeform 80"/>
            <p:cNvSpPr>
              <a:spLocks/>
            </p:cNvSpPr>
            <p:nvPr/>
          </p:nvSpPr>
          <p:spPr bwMode="auto">
            <a:xfrm rot="1627522">
              <a:off x="2190" y="2909"/>
              <a:ext cx="175" cy="241"/>
            </a:xfrm>
            <a:custGeom>
              <a:avLst/>
              <a:gdLst>
                <a:gd name="T0" fmla="*/ 142 w 143"/>
                <a:gd name="T1" fmla="*/ 153 h 163"/>
                <a:gd name="T2" fmla="*/ 142 w 143"/>
                <a:gd name="T3" fmla="*/ 142 h 163"/>
                <a:gd name="T4" fmla="*/ 143 w 143"/>
                <a:gd name="T5" fmla="*/ 131 h 163"/>
                <a:gd name="T6" fmla="*/ 139 w 143"/>
                <a:gd name="T7" fmla="*/ 121 h 163"/>
                <a:gd name="T8" fmla="*/ 133 w 143"/>
                <a:gd name="T9" fmla="*/ 113 h 163"/>
                <a:gd name="T10" fmla="*/ 134 w 143"/>
                <a:gd name="T11" fmla="*/ 102 h 163"/>
                <a:gd name="T12" fmla="*/ 132 w 143"/>
                <a:gd name="T13" fmla="*/ 91 h 163"/>
                <a:gd name="T14" fmla="*/ 124 w 143"/>
                <a:gd name="T15" fmla="*/ 88 h 163"/>
                <a:gd name="T16" fmla="*/ 119 w 143"/>
                <a:gd name="T17" fmla="*/ 84 h 163"/>
                <a:gd name="T18" fmla="*/ 114 w 143"/>
                <a:gd name="T19" fmla="*/ 77 h 163"/>
                <a:gd name="T20" fmla="*/ 108 w 143"/>
                <a:gd name="T21" fmla="*/ 69 h 163"/>
                <a:gd name="T22" fmla="*/ 98 w 143"/>
                <a:gd name="T23" fmla="*/ 71 h 163"/>
                <a:gd name="T24" fmla="*/ 95 w 143"/>
                <a:gd name="T25" fmla="*/ 64 h 163"/>
                <a:gd name="T26" fmla="*/ 88 w 143"/>
                <a:gd name="T27" fmla="*/ 58 h 163"/>
                <a:gd name="T28" fmla="*/ 90 w 143"/>
                <a:gd name="T29" fmla="*/ 45 h 163"/>
                <a:gd name="T30" fmla="*/ 95 w 143"/>
                <a:gd name="T31" fmla="*/ 47 h 163"/>
                <a:gd name="T32" fmla="*/ 100 w 143"/>
                <a:gd name="T33" fmla="*/ 46 h 163"/>
                <a:gd name="T34" fmla="*/ 101 w 143"/>
                <a:gd name="T35" fmla="*/ 28 h 163"/>
                <a:gd name="T36" fmla="*/ 91 w 143"/>
                <a:gd name="T37" fmla="*/ 29 h 163"/>
                <a:gd name="T38" fmla="*/ 86 w 143"/>
                <a:gd name="T39" fmla="*/ 24 h 163"/>
                <a:gd name="T40" fmla="*/ 80 w 143"/>
                <a:gd name="T41" fmla="*/ 15 h 163"/>
                <a:gd name="T42" fmla="*/ 78 w 143"/>
                <a:gd name="T43" fmla="*/ 5 h 163"/>
                <a:gd name="T44" fmla="*/ 61 w 143"/>
                <a:gd name="T45" fmla="*/ 4 h 163"/>
                <a:gd name="T46" fmla="*/ 42 w 143"/>
                <a:gd name="T47" fmla="*/ 4 h 163"/>
                <a:gd name="T48" fmla="*/ 23 w 143"/>
                <a:gd name="T49" fmla="*/ 9 h 163"/>
                <a:gd name="T50" fmla="*/ 23 w 143"/>
                <a:gd name="T51" fmla="*/ 17 h 163"/>
                <a:gd name="T52" fmla="*/ 26 w 143"/>
                <a:gd name="T53" fmla="*/ 33 h 163"/>
                <a:gd name="T54" fmla="*/ 29 w 143"/>
                <a:gd name="T55" fmla="*/ 48 h 163"/>
                <a:gd name="T56" fmla="*/ 29 w 143"/>
                <a:gd name="T57" fmla="*/ 61 h 163"/>
                <a:gd name="T58" fmla="*/ 19 w 143"/>
                <a:gd name="T59" fmla="*/ 69 h 163"/>
                <a:gd name="T60" fmla="*/ 20 w 143"/>
                <a:gd name="T61" fmla="*/ 79 h 163"/>
                <a:gd name="T62" fmla="*/ 14 w 143"/>
                <a:gd name="T63" fmla="*/ 87 h 163"/>
                <a:gd name="T64" fmla="*/ 8 w 143"/>
                <a:gd name="T65" fmla="*/ 94 h 163"/>
                <a:gd name="T66" fmla="*/ 2 w 143"/>
                <a:gd name="T67" fmla="*/ 101 h 163"/>
                <a:gd name="T68" fmla="*/ 0 w 143"/>
                <a:gd name="T69" fmla="*/ 107 h 163"/>
                <a:gd name="T70" fmla="*/ 1 w 143"/>
                <a:gd name="T71" fmla="*/ 117 h 163"/>
                <a:gd name="T72" fmla="*/ 1 w 143"/>
                <a:gd name="T73" fmla="*/ 127 h 163"/>
                <a:gd name="T74" fmla="*/ 5 w 143"/>
                <a:gd name="T75" fmla="*/ 136 h 163"/>
                <a:gd name="T76" fmla="*/ 8 w 143"/>
                <a:gd name="T77" fmla="*/ 142 h 163"/>
                <a:gd name="T78" fmla="*/ 56 w 143"/>
                <a:gd name="T79" fmla="*/ 138 h 163"/>
                <a:gd name="T80" fmla="*/ 77 w 143"/>
                <a:gd name="T81" fmla="*/ 157 h 163"/>
                <a:gd name="T82" fmla="*/ 91 w 143"/>
                <a:gd name="T83" fmla="*/ 163 h 163"/>
                <a:gd name="T84" fmla="*/ 107 w 143"/>
                <a:gd name="T85" fmla="*/ 161 h 163"/>
                <a:gd name="T86" fmla="*/ 138 w 143"/>
                <a:gd name="T87" fmla="*/ 16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3" h="163">
                  <a:moveTo>
                    <a:pt x="139" y="161"/>
                  </a:moveTo>
                  <a:lnTo>
                    <a:pt x="142" y="156"/>
                  </a:lnTo>
                  <a:lnTo>
                    <a:pt x="142" y="153"/>
                  </a:lnTo>
                  <a:lnTo>
                    <a:pt x="143" y="150"/>
                  </a:lnTo>
                  <a:lnTo>
                    <a:pt x="142" y="145"/>
                  </a:lnTo>
                  <a:lnTo>
                    <a:pt x="142" y="142"/>
                  </a:lnTo>
                  <a:lnTo>
                    <a:pt x="140" y="138"/>
                  </a:lnTo>
                  <a:lnTo>
                    <a:pt x="140" y="135"/>
                  </a:lnTo>
                  <a:lnTo>
                    <a:pt x="143" y="131"/>
                  </a:lnTo>
                  <a:lnTo>
                    <a:pt x="143" y="129"/>
                  </a:lnTo>
                  <a:lnTo>
                    <a:pt x="143" y="124"/>
                  </a:lnTo>
                  <a:lnTo>
                    <a:pt x="139" y="121"/>
                  </a:lnTo>
                  <a:lnTo>
                    <a:pt x="132" y="117"/>
                  </a:lnTo>
                  <a:lnTo>
                    <a:pt x="132" y="114"/>
                  </a:lnTo>
                  <a:lnTo>
                    <a:pt x="133" y="113"/>
                  </a:lnTo>
                  <a:lnTo>
                    <a:pt x="131" y="106"/>
                  </a:lnTo>
                  <a:lnTo>
                    <a:pt x="132" y="103"/>
                  </a:lnTo>
                  <a:lnTo>
                    <a:pt x="134" y="102"/>
                  </a:lnTo>
                  <a:lnTo>
                    <a:pt x="134" y="97"/>
                  </a:lnTo>
                  <a:lnTo>
                    <a:pt x="134" y="96"/>
                  </a:lnTo>
                  <a:lnTo>
                    <a:pt x="132" y="91"/>
                  </a:lnTo>
                  <a:lnTo>
                    <a:pt x="131" y="90"/>
                  </a:lnTo>
                  <a:lnTo>
                    <a:pt x="126" y="89"/>
                  </a:lnTo>
                  <a:lnTo>
                    <a:pt x="124" y="88"/>
                  </a:lnTo>
                  <a:lnTo>
                    <a:pt x="124" y="84"/>
                  </a:lnTo>
                  <a:lnTo>
                    <a:pt x="121" y="83"/>
                  </a:lnTo>
                  <a:lnTo>
                    <a:pt x="119" y="84"/>
                  </a:lnTo>
                  <a:lnTo>
                    <a:pt x="116" y="83"/>
                  </a:lnTo>
                  <a:lnTo>
                    <a:pt x="114" y="81"/>
                  </a:lnTo>
                  <a:lnTo>
                    <a:pt x="114" y="77"/>
                  </a:lnTo>
                  <a:lnTo>
                    <a:pt x="113" y="72"/>
                  </a:lnTo>
                  <a:lnTo>
                    <a:pt x="110" y="70"/>
                  </a:lnTo>
                  <a:lnTo>
                    <a:pt x="108" y="69"/>
                  </a:lnTo>
                  <a:lnTo>
                    <a:pt x="104" y="71"/>
                  </a:lnTo>
                  <a:lnTo>
                    <a:pt x="102" y="72"/>
                  </a:lnTo>
                  <a:lnTo>
                    <a:pt x="98" y="71"/>
                  </a:lnTo>
                  <a:lnTo>
                    <a:pt x="97" y="67"/>
                  </a:lnTo>
                  <a:lnTo>
                    <a:pt x="97" y="65"/>
                  </a:lnTo>
                  <a:lnTo>
                    <a:pt x="95" y="64"/>
                  </a:lnTo>
                  <a:lnTo>
                    <a:pt x="91" y="63"/>
                  </a:lnTo>
                  <a:lnTo>
                    <a:pt x="89" y="61"/>
                  </a:lnTo>
                  <a:lnTo>
                    <a:pt x="88" y="58"/>
                  </a:lnTo>
                  <a:lnTo>
                    <a:pt x="88" y="52"/>
                  </a:lnTo>
                  <a:lnTo>
                    <a:pt x="89" y="48"/>
                  </a:lnTo>
                  <a:lnTo>
                    <a:pt x="90" y="45"/>
                  </a:lnTo>
                  <a:lnTo>
                    <a:pt x="91" y="45"/>
                  </a:lnTo>
                  <a:lnTo>
                    <a:pt x="92" y="46"/>
                  </a:lnTo>
                  <a:lnTo>
                    <a:pt x="95" y="47"/>
                  </a:lnTo>
                  <a:lnTo>
                    <a:pt x="96" y="47"/>
                  </a:lnTo>
                  <a:lnTo>
                    <a:pt x="98" y="47"/>
                  </a:lnTo>
                  <a:lnTo>
                    <a:pt x="100" y="46"/>
                  </a:lnTo>
                  <a:lnTo>
                    <a:pt x="101" y="42"/>
                  </a:lnTo>
                  <a:lnTo>
                    <a:pt x="101" y="33"/>
                  </a:lnTo>
                  <a:lnTo>
                    <a:pt x="101" y="28"/>
                  </a:lnTo>
                  <a:lnTo>
                    <a:pt x="100" y="25"/>
                  </a:lnTo>
                  <a:lnTo>
                    <a:pt x="97" y="27"/>
                  </a:lnTo>
                  <a:lnTo>
                    <a:pt x="91" y="29"/>
                  </a:lnTo>
                  <a:lnTo>
                    <a:pt x="89" y="29"/>
                  </a:lnTo>
                  <a:lnTo>
                    <a:pt x="88" y="27"/>
                  </a:lnTo>
                  <a:lnTo>
                    <a:pt x="86" y="24"/>
                  </a:lnTo>
                  <a:lnTo>
                    <a:pt x="82" y="23"/>
                  </a:lnTo>
                  <a:lnTo>
                    <a:pt x="80" y="19"/>
                  </a:lnTo>
                  <a:lnTo>
                    <a:pt x="80" y="15"/>
                  </a:lnTo>
                  <a:lnTo>
                    <a:pt x="80" y="12"/>
                  </a:lnTo>
                  <a:lnTo>
                    <a:pt x="83" y="7"/>
                  </a:lnTo>
                  <a:lnTo>
                    <a:pt x="78" y="5"/>
                  </a:lnTo>
                  <a:lnTo>
                    <a:pt x="71" y="4"/>
                  </a:lnTo>
                  <a:lnTo>
                    <a:pt x="64" y="4"/>
                  </a:lnTo>
                  <a:lnTo>
                    <a:pt x="61" y="4"/>
                  </a:lnTo>
                  <a:lnTo>
                    <a:pt x="53" y="0"/>
                  </a:lnTo>
                  <a:lnTo>
                    <a:pt x="46" y="3"/>
                  </a:lnTo>
                  <a:lnTo>
                    <a:pt x="42" y="4"/>
                  </a:lnTo>
                  <a:lnTo>
                    <a:pt x="31" y="0"/>
                  </a:lnTo>
                  <a:lnTo>
                    <a:pt x="22" y="5"/>
                  </a:lnTo>
                  <a:lnTo>
                    <a:pt x="23" y="9"/>
                  </a:lnTo>
                  <a:lnTo>
                    <a:pt x="24" y="11"/>
                  </a:lnTo>
                  <a:lnTo>
                    <a:pt x="23" y="13"/>
                  </a:lnTo>
                  <a:lnTo>
                    <a:pt x="23" y="17"/>
                  </a:lnTo>
                  <a:lnTo>
                    <a:pt x="23" y="22"/>
                  </a:lnTo>
                  <a:lnTo>
                    <a:pt x="24" y="25"/>
                  </a:lnTo>
                  <a:lnTo>
                    <a:pt x="26" y="33"/>
                  </a:lnTo>
                  <a:lnTo>
                    <a:pt x="29" y="39"/>
                  </a:lnTo>
                  <a:lnTo>
                    <a:pt x="30" y="43"/>
                  </a:lnTo>
                  <a:lnTo>
                    <a:pt x="29" y="48"/>
                  </a:lnTo>
                  <a:lnTo>
                    <a:pt x="29" y="52"/>
                  </a:lnTo>
                  <a:lnTo>
                    <a:pt x="29" y="58"/>
                  </a:lnTo>
                  <a:lnTo>
                    <a:pt x="29" y="61"/>
                  </a:lnTo>
                  <a:lnTo>
                    <a:pt x="28" y="66"/>
                  </a:lnTo>
                  <a:lnTo>
                    <a:pt x="24" y="67"/>
                  </a:lnTo>
                  <a:lnTo>
                    <a:pt x="19" y="69"/>
                  </a:lnTo>
                  <a:lnTo>
                    <a:pt x="19" y="73"/>
                  </a:lnTo>
                  <a:lnTo>
                    <a:pt x="19" y="77"/>
                  </a:lnTo>
                  <a:lnTo>
                    <a:pt x="20" y="79"/>
                  </a:lnTo>
                  <a:lnTo>
                    <a:pt x="19" y="82"/>
                  </a:lnTo>
                  <a:lnTo>
                    <a:pt x="17" y="84"/>
                  </a:lnTo>
                  <a:lnTo>
                    <a:pt x="14" y="87"/>
                  </a:lnTo>
                  <a:lnTo>
                    <a:pt x="12" y="88"/>
                  </a:lnTo>
                  <a:lnTo>
                    <a:pt x="11" y="91"/>
                  </a:lnTo>
                  <a:lnTo>
                    <a:pt x="8" y="94"/>
                  </a:lnTo>
                  <a:lnTo>
                    <a:pt x="5" y="97"/>
                  </a:lnTo>
                  <a:lnTo>
                    <a:pt x="4" y="99"/>
                  </a:lnTo>
                  <a:lnTo>
                    <a:pt x="2" y="101"/>
                  </a:lnTo>
                  <a:lnTo>
                    <a:pt x="2" y="102"/>
                  </a:lnTo>
                  <a:lnTo>
                    <a:pt x="1" y="106"/>
                  </a:lnTo>
                  <a:lnTo>
                    <a:pt x="0" y="107"/>
                  </a:lnTo>
                  <a:lnTo>
                    <a:pt x="0" y="109"/>
                  </a:lnTo>
                  <a:lnTo>
                    <a:pt x="1" y="113"/>
                  </a:lnTo>
                  <a:lnTo>
                    <a:pt x="1" y="117"/>
                  </a:lnTo>
                  <a:lnTo>
                    <a:pt x="0" y="120"/>
                  </a:lnTo>
                  <a:lnTo>
                    <a:pt x="0" y="123"/>
                  </a:lnTo>
                  <a:lnTo>
                    <a:pt x="1" y="127"/>
                  </a:lnTo>
                  <a:lnTo>
                    <a:pt x="1" y="131"/>
                  </a:lnTo>
                  <a:lnTo>
                    <a:pt x="2" y="132"/>
                  </a:lnTo>
                  <a:lnTo>
                    <a:pt x="5" y="136"/>
                  </a:lnTo>
                  <a:lnTo>
                    <a:pt x="5" y="138"/>
                  </a:lnTo>
                  <a:lnTo>
                    <a:pt x="6" y="143"/>
                  </a:lnTo>
                  <a:lnTo>
                    <a:pt x="8" y="142"/>
                  </a:lnTo>
                  <a:lnTo>
                    <a:pt x="18" y="138"/>
                  </a:lnTo>
                  <a:lnTo>
                    <a:pt x="26" y="136"/>
                  </a:lnTo>
                  <a:lnTo>
                    <a:pt x="56" y="138"/>
                  </a:lnTo>
                  <a:lnTo>
                    <a:pt x="62" y="142"/>
                  </a:lnTo>
                  <a:lnTo>
                    <a:pt x="70" y="150"/>
                  </a:lnTo>
                  <a:lnTo>
                    <a:pt x="77" y="157"/>
                  </a:lnTo>
                  <a:lnTo>
                    <a:pt x="79" y="159"/>
                  </a:lnTo>
                  <a:lnTo>
                    <a:pt x="85" y="162"/>
                  </a:lnTo>
                  <a:lnTo>
                    <a:pt x="91" y="163"/>
                  </a:lnTo>
                  <a:lnTo>
                    <a:pt x="96" y="163"/>
                  </a:lnTo>
                  <a:lnTo>
                    <a:pt x="103" y="162"/>
                  </a:lnTo>
                  <a:lnTo>
                    <a:pt x="107" y="161"/>
                  </a:lnTo>
                  <a:lnTo>
                    <a:pt x="119" y="155"/>
                  </a:lnTo>
                  <a:lnTo>
                    <a:pt x="131" y="156"/>
                  </a:lnTo>
                  <a:lnTo>
                    <a:pt x="138" y="160"/>
                  </a:lnTo>
                  <a:lnTo>
                    <a:pt x="139" y="161"/>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25" name="Freeform 81"/>
            <p:cNvSpPr>
              <a:spLocks/>
            </p:cNvSpPr>
            <p:nvPr/>
          </p:nvSpPr>
          <p:spPr bwMode="auto">
            <a:xfrm rot="1627522">
              <a:off x="2168" y="3133"/>
              <a:ext cx="59" cy="89"/>
            </a:xfrm>
            <a:custGeom>
              <a:avLst/>
              <a:gdLst>
                <a:gd name="T0" fmla="*/ 48 w 49"/>
                <a:gd name="T1" fmla="*/ 1 h 61"/>
                <a:gd name="T2" fmla="*/ 49 w 49"/>
                <a:gd name="T3" fmla="*/ 4 h 61"/>
                <a:gd name="T4" fmla="*/ 46 w 49"/>
                <a:gd name="T5" fmla="*/ 10 h 61"/>
                <a:gd name="T6" fmla="*/ 45 w 49"/>
                <a:gd name="T7" fmla="*/ 14 h 61"/>
                <a:gd name="T8" fmla="*/ 41 w 49"/>
                <a:gd name="T9" fmla="*/ 18 h 61"/>
                <a:gd name="T10" fmla="*/ 36 w 49"/>
                <a:gd name="T11" fmla="*/ 24 h 61"/>
                <a:gd name="T12" fmla="*/ 33 w 49"/>
                <a:gd name="T13" fmla="*/ 30 h 61"/>
                <a:gd name="T14" fmla="*/ 34 w 49"/>
                <a:gd name="T15" fmla="*/ 32 h 61"/>
                <a:gd name="T16" fmla="*/ 37 w 49"/>
                <a:gd name="T17" fmla="*/ 37 h 61"/>
                <a:gd name="T18" fmla="*/ 40 w 49"/>
                <a:gd name="T19" fmla="*/ 42 h 61"/>
                <a:gd name="T20" fmla="*/ 39 w 49"/>
                <a:gd name="T21" fmla="*/ 46 h 61"/>
                <a:gd name="T22" fmla="*/ 36 w 49"/>
                <a:gd name="T23" fmla="*/ 49 h 61"/>
                <a:gd name="T24" fmla="*/ 29 w 49"/>
                <a:gd name="T25" fmla="*/ 54 h 61"/>
                <a:gd name="T26" fmla="*/ 24 w 49"/>
                <a:gd name="T27" fmla="*/ 57 h 61"/>
                <a:gd name="T28" fmla="*/ 15 w 49"/>
                <a:gd name="T29" fmla="*/ 61 h 61"/>
                <a:gd name="T30" fmla="*/ 10 w 49"/>
                <a:gd name="T31" fmla="*/ 58 h 61"/>
                <a:gd name="T32" fmla="*/ 6 w 49"/>
                <a:gd name="T33" fmla="*/ 55 h 61"/>
                <a:gd name="T34" fmla="*/ 3 w 49"/>
                <a:gd name="T35" fmla="*/ 51 h 61"/>
                <a:gd name="T36" fmla="*/ 0 w 49"/>
                <a:gd name="T37" fmla="*/ 48 h 61"/>
                <a:gd name="T38" fmla="*/ 0 w 49"/>
                <a:gd name="T39" fmla="*/ 42 h 61"/>
                <a:gd name="T40" fmla="*/ 3 w 49"/>
                <a:gd name="T41" fmla="*/ 39 h 61"/>
                <a:gd name="T42" fmla="*/ 6 w 49"/>
                <a:gd name="T43" fmla="*/ 37 h 61"/>
                <a:gd name="T44" fmla="*/ 9 w 49"/>
                <a:gd name="T45" fmla="*/ 34 h 61"/>
                <a:gd name="T46" fmla="*/ 12 w 49"/>
                <a:gd name="T47" fmla="*/ 28 h 61"/>
                <a:gd name="T48" fmla="*/ 17 w 49"/>
                <a:gd name="T49" fmla="*/ 21 h 61"/>
                <a:gd name="T50" fmla="*/ 23 w 49"/>
                <a:gd name="T51" fmla="*/ 15 h 61"/>
                <a:gd name="T52" fmla="*/ 28 w 49"/>
                <a:gd name="T53" fmla="*/ 10 h 61"/>
                <a:gd name="T54" fmla="*/ 33 w 49"/>
                <a:gd name="T55" fmla="*/ 6 h 61"/>
                <a:gd name="T56" fmla="*/ 37 w 49"/>
                <a:gd name="T57" fmla="*/ 2 h 61"/>
                <a:gd name="T58" fmla="*/ 40 w 49"/>
                <a:gd name="T59" fmla="*/ 1 h 61"/>
                <a:gd name="T60" fmla="*/ 43 w 49"/>
                <a:gd name="T61" fmla="*/ 0 h 61"/>
                <a:gd name="T62" fmla="*/ 48 w 49"/>
                <a:gd name="T6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 h="61">
                  <a:moveTo>
                    <a:pt x="48" y="0"/>
                  </a:moveTo>
                  <a:lnTo>
                    <a:pt x="48" y="1"/>
                  </a:lnTo>
                  <a:lnTo>
                    <a:pt x="49" y="3"/>
                  </a:lnTo>
                  <a:lnTo>
                    <a:pt x="49" y="4"/>
                  </a:lnTo>
                  <a:lnTo>
                    <a:pt x="48" y="7"/>
                  </a:lnTo>
                  <a:lnTo>
                    <a:pt x="46" y="10"/>
                  </a:lnTo>
                  <a:lnTo>
                    <a:pt x="46" y="13"/>
                  </a:lnTo>
                  <a:lnTo>
                    <a:pt x="45" y="14"/>
                  </a:lnTo>
                  <a:lnTo>
                    <a:pt x="43" y="15"/>
                  </a:lnTo>
                  <a:lnTo>
                    <a:pt x="41" y="18"/>
                  </a:lnTo>
                  <a:lnTo>
                    <a:pt x="40" y="20"/>
                  </a:lnTo>
                  <a:lnTo>
                    <a:pt x="36" y="24"/>
                  </a:lnTo>
                  <a:lnTo>
                    <a:pt x="35" y="27"/>
                  </a:lnTo>
                  <a:lnTo>
                    <a:pt x="33" y="30"/>
                  </a:lnTo>
                  <a:lnTo>
                    <a:pt x="33" y="31"/>
                  </a:lnTo>
                  <a:lnTo>
                    <a:pt x="34" y="32"/>
                  </a:lnTo>
                  <a:lnTo>
                    <a:pt x="35" y="34"/>
                  </a:lnTo>
                  <a:lnTo>
                    <a:pt x="37" y="37"/>
                  </a:lnTo>
                  <a:lnTo>
                    <a:pt x="39" y="39"/>
                  </a:lnTo>
                  <a:lnTo>
                    <a:pt x="40" y="42"/>
                  </a:lnTo>
                  <a:lnTo>
                    <a:pt x="40" y="44"/>
                  </a:lnTo>
                  <a:lnTo>
                    <a:pt x="39" y="46"/>
                  </a:lnTo>
                  <a:lnTo>
                    <a:pt x="37" y="48"/>
                  </a:lnTo>
                  <a:lnTo>
                    <a:pt x="36" y="49"/>
                  </a:lnTo>
                  <a:lnTo>
                    <a:pt x="34" y="51"/>
                  </a:lnTo>
                  <a:lnTo>
                    <a:pt x="29" y="54"/>
                  </a:lnTo>
                  <a:lnTo>
                    <a:pt x="27" y="56"/>
                  </a:lnTo>
                  <a:lnTo>
                    <a:pt x="24" y="57"/>
                  </a:lnTo>
                  <a:lnTo>
                    <a:pt x="21" y="58"/>
                  </a:lnTo>
                  <a:lnTo>
                    <a:pt x="15" y="61"/>
                  </a:lnTo>
                  <a:lnTo>
                    <a:pt x="12" y="60"/>
                  </a:lnTo>
                  <a:lnTo>
                    <a:pt x="10" y="58"/>
                  </a:lnTo>
                  <a:lnTo>
                    <a:pt x="7" y="56"/>
                  </a:lnTo>
                  <a:lnTo>
                    <a:pt x="6" y="55"/>
                  </a:lnTo>
                  <a:lnTo>
                    <a:pt x="5" y="54"/>
                  </a:lnTo>
                  <a:lnTo>
                    <a:pt x="3" y="51"/>
                  </a:lnTo>
                  <a:lnTo>
                    <a:pt x="1" y="50"/>
                  </a:lnTo>
                  <a:lnTo>
                    <a:pt x="0" y="48"/>
                  </a:lnTo>
                  <a:lnTo>
                    <a:pt x="0" y="45"/>
                  </a:lnTo>
                  <a:lnTo>
                    <a:pt x="0" y="42"/>
                  </a:lnTo>
                  <a:lnTo>
                    <a:pt x="1" y="40"/>
                  </a:lnTo>
                  <a:lnTo>
                    <a:pt x="3" y="39"/>
                  </a:lnTo>
                  <a:lnTo>
                    <a:pt x="4" y="38"/>
                  </a:lnTo>
                  <a:lnTo>
                    <a:pt x="6" y="37"/>
                  </a:lnTo>
                  <a:lnTo>
                    <a:pt x="7" y="36"/>
                  </a:lnTo>
                  <a:lnTo>
                    <a:pt x="9" y="34"/>
                  </a:lnTo>
                  <a:lnTo>
                    <a:pt x="10" y="32"/>
                  </a:lnTo>
                  <a:lnTo>
                    <a:pt x="12" y="28"/>
                  </a:lnTo>
                  <a:lnTo>
                    <a:pt x="15" y="25"/>
                  </a:lnTo>
                  <a:lnTo>
                    <a:pt x="17" y="21"/>
                  </a:lnTo>
                  <a:lnTo>
                    <a:pt x="22" y="18"/>
                  </a:lnTo>
                  <a:lnTo>
                    <a:pt x="23" y="15"/>
                  </a:lnTo>
                  <a:lnTo>
                    <a:pt x="27" y="12"/>
                  </a:lnTo>
                  <a:lnTo>
                    <a:pt x="28" y="10"/>
                  </a:lnTo>
                  <a:lnTo>
                    <a:pt x="30" y="7"/>
                  </a:lnTo>
                  <a:lnTo>
                    <a:pt x="33" y="6"/>
                  </a:lnTo>
                  <a:lnTo>
                    <a:pt x="35" y="3"/>
                  </a:lnTo>
                  <a:lnTo>
                    <a:pt x="37" y="2"/>
                  </a:lnTo>
                  <a:lnTo>
                    <a:pt x="39" y="1"/>
                  </a:lnTo>
                  <a:lnTo>
                    <a:pt x="40" y="1"/>
                  </a:lnTo>
                  <a:lnTo>
                    <a:pt x="42" y="0"/>
                  </a:lnTo>
                  <a:lnTo>
                    <a:pt x="43" y="0"/>
                  </a:lnTo>
                  <a:lnTo>
                    <a:pt x="46" y="0"/>
                  </a:lnTo>
                  <a:lnTo>
                    <a:pt x="48"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26" name="Freeform 82"/>
            <p:cNvSpPr>
              <a:spLocks/>
            </p:cNvSpPr>
            <p:nvPr/>
          </p:nvSpPr>
          <p:spPr bwMode="auto">
            <a:xfrm rot="1627522">
              <a:off x="2158" y="3216"/>
              <a:ext cx="149" cy="214"/>
            </a:xfrm>
            <a:custGeom>
              <a:avLst/>
              <a:gdLst>
                <a:gd name="T0" fmla="*/ 117 w 120"/>
                <a:gd name="T1" fmla="*/ 110 h 144"/>
                <a:gd name="T2" fmla="*/ 113 w 120"/>
                <a:gd name="T3" fmla="*/ 124 h 144"/>
                <a:gd name="T4" fmla="*/ 99 w 120"/>
                <a:gd name="T5" fmla="*/ 134 h 144"/>
                <a:gd name="T6" fmla="*/ 95 w 120"/>
                <a:gd name="T7" fmla="*/ 140 h 144"/>
                <a:gd name="T8" fmla="*/ 83 w 120"/>
                <a:gd name="T9" fmla="*/ 142 h 144"/>
                <a:gd name="T10" fmla="*/ 83 w 120"/>
                <a:gd name="T11" fmla="*/ 137 h 144"/>
                <a:gd name="T12" fmla="*/ 48 w 120"/>
                <a:gd name="T13" fmla="*/ 129 h 144"/>
                <a:gd name="T14" fmla="*/ 40 w 120"/>
                <a:gd name="T15" fmla="*/ 117 h 144"/>
                <a:gd name="T16" fmla="*/ 31 w 120"/>
                <a:gd name="T17" fmla="*/ 106 h 144"/>
                <a:gd name="T18" fmla="*/ 37 w 120"/>
                <a:gd name="T19" fmla="*/ 100 h 144"/>
                <a:gd name="T20" fmla="*/ 29 w 120"/>
                <a:gd name="T21" fmla="*/ 94 h 144"/>
                <a:gd name="T22" fmla="*/ 21 w 120"/>
                <a:gd name="T23" fmla="*/ 89 h 144"/>
                <a:gd name="T24" fmla="*/ 13 w 120"/>
                <a:gd name="T25" fmla="*/ 78 h 144"/>
                <a:gd name="T26" fmla="*/ 6 w 120"/>
                <a:gd name="T27" fmla="*/ 74 h 144"/>
                <a:gd name="T28" fmla="*/ 3 w 120"/>
                <a:gd name="T29" fmla="*/ 59 h 144"/>
                <a:gd name="T30" fmla="*/ 10 w 120"/>
                <a:gd name="T31" fmla="*/ 54 h 144"/>
                <a:gd name="T32" fmla="*/ 10 w 120"/>
                <a:gd name="T33" fmla="*/ 47 h 144"/>
                <a:gd name="T34" fmla="*/ 6 w 120"/>
                <a:gd name="T35" fmla="*/ 40 h 144"/>
                <a:gd name="T36" fmla="*/ 16 w 120"/>
                <a:gd name="T37" fmla="*/ 33 h 144"/>
                <a:gd name="T38" fmla="*/ 12 w 120"/>
                <a:gd name="T39" fmla="*/ 24 h 144"/>
                <a:gd name="T40" fmla="*/ 7 w 120"/>
                <a:gd name="T41" fmla="*/ 12 h 144"/>
                <a:gd name="T42" fmla="*/ 17 w 120"/>
                <a:gd name="T43" fmla="*/ 14 h 144"/>
                <a:gd name="T44" fmla="*/ 25 w 120"/>
                <a:gd name="T45" fmla="*/ 15 h 144"/>
                <a:gd name="T46" fmla="*/ 31 w 120"/>
                <a:gd name="T47" fmla="*/ 11 h 144"/>
                <a:gd name="T48" fmla="*/ 42 w 120"/>
                <a:gd name="T49" fmla="*/ 12 h 144"/>
                <a:gd name="T50" fmla="*/ 47 w 120"/>
                <a:gd name="T51" fmla="*/ 8 h 144"/>
                <a:gd name="T52" fmla="*/ 53 w 120"/>
                <a:gd name="T53" fmla="*/ 8 h 144"/>
                <a:gd name="T54" fmla="*/ 60 w 120"/>
                <a:gd name="T55" fmla="*/ 8 h 144"/>
                <a:gd name="T56" fmla="*/ 67 w 120"/>
                <a:gd name="T57" fmla="*/ 3 h 144"/>
                <a:gd name="T58" fmla="*/ 75 w 120"/>
                <a:gd name="T59" fmla="*/ 2 h 144"/>
                <a:gd name="T60" fmla="*/ 82 w 120"/>
                <a:gd name="T61" fmla="*/ 8 h 144"/>
                <a:gd name="T62" fmla="*/ 85 w 120"/>
                <a:gd name="T63" fmla="*/ 15 h 144"/>
                <a:gd name="T64" fmla="*/ 87 w 120"/>
                <a:gd name="T65" fmla="*/ 21 h 144"/>
                <a:gd name="T66" fmla="*/ 79 w 120"/>
                <a:gd name="T67" fmla="*/ 23 h 144"/>
                <a:gd name="T68" fmla="*/ 77 w 120"/>
                <a:gd name="T69" fmla="*/ 29 h 144"/>
                <a:gd name="T70" fmla="*/ 73 w 120"/>
                <a:gd name="T71" fmla="*/ 36 h 144"/>
                <a:gd name="T72" fmla="*/ 71 w 120"/>
                <a:gd name="T73" fmla="*/ 45 h 144"/>
                <a:gd name="T74" fmla="*/ 75 w 120"/>
                <a:gd name="T75" fmla="*/ 52 h 144"/>
                <a:gd name="T76" fmla="*/ 77 w 120"/>
                <a:gd name="T77" fmla="*/ 58 h 144"/>
                <a:gd name="T78" fmla="*/ 77 w 120"/>
                <a:gd name="T79" fmla="*/ 64 h 144"/>
                <a:gd name="T80" fmla="*/ 76 w 120"/>
                <a:gd name="T81" fmla="*/ 69 h 144"/>
                <a:gd name="T82" fmla="*/ 81 w 120"/>
                <a:gd name="T83" fmla="*/ 75 h 144"/>
                <a:gd name="T84" fmla="*/ 85 w 120"/>
                <a:gd name="T85" fmla="*/ 72 h 144"/>
                <a:gd name="T86" fmla="*/ 91 w 120"/>
                <a:gd name="T87" fmla="*/ 75 h 144"/>
                <a:gd name="T88" fmla="*/ 99 w 120"/>
                <a:gd name="T89" fmla="*/ 72 h 144"/>
                <a:gd name="T90" fmla="*/ 102 w 120"/>
                <a:gd name="T91" fmla="*/ 78 h 144"/>
                <a:gd name="T92" fmla="*/ 107 w 120"/>
                <a:gd name="T93" fmla="*/ 89 h 144"/>
                <a:gd name="T94" fmla="*/ 112 w 120"/>
                <a:gd name="T95" fmla="*/ 96 h 144"/>
                <a:gd name="T96" fmla="*/ 115 w 120"/>
                <a:gd name="T97" fmla="*/ 102 h 144"/>
                <a:gd name="T98" fmla="*/ 120 w 120"/>
                <a:gd name="T99" fmla="*/ 105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0" h="144">
                  <a:moveTo>
                    <a:pt x="120" y="105"/>
                  </a:moveTo>
                  <a:lnTo>
                    <a:pt x="117" y="110"/>
                  </a:lnTo>
                  <a:lnTo>
                    <a:pt x="115" y="113"/>
                  </a:lnTo>
                  <a:lnTo>
                    <a:pt x="113" y="124"/>
                  </a:lnTo>
                  <a:lnTo>
                    <a:pt x="111" y="126"/>
                  </a:lnTo>
                  <a:lnTo>
                    <a:pt x="99" y="134"/>
                  </a:lnTo>
                  <a:lnTo>
                    <a:pt x="97" y="135"/>
                  </a:lnTo>
                  <a:lnTo>
                    <a:pt x="95" y="140"/>
                  </a:lnTo>
                  <a:lnTo>
                    <a:pt x="84" y="144"/>
                  </a:lnTo>
                  <a:lnTo>
                    <a:pt x="83" y="142"/>
                  </a:lnTo>
                  <a:lnTo>
                    <a:pt x="85" y="137"/>
                  </a:lnTo>
                  <a:lnTo>
                    <a:pt x="83" y="137"/>
                  </a:lnTo>
                  <a:lnTo>
                    <a:pt x="55" y="130"/>
                  </a:lnTo>
                  <a:lnTo>
                    <a:pt x="48" y="129"/>
                  </a:lnTo>
                  <a:lnTo>
                    <a:pt x="41" y="120"/>
                  </a:lnTo>
                  <a:lnTo>
                    <a:pt x="40" y="117"/>
                  </a:lnTo>
                  <a:lnTo>
                    <a:pt x="33" y="112"/>
                  </a:lnTo>
                  <a:lnTo>
                    <a:pt x="31" y="106"/>
                  </a:lnTo>
                  <a:lnTo>
                    <a:pt x="35" y="102"/>
                  </a:lnTo>
                  <a:lnTo>
                    <a:pt x="37" y="100"/>
                  </a:lnTo>
                  <a:lnTo>
                    <a:pt x="35" y="98"/>
                  </a:lnTo>
                  <a:lnTo>
                    <a:pt x="29" y="94"/>
                  </a:lnTo>
                  <a:lnTo>
                    <a:pt x="23" y="90"/>
                  </a:lnTo>
                  <a:lnTo>
                    <a:pt x="21" y="89"/>
                  </a:lnTo>
                  <a:lnTo>
                    <a:pt x="18" y="88"/>
                  </a:lnTo>
                  <a:lnTo>
                    <a:pt x="13" y="78"/>
                  </a:lnTo>
                  <a:lnTo>
                    <a:pt x="9" y="75"/>
                  </a:lnTo>
                  <a:lnTo>
                    <a:pt x="6" y="74"/>
                  </a:lnTo>
                  <a:lnTo>
                    <a:pt x="0" y="74"/>
                  </a:lnTo>
                  <a:lnTo>
                    <a:pt x="3" y="59"/>
                  </a:lnTo>
                  <a:lnTo>
                    <a:pt x="4" y="57"/>
                  </a:lnTo>
                  <a:lnTo>
                    <a:pt x="10" y="54"/>
                  </a:lnTo>
                  <a:lnTo>
                    <a:pt x="11" y="51"/>
                  </a:lnTo>
                  <a:lnTo>
                    <a:pt x="10" y="47"/>
                  </a:lnTo>
                  <a:lnTo>
                    <a:pt x="6" y="42"/>
                  </a:lnTo>
                  <a:lnTo>
                    <a:pt x="6" y="40"/>
                  </a:lnTo>
                  <a:lnTo>
                    <a:pt x="6" y="38"/>
                  </a:lnTo>
                  <a:lnTo>
                    <a:pt x="16" y="33"/>
                  </a:lnTo>
                  <a:lnTo>
                    <a:pt x="15" y="29"/>
                  </a:lnTo>
                  <a:lnTo>
                    <a:pt x="12" y="24"/>
                  </a:lnTo>
                  <a:lnTo>
                    <a:pt x="7" y="17"/>
                  </a:lnTo>
                  <a:lnTo>
                    <a:pt x="7" y="12"/>
                  </a:lnTo>
                  <a:lnTo>
                    <a:pt x="12" y="14"/>
                  </a:lnTo>
                  <a:lnTo>
                    <a:pt x="17" y="14"/>
                  </a:lnTo>
                  <a:lnTo>
                    <a:pt x="21" y="16"/>
                  </a:lnTo>
                  <a:lnTo>
                    <a:pt x="25" y="15"/>
                  </a:lnTo>
                  <a:lnTo>
                    <a:pt x="28" y="14"/>
                  </a:lnTo>
                  <a:lnTo>
                    <a:pt x="31" y="11"/>
                  </a:lnTo>
                  <a:lnTo>
                    <a:pt x="36" y="10"/>
                  </a:lnTo>
                  <a:lnTo>
                    <a:pt x="42" y="12"/>
                  </a:lnTo>
                  <a:lnTo>
                    <a:pt x="43" y="10"/>
                  </a:lnTo>
                  <a:lnTo>
                    <a:pt x="47" y="8"/>
                  </a:lnTo>
                  <a:lnTo>
                    <a:pt x="49" y="6"/>
                  </a:lnTo>
                  <a:lnTo>
                    <a:pt x="53" y="8"/>
                  </a:lnTo>
                  <a:lnTo>
                    <a:pt x="55" y="6"/>
                  </a:lnTo>
                  <a:lnTo>
                    <a:pt x="60" y="8"/>
                  </a:lnTo>
                  <a:lnTo>
                    <a:pt x="64" y="6"/>
                  </a:lnTo>
                  <a:lnTo>
                    <a:pt x="67" y="3"/>
                  </a:lnTo>
                  <a:lnTo>
                    <a:pt x="71" y="0"/>
                  </a:lnTo>
                  <a:lnTo>
                    <a:pt x="75" y="2"/>
                  </a:lnTo>
                  <a:lnTo>
                    <a:pt x="83" y="2"/>
                  </a:lnTo>
                  <a:lnTo>
                    <a:pt x="82" y="8"/>
                  </a:lnTo>
                  <a:lnTo>
                    <a:pt x="83" y="11"/>
                  </a:lnTo>
                  <a:lnTo>
                    <a:pt x="85" y="15"/>
                  </a:lnTo>
                  <a:lnTo>
                    <a:pt x="87" y="17"/>
                  </a:lnTo>
                  <a:lnTo>
                    <a:pt x="87" y="21"/>
                  </a:lnTo>
                  <a:lnTo>
                    <a:pt x="84" y="22"/>
                  </a:lnTo>
                  <a:lnTo>
                    <a:pt x="79" y="23"/>
                  </a:lnTo>
                  <a:lnTo>
                    <a:pt x="79" y="27"/>
                  </a:lnTo>
                  <a:lnTo>
                    <a:pt x="77" y="29"/>
                  </a:lnTo>
                  <a:lnTo>
                    <a:pt x="75" y="33"/>
                  </a:lnTo>
                  <a:lnTo>
                    <a:pt x="73" y="36"/>
                  </a:lnTo>
                  <a:lnTo>
                    <a:pt x="70" y="42"/>
                  </a:lnTo>
                  <a:lnTo>
                    <a:pt x="71" y="45"/>
                  </a:lnTo>
                  <a:lnTo>
                    <a:pt x="75" y="50"/>
                  </a:lnTo>
                  <a:lnTo>
                    <a:pt x="75" y="52"/>
                  </a:lnTo>
                  <a:lnTo>
                    <a:pt x="76" y="56"/>
                  </a:lnTo>
                  <a:lnTo>
                    <a:pt x="77" y="58"/>
                  </a:lnTo>
                  <a:lnTo>
                    <a:pt x="78" y="62"/>
                  </a:lnTo>
                  <a:lnTo>
                    <a:pt x="77" y="64"/>
                  </a:lnTo>
                  <a:lnTo>
                    <a:pt x="76" y="65"/>
                  </a:lnTo>
                  <a:lnTo>
                    <a:pt x="76" y="69"/>
                  </a:lnTo>
                  <a:lnTo>
                    <a:pt x="78" y="76"/>
                  </a:lnTo>
                  <a:lnTo>
                    <a:pt x="81" y="75"/>
                  </a:lnTo>
                  <a:lnTo>
                    <a:pt x="83" y="74"/>
                  </a:lnTo>
                  <a:lnTo>
                    <a:pt x="85" y="72"/>
                  </a:lnTo>
                  <a:lnTo>
                    <a:pt x="89" y="74"/>
                  </a:lnTo>
                  <a:lnTo>
                    <a:pt x="91" y="75"/>
                  </a:lnTo>
                  <a:lnTo>
                    <a:pt x="94" y="74"/>
                  </a:lnTo>
                  <a:lnTo>
                    <a:pt x="99" y="72"/>
                  </a:lnTo>
                  <a:lnTo>
                    <a:pt x="101" y="74"/>
                  </a:lnTo>
                  <a:lnTo>
                    <a:pt x="102" y="78"/>
                  </a:lnTo>
                  <a:lnTo>
                    <a:pt x="102" y="82"/>
                  </a:lnTo>
                  <a:lnTo>
                    <a:pt x="107" y="89"/>
                  </a:lnTo>
                  <a:lnTo>
                    <a:pt x="111" y="93"/>
                  </a:lnTo>
                  <a:lnTo>
                    <a:pt x="112" y="96"/>
                  </a:lnTo>
                  <a:lnTo>
                    <a:pt x="114" y="100"/>
                  </a:lnTo>
                  <a:lnTo>
                    <a:pt x="115" y="102"/>
                  </a:lnTo>
                  <a:lnTo>
                    <a:pt x="118" y="104"/>
                  </a:lnTo>
                  <a:lnTo>
                    <a:pt x="120" y="105"/>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27" name="Freeform 83"/>
            <p:cNvSpPr>
              <a:spLocks/>
            </p:cNvSpPr>
            <p:nvPr/>
          </p:nvSpPr>
          <p:spPr bwMode="auto">
            <a:xfrm rot="1627522">
              <a:off x="1979" y="3152"/>
              <a:ext cx="158" cy="152"/>
            </a:xfrm>
            <a:custGeom>
              <a:avLst/>
              <a:gdLst>
                <a:gd name="T0" fmla="*/ 68 w 127"/>
                <a:gd name="T1" fmla="*/ 101 h 103"/>
                <a:gd name="T2" fmla="*/ 62 w 127"/>
                <a:gd name="T3" fmla="*/ 99 h 103"/>
                <a:gd name="T4" fmla="*/ 58 w 127"/>
                <a:gd name="T5" fmla="*/ 96 h 103"/>
                <a:gd name="T6" fmla="*/ 55 w 127"/>
                <a:gd name="T7" fmla="*/ 91 h 103"/>
                <a:gd name="T8" fmla="*/ 58 w 127"/>
                <a:gd name="T9" fmla="*/ 87 h 103"/>
                <a:gd name="T10" fmla="*/ 54 w 127"/>
                <a:gd name="T11" fmla="*/ 82 h 103"/>
                <a:gd name="T12" fmla="*/ 48 w 127"/>
                <a:gd name="T13" fmla="*/ 81 h 103"/>
                <a:gd name="T14" fmla="*/ 46 w 127"/>
                <a:gd name="T15" fmla="*/ 73 h 103"/>
                <a:gd name="T16" fmla="*/ 47 w 127"/>
                <a:gd name="T17" fmla="*/ 67 h 103"/>
                <a:gd name="T18" fmla="*/ 44 w 127"/>
                <a:gd name="T19" fmla="*/ 60 h 103"/>
                <a:gd name="T20" fmla="*/ 38 w 127"/>
                <a:gd name="T21" fmla="*/ 58 h 103"/>
                <a:gd name="T22" fmla="*/ 30 w 127"/>
                <a:gd name="T23" fmla="*/ 61 h 103"/>
                <a:gd name="T24" fmla="*/ 26 w 127"/>
                <a:gd name="T25" fmla="*/ 58 h 103"/>
                <a:gd name="T26" fmla="*/ 22 w 127"/>
                <a:gd name="T27" fmla="*/ 55 h 103"/>
                <a:gd name="T28" fmla="*/ 16 w 127"/>
                <a:gd name="T29" fmla="*/ 57 h 103"/>
                <a:gd name="T30" fmla="*/ 6 w 127"/>
                <a:gd name="T31" fmla="*/ 46 h 103"/>
                <a:gd name="T32" fmla="*/ 2 w 127"/>
                <a:gd name="T33" fmla="*/ 46 h 103"/>
                <a:gd name="T34" fmla="*/ 1 w 127"/>
                <a:gd name="T35" fmla="*/ 37 h 103"/>
                <a:gd name="T36" fmla="*/ 1 w 127"/>
                <a:gd name="T37" fmla="*/ 31 h 103"/>
                <a:gd name="T38" fmla="*/ 0 w 127"/>
                <a:gd name="T39" fmla="*/ 28 h 103"/>
                <a:gd name="T40" fmla="*/ 4 w 127"/>
                <a:gd name="T41" fmla="*/ 24 h 103"/>
                <a:gd name="T42" fmla="*/ 7 w 127"/>
                <a:gd name="T43" fmla="*/ 23 h 103"/>
                <a:gd name="T44" fmla="*/ 13 w 127"/>
                <a:gd name="T45" fmla="*/ 17 h 103"/>
                <a:gd name="T46" fmla="*/ 22 w 127"/>
                <a:gd name="T47" fmla="*/ 13 h 103"/>
                <a:gd name="T48" fmla="*/ 26 w 127"/>
                <a:gd name="T49" fmla="*/ 10 h 103"/>
                <a:gd name="T50" fmla="*/ 32 w 127"/>
                <a:gd name="T51" fmla="*/ 10 h 103"/>
                <a:gd name="T52" fmla="*/ 38 w 127"/>
                <a:gd name="T53" fmla="*/ 12 h 103"/>
                <a:gd name="T54" fmla="*/ 46 w 127"/>
                <a:gd name="T55" fmla="*/ 11 h 103"/>
                <a:gd name="T56" fmla="*/ 50 w 127"/>
                <a:gd name="T57" fmla="*/ 9 h 103"/>
                <a:gd name="T58" fmla="*/ 53 w 127"/>
                <a:gd name="T59" fmla="*/ 5 h 103"/>
                <a:gd name="T60" fmla="*/ 58 w 127"/>
                <a:gd name="T61" fmla="*/ 6 h 103"/>
                <a:gd name="T62" fmla="*/ 61 w 127"/>
                <a:gd name="T63" fmla="*/ 3 h 103"/>
                <a:gd name="T64" fmla="*/ 66 w 127"/>
                <a:gd name="T65" fmla="*/ 0 h 103"/>
                <a:gd name="T66" fmla="*/ 74 w 127"/>
                <a:gd name="T67" fmla="*/ 0 h 103"/>
                <a:gd name="T68" fmla="*/ 80 w 127"/>
                <a:gd name="T69" fmla="*/ 1 h 103"/>
                <a:gd name="T70" fmla="*/ 89 w 127"/>
                <a:gd name="T71" fmla="*/ 6 h 103"/>
                <a:gd name="T72" fmla="*/ 95 w 127"/>
                <a:gd name="T73" fmla="*/ 5 h 103"/>
                <a:gd name="T74" fmla="*/ 96 w 127"/>
                <a:gd name="T75" fmla="*/ 4 h 103"/>
                <a:gd name="T76" fmla="*/ 114 w 127"/>
                <a:gd name="T77" fmla="*/ 0 h 103"/>
                <a:gd name="T78" fmla="*/ 118 w 127"/>
                <a:gd name="T79" fmla="*/ 10 h 103"/>
                <a:gd name="T80" fmla="*/ 114 w 127"/>
                <a:gd name="T81" fmla="*/ 27 h 103"/>
                <a:gd name="T82" fmla="*/ 116 w 127"/>
                <a:gd name="T83" fmla="*/ 36 h 103"/>
                <a:gd name="T84" fmla="*/ 122 w 127"/>
                <a:gd name="T85" fmla="*/ 48 h 103"/>
                <a:gd name="T86" fmla="*/ 119 w 127"/>
                <a:gd name="T87" fmla="*/ 54 h 103"/>
                <a:gd name="T88" fmla="*/ 125 w 127"/>
                <a:gd name="T89" fmla="*/ 60 h 103"/>
                <a:gd name="T90" fmla="*/ 116 w 127"/>
                <a:gd name="T91" fmla="*/ 70 h 103"/>
                <a:gd name="T92" fmla="*/ 80 w 127"/>
                <a:gd name="T93" fmla="*/ 9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7" h="103">
                  <a:moveTo>
                    <a:pt x="72" y="103"/>
                  </a:moveTo>
                  <a:lnTo>
                    <a:pt x="68" y="101"/>
                  </a:lnTo>
                  <a:lnTo>
                    <a:pt x="65" y="99"/>
                  </a:lnTo>
                  <a:lnTo>
                    <a:pt x="62" y="99"/>
                  </a:lnTo>
                  <a:lnTo>
                    <a:pt x="60" y="97"/>
                  </a:lnTo>
                  <a:lnTo>
                    <a:pt x="58" y="96"/>
                  </a:lnTo>
                  <a:lnTo>
                    <a:pt x="55" y="94"/>
                  </a:lnTo>
                  <a:lnTo>
                    <a:pt x="55" y="91"/>
                  </a:lnTo>
                  <a:lnTo>
                    <a:pt x="56" y="89"/>
                  </a:lnTo>
                  <a:lnTo>
                    <a:pt x="58" y="87"/>
                  </a:lnTo>
                  <a:lnTo>
                    <a:pt x="55" y="83"/>
                  </a:lnTo>
                  <a:lnTo>
                    <a:pt x="54" y="82"/>
                  </a:lnTo>
                  <a:lnTo>
                    <a:pt x="50" y="82"/>
                  </a:lnTo>
                  <a:lnTo>
                    <a:pt x="48" y="81"/>
                  </a:lnTo>
                  <a:lnTo>
                    <a:pt x="47" y="78"/>
                  </a:lnTo>
                  <a:lnTo>
                    <a:pt x="46" y="73"/>
                  </a:lnTo>
                  <a:lnTo>
                    <a:pt x="47" y="71"/>
                  </a:lnTo>
                  <a:lnTo>
                    <a:pt x="47" y="67"/>
                  </a:lnTo>
                  <a:lnTo>
                    <a:pt x="48" y="64"/>
                  </a:lnTo>
                  <a:lnTo>
                    <a:pt x="44" y="60"/>
                  </a:lnTo>
                  <a:lnTo>
                    <a:pt x="41" y="58"/>
                  </a:lnTo>
                  <a:lnTo>
                    <a:pt x="38" y="58"/>
                  </a:lnTo>
                  <a:lnTo>
                    <a:pt x="36" y="60"/>
                  </a:lnTo>
                  <a:lnTo>
                    <a:pt x="30" y="61"/>
                  </a:lnTo>
                  <a:lnTo>
                    <a:pt x="28" y="60"/>
                  </a:lnTo>
                  <a:lnTo>
                    <a:pt x="26" y="58"/>
                  </a:lnTo>
                  <a:lnTo>
                    <a:pt x="24" y="55"/>
                  </a:lnTo>
                  <a:lnTo>
                    <a:pt x="22" y="55"/>
                  </a:lnTo>
                  <a:lnTo>
                    <a:pt x="17" y="57"/>
                  </a:lnTo>
                  <a:lnTo>
                    <a:pt x="16" y="57"/>
                  </a:lnTo>
                  <a:lnTo>
                    <a:pt x="8" y="51"/>
                  </a:lnTo>
                  <a:lnTo>
                    <a:pt x="6" y="46"/>
                  </a:lnTo>
                  <a:lnTo>
                    <a:pt x="4" y="46"/>
                  </a:lnTo>
                  <a:lnTo>
                    <a:pt x="2" y="46"/>
                  </a:lnTo>
                  <a:lnTo>
                    <a:pt x="1" y="46"/>
                  </a:lnTo>
                  <a:lnTo>
                    <a:pt x="1" y="37"/>
                  </a:lnTo>
                  <a:lnTo>
                    <a:pt x="0" y="37"/>
                  </a:lnTo>
                  <a:lnTo>
                    <a:pt x="1" y="31"/>
                  </a:lnTo>
                  <a:lnTo>
                    <a:pt x="0" y="29"/>
                  </a:lnTo>
                  <a:lnTo>
                    <a:pt x="0" y="28"/>
                  </a:lnTo>
                  <a:lnTo>
                    <a:pt x="2" y="25"/>
                  </a:lnTo>
                  <a:lnTo>
                    <a:pt x="4" y="24"/>
                  </a:lnTo>
                  <a:lnTo>
                    <a:pt x="6" y="24"/>
                  </a:lnTo>
                  <a:lnTo>
                    <a:pt x="7" y="23"/>
                  </a:lnTo>
                  <a:lnTo>
                    <a:pt x="10" y="22"/>
                  </a:lnTo>
                  <a:lnTo>
                    <a:pt x="13" y="17"/>
                  </a:lnTo>
                  <a:lnTo>
                    <a:pt x="14" y="17"/>
                  </a:lnTo>
                  <a:lnTo>
                    <a:pt x="22" y="13"/>
                  </a:lnTo>
                  <a:lnTo>
                    <a:pt x="24" y="12"/>
                  </a:lnTo>
                  <a:lnTo>
                    <a:pt x="26" y="10"/>
                  </a:lnTo>
                  <a:lnTo>
                    <a:pt x="30" y="10"/>
                  </a:lnTo>
                  <a:lnTo>
                    <a:pt x="32" y="10"/>
                  </a:lnTo>
                  <a:lnTo>
                    <a:pt x="37" y="10"/>
                  </a:lnTo>
                  <a:lnTo>
                    <a:pt x="38" y="12"/>
                  </a:lnTo>
                  <a:lnTo>
                    <a:pt x="41" y="12"/>
                  </a:lnTo>
                  <a:lnTo>
                    <a:pt x="46" y="11"/>
                  </a:lnTo>
                  <a:lnTo>
                    <a:pt x="48" y="10"/>
                  </a:lnTo>
                  <a:lnTo>
                    <a:pt x="50" y="9"/>
                  </a:lnTo>
                  <a:lnTo>
                    <a:pt x="52" y="7"/>
                  </a:lnTo>
                  <a:lnTo>
                    <a:pt x="53" y="5"/>
                  </a:lnTo>
                  <a:lnTo>
                    <a:pt x="55" y="6"/>
                  </a:lnTo>
                  <a:lnTo>
                    <a:pt x="58" y="6"/>
                  </a:lnTo>
                  <a:lnTo>
                    <a:pt x="59" y="6"/>
                  </a:lnTo>
                  <a:lnTo>
                    <a:pt x="61" y="3"/>
                  </a:lnTo>
                  <a:lnTo>
                    <a:pt x="64" y="1"/>
                  </a:lnTo>
                  <a:lnTo>
                    <a:pt x="66" y="0"/>
                  </a:lnTo>
                  <a:lnTo>
                    <a:pt x="70" y="0"/>
                  </a:lnTo>
                  <a:lnTo>
                    <a:pt x="74" y="0"/>
                  </a:lnTo>
                  <a:lnTo>
                    <a:pt x="77" y="0"/>
                  </a:lnTo>
                  <a:lnTo>
                    <a:pt x="80" y="1"/>
                  </a:lnTo>
                  <a:lnTo>
                    <a:pt x="85" y="4"/>
                  </a:lnTo>
                  <a:lnTo>
                    <a:pt x="89" y="6"/>
                  </a:lnTo>
                  <a:lnTo>
                    <a:pt x="91" y="7"/>
                  </a:lnTo>
                  <a:lnTo>
                    <a:pt x="95" y="5"/>
                  </a:lnTo>
                  <a:lnTo>
                    <a:pt x="95" y="3"/>
                  </a:lnTo>
                  <a:lnTo>
                    <a:pt x="96" y="4"/>
                  </a:lnTo>
                  <a:lnTo>
                    <a:pt x="100" y="4"/>
                  </a:lnTo>
                  <a:lnTo>
                    <a:pt x="114" y="0"/>
                  </a:lnTo>
                  <a:lnTo>
                    <a:pt x="116" y="4"/>
                  </a:lnTo>
                  <a:lnTo>
                    <a:pt x="118" y="10"/>
                  </a:lnTo>
                  <a:lnTo>
                    <a:pt x="115" y="19"/>
                  </a:lnTo>
                  <a:lnTo>
                    <a:pt x="114" y="27"/>
                  </a:lnTo>
                  <a:lnTo>
                    <a:pt x="114" y="31"/>
                  </a:lnTo>
                  <a:lnTo>
                    <a:pt x="116" y="36"/>
                  </a:lnTo>
                  <a:lnTo>
                    <a:pt x="121" y="41"/>
                  </a:lnTo>
                  <a:lnTo>
                    <a:pt x="122" y="48"/>
                  </a:lnTo>
                  <a:lnTo>
                    <a:pt x="121" y="51"/>
                  </a:lnTo>
                  <a:lnTo>
                    <a:pt x="119" y="54"/>
                  </a:lnTo>
                  <a:lnTo>
                    <a:pt x="120" y="58"/>
                  </a:lnTo>
                  <a:lnTo>
                    <a:pt x="125" y="60"/>
                  </a:lnTo>
                  <a:lnTo>
                    <a:pt x="127" y="63"/>
                  </a:lnTo>
                  <a:lnTo>
                    <a:pt x="116" y="70"/>
                  </a:lnTo>
                  <a:lnTo>
                    <a:pt x="98" y="82"/>
                  </a:lnTo>
                  <a:lnTo>
                    <a:pt x="80" y="93"/>
                  </a:lnTo>
                  <a:lnTo>
                    <a:pt x="72" y="103"/>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28" name="Freeform 84"/>
            <p:cNvSpPr>
              <a:spLocks/>
            </p:cNvSpPr>
            <p:nvPr/>
          </p:nvSpPr>
          <p:spPr bwMode="auto">
            <a:xfrm rot="1627522">
              <a:off x="1648" y="2840"/>
              <a:ext cx="212" cy="202"/>
            </a:xfrm>
            <a:custGeom>
              <a:avLst/>
              <a:gdLst>
                <a:gd name="T0" fmla="*/ 170 w 172"/>
                <a:gd name="T1" fmla="*/ 76 h 136"/>
                <a:gd name="T2" fmla="*/ 162 w 172"/>
                <a:gd name="T3" fmla="*/ 72 h 136"/>
                <a:gd name="T4" fmla="*/ 162 w 172"/>
                <a:gd name="T5" fmla="*/ 64 h 136"/>
                <a:gd name="T6" fmla="*/ 161 w 172"/>
                <a:gd name="T7" fmla="*/ 58 h 136"/>
                <a:gd name="T8" fmla="*/ 156 w 172"/>
                <a:gd name="T9" fmla="*/ 51 h 136"/>
                <a:gd name="T10" fmla="*/ 155 w 172"/>
                <a:gd name="T11" fmla="*/ 34 h 136"/>
                <a:gd name="T12" fmla="*/ 149 w 172"/>
                <a:gd name="T13" fmla="*/ 40 h 136"/>
                <a:gd name="T14" fmla="*/ 148 w 172"/>
                <a:gd name="T15" fmla="*/ 48 h 136"/>
                <a:gd name="T16" fmla="*/ 146 w 172"/>
                <a:gd name="T17" fmla="*/ 54 h 136"/>
                <a:gd name="T18" fmla="*/ 142 w 172"/>
                <a:gd name="T19" fmla="*/ 60 h 136"/>
                <a:gd name="T20" fmla="*/ 138 w 172"/>
                <a:gd name="T21" fmla="*/ 59 h 136"/>
                <a:gd name="T22" fmla="*/ 132 w 172"/>
                <a:gd name="T23" fmla="*/ 60 h 136"/>
                <a:gd name="T24" fmla="*/ 128 w 172"/>
                <a:gd name="T25" fmla="*/ 60 h 136"/>
                <a:gd name="T26" fmla="*/ 122 w 172"/>
                <a:gd name="T27" fmla="*/ 52 h 136"/>
                <a:gd name="T28" fmla="*/ 124 w 172"/>
                <a:gd name="T29" fmla="*/ 44 h 136"/>
                <a:gd name="T30" fmla="*/ 114 w 172"/>
                <a:gd name="T31" fmla="*/ 41 h 136"/>
                <a:gd name="T32" fmla="*/ 112 w 172"/>
                <a:gd name="T33" fmla="*/ 39 h 136"/>
                <a:gd name="T34" fmla="*/ 111 w 172"/>
                <a:gd name="T35" fmla="*/ 35 h 136"/>
                <a:gd name="T36" fmla="*/ 112 w 172"/>
                <a:gd name="T37" fmla="*/ 28 h 136"/>
                <a:gd name="T38" fmla="*/ 113 w 172"/>
                <a:gd name="T39" fmla="*/ 23 h 136"/>
                <a:gd name="T40" fmla="*/ 118 w 172"/>
                <a:gd name="T41" fmla="*/ 15 h 136"/>
                <a:gd name="T42" fmla="*/ 116 w 172"/>
                <a:gd name="T43" fmla="*/ 5 h 136"/>
                <a:gd name="T44" fmla="*/ 102 w 172"/>
                <a:gd name="T45" fmla="*/ 2 h 136"/>
                <a:gd name="T46" fmla="*/ 84 w 172"/>
                <a:gd name="T47" fmla="*/ 16 h 136"/>
                <a:gd name="T48" fmla="*/ 69 w 172"/>
                <a:gd name="T49" fmla="*/ 32 h 136"/>
                <a:gd name="T50" fmla="*/ 45 w 172"/>
                <a:gd name="T51" fmla="*/ 38 h 136"/>
                <a:gd name="T52" fmla="*/ 36 w 172"/>
                <a:gd name="T53" fmla="*/ 34 h 136"/>
                <a:gd name="T54" fmla="*/ 15 w 172"/>
                <a:gd name="T55" fmla="*/ 30 h 136"/>
                <a:gd name="T56" fmla="*/ 22 w 172"/>
                <a:gd name="T57" fmla="*/ 34 h 136"/>
                <a:gd name="T58" fmla="*/ 15 w 172"/>
                <a:gd name="T59" fmla="*/ 38 h 136"/>
                <a:gd name="T60" fmla="*/ 4 w 172"/>
                <a:gd name="T61" fmla="*/ 42 h 136"/>
                <a:gd name="T62" fmla="*/ 5 w 172"/>
                <a:gd name="T63" fmla="*/ 52 h 136"/>
                <a:gd name="T64" fmla="*/ 4 w 172"/>
                <a:gd name="T65" fmla="*/ 65 h 136"/>
                <a:gd name="T66" fmla="*/ 0 w 172"/>
                <a:gd name="T67" fmla="*/ 71 h 136"/>
                <a:gd name="T68" fmla="*/ 5 w 172"/>
                <a:gd name="T69" fmla="*/ 93 h 136"/>
                <a:gd name="T70" fmla="*/ 3 w 172"/>
                <a:gd name="T71" fmla="*/ 101 h 136"/>
                <a:gd name="T72" fmla="*/ 6 w 172"/>
                <a:gd name="T73" fmla="*/ 102 h 136"/>
                <a:gd name="T74" fmla="*/ 9 w 172"/>
                <a:gd name="T75" fmla="*/ 100 h 136"/>
                <a:gd name="T76" fmla="*/ 12 w 172"/>
                <a:gd name="T77" fmla="*/ 96 h 136"/>
                <a:gd name="T78" fmla="*/ 21 w 172"/>
                <a:gd name="T79" fmla="*/ 87 h 136"/>
                <a:gd name="T80" fmla="*/ 29 w 172"/>
                <a:gd name="T81" fmla="*/ 90 h 136"/>
                <a:gd name="T82" fmla="*/ 44 w 172"/>
                <a:gd name="T83" fmla="*/ 107 h 136"/>
                <a:gd name="T84" fmla="*/ 58 w 172"/>
                <a:gd name="T85" fmla="*/ 105 h 136"/>
                <a:gd name="T86" fmla="*/ 70 w 172"/>
                <a:gd name="T87" fmla="*/ 100 h 136"/>
                <a:gd name="T88" fmla="*/ 95 w 172"/>
                <a:gd name="T89" fmla="*/ 98 h 136"/>
                <a:gd name="T90" fmla="*/ 113 w 172"/>
                <a:gd name="T91" fmla="*/ 100 h 136"/>
                <a:gd name="T92" fmla="*/ 148 w 172"/>
                <a:gd name="T93" fmla="*/ 135 h 136"/>
                <a:gd name="T94" fmla="*/ 155 w 172"/>
                <a:gd name="T95" fmla="*/ 135 h 136"/>
                <a:gd name="T96" fmla="*/ 154 w 172"/>
                <a:gd name="T97" fmla="*/ 128 h 136"/>
                <a:gd name="T98" fmla="*/ 153 w 172"/>
                <a:gd name="T99" fmla="*/ 122 h 136"/>
                <a:gd name="T100" fmla="*/ 155 w 172"/>
                <a:gd name="T101" fmla="*/ 119 h 136"/>
                <a:gd name="T102" fmla="*/ 158 w 172"/>
                <a:gd name="T103" fmla="*/ 120 h 136"/>
                <a:gd name="T104" fmla="*/ 161 w 172"/>
                <a:gd name="T105" fmla="*/ 120 h 136"/>
                <a:gd name="T106" fmla="*/ 165 w 172"/>
                <a:gd name="T107" fmla="*/ 116 h 136"/>
                <a:gd name="T108" fmla="*/ 165 w 172"/>
                <a:gd name="T109" fmla="*/ 108 h 136"/>
                <a:gd name="T110" fmla="*/ 166 w 172"/>
                <a:gd name="T111" fmla="*/ 96 h 136"/>
                <a:gd name="T112" fmla="*/ 172 w 172"/>
                <a:gd name="T113" fmla="*/ 7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2" h="136">
                  <a:moveTo>
                    <a:pt x="172" y="77"/>
                  </a:moveTo>
                  <a:lnTo>
                    <a:pt x="170" y="76"/>
                  </a:lnTo>
                  <a:lnTo>
                    <a:pt x="165" y="75"/>
                  </a:lnTo>
                  <a:lnTo>
                    <a:pt x="162" y="72"/>
                  </a:lnTo>
                  <a:lnTo>
                    <a:pt x="162" y="70"/>
                  </a:lnTo>
                  <a:lnTo>
                    <a:pt x="162" y="64"/>
                  </a:lnTo>
                  <a:lnTo>
                    <a:pt x="162" y="62"/>
                  </a:lnTo>
                  <a:lnTo>
                    <a:pt x="161" y="58"/>
                  </a:lnTo>
                  <a:lnTo>
                    <a:pt x="158" y="53"/>
                  </a:lnTo>
                  <a:lnTo>
                    <a:pt x="156" y="51"/>
                  </a:lnTo>
                  <a:lnTo>
                    <a:pt x="156" y="45"/>
                  </a:lnTo>
                  <a:lnTo>
                    <a:pt x="155" y="34"/>
                  </a:lnTo>
                  <a:lnTo>
                    <a:pt x="152" y="38"/>
                  </a:lnTo>
                  <a:lnTo>
                    <a:pt x="149" y="40"/>
                  </a:lnTo>
                  <a:lnTo>
                    <a:pt x="147" y="44"/>
                  </a:lnTo>
                  <a:lnTo>
                    <a:pt x="148" y="48"/>
                  </a:lnTo>
                  <a:lnTo>
                    <a:pt x="148" y="52"/>
                  </a:lnTo>
                  <a:lnTo>
                    <a:pt x="146" y="54"/>
                  </a:lnTo>
                  <a:lnTo>
                    <a:pt x="143" y="58"/>
                  </a:lnTo>
                  <a:lnTo>
                    <a:pt x="142" y="60"/>
                  </a:lnTo>
                  <a:lnTo>
                    <a:pt x="140" y="59"/>
                  </a:lnTo>
                  <a:lnTo>
                    <a:pt x="138" y="59"/>
                  </a:lnTo>
                  <a:lnTo>
                    <a:pt x="135" y="59"/>
                  </a:lnTo>
                  <a:lnTo>
                    <a:pt x="132" y="60"/>
                  </a:lnTo>
                  <a:lnTo>
                    <a:pt x="130" y="62"/>
                  </a:lnTo>
                  <a:lnTo>
                    <a:pt x="128" y="60"/>
                  </a:lnTo>
                  <a:lnTo>
                    <a:pt x="122" y="57"/>
                  </a:lnTo>
                  <a:lnTo>
                    <a:pt x="122" y="52"/>
                  </a:lnTo>
                  <a:lnTo>
                    <a:pt x="124" y="48"/>
                  </a:lnTo>
                  <a:lnTo>
                    <a:pt x="124" y="44"/>
                  </a:lnTo>
                  <a:lnTo>
                    <a:pt x="119" y="42"/>
                  </a:lnTo>
                  <a:lnTo>
                    <a:pt x="114" y="41"/>
                  </a:lnTo>
                  <a:lnTo>
                    <a:pt x="112" y="41"/>
                  </a:lnTo>
                  <a:lnTo>
                    <a:pt x="112" y="39"/>
                  </a:lnTo>
                  <a:lnTo>
                    <a:pt x="113" y="36"/>
                  </a:lnTo>
                  <a:lnTo>
                    <a:pt x="111" y="35"/>
                  </a:lnTo>
                  <a:lnTo>
                    <a:pt x="111" y="32"/>
                  </a:lnTo>
                  <a:lnTo>
                    <a:pt x="112" y="28"/>
                  </a:lnTo>
                  <a:lnTo>
                    <a:pt x="112" y="27"/>
                  </a:lnTo>
                  <a:lnTo>
                    <a:pt x="113" y="23"/>
                  </a:lnTo>
                  <a:lnTo>
                    <a:pt x="116" y="20"/>
                  </a:lnTo>
                  <a:lnTo>
                    <a:pt x="118" y="15"/>
                  </a:lnTo>
                  <a:lnTo>
                    <a:pt x="117" y="11"/>
                  </a:lnTo>
                  <a:lnTo>
                    <a:pt x="116" y="5"/>
                  </a:lnTo>
                  <a:lnTo>
                    <a:pt x="116" y="0"/>
                  </a:lnTo>
                  <a:lnTo>
                    <a:pt x="102" y="2"/>
                  </a:lnTo>
                  <a:lnTo>
                    <a:pt x="96" y="4"/>
                  </a:lnTo>
                  <a:lnTo>
                    <a:pt x="84" y="16"/>
                  </a:lnTo>
                  <a:lnTo>
                    <a:pt x="80" y="20"/>
                  </a:lnTo>
                  <a:lnTo>
                    <a:pt x="69" y="32"/>
                  </a:lnTo>
                  <a:lnTo>
                    <a:pt x="53" y="36"/>
                  </a:lnTo>
                  <a:lnTo>
                    <a:pt x="45" y="38"/>
                  </a:lnTo>
                  <a:lnTo>
                    <a:pt x="41" y="38"/>
                  </a:lnTo>
                  <a:lnTo>
                    <a:pt x="36" y="34"/>
                  </a:lnTo>
                  <a:lnTo>
                    <a:pt x="27" y="29"/>
                  </a:lnTo>
                  <a:lnTo>
                    <a:pt x="15" y="30"/>
                  </a:lnTo>
                  <a:lnTo>
                    <a:pt x="14" y="32"/>
                  </a:lnTo>
                  <a:lnTo>
                    <a:pt x="22" y="34"/>
                  </a:lnTo>
                  <a:lnTo>
                    <a:pt x="22" y="36"/>
                  </a:lnTo>
                  <a:lnTo>
                    <a:pt x="15" y="38"/>
                  </a:lnTo>
                  <a:lnTo>
                    <a:pt x="8" y="40"/>
                  </a:lnTo>
                  <a:lnTo>
                    <a:pt x="4" y="42"/>
                  </a:lnTo>
                  <a:lnTo>
                    <a:pt x="3" y="46"/>
                  </a:lnTo>
                  <a:lnTo>
                    <a:pt x="5" y="52"/>
                  </a:lnTo>
                  <a:lnTo>
                    <a:pt x="8" y="63"/>
                  </a:lnTo>
                  <a:lnTo>
                    <a:pt x="4" y="65"/>
                  </a:lnTo>
                  <a:lnTo>
                    <a:pt x="2" y="66"/>
                  </a:lnTo>
                  <a:lnTo>
                    <a:pt x="0" y="71"/>
                  </a:lnTo>
                  <a:lnTo>
                    <a:pt x="6" y="86"/>
                  </a:lnTo>
                  <a:lnTo>
                    <a:pt x="5" y="93"/>
                  </a:lnTo>
                  <a:lnTo>
                    <a:pt x="4" y="98"/>
                  </a:lnTo>
                  <a:lnTo>
                    <a:pt x="3" y="101"/>
                  </a:lnTo>
                  <a:lnTo>
                    <a:pt x="4" y="102"/>
                  </a:lnTo>
                  <a:lnTo>
                    <a:pt x="6" y="102"/>
                  </a:lnTo>
                  <a:lnTo>
                    <a:pt x="6" y="101"/>
                  </a:lnTo>
                  <a:lnTo>
                    <a:pt x="9" y="100"/>
                  </a:lnTo>
                  <a:lnTo>
                    <a:pt x="9" y="99"/>
                  </a:lnTo>
                  <a:lnTo>
                    <a:pt x="12" y="96"/>
                  </a:lnTo>
                  <a:lnTo>
                    <a:pt x="15" y="93"/>
                  </a:lnTo>
                  <a:lnTo>
                    <a:pt x="21" y="87"/>
                  </a:lnTo>
                  <a:lnTo>
                    <a:pt x="23" y="87"/>
                  </a:lnTo>
                  <a:lnTo>
                    <a:pt x="29" y="90"/>
                  </a:lnTo>
                  <a:lnTo>
                    <a:pt x="39" y="104"/>
                  </a:lnTo>
                  <a:lnTo>
                    <a:pt x="44" y="107"/>
                  </a:lnTo>
                  <a:lnTo>
                    <a:pt x="51" y="110"/>
                  </a:lnTo>
                  <a:lnTo>
                    <a:pt x="58" y="105"/>
                  </a:lnTo>
                  <a:lnTo>
                    <a:pt x="63" y="102"/>
                  </a:lnTo>
                  <a:lnTo>
                    <a:pt x="70" y="100"/>
                  </a:lnTo>
                  <a:lnTo>
                    <a:pt x="88" y="100"/>
                  </a:lnTo>
                  <a:lnTo>
                    <a:pt x="95" y="98"/>
                  </a:lnTo>
                  <a:lnTo>
                    <a:pt x="107" y="96"/>
                  </a:lnTo>
                  <a:lnTo>
                    <a:pt x="113" y="100"/>
                  </a:lnTo>
                  <a:lnTo>
                    <a:pt x="124" y="114"/>
                  </a:lnTo>
                  <a:lnTo>
                    <a:pt x="148" y="135"/>
                  </a:lnTo>
                  <a:lnTo>
                    <a:pt x="153" y="136"/>
                  </a:lnTo>
                  <a:lnTo>
                    <a:pt x="155" y="135"/>
                  </a:lnTo>
                  <a:lnTo>
                    <a:pt x="155" y="131"/>
                  </a:lnTo>
                  <a:lnTo>
                    <a:pt x="154" y="128"/>
                  </a:lnTo>
                  <a:lnTo>
                    <a:pt x="153" y="124"/>
                  </a:lnTo>
                  <a:lnTo>
                    <a:pt x="153" y="122"/>
                  </a:lnTo>
                  <a:lnTo>
                    <a:pt x="154" y="120"/>
                  </a:lnTo>
                  <a:lnTo>
                    <a:pt x="155" y="119"/>
                  </a:lnTo>
                  <a:lnTo>
                    <a:pt x="156" y="119"/>
                  </a:lnTo>
                  <a:lnTo>
                    <a:pt x="158" y="120"/>
                  </a:lnTo>
                  <a:lnTo>
                    <a:pt x="160" y="120"/>
                  </a:lnTo>
                  <a:lnTo>
                    <a:pt x="161" y="120"/>
                  </a:lnTo>
                  <a:lnTo>
                    <a:pt x="162" y="119"/>
                  </a:lnTo>
                  <a:lnTo>
                    <a:pt x="165" y="116"/>
                  </a:lnTo>
                  <a:lnTo>
                    <a:pt x="165" y="114"/>
                  </a:lnTo>
                  <a:lnTo>
                    <a:pt x="165" y="108"/>
                  </a:lnTo>
                  <a:lnTo>
                    <a:pt x="166" y="102"/>
                  </a:lnTo>
                  <a:lnTo>
                    <a:pt x="166" y="96"/>
                  </a:lnTo>
                  <a:lnTo>
                    <a:pt x="170" y="87"/>
                  </a:lnTo>
                  <a:lnTo>
                    <a:pt x="172" y="78"/>
                  </a:lnTo>
                  <a:lnTo>
                    <a:pt x="172" y="77"/>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29" name="Freeform 85"/>
            <p:cNvSpPr>
              <a:spLocks/>
            </p:cNvSpPr>
            <p:nvPr/>
          </p:nvSpPr>
          <p:spPr bwMode="auto">
            <a:xfrm rot="1627522">
              <a:off x="1800" y="3049"/>
              <a:ext cx="37" cy="27"/>
            </a:xfrm>
            <a:custGeom>
              <a:avLst/>
              <a:gdLst>
                <a:gd name="T0" fmla="*/ 5 w 30"/>
                <a:gd name="T1" fmla="*/ 5 h 18"/>
                <a:gd name="T2" fmla="*/ 5 w 30"/>
                <a:gd name="T3" fmla="*/ 4 h 18"/>
                <a:gd name="T4" fmla="*/ 5 w 30"/>
                <a:gd name="T5" fmla="*/ 2 h 18"/>
                <a:gd name="T6" fmla="*/ 5 w 30"/>
                <a:gd name="T7" fmla="*/ 1 h 18"/>
                <a:gd name="T8" fmla="*/ 6 w 30"/>
                <a:gd name="T9" fmla="*/ 0 h 18"/>
                <a:gd name="T10" fmla="*/ 7 w 30"/>
                <a:gd name="T11" fmla="*/ 0 h 18"/>
                <a:gd name="T12" fmla="*/ 10 w 30"/>
                <a:gd name="T13" fmla="*/ 1 h 18"/>
                <a:gd name="T14" fmla="*/ 10 w 30"/>
                <a:gd name="T15" fmla="*/ 2 h 18"/>
                <a:gd name="T16" fmla="*/ 12 w 30"/>
                <a:gd name="T17" fmla="*/ 4 h 18"/>
                <a:gd name="T18" fmla="*/ 15 w 30"/>
                <a:gd name="T19" fmla="*/ 4 h 18"/>
                <a:gd name="T20" fmla="*/ 17 w 30"/>
                <a:gd name="T21" fmla="*/ 5 h 18"/>
                <a:gd name="T22" fmla="*/ 19 w 30"/>
                <a:gd name="T23" fmla="*/ 6 h 18"/>
                <a:gd name="T24" fmla="*/ 22 w 30"/>
                <a:gd name="T25" fmla="*/ 5 h 18"/>
                <a:gd name="T26" fmla="*/ 23 w 30"/>
                <a:gd name="T27" fmla="*/ 5 h 18"/>
                <a:gd name="T28" fmla="*/ 24 w 30"/>
                <a:gd name="T29" fmla="*/ 5 h 18"/>
                <a:gd name="T30" fmla="*/ 25 w 30"/>
                <a:gd name="T31" fmla="*/ 5 h 18"/>
                <a:gd name="T32" fmla="*/ 28 w 30"/>
                <a:gd name="T33" fmla="*/ 4 h 18"/>
                <a:gd name="T34" fmla="*/ 29 w 30"/>
                <a:gd name="T35" fmla="*/ 4 h 18"/>
                <a:gd name="T36" fmla="*/ 29 w 30"/>
                <a:gd name="T37" fmla="*/ 5 h 18"/>
                <a:gd name="T38" fmla="*/ 30 w 30"/>
                <a:gd name="T39" fmla="*/ 6 h 18"/>
                <a:gd name="T40" fmla="*/ 29 w 30"/>
                <a:gd name="T41" fmla="*/ 7 h 18"/>
                <a:gd name="T42" fmla="*/ 29 w 30"/>
                <a:gd name="T43" fmla="*/ 10 h 18"/>
                <a:gd name="T44" fmla="*/ 28 w 30"/>
                <a:gd name="T45" fmla="*/ 11 h 18"/>
                <a:gd name="T46" fmla="*/ 25 w 30"/>
                <a:gd name="T47" fmla="*/ 13 h 18"/>
                <a:gd name="T48" fmla="*/ 22 w 30"/>
                <a:gd name="T49" fmla="*/ 14 h 18"/>
                <a:gd name="T50" fmla="*/ 19 w 30"/>
                <a:gd name="T51" fmla="*/ 17 h 18"/>
                <a:gd name="T52" fmla="*/ 17 w 30"/>
                <a:gd name="T53" fmla="*/ 17 h 18"/>
                <a:gd name="T54" fmla="*/ 15 w 30"/>
                <a:gd name="T55" fmla="*/ 18 h 18"/>
                <a:gd name="T56" fmla="*/ 13 w 30"/>
                <a:gd name="T57" fmla="*/ 18 h 18"/>
                <a:gd name="T58" fmla="*/ 11 w 30"/>
                <a:gd name="T59" fmla="*/ 18 h 18"/>
                <a:gd name="T60" fmla="*/ 9 w 30"/>
                <a:gd name="T61" fmla="*/ 17 h 18"/>
                <a:gd name="T62" fmla="*/ 5 w 30"/>
                <a:gd name="T63" fmla="*/ 17 h 18"/>
                <a:gd name="T64" fmla="*/ 3 w 30"/>
                <a:gd name="T65" fmla="*/ 17 h 18"/>
                <a:gd name="T66" fmla="*/ 1 w 30"/>
                <a:gd name="T67" fmla="*/ 17 h 18"/>
                <a:gd name="T68" fmla="*/ 0 w 30"/>
                <a:gd name="T69" fmla="*/ 16 h 18"/>
                <a:gd name="T70" fmla="*/ 0 w 30"/>
                <a:gd name="T71" fmla="*/ 14 h 18"/>
                <a:gd name="T72" fmla="*/ 1 w 30"/>
                <a:gd name="T73" fmla="*/ 13 h 18"/>
                <a:gd name="T74" fmla="*/ 1 w 30"/>
                <a:gd name="T75" fmla="*/ 12 h 18"/>
                <a:gd name="T76" fmla="*/ 3 w 30"/>
                <a:gd name="T77" fmla="*/ 11 h 18"/>
                <a:gd name="T78" fmla="*/ 4 w 30"/>
                <a:gd name="T79" fmla="*/ 10 h 18"/>
                <a:gd name="T80" fmla="*/ 4 w 30"/>
                <a:gd name="T81" fmla="*/ 8 h 18"/>
                <a:gd name="T82" fmla="*/ 5 w 30"/>
                <a:gd name="T83" fmla="*/ 7 h 18"/>
                <a:gd name="T84" fmla="*/ 5 w 30"/>
                <a:gd name="T85"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 h="18">
                  <a:moveTo>
                    <a:pt x="5" y="5"/>
                  </a:moveTo>
                  <a:lnTo>
                    <a:pt x="5" y="4"/>
                  </a:lnTo>
                  <a:lnTo>
                    <a:pt x="5" y="2"/>
                  </a:lnTo>
                  <a:lnTo>
                    <a:pt x="5" y="1"/>
                  </a:lnTo>
                  <a:lnTo>
                    <a:pt x="6" y="0"/>
                  </a:lnTo>
                  <a:lnTo>
                    <a:pt x="7" y="0"/>
                  </a:lnTo>
                  <a:lnTo>
                    <a:pt x="10" y="1"/>
                  </a:lnTo>
                  <a:lnTo>
                    <a:pt x="10" y="2"/>
                  </a:lnTo>
                  <a:lnTo>
                    <a:pt x="12" y="4"/>
                  </a:lnTo>
                  <a:lnTo>
                    <a:pt x="15" y="4"/>
                  </a:lnTo>
                  <a:lnTo>
                    <a:pt x="17" y="5"/>
                  </a:lnTo>
                  <a:lnTo>
                    <a:pt x="19" y="6"/>
                  </a:lnTo>
                  <a:lnTo>
                    <a:pt x="22" y="5"/>
                  </a:lnTo>
                  <a:lnTo>
                    <a:pt x="23" y="5"/>
                  </a:lnTo>
                  <a:lnTo>
                    <a:pt x="24" y="5"/>
                  </a:lnTo>
                  <a:lnTo>
                    <a:pt x="25" y="5"/>
                  </a:lnTo>
                  <a:lnTo>
                    <a:pt x="28" y="4"/>
                  </a:lnTo>
                  <a:lnTo>
                    <a:pt x="29" y="4"/>
                  </a:lnTo>
                  <a:lnTo>
                    <a:pt x="29" y="5"/>
                  </a:lnTo>
                  <a:lnTo>
                    <a:pt x="30" y="6"/>
                  </a:lnTo>
                  <a:lnTo>
                    <a:pt x="29" y="7"/>
                  </a:lnTo>
                  <a:lnTo>
                    <a:pt x="29" y="10"/>
                  </a:lnTo>
                  <a:lnTo>
                    <a:pt x="28" y="11"/>
                  </a:lnTo>
                  <a:lnTo>
                    <a:pt x="25" y="13"/>
                  </a:lnTo>
                  <a:lnTo>
                    <a:pt x="22" y="14"/>
                  </a:lnTo>
                  <a:lnTo>
                    <a:pt x="19" y="17"/>
                  </a:lnTo>
                  <a:lnTo>
                    <a:pt x="17" y="17"/>
                  </a:lnTo>
                  <a:lnTo>
                    <a:pt x="15" y="18"/>
                  </a:lnTo>
                  <a:lnTo>
                    <a:pt x="13" y="18"/>
                  </a:lnTo>
                  <a:lnTo>
                    <a:pt x="11" y="18"/>
                  </a:lnTo>
                  <a:lnTo>
                    <a:pt x="9" y="17"/>
                  </a:lnTo>
                  <a:lnTo>
                    <a:pt x="5" y="17"/>
                  </a:lnTo>
                  <a:lnTo>
                    <a:pt x="3" y="17"/>
                  </a:lnTo>
                  <a:lnTo>
                    <a:pt x="1" y="17"/>
                  </a:lnTo>
                  <a:lnTo>
                    <a:pt x="0" y="16"/>
                  </a:lnTo>
                  <a:lnTo>
                    <a:pt x="0" y="14"/>
                  </a:lnTo>
                  <a:lnTo>
                    <a:pt x="1" y="13"/>
                  </a:lnTo>
                  <a:lnTo>
                    <a:pt x="1" y="12"/>
                  </a:lnTo>
                  <a:lnTo>
                    <a:pt x="3" y="11"/>
                  </a:lnTo>
                  <a:lnTo>
                    <a:pt x="4" y="10"/>
                  </a:lnTo>
                  <a:lnTo>
                    <a:pt x="4" y="8"/>
                  </a:lnTo>
                  <a:lnTo>
                    <a:pt x="5" y="7"/>
                  </a:lnTo>
                  <a:lnTo>
                    <a:pt x="5" y="5"/>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30" name="Freeform 86"/>
            <p:cNvSpPr>
              <a:spLocks/>
            </p:cNvSpPr>
            <p:nvPr/>
          </p:nvSpPr>
          <p:spPr bwMode="auto">
            <a:xfrm rot="1627522">
              <a:off x="2064" y="2851"/>
              <a:ext cx="206" cy="116"/>
            </a:xfrm>
            <a:custGeom>
              <a:avLst/>
              <a:gdLst>
                <a:gd name="T0" fmla="*/ 21 w 167"/>
                <a:gd name="T1" fmla="*/ 74 h 78"/>
                <a:gd name="T2" fmla="*/ 13 w 167"/>
                <a:gd name="T3" fmla="*/ 71 h 78"/>
                <a:gd name="T4" fmla="*/ 0 w 167"/>
                <a:gd name="T5" fmla="*/ 72 h 78"/>
                <a:gd name="T6" fmla="*/ 6 w 167"/>
                <a:gd name="T7" fmla="*/ 61 h 78"/>
                <a:gd name="T8" fmla="*/ 10 w 167"/>
                <a:gd name="T9" fmla="*/ 56 h 78"/>
                <a:gd name="T10" fmla="*/ 10 w 167"/>
                <a:gd name="T11" fmla="*/ 49 h 78"/>
                <a:gd name="T12" fmla="*/ 16 w 167"/>
                <a:gd name="T13" fmla="*/ 48 h 78"/>
                <a:gd name="T14" fmla="*/ 21 w 167"/>
                <a:gd name="T15" fmla="*/ 48 h 78"/>
                <a:gd name="T16" fmla="*/ 24 w 167"/>
                <a:gd name="T17" fmla="*/ 40 h 78"/>
                <a:gd name="T18" fmla="*/ 25 w 167"/>
                <a:gd name="T19" fmla="*/ 31 h 78"/>
                <a:gd name="T20" fmla="*/ 27 w 167"/>
                <a:gd name="T21" fmla="*/ 25 h 78"/>
                <a:gd name="T22" fmla="*/ 25 w 167"/>
                <a:gd name="T23" fmla="*/ 20 h 78"/>
                <a:gd name="T24" fmla="*/ 24 w 167"/>
                <a:gd name="T25" fmla="*/ 18 h 78"/>
                <a:gd name="T26" fmla="*/ 31 w 167"/>
                <a:gd name="T27" fmla="*/ 14 h 78"/>
                <a:gd name="T28" fmla="*/ 42 w 167"/>
                <a:gd name="T29" fmla="*/ 12 h 78"/>
                <a:gd name="T30" fmla="*/ 61 w 167"/>
                <a:gd name="T31" fmla="*/ 6 h 78"/>
                <a:gd name="T32" fmla="*/ 88 w 167"/>
                <a:gd name="T33" fmla="*/ 13 h 78"/>
                <a:gd name="T34" fmla="*/ 106 w 167"/>
                <a:gd name="T35" fmla="*/ 12 h 78"/>
                <a:gd name="T36" fmla="*/ 139 w 167"/>
                <a:gd name="T37" fmla="*/ 11 h 78"/>
                <a:gd name="T38" fmla="*/ 159 w 167"/>
                <a:gd name="T39" fmla="*/ 0 h 78"/>
                <a:gd name="T40" fmla="*/ 161 w 167"/>
                <a:gd name="T41" fmla="*/ 6 h 78"/>
                <a:gd name="T42" fmla="*/ 160 w 167"/>
                <a:gd name="T43" fmla="*/ 12 h 78"/>
                <a:gd name="T44" fmla="*/ 161 w 167"/>
                <a:gd name="T45" fmla="*/ 20 h 78"/>
                <a:gd name="T46" fmla="*/ 166 w 167"/>
                <a:gd name="T47" fmla="*/ 34 h 78"/>
                <a:gd name="T48" fmla="*/ 166 w 167"/>
                <a:gd name="T49" fmla="*/ 43 h 78"/>
                <a:gd name="T50" fmla="*/ 166 w 167"/>
                <a:gd name="T51" fmla="*/ 53 h 78"/>
                <a:gd name="T52" fmla="*/ 165 w 167"/>
                <a:gd name="T53" fmla="*/ 61 h 78"/>
                <a:gd name="T54" fmla="*/ 156 w 167"/>
                <a:gd name="T55" fmla="*/ 64 h 78"/>
                <a:gd name="T56" fmla="*/ 149 w 167"/>
                <a:gd name="T57" fmla="*/ 64 h 78"/>
                <a:gd name="T58" fmla="*/ 138 w 167"/>
                <a:gd name="T59" fmla="*/ 70 h 78"/>
                <a:gd name="T60" fmla="*/ 132 w 167"/>
                <a:gd name="T61" fmla="*/ 70 h 78"/>
                <a:gd name="T62" fmla="*/ 126 w 167"/>
                <a:gd name="T63" fmla="*/ 70 h 78"/>
                <a:gd name="T64" fmla="*/ 125 w 167"/>
                <a:gd name="T65" fmla="*/ 67 h 78"/>
                <a:gd name="T66" fmla="*/ 127 w 167"/>
                <a:gd name="T67" fmla="*/ 58 h 78"/>
                <a:gd name="T68" fmla="*/ 121 w 167"/>
                <a:gd name="T69" fmla="*/ 52 h 78"/>
                <a:gd name="T70" fmla="*/ 112 w 167"/>
                <a:gd name="T71" fmla="*/ 46 h 78"/>
                <a:gd name="T72" fmla="*/ 109 w 167"/>
                <a:gd name="T73" fmla="*/ 43 h 78"/>
                <a:gd name="T74" fmla="*/ 97 w 167"/>
                <a:gd name="T75" fmla="*/ 49 h 78"/>
                <a:gd name="T76" fmla="*/ 90 w 167"/>
                <a:gd name="T77" fmla="*/ 52 h 78"/>
                <a:gd name="T78" fmla="*/ 88 w 167"/>
                <a:gd name="T79" fmla="*/ 48 h 78"/>
                <a:gd name="T80" fmla="*/ 82 w 167"/>
                <a:gd name="T81" fmla="*/ 42 h 78"/>
                <a:gd name="T82" fmla="*/ 77 w 167"/>
                <a:gd name="T83" fmla="*/ 40 h 78"/>
                <a:gd name="T84" fmla="*/ 71 w 167"/>
                <a:gd name="T85" fmla="*/ 40 h 78"/>
                <a:gd name="T86" fmla="*/ 66 w 167"/>
                <a:gd name="T87" fmla="*/ 40 h 78"/>
                <a:gd name="T88" fmla="*/ 59 w 167"/>
                <a:gd name="T89" fmla="*/ 52 h 78"/>
                <a:gd name="T90" fmla="*/ 55 w 167"/>
                <a:gd name="T91" fmla="*/ 55 h 78"/>
                <a:gd name="T92" fmla="*/ 52 w 167"/>
                <a:gd name="T93" fmla="*/ 59 h 78"/>
                <a:gd name="T94" fmla="*/ 45 w 167"/>
                <a:gd name="T95" fmla="*/ 60 h 78"/>
                <a:gd name="T96" fmla="*/ 43 w 167"/>
                <a:gd name="T97" fmla="*/ 62 h 78"/>
                <a:gd name="T98" fmla="*/ 43 w 167"/>
                <a:gd name="T99" fmla="*/ 68 h 78"/>
                <a:gd name="T100" fmla="*/ 39 w 167"/>
                <a:gd name="T101" fmla="*/ 70 h 78"/>
                <a:gd name="T102" fmla="*/ 33 w 167"/>
                <a:gd name="T103" fmla="*/ 71 h 78"/>
                <a:gd name="T104" fmla="*/ 27 w 167"/>
                <a:gd name="T105" fmla="*/ 7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7" h="78">
                  <a:moveTo>
                    <a:pt x="24" y="78"/>
                  </a:moveTo>
                  <a:lnTo>
                    <a:pt x="21" y="74"/>
                  </a:lnTo>
                  <a:lnTo>
                    <a:pt x="17" y="73"/>
                  </a:lnTo>
                  <a:lnTo>
                    <a:pt x="13" y="71"/>
                  </a:lnTo>
                  <a:lnTo>
                    <a:pt x="7" y="68"/>
                  </a:lnTo>
                  <a:lnTo>
                    <a:pt x="0" y="72"/>
                  </a:lnTo>
                  <a:lnTo>
                    <a:pt x="4" y="66"/>
                  </a:lnTo>
                  <a:lnTo>
                    <a:pt x="6" y="61"/>
                  </a:lnTo>
                  <a:lnTo>
                    <a:pt x="9" y="58"/>
                  </a:lnTo>
                  <a:lnTo>
                    <a:pt x="10" y="56"/>
                  </a:lnTo>
                  <a:lnTo>
                    <a:pt x="10" y="50"/>
                  </a:lnTo>
                  <a:lnTo>
                    <a:pt x="10" y="49"/>
                  </a:lnTo>
                  <a:lnTo>
                    <a:pt x="12" y="49"/>
                  </a:lnTo>
                  <a:lnTo>
                    <a:pt x="16" y="48"/>
                  </a:lnTo>
                  <a:lnTo>
                    <a:pt x="18" y="48"/>
                  </a:lnTo>
                  <a:lnTo>
                    <a:pt x="21" y="48"/>
                  </a:lnTo>
                  <a:lnTo>
                    <a:pt x="23" y="44"/>
                  </a:lnTo>
                  <a:lnTo>
                    <a:pt x="24" y="40"/>
                  </a:lnTo>
                  <a:lnTo>
                    <a:pt x="25" y="36"/>
                  </a:lnTo>
                  <a:lnTo>
                    <a:pt x="25" y="31"/>
                  </a:lnTo>
                  <a:lnTo>
                    <a:pt x="25" y="28"/>
                  </a:lnTo>
                  <a:lnTo>
                    <a:pt x="27" y="25"/>
                  </a:lnTo>
                  <a:lnTo>
                    <a:pt x="27" y="23"/>
                  </a:lnTo>
                  <a:lnTo>
                    <a:pt x="25" y="20"/>
                  </a:lnTo>
                  <a:lnTo>
                    <a:pt x="24" y="19"/>
                  </a:lnTo>
                  <a:lnTo>
                    <a:pt x="24" y="18"/>
                  </a:lnTo>
                  <a:lnTo>
                    <a:pt x="29" y="17"/>
                  </a:lnTo>
                  <a:lnTo>
                    <a:pt x="31" y="14"/>
                  </a:lnTo>
                  <a:lnTo>
                    <a:pt x="37" y="14"/>
                  </a:lnTo>
                  <a:lnTo>
                    <a:pt x="42" y="12"/>
                  </a:lnTo>
                  <a:lnTo>
                    <a:pt x="57" y="6"/>
                  </a:lnTo>
                  <a:lnTo>
                    <a:pt x="61" y="6"/>
                  </a:lnTo>
                  <a:lnTo>
                    <a:pt x="75" y="11"/>
                  </a:lnTo>
                  <a:lnTo>
                    <a:pt x="88" y="13"/>
                  </a:lnTo>
                  <a:lnTo>
                    <a:pt x="95" y="13"/>
                  </a:lnTo>
                  <a:lnTo>
                    <a:pt x="106" y="12"/>
                  </a:lnTo>
                  <a:lnTo>
                    <a:pt x="118" y="12"/>
                  </a:lnTo>
                  <a:lnTo>
                    <a:pt x="139" y="11"/>
                  </a:lnTo>
                  <a:lnTo>
                    <a:pt x="145" y="6"/>
                  </a:lnTo>
                  <a:lnTo>
                    <a:pt x="159" y="0"/>
                  </a:lnTo>
                  <a:lnTo>
                    <a:pt x="160" y="4"/>
                  </a:lnTo>
                  <a:lnTo>
                    <a:pt x="161" y="6"/>
                  </a:lnTo>
                  <a:lnTo>
                    <a:pt x="160" y="8"/>
                  </a:lnTo>
                  <a:lnTo>
                    <a:pt x="160" y="12"/>
                  </a:lnTo>
                  <a:lnTo>
                    <a:pt x="160" y="17"/>
                  </a:lnTo>
                  <a:lnTo>
                    <a:pt x="161" y="20"/>
                  </a:lnTo>
                  <a:lnTo>
                    <a:pt x="163" y="28"/>
                  </a:lnTo>
                  <a:lnTo>
                    <a:pt x="166" y="34"/>
                  </a:lnTo>
                  <a:lnTo>
                    <a:pt x="167" y="38"/>
                  </a:lnTo>
                  <a:lnTo>
                    <a:pt x="166" y="43"/>
                  </a:lnTo>
                  <a:lnTo>
                    <a:pt x="166" y="47"/>
                  </a:lnTo>
                  <a:lnTo>
                    <a:pt x="166" y="53"/>
                  </a:lnTo>
                  <a:lnTo>
                    <a:pt x="166" y="56"/>
                  </a:lnTo>
                  <a:lnTo>
                    <a:pt x="165" y="61"/>
                  </a:lnTo>
                  <a:lnTo>
                    <a:pt x="161" y="62"/>
                  </a:lnTo>
                  <a:lnTo>
                    <a:pt x="156" y="64"/>
                  </a:lnTo>
                  <a:lnTo>
                    <a:pt x="153" y="64"/>
                  </a:lnTo>
                  <a:lnTo>
                    <a:pt x="149" y="64"/>
                  </a:lnTo>
                  <a:lnTo>
                    <a:pt x="145" y="66"/>
                  </a:lnTo>
                  <a:lnTo>
                    <a:pt x="138" y="70"/>
                  </a:lnTo>
                  <a:lnTo>
                    <a:pt x="136" y="70"/>
                  </a:lnTo>
                  <a:lnTo>
                    <a:pt x="132" y="70"/>
                  </a:lnTo>
                  <a:lnTo>
                    <a:pt x="130" y="70"/>
                  </a:lnTo>
                  <a:lnTo>
                    <a:pt x="126" y="70"/>
                  </a:lnTo>
                  <a:lnTo>
                    <a:pt x="126" y="68"/>
                  </a:lnTo>
                  <a:lnTo>
                    <a:pt x="125" y="67"/>
                  </a:lnTo>
                  <a:lnTo>
                    <a:pt x="127" y="59"/>
                  </a:lnTo>
                  <a:lnTo>
                    <a:pt x="127" y="58"/>
                  </a:lnTo>
                  <a:lnTo>
                    <a:pt x="124" y="54"/>
                  </a:lnTo>
                  <a:lnTo>
                    <a:pt x="121" y="52"/>
                  </a:lnTo>
                  <a:lnTo>
                    <a:pt x="118" y="50"/>
                  </a:lnTo>
                  <a:lnTo>
                    <a:pt x="112" y="46"/>
                  </a:lnTo>
                  <a:lnTo>
                    <a:pt x="112" y="43"/>
                  </a:lnTo>
                  <a:lnTo>
                    <a:pt x="109" y="43"/>
                  </a:lnTo>
                  <a:lnTo>
                    <a:pt x="100" y="47"/>
                  </a:lnTo>
                  <a:lnTo>
                    <a:pt x="97" y="49"/>
                  </a:lnTo>
                  <a:lnTo>
                    <a:pt x="93" y="52"/>
                  </a:lnTo>
                  <a:lnTo>
                    <a:pt x="90" y="52"/>
                  </a:lnTo>
                  <a:lnTo>
                    <a:pt x="89" y="50"/>
                  </a:lnTo>
                  <a:lnTo>
                    <a:pt x="88" y="48"/>
                  </a:lnTo>
                  <a:lnTo>
                    <a:pt x="85" y="43"/>
                  </a:lnTo>
                  <a:lnTo>
                    <a:pt x="82" y="42"/>
                  </a:lnTo>
                  <a:lnTo>
                    <a:pt x="79" y="41"/>
                  </a:lnTo>
                  <a:lnTo>
                    <a:pt x="77" y="40"/>
                  </a:lnTo>
                  <a:lnTo>
                    <a:pt x="73" y="40"/>
                  </a:lnTo>
                  <a:lnTo>
                    <a:pt x="71" y="40"/>
                  </a:lnTo>
                  <a:lnTo>
                    <a:pt x="69" y="38"/>
                  </a:lnTo>
                  <a:lnTo>
                    <a:pt x="66" y="40"/>
                  </a:lnTo>
                  <a:lnTo>
                    <a:pt x="61" y="50"/>
                  </a:lnTo>
                  <a:lnTo>
                    <a:pt x="59" y="52"/>
                  </a:lnTo>
                  <a:lnTo>
                    <a:pt x="58" y="52"/>
                  </a:lnTo>
                  <a:lnTo>
                    <a:pt x="55" y="55"/>
                  </a:lnTo>
                  <a:lnTo>
                    <a:pt x="53" y="58"/>
                  </a:lnTo>
                  <a:lnTo>
                    <a:pt x="52" y="59"/>
                  </a:lnTo>
                  <a:lnTo>
                    <a:pt x="47" y="60"/>
                  </a:lnTo>
                  <a:lnTo>
                    <a:pt x="45" y="60"/>
                  </a:lnTo>
                  <a:lnTo>
                    <a:pt x="43" y="61"/>
                  </a:lnTo>
                  <a:lnTo>
                    <a:pt x="43" y="62"/>
                  </a:lnTo>
                  <a:lnTo>
                    <a:pt x="45" y="66"/>
                  </a:lnTo>
                  <a:lnTo>
                    <a:pt x="43" y="68"/>
                  </a:lnTo>
                  <a:lnTo>
                    <a:pt x="41" y="68"/>
                  </a:lnTo>
                  <a:lnTo>
                    <a:pt x="39" y="70"/>
                  </a:lnTo>
                  <a:lnTo>
                    <a:pt x="36" y="71"/>
                  </a:lnTo>
                  <a:lnTo>
                    <a:pt x="33" y="71"/>
                  </a:lnTo>
                  <a:lnTo>
                    <a:pt x="29" y="73"/>
                  </a:lnTo>
                  <a:lnTo>
                    <a:pt x="27" y="74"/>
                  </a:lnTo>
                  <a:lnTo>
                    <a:pt x="24" y="78"/>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31" name="Freeform 87"/>
            <p:cNvSpPr>
              <a:spLocks/>
            </p:cNvSpPr>
            <p:nvPr/>
          </p:nvSpPr>
          <p:spPr bwMode="auto">
            <a:xfrm rot="1627522">
              <a:off x="1833" y="2748"/>
              <a:ext cx="252" cy="271"/>
            </a:xfrm>
            <a:custGeom>
              <a:avLst/>
              <a:gdLst>
                <a:gd name="T0" fmla="*/ 49 w 204"/>
                <a:gd name="T1" fmla="*/ 146 h 182"/>
                <a:gd name="T2" fmla="*/ 57 w 204"/>
                <a:gd name="T3" fmla="*/ 140 h 182"/>
                <a:gd name="T4" fmla="*/ 60 w 204"/>
                <a:gd name="T5" fmla="*/ 126 h 182"/>
                <a:gd name="T6" fmla="*/ 62 w 204"/>
                <a:gd name="T7" fmla="*/ 119 h 182"/>
                <a:gd name="T8" fmla="*/ 72 w 204"/>
                <a:gd name="T9" fmla="*/ 111 h 182"/>
                <a:gd name="T10" fmla="*/ 77 w 204"/>
                <a:gd name="T11" fmla="*/ 105 h 182"/>
                <a:gd name="T12" fmla="*/ 85 w 204"/>
                <a:gd name="T13" fmla="*/ 108 h 182"/>
                <a:gd name="T14" fmla="*/ 91 w 204"/>
                <a:gd name="T15" fmla="*/ 110 h 182"/>
                <a:gd name="T16" fmla="*/ 108 w 204"/>
                <a:gd name="T17" fmla="*/ 111 h 182"/>
                <a:gd name="T18" fmla="*/ 119 w 204"/>
                <a:gd name="T19" fmla="*/ 108 h 182"/>
                <a:gd name="T20" fmla="*/ 123 w 204"/>
                <a:gd name="T21" fmla="*/ 101 h 182"/>
                <a:gd name="T22" fmla="*/ 122 w 204"/>
                <a:gd name="T23" fmla="*/ 95 h 182"/>
                <a:gd name="T24" fmla="*/ 144 w 204"/>
                <a:gd name="T25" fmla="*/ 77 h 182"/>
                <a:gd name="T26" fmla="*/ 151 w 204"/>
                <a:gd name="T27" fmla="*/ 69 h 182"/>
                <a:gd name="T28" fmla="*/ 159 w 204"/>
                <a:gd name="T29" fmla="*/ 72 h 182"/>
                <a:gd name="T30" fmla="*/ 169 w 204"/>
                <a:gd name="T31" fmla="*/ 76 h 182"/>
                <a:gd name="T32" fmla="*/ 180 w 204"/>
                <a:gd name="T33" fmla="*/ 70 h 182"/>
                <a:gd name="T34" fmla="*/ 186 w 204"/>
                <a:gd name="T35" fmla="*/ 60 h 182"/>
                <a:gd name="T36" fmla="*/ 188 w 204"/>
                <a:gd name="T37" fmla="*/ 53 h 182"/>
                <a:gd name="T38" fmla="*/ 197 w 204"/>
                <a:gd name="T39" fmla="*/ 52 h 182"/>
                <a:gd name="T40" fmla="*/ 201 w 204"/>
                <a:gd name="T41" fmla="*/ 40 h 182"/>
                <a:gd name="T42" fmla="*/ 203 w 204"/>
                <a:gd name="T43" fmla="*/ 29 h 182"/>
                <a:gd name="T44" fmla="*/ 200 w 204"/>
                <a:gd name="T45" fmla="*/ 23 h 182"/>
                <a:gd name="T46" fmla="*/ 195 w 204"/>
                <a:gd name="T47" fmla="*/ 12 h 182"/>
                <a:gd name="T48" fmla="*/ 204 w 204"/>
                <a:gd name="T49" fmla="*/ 6 h 182"/>
                <a:gd name="T50" fmla="*/ 181 w 204"/>
                <a:gd name="T51" fmla="*/ 2 h 182"/>
                <a:gd name="T52" fmla="*/ 155 w 204"/>
                <a:gd name="T53" fmla="*/ 10 h 182"/>
                <a:gd name="T54" fmla="*/ 117 w 204"/>
                <a:gd name="T55" fmla="*/ 21 h 182"/>
                <a:gd name="T56" fmla="*/ 120 w 204"/>
                <a:gd name="T57" fmla="*/ 35 h 182"/>
                <a:gd name="T58" fmla="*/ 95 w 204"/>
                <a:gd name="T59" fmla="*/ 47 h 182"/>
                <a:gd name="T60" fmla="*/ 66 w 204"/>
                <a:gd name="T61" fmla="*/ 74 h 182"/>
                <a:gd name="T62" fmla="*/ 55 w 204"/>
                <a:gd name="T63" fmla="*/ 84 h 182"/>
                <a:gd name="T64" fmla="*/ 9 w 204"/>
                <a:gd name="T65" fmla="*/ 120 h 182"/>
                <a:gd name="T66" fmla="*/ 6 w 204"/>
                <a:gd name="T67" fmla="*/ 131 h 182"/>
                <a:gd name="T68" fmla="*/ 2 w 204"/>
                <a:gd name="T69" fmla="*/ 143 h 182"/>
                <a:gd name="T70" fmla="*/ 0 w 204"/>
                <a:gd name="T71" fmla="*/ 152 h 182"/>
                <a:gd name="T72" fmla="*/ 1 w 204"/>
                <a:gd name="T73" fmla="*/ 159 h 182"/>
                <a:gd name="T74" fmla="*/ 8 w 204"/>
                <a:gd name="T75" fmla="*/ 162 h 182"/>
                <a:gd name="T76" fmla="*/ 11 w 204"/>
                <a:gd name="T77" fmla="*/ 172 h 182"/>
                <a:gd name="T78" fmla="*/ 19 w 204"/>
                <a:gd name="T79" fmla="*/ 182 h 182"/>
                <a:gd name="T80" fmla="*/ 27 w 204"/>
                <a:gd name="T81" fmla="*/ 179 h 182"/>
                <a:gd name="T82" fmla="*/ 32 w 204"/>
                <a:gd name="T83" fmla="*/ 178 h 182"/>
                <a:gd name="T84" fmla="*/ 37 w 204"/>
                <a:gd name="T85" fmla="*/ 168 h 182"/>
                <a:gd name="T86" fmla="*/ 41 w 204"/>
                <a:gd name="T87" fmla="*/ 158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4" h="182">
                  <a:moveTo>
                    <a:pt x="44" y="154"/>
                  </a:moveTo>
                  <a:lnTo>
                    <a:pt x="47" y="149"/>
                  </a:lnTo>
                  <a:lnTo>
                    <a:pt x="49" y="146"/>
                  </a:lnTo>
                  <a:lnTo>
                    <a:pt x="51" y="144"/>
                  </a:lnTo>
                  <a:lnTo>
                    <a:pt x="55" y="143"/>
                  </a:lnTo>
                  <a:lnTo>
                    <a:pt x="57" y="140"/>
                  </a:lnTo>
                  <a:lnTo>
                    <a:pt x="59" y="134"/>
                  </a:lnTo>
                  <a:lnTo>
                    <a:pt x="59" y="130"/>
                  </a:lnTo>
                  <a:lnTo>
                    <a:pt x="60" y="126"/>
                  </a:lnTo>
                  <a:lnTo>
                    <a:pt x="62" y="123"/>
                  </a:lnTo>
                  <a:lnTo>
                    <a:pt x="63" y="122"/>
                  </a:lnTo>
                  <a:lnTo>
                    <a:pt x="62" y="119"/>
                  </a:lnTo>
                  <a:lnTo>
                    <a:pt x="62" y="118"/>
                  </a:lnTo>
                  <a:lnTo>
                    <a:pt x="67" y="114"/>
                  </a:lnTo>
                  <a:lnTo>
                    <a:pt x="72" y="111"/>
                  </a:lnTo>
                  <a:lnTo>
                    <a:pt x="73" y="110"/>
                  </a:lnTo>
                  <a:lnTo>
                    <a:pt x="75" y="105"/>
                  </a:lnTo>
                  <a:lnTo>
                    <a:pt x="77" y="105"/>
                  </a:lnTo>
                  <a:lnTo>
                    <a:pt x="79" y="108"/>
                  </a:lnTo>
                  <a:lnTo>
                    <a:pt x="81" y="110"/>
                  </a:lnTo>
                  <a:lnTo>
                    <a:pt x="85" y="108"/>
                  </a:lnTo>
                  <a:lnTo>
                    <a:pt x="86" y="108"/>
                  </a:lnTo>
                  <a:lnTo>
                    <a:pt x="90" y="110"/>
                  </a:lnTo>
                  <a:lnTo>
                    <a:pt x="91" y="110"/>
                  </a:lnTo>
                  <a:lnTo>
                    <a:pt x="95" y="110"/>
                  </a:lnTo>
                  <a:lnTo>
                    <a:pt x="103" y="110"/>
                  </a:lnTo>
                  <a:lnTo>
                    <a:pt x="108" y="111"/>
                  </a:lnTo>
                  <a:lnTo>
                    <a:pt x="109" y="111"/>
                  </a:lnTo>
                  <a:lnTo>
                    <a:pt x="116" y="108"/>
                  </a:lnTo>
                  <a:lnTo>
                    <a:pt x="119" y="108"/>
                  </a:lnTo>
                  <a:lnTo>
                    <a:pt x="120" y="108"/>
                  </a:lnTo>
                  <a:lnTo>
                    <a:pt x="123" y="102"/>
                  </a:lnTo>
                  <a:lnTo>
                    <a:pt x="123" y="101"/>
                  </a:lnTo>
                  <a:lnTo>
                    <a:pt x="120" y="99"/>
                  </a:lnTo>
                  <a:lnTo>
                    <a:pt x="120" y="96"/>
                  </a:lnTo>
                  <a:lnTo>
                    <a:pt x="122" y="95"/>
                  </a:lnTo>
                  <a:lnTo>
                    <a:pt x="135" y="87"/>
                  </a:lnTo>
                  <a:lnTo>
                    <a:pt x="138" y="84"/>
                  </a:lnTo>
                  <a:lnTo>
                    <a:pt x="144" y="77"/>
                  </a:lnTo>
                  <a:lnTo>
                    <a:pt x="145" y="75"/>
                  </a:lnTo>
                  <a:lnTo>
                    <a:pt x="149" y="70"/>
                  </a:lnTo>
                  <a:lnTo>
                    <a:pt x="151" y="69"/>
                  </a:lnTo>
                  <a:lnTo>
                    <a:pt x="155" y="70"/>
                  </a:lnTo>
                  <a:lnTo>
                    <a:pt x="158" y="72"/>
                  </a:lnTo>
                  <a:lnTo>
                    <a:pt x="159" y="72"/>
                  </a:lnTo>
                  <a:lnTo>
                    <a:pt x="162" y="71"/>
                  </a:lnTo>
                  <a:lnTo>
                    <a:pt x="164" y="72"/>
                  </a:lnTo>
                  <a:lnTo>
                    <a:pt x="169" y="76"/>
                  </a:lnTo>
                  <a:lnTo>
                    <a:pt x="170" y="75"/>
                  </a:lnTo>
                  <a:lnTo>
                    <a:pt x="176" y="76"/>
                  </a:lnTo>
                  <a:lnTo>
                    <a:pt x="180" y="70"/>
                  </a:lnTo>
                  <a:lnTo>
                    <a:pt x="182" y="65"/>
                  </a:lnTo>
                  <a:lnTo>
                    <a:pt x="185" y="62"/>
                  </a:lnTo>
                  <a:lnTo>
                    <a:pt x="186" y="60"/>
                  </a:lnTo>
                  <a:lnTo>
                    <a:pt x="186" y="54"/>
                  </a:lnTo>
                  <a:lnTo>
                    <a:pt x="186" y="53"/>
                  </a:lnTo>
                  <a:lnTo>
                    <a:pt x="188" y="53"/>
                  </a:lnTo>
                  <a:lnTo>
                    <a:pt x="192" y="52"/>
                  </a:lnTo>
                  <a:lnTo>
                    <a:pt x="194" y="52"/>
                  </a:lnTo>
                  <a:lnTo>
                    <a:pt x="197" y="52"/>
                  </a:lnTo>
                  <a:lnTo>
                    <a:pt x="199" y="48"/>
                  </a:lnTo>
                  <a:lnTo>
                    <a:pt x="200" y="44"/>
                  </a:lnTo>
                  <a:lnTo>
                    <a:pt x="201" y="40"/>
                  </a:lnTo>
                  <a:lnTo>
                    <a:pt x="201" y="35"/>
                  </a:lnTo>
                  <a:lnTo>
                    <a:pt x="201" y="32"/>
                  </a:lnTo>
                  <a:lnTo>
                    <a:pt x="203" y="29"/>
                  </a:lnTo>
                  <a:lnTo>
                    <a:pt x="203" y="27"/>
                  </a:lnTo>
                  <a:lnTo>
                    <a:pt x="201" y="24"/>
                  </a:lnTo>
                  <a:lnTo>
                    <a:pt x="200" y="23"/>
                  </a:lnTo>
                  <a:lnTo>
                    <a:pt x="200" y="22"/>
                  </a:lnTo>
                  <a:lnTo>
                    <a:pt x="197" y="16"/>
                  </a:lnTo>
                  <a:lnTo>
                    <a:pt x="195" y="12"/>
                  </a:lnTo>
                  <a:lnTo>
                    <a:pt x="195" y="10"/>
                  </a:lnTo>
                  <a:lnTo>
                    <a:pt x="197" y="9"/>
                  </a:lnTo>
                  <a:lnTo>
                    <a:pt x="204" y="6"/>
                  </a:lnTo>
                  <a:lnTo>
                    <a:pt x="198" y="4"/>
                  </a:lnTo>
                  <a:lnTo>
                    <a:pt x="189" y="0"/>
                  </a:lnTo>
                  <a:lnTo>
                    <a:pt x="181" y="2"/>
                  </a:lnTo>
                  <a:lnTo>
                    <a:pt x="173" y="0"/>
                  </a:lnTo>
                  <a:lnTo>
                    <a:pt x="157" y="9"/>
                  </a:lnTo>
                  <a:lnTo>
                    <a:pt x="155" y="10"/>
                  </a:lnTo>
                  <a:lnTo>
                    <a:pt x="135" y="14"/>
                  </a:lnTo>
                  <a:lnTo>
                    <a:pt x="133" y="16"/>
                  </a:lnTo>
                  <a:lnTo>
                    <a:pt x="117" y="21"/>
                  </a:lnTo>
                  <a:lnTo>
                    <a:pt x="121" y="27"/>
                  </a:lnTo>
                  <a:lnTo>
                    <a:pt x="122" y="30"/>
                  </a:lnTo>
                  <a:lnTo>
                    <a:pt x="120" y="35"/>
                  </a:lnTo>
                  <a:lnTo>
                    <a:pt x="111" y="41"/>
                  </a:lnTo>
                  <a:lnTo>
                    <a:pt x="99" y="46"/>
                  </a:lnTo>
                  <a:lnTo>
                    <a:pt x="95" y="47"/>
                  </a:lnTo>
                  <a:lnTo>
                    <a:pt x="80" y="63"/>
                  </a:lnTo>
                  <a:lnTo>
                    <a:pt x="75" y="69"/>
                  </a:lnTo>
                  <a:lnTo>
                    <a:pt x="66" y="74"/>
                  </a:lnTo>
                  <a:lnTo>
                    <a:pt x="62" y="76"/>
                  </a:lnTo>
                  <a:lnTo>
                    <a:pt x="59" y="81"/>
                  </a:lnTo>
                  <a:lnTo>
                    <a:pt x="55" y="84"/>
                  </a:lnTo>
                  <a:lnTo>
                    <a:pt x="47" y="89"/>
                  </a:lnTo>
                  <a:lnTo>
                    <a:pt x="14" y="117"/>
                  </a:lnTo>
                  <a:lnTo>
                    <a:pt x="9" y="120"/>
                  </a:lnTo>
                  <a:lnTo>
                    <a:pt x="5" y="120"/>
                  </a:lnTo>
                  <a:lnTo>
                    <a:pt x="5" y="125"/>
                  </a:lnTo>
                  <a:lnTo>
                    <a:pt x="6" y="131"/>
                  </a:lnTo>
                  <a:lnTo>
                    <a:pt x="7" y="135"/>
                  </a:lnTo>
                  <a:lnTo>
                    <a:pt x="5" y="140"/>
                  </a:lnTo>
                  <a:lnTo>
                    <a:pt x="2" y="143"/>
                  </a:lnTo>
                  <a:lnTo>
                    <a:pt x="1" y="147"/>
                  </a:lnTo>
                  <a:lnTo>
                    <a:pt x="1" y="148"/>
                  </a:lnTo>
                  <a:lnTo>
                    <a:pt x="0" y="152"/>
                  </a:lnTo>
                  <a:lnTo>
                    <a:pt x="0" y="155"/>
                  </a:lnTo>
                  <a:lnTo>
                    <a:pt x="2" y="156"/>
                  </a:lnTo>
                  <a:lnTo>
                    <a:pt x="1" y="159"/>
                  </a:lnTo>
                  <a:lnTo>
                    <a:pt x="1" y="161"/>
                  </a:lnTo>
                  <a:lnTo>
                    <a:pt x="3" y="161"/>
                  </a:lnTo>
                  <a:lnTo>
                    <a:pt x="8" y="162"/>
                  </a:lnTo>
                  <a:lnTo>
                    <a:pt x="13" y="164"/>
                  </a:lnTo>
                  <a:lnTo>
                    <a:pt x="13" y="168"/>
                  </a:lnTo>
                  <a:lnTo>
                    <a:pt x="11" y="172"/>
                  </a:lnTo>
                  <a:lnTo>
                    <a:pt x="11" y="177"/>
                  </a:lnTo>
                  <a:lnTo>
                    <a:pt x="17" y="180"/>
                  </a:lnTo>
                  <a:lnTo>
                    <a:pt x="19" y="182"/>
                  </a:lnTo>
                  <a:lnTo>
                    <a:pt x="21" y="180"/>
                  </a:lnTo>
                  <a:lnTo>
                    <a:pt x="24" y="179"/>
                  </a:lnTo>
                  <a:lnTo>
                    <a:pt x="27" y="179"/>
                  </a:lnTo>
                  <a:lnTo>
                    <a:pt x="29" y="179"/>
                  </a:lnTo>
                  <a:lnTo>
                    <a:pt x="31" y="180"/>
                  </a:lnTo>
                  <a:lnTo>
                    <a:pt x="32" y="178"/>
                  </a:lnTo>
                  <a:lnTo>
                    <a:pt x="35" y="174"/>
                  </a:lnTo>
                  <a:lnTo>
                    <a:pt x="37" y="172"/>
                  </a:lnTo>
                  <a:lnTo>
                    <a:pt x="37" y="168"/>
                  </a:lnTo>
                  <a:lnTo>
                    <a:pt x="36" y="164"/>
                  </a:lnTo>
                  <a:lnTo>
                    <a:pt x="38" y="160"/>
                  </a:lnTo>
                  <a:lnTo>
                    <a:pt x="41" y="158"/>
                  </a:lnTo>
                  <a:lnTo>
                    <a:pt x="44" y="154"/>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32" name="Freeform 88"/>
            <p:cNvSpPr>
              <a:spLocks/>
            </p:cNvSpPr>
            <p:nvPr/>
          </p:nvSpPr>
          <p:spPr bwMode="auto">
            <a:xfrm rot="1627522">
              <a:off x="2186" y="2676"/>
              <a:ext cx="37" cy="38"/>
            </a:xfrm>
            <a:custGeom>
              <a:avLst/>
              <a:gdLst>
                <a:gd name="T0" fmla="*/ 30 w 30"/>
                <a:gd name="T1" fmla="*/ 8 h 26"/>
                <a:gd name="T2" fmla="*/ 29 w 30"/>
                <a:gd name="T3" fmla="*/ 10 h 26"/>
                <a:gd name="T4" fmla="*/ 29 w 30"/>
                <a:gd name="T5" fmla="*/ 13 h 26"/>
                <a:gd name="T6" fmla="*/ 28 w 30"/>
                <a:gd name="T7" fmla="*/ 18 h 26"/>
                <a:gd name="T8" fmla="*/ 26 w 30"/>
                <a:gd name="T9" fmla="*/ 20 h 26"/>
                <a:gd name="T10" fmla="*/ 23 w 30"/>
                <a:gd name="T11" fmla="*/ 25 h 26"/>
                <a:gd name="T12" fmla="*/ 20 w 30"/>
                <a:gd name="T13" fmla="*/ 26 h 26"/>
                <a:gd name="T14" fmla="*/ 18 w 30"/>
                <a:gd name="T15" fmla="*/ 26 h 26"/>
                <a:gd name="T16" fmla="*/ 14 w 30"/>
                <a:gd name="T17" fmla="*/ 26 h 26"/>
                <a:gd name="T18" fmla="*/ 7 w 30"/>
                <a:gd name="T19" fmla="*/ 26 h 26"/>
                <a:gd name="T20" fmla="*/ 5 w 30"/>
                <a:gd name="T21" fmla="*/ 25 h 26"/>
                <a:gd name="T22" fmla="*/ 4 w 30"/>
                <a:gd name="T23" fmla="*/ 23 h 26"/>
                <a:gd name="T24" fmla="*/ 1 w 30"/>
                <a:gd name="T25" fmla="*/ 20 h 26"/>
                <a:gd name="T26" fmla="*/ 0 w 30"/>
                <a:gd name="T27" fmla="*/ 16 h 26"/>
                <a:gd name="T28" fmla="*/ 1 w 30"/>
                <a:gd name="T29" fmla="*/ 13 h 26"/>
                <a:gd name="T30" fmla="*/ 1 w 30"/>
                <a:gd name="T31" fmla="*/ 10 h 26"/>
                <a:gd name="T32" fmla="*/ 2 w 30"/>
                <a:gd name="T33" fmla="*/ 8 h 26"/>
                <a:gd name="T34" fmla="*/ 4 w 30"/>
                <a:gd name="T35" fmla="*/ 5 h 26"/>
                <a:gd name="T36" fmla="*/ 6 w 30"/>
                <a:gd name="T37" fmla="*/ 4 h 26"/>
                <a:gd name="T38" fmla="*/ 8 w 30"/>
                <a:gd name="T39" fmla="*/ 1 h 26"/>
                <a:gd name="T40" fmla="*/ 13 w 30"/>
                <a:gd name="T41" fmla="*/ 1 h 26"/>
                <a:gd name="T42" fmla="*/ 19 w 30"/>
                <a:gd name="T43" fmla="*/ 0 h 26"/>
                <a:gd name="T44" fmla="*/ 23 w 30"/>
                <a:gd name="T45" fmla="*/ 1 h 26"/>
                <a:gd name="T46" fmla="*/ 28 w 30"/>
                <a:gd name="T47" fmla="*/ 2 h 26"/>
                <a:gd name="T48" fmla="*/ 30 w 30"/>
                <a:gd name="T4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0" h="26">
                  <a:moveTo>
                    <a:pt x="30" y="8"/>
                  </a:moveTo>
                  <a:lnTo>
                    <a:pt x="29" y="10"/>
                  </a:lnTo>
                  <a:lnTo>
                    <a:pt x="29" y="13"/>
                  </a:lnTo>
                  <a:lnTo>
                    <a:pt x="28" y="18"/>
                  </a:lnTo>
                  <a:lnTo>
                    <a:pt x="26" y="20"/>
                  </a:lnTo>
                  <a:lnTo>
                    <a:pt x="23" y="25"/>
                  </a:lnTo>
                  <a:lnTo>
                    <a:pt x="20" y="26"/>
                  </a:lnTo>
                  <a:lnTo>
                    <a:pt x="18" y="26"/>
                  </a:lnTo>
                  <a:lnTo>
                    <a:pt x="14" y="26"/>
                  </a:lnTo>
                  <a:lnTo>
                    <a:pt x="7" y="26"/>
                  </a:lnTo>
                  <a:lnTo>
                    <a:pt x="5" y="25"/>
                  </a:lnTo>
                  <a:lnTo>
                    <a:pt x="4" y="23"/>
                  </a:lnTo>
                  <a:lnTo>
                    <a:pt x="1" y="20"/>
                  </a:lnTo>
                  <a:lnTo>
                    <a:pt x="0" y="16"/>
                  </a:lnTo>
                  <a:lnTo>
                    <a:pt x="1" y="13"/>
                  </a:lnTo>
                  <a:lnTo>
                    <a:pt x="1" y="10"/>
                  </a:lnTo>
                  <a:lnTo>
                    <a:pt x="2" y="8"/>
                  </a:lnTo>
                  <a:lnTo>
                    <a:pt x="4" y="5"/>
                  </a:lnTo>
                  <a:lnTo>
                    <a:pt x="6" y="4"/>
                  </a:lnTo>
                  <a:lnTo>
                    <a:pt x="8" y="1"/>
                  </a:lnTo>
                  <a:lnTo>
                    <a:pt x="13" y="1"/>
                  </a:lnTo>
                  <a:lnTo>
                    <a:pt x="19" y="0"/>
                  </a:lnTo>
                  <a:lnTo>
                    <a:pt x="23" y="1"/>
                  </a:lnTo>
                  <a:lnTo>
                    <a:pt x="28" y="2"/>
                  </a:lnTo>
                  <a:lnTo>
                    <a:pt x="30" y="8"/>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33" name="Freeform 89"/>
            <p:cNvSpPr>
              <a:spLocks/>
            </p:cNvSpPr>
            <p:nvPr/>
          </p:nvSpPr>
          <p:spPr bwMode="auto">
            <a:xfrm rot="1627522">
              <a:off x="2042" y="2900"/>
              <a:ext cx="168" cy="205"/>
            </a:xfrm>
            <a:custGeom>
              <a:avLst/>
              <a:gdLst>
                <a:gd name="T0" fmla="*/ 8 w 135"/>
                <a:gd name="T1" fmla="*/ 128 h 137"/>
                <a:gd name="T2" fmla="*/ 9 w 135"/>
                <a:gd name="T3" fmla="*/ 120 h 137"/>
                <a:gd name="T4" fmla="*/ 7 w 135"/>
                <a:gd name="T5" fmla="*/ 113 h 137"/>
                <a:gd name="T6" fmla="*/ 6 w 135"/>
                <a:gd name="T7" fmla="*/ 105 h 137"/>
                <a:gd name="T8" fmla="*/ 6 w 135"/>
                <a:gd name="T9" fmla="*/ 92 h 137"/>
                <a:gd name="T10" fmla="*/ 6 w 135"/>
                <a:gd name="T11" fmla="*/ 86 h 137"/>
                <a:gd name="T12" fmla="*/ 7 w 135"/>
                <a:gd name="T13" fmla="*/ 75 h 137"/>
                <a:gd name="T14" fmla="*/ 3 w 135"/>
                <a:gd name="T15" fmla="*/ 68 h 137"/>
                <a:gd name="T16" fmla="*/ 0 w 135"/>
                <a:gd name="T17" fmla="*/ 58 h 137"/>
                <a:gd name="T18" fmla="*/ 3 w 135"/>
                <a:gd name="T19" fmla="*/ 48 h 137"/>
                <a:gd name="T20" fmla="*/ 2 w 135"/>
                <a:gd name="T21" fmla="*/ 40 h 137"/>
                <a:gd name="T22" fmla="*/ 7 w 135"/>
                <a:gd name="T23" fmla="*/ 35 h 137"/>
                <a:gd name="T24" fmla="*/ 14 w 135"/>
                <a:gd name="T25" fmla="*/ 33 h 137"/>
                <a:gd name="T26" fmla="*/ 19 w 135"/>
                <a:gd name="T27" fmla="*/ 30 h 137"/>
                <a:gd name="T28" fmla="*/ 23 w 135"/>
                <a:gd name="T29" fmla="*/ 28 h 137"/>
                <a:gd name="T30" fmla="*/ 21 w 135"/>
                <a:gd name="T31" fmla="*/ 23 h 137"/>
                <a:gd name="T32" fmla="*/ 25 w 135"/>
                <a:gd name="T33" fmla="*/ 22 h 137"/>
                <a:gd name="T34" fmla="*/ 31 w 135"/>
                <a:gd name="T35" fmla="*/ 20 h 137"/>
                <a:gd name="T36" fmla="*/ 36 w 135"/>
                <a:gd name="T37" fmla="*/ 14 h 137"/>
                <a:gd name="T38" fmla="*/ 39 w 135"/>
                <a:gd name="T39" fmla="*/ 12 h 137"/>
                <a:gd name="T40" fmla="*/ 47 w 135"/>
                <a:gd name="T41" fmla="*/ 0 h 137"/>
                <a:gd name="T42" fmla="*/ 51 w 135"/>
                <a:gd name="T43" fmla="*/ 2 h 137"/>
                <a:gd name="T44" fmla="*/ 57 w 135"/>
                <a:gd name="T45" fmla="*/ 3 h 137"/>
                <a:gd name="T46" fmla="*/ 63 w 135"/>
                <a:gd name="T47" fmla="*/ 5 h 137"/>
                <a:gd name="T48" fmla="*/ 67 w 135"/>
                <a:gd name="T49" fmla="*/ 12 h 137"/>
                <a:gd name="T50" fmla="*/ 71 w 135"/>
                <a:gd name="T51" fmla="*/ 14 h 137"/>
                <a:gd name="T52" fmla="*/ 78 w 135"/>
                <a:gd name="T53" fmla="*/ 9 h 137"/>
                <a:gd name="T54" fmla="*/ 90 w 135"/>
                <a:gd name="T55" fmla="*/ 5 h 137"/>
                <a:gd name="T56" fmla="*/ 96 w 135"/>
                <a:gd name="T57" fmla="*/ 12 h 137"/>
                <a:gd name="T58" fmla="*/ 102 w 135"/>
                <a:gd name="T59" fmla="*/ 16 h 137"/>
                <a:gd name="T60" fmla="*/ 105 w 135"/>
                <a:gd name="T61" fmla="*/ 21 h 137"/>
                <a:gd name="T62" fmla="*/ 104 w 135"/>
                <a:gd name="T63" fmla="*/ 30 h 137"/>
                <a:gd name="T64" fmla="*/ 108 w 135"/>
                <a:gd name="T65" fmla="*/ 32 h 137"/>
                <a:gd name="T66" fmla="*/ 114 w 135"/>
                <a:gd name="T67" fmla="*/ 32 h 137"/>
                <a:gd name="T68" fmla="*/ 123 w 135"/>
                <a:gd name="T69" fmla="*/ 28 h 137"/>
                <a:gd name="T70" fmla="*/ 131 w 135"/>
                <a:gd name="T71" fmla="*/ 26 h 137"/>
                <a:gd name="T72" fmla="*/ 134 w 135"/>
                <a:gd name="T73" fmla="*/ 30 h 137"/>
                <a:gd name="T74" fmla="*/ 135 w 135"/>
                <a:gd name="T75" fmla="*/ 36 h 137"/>
                <a:gd name="T76" fmla="*/ 132 w 135"/>
                <a:gd name="T77" fmla="*/ 41 h 137"/>
                <a:gd name="T78" fmla="*/ 127 w 135"/>
                <a:gd name="T79" fmla="*/ 45 h 137"/>
                <a:gd name="T80" fmla="*/ 123 w 135"/>
                <a:gd name="T81" fmla="*/ 51 h 137"/>
                <a:gd name="T82" fmla="*/ 119 w 135"/>
                <a:gd name="T83" fmla="*/ 56 h 137"/>
                <a:gd name="T84" fmla="*/ 117 w 135"/>
                <a:gd name="T85" fmla="*/ 59 h 137"/>
                <a:gd name="T86" fmla="*/ 115 w 135"/>
                <a:gd name="T87" fmla="*/ 64 h 137"/>
                <a:gd name="T88" fmla="*/ 116 w 135"/>
                <a:gd name="T89" fmla="*/ 70 h 137"/>
                <a:gd name="T90" fmla="*/ 115 w 135"/>
                <a:gd name="T91" fmla="*/ 77 h 137"/>
                <a:gd name="T92" fmla="*/ 116 w 135"/>
                <a:gd name="T93" fmla="*/ 84 h 137"/>
                <a:gd name="T94" fmla="*/ 117 w 135"/>
                <a:gd name="T95" fmla="*/ 89 h 137"/>
                <a:gd name="T96" fmla="*/ 120 w 135"/>
                <a:gd name="T97" fmla="*/ 95 h 137"/>
                <a:gd name="T98" fmla="*/ 113 w 135"/>
                <a:gd name="T99" fmla="*/ 102 h 137"/>
                <a:gd name="T100" fmla="*/ 99 w 135"/>
                <a:gd name="T101" fmla="*/ 114 h 137"/>
                <a:gd name="T102" fmla="*/ 80 w 135"/>
                <a:gd name="T103" fmla="*/ 118 h 137"/>
                <a:gd name="T104" fmla="*/ 75 w 135"/>
                <a:gd name="T105" fmla="*/ 125 h 137"/>
                <a:gd name="T106" fmla="*/ 74 w 135"/>
                <a:gd name="T107" fmla="*/ 132 h 137"/>
                <a:gd name="T108" fmla="*/ 68 w 135"/>
                <a:gd name="T109" fmla="*/ 136 h 137"/>
                <a:gd name="T110" fmla="*/ 55 w 135"/>
                <a:gd name="T111" fmla="*/ 135 h 137"/>
                <a:gd name="T112" fmla="*/ 51 w 135"/>
                <a:gd name="T113" fmla="*/ 137 h 137"/>
                <a:gd name="T114" fmla="*/ 36 w 135"/>
                <a:gd name="T115" fmla="*/ 129 h 137"/>
                <a:gd name="T116" fmla="*/ 25 w 135"/>
                <a:gd name="T117" fmla="*/ 13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5" h="137">
                  <a:moveTo>
                    <a:pt x="9" y="132"/>
                  </a:moveTo>
                  <a:lnTo>
                    <a:pt x="8" y="128"/>
                  </a:lnTo>
                  <a:lnTo>
                    <a:pt x="9" y="124"/>
                  </a:lnTo>
                  <a:lnTo>
                    <a:pt x="9" y="120"/>
                  </a:lnTo>
                  <a:lnTo>
                    <a:pt x="8" y="117"/>
                  </a:lnTo>
                  <a:lnTo>
                    <a:pt x="7" y="113"/>
                  </a:lnTo>
                  <a:lnTo>
                    <a:pt x="6" y="110"/>
                  </a:lnTo>
                  <a:lnTo>
                    <a:pt x="6" y="105"/>
                  </a:lnTo>
                  <a:lnTo>
                    <a:pt x="6" y="101"/>
                  </a:lnTo>
                  <a:lnTo>
                    <a:pt x="6" y="92"/>
                  </a:lnTo>
                  <a:lnTo>
                    <a:pt x="6" y="88"/>
                  </a:lnTo>
                  <a:lnTo>
                    <a:pt x="6" y="86"/>
                  </a:lnTo>
                  <a:lnTo>
                    <a:pt x="7" y="81"/>
                  </a:lnTo>
                  <a:lnTo>
                    <a:pt x="7" y="75"/>
                  </a:lnTo>
                  <a:lnTo>
                    <a:pt x="5" y="71"/>
                  </a:lnTo>
                  <a:lnTo>
                    <a:pt x="3" y="68"/>
                  </a:lnTo>
                  <a:lnTo>
                    <a:pt x="1" y="63"/>
                  </a:lnTo>
                  <a:lnTo>
                    <a:pt x="0" y="58"/>
                  </a:lnTo>
                  <a:lnTo>
                    <a:pt x="1" y="54"/>
                  </a:lnTo>
                  <a:lnTo>
                    <a:pt x="3" y="48"/>
                  </a:lnTo>
                  <a:lnTo>
                    <a:pt x="3" y="46"/>
                  </a:lnTo>
                  <a:lnTo>
                    <a:pt x="2" y="40"/>
                  </a:lnTo>
                  <a:lnTo>
                    <a:pt x="5" y="36"/>
                  </a:lnTo>
                  <a:lnTo>
                    <a:pt x="7" y="35"/>
                  </a:lnTo>
                  <a:lnTo>
                    <a:pt x="11" y="33"/>
                  </a:lnTo>
                  <a:lnTo>
                    <a:pt x="14" y="33"/>
                  </a:lnTo>
                  <a:lnTo>
                    <a:pt x="17" y="32"/>
                  </a:lnTo>
                  <a:lnTo>
                    <a:pt x="19" y="30"/>
                  </a:lnTo>
                  <a:lnTo>
                    <a:pt x="21" y="30"/>
                  </a:lnTo>
                  <a:lnTo>
                    <a:pt x="23" y="28"/>
                  </a:lnTo>
                  <a:lnTo>
                    <a:pt x="21" y="24"/>
                  </a:lnTo>
                  <a:lnTo>
                    <a:pt x="21" y="23"/>
                  </a:lnTo>
                  <a:lnTo>
                    <a:pt x="23" y="22"/>
                  </a:lnTo>
                  <a:lnTo>
                    <a:pt x="25" y="22"/>
                  </a:lnTo>
                  <a:lnTo>
                    <a:pt x="30" y="21"/>
                  </a:lnTo>
                  <a:lnTo>
                    <a:pt x="31" y="20"/>
                  </a:lnTo>
                  <a:lnTo>
                    <a:pt x="33" y="17"/>
                  </a:lnTo>
                  <a:lnTo>
                    <a:pt x="36" y="14"/>
                  </a:lnTo>
                  <a:lnTo>
                    <a:pt x="37" y="14"/>
                  </a:lnTo>
                  <a:lnTo>
                    <a:pt x="39" y="12"/>
                  </a:lnTo>
                  <a:lnTo>
                    <a:pt x="44" y="2"/>
                  </a:lnTo>
                  <a:lnTo>
                    <a:pt x="47" y="0"/>
                  </a:lnTo>
                  <a:lnTo>
                    <a:pt x="49" y="2"/>
                  </a:lnTo>
                  <a:lnTo>
                    <a:pt x="51" y="2"/>
                  </a:lnTo>
                  <a:lnTo>
                    <a:pt x="55" y="2"/>
                  </a:lnTo>
                  <a:lnTo>
                    <a:pt x="57" y="3"/>
                  </a:lnTo>
                  <a:lnTo>
                    <a:pt x="60" y="4"/>
                  </a:lnTo>
                  <a:lnTo>
                    <a:pt x="63" y="5"/>
                  </a:lnTo>
                  <a:lnTo>
                    <a:pt x="66" y="10"/>
                  </a:lnTo>
                  <a:lnTo>
                    <a:pt x="67" y="12"/>
                  </a:lnTo>
                  <a:lnTo>
                    <a:pt x="68" y="14"/>
                  </a:lnTo>
                  <a:lnTo>
                    <a:pt x="71" y="14"/>
                  </a:lnTo>
                  <a:lnTo>
                    <a:pt x="75" y="11"/>
                  </a:lnTo>
                  <a:lnTo>
                    <a:pt x="78" y="9"/>
                  </a:lnTo>
                  <a:lnTo>
                    <a:pt x="87" y="5"/>
                  </a:lnTo>
                  <a:lnTo>
                    <a:pt x="90" y="5"/>
                  </a:lnTo>
                  <a:lnTo>
                    <a:pt x="90" y="8"/>
                  </a:lnTo>
                  <a:lnTo>
                    <a:pt x="96" y="12"/>
                  </a:lnTo>
                  <a:lnTo>
                    <a:pt x="99" y="14"/>
                  </a:lnTo>
                  <a:lnTo>
                    <a:pt x="102" y="16"/>
                  </a:lnTo>
                  <a:lnTo>
                    <a:pt x="105" y="20"/>
                  </a:lnTo>
                  <a:lnTo>
                    <a:pt x="105" y="21"/>
                  </a:lnTo>
                  <a:lnTo>
                    <a:pt x="103" y="29"/>
                  </a:lnTo>
                  <a:lnTo>
                    <a:pt x="104" y="30"/>
                  </a:lnTo>
                  <a:lnTo>
                    <a:pt x="104" y="32"/>
                  </a:lnTo>
                  <a:lnTo>
                    <a:pt x="108" y="32"/>
                  </a:lnTo>
                  <a:lnTo>
                    <a:pt x="110" y="32"/>
                  </a:lnTo>
                  <a:lnTo>
                    <a:pt x="114" y="32"/>
                  </a:lnTo>
                  <a:lnTo>
                    <a:pt x="116" y="32"/>
                  </a:lnTo>
                  <a:lnTo>
                    <a:pt x="123" y="28"/>
                  </a:lnTo>
                  <a:lnTo>
                    <a:pt x="127" y="26"/>
                  </a:lnTo>
                  <a:lnTo>
                    <a:pt x="131" y="26"/>
                  </a:lnTo>
                  <a:lnTo>
                    <a:pt x="134" y="26"/>
                  </a:lnTo>
                  <a:lnTo>
                    <a:pt x="134" y="30"/>
                  </a:lnTo>
                  <a:lnTo>
                    <a:pt x="134" y="34"/>
                  </a:lnTo>
                  <a:lnTo>
                    <a:pt x="135" y="36"/>
                  </a:lnTo>
                  <a:lnTo>
                    <a:pt x="134" y="39"/>
                  </a:lnTo>
                  <a:lnTo>
                    <a:pt x="132" y="41"/>
                  </a:lnTo>
                  <a:lnTo>
                    <a:pt x="129" y="44"/>
                  </a:lnTo>
                  <a:lnTo>
                    <a:pt x="127" y="45"/>
                  </a:lnTo>
                  <a:lnTo>
                    <a:pt x="126" y="48"/>
                  </a:lnTo>
                  <a:lnTo>
                    <a:pt x="123" y="51"/>
                  </a:lnTo>
                  <a:lnTo>
                    <a:pt x="120" y="54"/>
                  </a:lnTo>
                  <a:lnTo>
                    <a:pt x="119" y="56"/>
                  </a:lnTo>
                  <a:lnTo>
                    <a:pt x="117" y="58"/>
                  </a:lnTo>
                  <a:lnTo>
                    <a:pt x="117" y="59"/>
                  </a:lnTo>
                  <a:lnTo>
                    <a:pt x="116" y="63"/>
                  </a:lnTo>
                  <a:lnTo>
                    <a:pt x="115" y="64"/>
                  </a:lnTo>
                  <a:lnTo>
                    <a:pt x="115" y="66"/>
                  </a:lnTo>
                  <a:lnTo>
                    <a:pt x="116" y="70"/>
                  </a:lnTo>
                  <a:lnTo>
                    <a:pt x="116" y="74"/>
                  </a:lnTo>
                  <a:lnTo>
                    <a:pt x="115" y="77"/>
                  </a:lnTo>
                  <a:lnTo>
                    <a:pt x="115" y="80"/>
                  </a:lnTo>
                  <a:lnTo>
                    <a:pt x="116" y="84"/>
                  </a:lnTo>
                  <a:lnTo>
                    <a:pt x="116" y="88"/>
                  </a:lnTo>
                  <a:lnTo>
                    <a:pt x="117" y="89"/>
                  </a:lnTo>
                  <a:lnTo>
                    <a:pt x="120" y="93"/>
                  </a:lnTo>
                  <a:lnTo>
                    <a:pt x="120" y="95"/>
                  </a:lnTo>
                  <a:lnTo>
                    <a:pt x="121" y="100"/>
                  </a:lnTo>
                  <a:lnTo>
                    <a:pt x="113" y="102"/>
                  </a:lnTo>
                  <a:lnTo>
                    <a:pt x="109" y="105"/>
                  </a:lnTo>
                  <a:lnTo>
                    <a:pt x="99" y="114"/>
                  </a:lnTo>
                  <a:lnTo>
                    <a:pt x="96" y="117"/>
                  </a:lnTo>
                  <a:lnTo>
                    <a:pt x="80" y="118"/>
                  </a:lnTo>
                  <a:lnTo>
                    <a:pt x="78" y="122"/>
                  </a:lnTo>
                  <a:lnTo>
                    <a:pt x="75" y="125"/>
                  </a:lnTo>
                  <a:lnTo>
                    <a:pt x="74" y="130"/>
                  </a:lnTo>
                  <a:lnTo>
                    <a:pt x="74" y="132"/>
                  </a:lnTo>
                  <a:lnTo>
                    <a:pt x="72" y="135"/>
                  </a:lnTo>
                  <a:lnTo>
                    <a:pt x="68" y="136"/>
                  </a:lnTo>
                  <a:lnTo>
                    <a:pt x="57" y="134"/>
                  </a:lnTo>
                  <a:lnTo>
                    <a:pt x="55" y="135"/>
                  </a:lnTo>
                  <a:lnTo>
                    <a:pt x="54" y="137"/>
                  </a:lnTo>
                  <a:lnTo>
                    <a:pt x="51" y="137"/>
                  </a:lnTo>
                  <a:lnTo>
                    <a:pt x="39" y="129"/>
                  </a:lnTo>
                  <a:lnTo>
                    <a:pt x="36" y="129"/>
                  </a:lnTo>
                  <a:lnTo>
                    <a:pt x="29" y="131"/>
                  </a:lnTo>
                  <a:lnTo>
                    <a:pt x="25" y="131"/>
                  </a:lnTo>
                  <a:lnTo>
                    <a:pt x="9" y="13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34" name="Freeform 90"/>
            <p:cNvSpPr>
              <a:spLocks/>
            </p:cNvSpPr>
            <p:nvPr/>
          </p:nvSpPr>
          <p:spPr bwMode="auto">
            <a:xfrm rot="1627522">
              <a:off x="1854" y="2855"/>
              <a:ext cx="200" cy="211"/>
            </a:xfrm>
            <a:custGeom>
              <a:avLst/>
              <a:gdLst>
                <a:gd name="T0" fmla="*/ 18 w 163"/>
                <a:gd name="T1" fmla="*/ 126 h 140"/>
                <a:gd name="T2" fmla="*/ 31 w 163"/>
                <a:gd name="T3" fmla="*/ 117 h 140"/>
                <a:gd name="T4" fmla="*/ 40 w 163"/>
                <a:gd name="T5" fmla="*/ 119 h 140"/>
                <a:gd name="T6" fmla="*/ 42 w 163"/>
                <a:gd name="T7" fmla="*/ 126 h 140"/>
                <a:gd name="T8" fmla="*/ 45 w 163"/>
                <a:gd name="T9" fmla="*/ 132 h 140"/>
                <a:gd name="T10" fmla="*/ 49 w 163"/>
                <a:gd name="T11" fmla="*/ 140 h 140"/>
                <a:gd name="T12" fmla="*/ 54 w 163"/>
                <a:gd name="T13" fmla="*/ 134 h 140"/>
                <a:gd name="T14" fmla="*/ 69 w 163"/>
                <a:gd name="T15" fmla="*/ 132 h 140"/>
                <a:gd name="T16" fmla="*/ 75 w 163"/>
                <a:gd name="T17" fmla="*/ 132 h 140"/>
                <a:gd name="T18" fmla="*/ 82 w 163"/>
                <a:gd name="T19" fmla="*/ 123 h 140"/>
                <a:gd name="T20" fmla="*/ 88 w 163"/>
                <a:gd name="T21" fmla="*/ 122 h 140"/>
                <a:gd name="T22" fmla="*/ 94 w 163"/>
                <a:gd name="T23" fmla="*/ 120 h 140"/>
                <a:gd name="T24" fmla="*/ 115 w 163"/>
                <a:gd name="T25" fmla="*/ 116 h 140"/>
                <a:gd name="T26" fmla="*/ 142 w 163"/>
                <a:gd name="T27" fmla="*/ 110 h 140"/>
                <a:gd name="T28" fmla="*/ 148 w 163"/>
                <a:gd name="T29" fmla="*/ 114 h 140"/>
                <a:gd name="T30" fmla="*/ 153 w 163"/>
                <a:gd name="T31" fmla="*/ 114 h 140"/>
                <a:gd name="T32" fmla="*/ 163 w 163"/>
                <a:gd name="T33" fmla="*/ 105 h 140"/>
                <a:gd name="T34" fmla="*/ 163 w 163"/>
                <a:gd name="T35" fmla="*/ 97 h 140"/>
                <a:gd name="T36" fmla="*/ 162 w 163"/>
                <a:gd name="T37" fmla="*/ 90 h 140"/>
                <a:gd name="T38" fmla="*/ 160 w 163"/>
                <a:gd name="T39" fmla="*/ 83 h 140"/>
                <a:gd name="T40" fmla="*/ 160 w 163"/>
                <a:gd name="T41" fmla="*/ 74 h 140"/>
                <a:gd name="T42" fmla="*/ 160 w 163"/>
                <a:gd name="T43" fmla="*/ 61 h 140"/>
                <a:gd name="T44" fmla="*/ 161 w 163"/>
                <a:gd name="T45" fmla="*/ 54 h 140"/>
                <a:gd name="T46" fmla="*/ 159 w 163"/>
                <a:gd name="T47" fmla="*/ 44 h 140"/>
                <a:gd name="T48" fmla="*/ 155 w 163"/>
                <a:gd name="T49" fmla="*/ 36 h 140"/>
                <a:gd name="T50" fmla="*/ 155 w 163"/>
                <a:gd name="T51" fmla="*/ 27 h 140"/>
                <a:gd name="T52" fmla="*/ 157 w 163"/>
                <a:gd name="T53" fmla="*/ 19 h 140"/>
                <a:gd name="T54" fmla="*/ 153 w 163"/>
                <a:gd name="T55" fmla="*/ 9 h 140"/>
                <a:gd name="T56" fmla="*/ 145 w 163"/>
                <a:gd name="T57" fmla="*/ 6 h 140"/>
                <a:gd name="T58" fmla="*/ 132 w 163"/>
                <a:gd name="T59" fmla="*/ 7 h 140"/>
                <a:gd name="T60" fmla="*/ 125 w 163"/>
                <a:gd name="T61" fmla="*/ 7 h 140"/>
                <a:gd name="T62" fmla="*/ 118 w 163"/>
                <a:gd name="T63" fmla="*/ 2 h 140"/>
                <a:gd name="T64" fmla="*/ 114 w 163"/>
                <a:gd name="T65" fmla="*/ 3 h 140"/>
                <a:gd name="T66" fmla="*/ 107 w 163"/>
                <a:gd name="T67" fmla="*/ 0 h 140"/>
                <a:gd name="T68" fmla="*/ 101 w 163"/>
                <a:gd name="T69" fmla="*/ 6 h 140"/>
                <a:gd name="T70" fmla="*/ 94 w 163"/>
                <a:gd name="T71" fmla="*/ 15 h 140"/>
                <a:gd name="T72" fmla="*/ 78 w 163"/>
                <a:gd name="T73" fmla="*/ 26 h 140"/>
                <a:gd name="T74" fmla="*/ 76 w 163"/>
                <a:gd name="T75" fmla="*/ 30 h 140"/>
                <a:gd name="T76" fmla="*/ 79 w 163"/>
                <a:gd name="T77" fmla="*/ 33 h 140"/>
                <a:gd name="T78" fmla="*/ 75 w 163"/>
                <a:gd name="T79" fmla="*/ 39 h 140"/>
                <a:gd name="T80" fmla="*/ 65 w 163"/>
                <a:gd name="T81" fmla="*/ 42 h 140"/>
                <a:gd name="T82" fmla="*/ 59 w 163"/>
                <a:gd name="T83" fmla="*/ 41 h 140"/>
                <a:gd name="T84" fmla="*/ 47 w 163"/>
                <a:gd name="T85" fmla="*/ 41 h 140"/>
                <a:gd name="T86" fmla="*/ 42 w 163"/>
                <a:gd name="T87" fmla="*/ 39 h 140"/>
                <a:gd name="T88" fmla="*/ 37 w 163"/>
                <a:gd name="T89" fmla="*/ 41 h 140"/>
                <a:gd name="T90" fmla="*/ 33 w 163"/>
                <a:gd name="T91" fmla="*/ 36 h 140"/>
                <a:gd name="T92" fmla="*/ 29 w 163"/>
                <a:gd name="T93" fmla="*/ 41 h 140"/>
                <a:gd name="T94" fmla="*/ 23 w 163"/>
                <a:gd name="T95" fmla="*/ 45 h 140"/>
                <a:gd name="T96" fmla="*/ 18 w 163"/>
                <a:gd name="T97" fmla="*/ 50 h 140"/>
                <a:gd name="T98" fmla="*/ 18 w 163"/>
                <a:gd name="T99" fmla="*/ 54 h 140"/>
                <a:gd name="T100" fmla="*/ 15 w 163"/>
                <a:gd name="T101" fmla="*/ 61 h 140"/>
                <a:gd name="T102" fmla="*/ 13 w 163"/>
                <a:gd name="T103" fmla="*/ 71 h 140"/>
                <a:gd name="T104" fmla="*/ 7 w 163"/>
                <a:gd name="T105" fmla="*/ 75 h 140"/>
                <a:gd name="T106" fmla="*/ 3 w 163"/>
                <a:gd name="T107" fmla="*/ 80 h 140"/>
                <a:gd name="T108" fmla="*/ 1 w 163"/>
                <a:gd name="T109" fmla="*/ 96 h 140"/>
                <a:gd name="T110" fmla="*/ 3 w 163"/>
                <a:gd name="T111" fmla="*/ 104 h 140"/>
                <a:gd name="T112" fmla="*/ 7 w 163"/>
                <a:gd name="T113" fmla="*/ 113 h 140"/>
                <a:gd name="T114" fmla="*/ 7 w 163"/>
                <a:gd name="T115" fmla="*/ 121 h 140"/>
                <a:gd name="T116" fmla="*/ 10 w 163"/>
                <a:gd name="T117" fmla="*/ 126 h 140"/>
                <a:gd name="T118" fmla="*/ 17 w 163"/>
                <a:gd name="T119" fmla="*/ 12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3" h="140">
                  <a:moveTo>
                    <a:pt x="17" y="128"/>
                  </a:moveTo>
                  <a:lnTo>
                    <a:pt x="18" y="126"/>
                  </a:lnTo>
                  <a:lnTo>
                    <a:pt x="25" y="122"/>
                  </a:lnTo>
                  <a:lnTo>
                    <a:pt x="31" y="117"/>
                  </a:lnTo>
                  <a:lnTo>
                    <a:pt x="35" y="116"/>
                  </a:lnTo>
                  <a:lnTo>
                    <a:pt x="40" y="119"/>
                  </a:lnTo>
                  <a:lnTo>
                    <a:pt x="41" y="121"/>
                  </a:lnTo>
                  <a:lnTo>
                    <a:pt x="42" y="126"/>
                  </a:lnTo>
                  <a:lnTo>
                    <a:pt x="43" y="127"/>
                  </a:lnTo>
                  <a:lnTo>
                    <a:pt x="45" y="132"/>
                  </a:lnTo>
                  <a:lnTo>
                    <a:pt x="46" y="135"/>
                  </a:lnTo>
                  <a:lnTo>
                    <a:pt x="49" y="140"/>
                  </a:lnTo>
                  <a:lnTo>
                    <a:pt x="51" y="139"/>
                  </a:lnTo>
                  <a:lnTo>
                    <a:pt x="54" y="134"/>
                  </a:lnTo>
                  <a:lnTo>
                    <a:pt x="57" y="133"/>
                  </a:lnTo>
                  <a:lnTo>
                    <a:pt x="69" y="132"/>
                  </a:lnTo>
                  <a:lnTo>
                    <a:pt x="71" y="132"/>
                  </a:lnTo>
                  <a:lnTo>
                    <a:pt x="75" y="132"/>
                  </a:lnTo>
                  <a:lnTo>
                    <a:pt x="77" y="129"/>
                  </a:lnTo>
                  <a:lnTo>
                    <a:pt x="82" y="123"/>
                  </a:lnTo>
                  <a:lnTo>
                    <a:pt x="84" y="122"/>
                  </a:lnTo>
                  <a:lnTo>
                    <a:pt x="88" y="122"/>
                  </a:lnTo>
                  <a:lnTo>
                    <a:pt x="90" y="122"/>
                  </a:lnTo>
                  <a:lnTo>
                    <a:pt x="94" y="120"/>
                  </a:lnTo>
                  <a:lnTo>
                    <a:pt x="112" y="117"/>
                  </a:lnTo>
                  <a:lnTo>
                    <a:pt x="115" y="116"/>
                  </a:lnTo>
                  <a:lnTo>
                    <a:pt x="130" y="114"/>
                  </a:lnTo>
                  <a:lnTo>
                    <a:pt x="142" y="110"/>
                  </a:lnTo>
                  <a:lnTo>
                    <a:pt x="145" y="113"/>
                  </a:lnTo>
                  <a:lnTo>
                    <a:pt x="148" y="114"/>
                  </a:lnTo>
                  <a:lnTo>
                    <a:pt x="151" y="115"/>
                  </a:lnTo>
                  <a:lnTo>
                    <a:pt x="153" y="114"/>
                  </a:lnTo>
                  <a:lnTo>
                    <a:pt x="159" y="105"/>
                  </a:lnTo>
                  <a:lnTo>
                    <a:pt x="163" y="105"/>
                  </a:lnTo>
                  <a:lnTo>
                    <a:pt x="162" y="101"/>
                  </a:lnTo>
                  <a:lnTo>
                    <a:pt x="163" y="97"/>
                  </a:lnTo>
                  <a:lnTo>
                    <a:pt x="163" y="93"/>
                  </a:lnTo>
                  <a:lnTo>
                    <a:pt x="162" y="90"/>
                  </a:lnTo>
                  <a:lnTo>
                    <a:pt x="161" y="86"/>
                  </a:lnTo>
                  <a:lnTo>
                    <a:pt x="160" y="83"/>
                  </a:lnTo>
                  <a:lnTo>
                    <a:pt x="160" y="78"/>
                  </a:lnTo>
                  <a:lnTo>
                    <a:pt x="160" y="74"/>
                  </a:lnTo>
                  <a:lnTo>
                    <a:pt x="160" y="65"/>
                  </a:lnTo>
                  <a:lnTo>
                    <a:pt x="160" y="61"/>
                  </a:lnTo>
                  <a:lnTo>
                    <a:pt x="160" y="59"/>
                  </a:lnTo>
                  <a:lnTo>
                    <a:pt x="161" y="54"/>
                  </a:lnTo>
                  <a:lnTo>
                    <a:pt x="161" y="48"/>
                  </a:lnTo>
                  <a:lnTo>
                    <a:pt x="159" y="44"/>
                  </a:lnTo>
                  <a:lnTo>
                    <a:pt x="157" y="41"/>
                  </a:lnTo>
                  <a:lnTo>
                    <a:pt x="155" y="36"/>
                  </a:lnTo>
                  <a:lnTo>
                    <a:pt x="154" y="31"/>
                  </a:lnTo>
                  <a:lnTo>
                    <a:pt x="155" y="27"/>
                  </a:lnTo>
                  <a:lnTo>
                    <a:pt x="157" y="21"/>
                  </a:lnTo>
                  <a:lnTo>
                    <a:pt x="157" y="19"/>
                  </a:lnTo>
                  <a:lnTo>
                    <a:pt x="156" y="13"/>
                  </a:lnTo>
                  <a:lnTo>
                    <a:pt x="153" y="9"/>
                  </a:lnTo>
                  <a:lnTo>
                    <a:pt x="149" y="8"/>
                  </a:lnTo>
                  <a:lnTo>
                    <a:pt x="145" y="6"/>
                  </a:lnTo>
                  <a:lnTo>
                    <a:pt x="139" y="3"/>
                  </a:lnTo>
                  <a:lnTo>
                    <a:pt x="132" y="7"/>
                  </a:lnTo>
                  <a:lnTo>
                    <a:pt x="126" y="6"/>
                  </a:lnTo>
                  <a:lnTo>
                    <a:pt x="125" y="7"/>
                  </a:lnTo>
                  <a:lnTo>
                    <a:pt x="120" y="3"/>
                  </a:lnTo>
                  <a:lnTo>
                    <a:pt x="118" y="2"/>
                  </a:lnTo>
                  <a:lnTo>
                    <a:pt x="115" y="3"/>
                  </a:lnTo>
                  <a:lnTo>
                    <a:pt x="114" y="3"/>
                  </a:lnTo>
                  <a:lnTo>
                    <a:pt x="111" y="1"/>
                  </a:lnTo>
                  <a:lnTo>
                    <a:pt x="107" y="0"/>
                  </a:lnTo>
                  <a:lnTo>
                    <a:pt x="105" y="1"/>
                  </a:lnTo>
                  <a:lnTo>
                    <a:pt x="101" y="6"/>
                  </a:lnTo>
                  <a:lnTo>
                    <a:pt x="100" y="8"/>
                  </a:lnTo>
                  <a:lnTo>
                    <a:pt x="94" y="15"/>
                  </a:lnTo>
                  <a:lnTo>
                    <a:pt x="91" y="18"/>
                  </a:lnTo>
                  <a:lnTo>
                    <a:pt x="78" y="26"/>
                  </a:lnTo>
                  <a:lnTo>
                    <a:pt x="76" y="27"/>
                  </a:lnTo>
                  <a:lnTo>
                    <a:pt x="76" y="30"/>
                  </a:lnTo>
                  <a:lnTo>
                    <a:pt x="79" y="32"/>
                  </a:lnTo>
                  <a:lnTo>
                    <a:pt x="79" y="33"/>
                  </a:lnTo>
                  <a:lnTo>
                    <a:pt x="76" y="39"/>
                  </a:lnTo>
                  <a:lnTo>
                    <a:pt x="75" y="39"/>
                  </a:lnTo>
                  <a:lnTo>
                    <a:pt x="72" y="39"/>
                  </a:lnTo>
                  <a:lnTo>
                    <a:pt x="65" y="42"/>
                  </a:lnTo>
                  <a:lnTo>
                    <a:pt x="64" y="42"/>
                  </a:lnTo>
                  <a:lnTo>
                    <a:pt x="59" y="41"/>
                  </a:lnTo>
                  <a:lnTo>
                    <a:pt x="51" y="41"/>
                  </a:lnTo>
                  <a:lnTo>
                    <a:pt x="47" y="41"/>
                  </a:lnTo>
                  <a:lnTo>
                    <a:pt x="46" y="41"/>
                  </a:lnTo>
                  <a:lnTo>
                    <a:pt x="42" y="39"/>
                  </a:lnTo>
                  <a:lnTo>
                    <a:pt x="41" y="39"/>
                  </a:lnTo>
                  <a:lnTo>
                    <a:pt x="37" y="41"/>
                  </a:lnTo>
                  <a:lnTo>
                    <a:pt x="35" y="39"/>
                  </a:lnTo>
                  <a:lnTo>
                    <a:pt x="33" y="36"/>
                  </a:lnTo>
                  <a:lnTo>
                    <a:pt x="31" y="36"/>
                  </a:lnTo>
                  <a:lnTo>
                    <a:pt x="29" y="41"/>
                  </a:lnTo>
                  <a:lnTo>
                    <a:pt x="28" y="42"/>
                  </a:lnTo>
                  <a:lnTo>
                    <a:pt x="23" y="45"/>
                  </a:lnTo>
                  <a:lnTo>
                    <a:pt x="18" y="49"/>
                  </a:lnTo>
                  <a:lnTo>
                    <a:pt x="18" y="50"/>
                  </a:lnTo>
                  <a:lnTo>
                    <a:pt x="19" y="53"/>
                  </a:lnTo>
                  <a:lnTo>
                    <a:pt x="18" y="54"/>
                  </a:lnTo>
                  <a:lnTo>
                    <a:pt x="16" y="57"/>
                  </a:lnTo>
                  <a:lnTo>
                    <a:pt x="15" y="61"/>
                  </a:lnTo>
                  <a:lnTo>
                    <a:pt x="15" y="65"/>
                  </a:lnTo>
                  <a:lnTo>
                    <a:pt x="13" y="71"/>
                  </a:lnTo>
                  <a:lnTo>
                    <a:pt x="11" y="74"/>
                  </a:lnTo>
                  <a:lnTo>
                    <a:pt x="7" y="75"/>
                  </a:lnTo>
                  <a:lnTo>
                    <a:pt x="5" y="77"/>
                  </a:lnTo>
                  <a:lnTo>
                    <a:pt x="3" y="80"/>
                  </a:lnTo>
                  <a:lnTo>
                    <a:pt x="0" y="85"/>
                  </a:lnTo>
                  <a:lnTo>
                    <a:pt x="1" y="96"/>
                  </a:lnTo>
                  <a:lnTo>
                    <a:pt x="1" y="102"/>
                  </a:lnTo>
                  <a:lnTo>
                    <a:pt x="3" y="104"/>
                  </a:lnTo>
                  <a:lnTo>
                    <a:pt x="6" y="109"/>
                  </a:lnTo>
                  <a:lnTo>
                    <a:pt x="7" y="113"/>
                  </a:lnTo>
                  <a:lnTo>
                    <a:pt x="7" y="115"/>
                  </a:lnTo>
                  <a:lnTo>
                    <a:pt x="7" y="121"/>
                  </a:lnTo>
                  <a:lnTo>
                    <a:pt x="7" y="123"/>
                  </a:lnTo>
                  <a:lnTo>
                    <a:pt x="10" y="126"/>
                  </a:lnTo>
                  <a:lnTo>
                    <a:pt x="15" y="127"/>
                  </a:lnTo>
                  <a:lnTo>
                    <a:pt x="17" y="128"/>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35" name="Freeform 91"/>
            <p:cNvSpPr>
              <a:spLocks/>
            </p:cNvSpPr>
            <p:nvPr/>
          </p:nvSpPr>
          <p:spPr bwMode="auto">
            <a:xfrm rot="1627522">
              <a:off x="1850" y="3008"/>
              <a:ext cx="22" cy="41"/>
            </a:xfrm>
            <a:custGeom>
              <a:avLst/>
              <a:gdLst>
                <a:gd name="T0" fmla="*/ 12 w 18"/>
                <a:gd name="T1" fmla="*/ 6 h 27"/>
                <a:gd name="T2" fmla="*/ 12 w 18"/>
                <a:gd name="T3" fmla="*/ 7 h 27"/>
                <a:gd name="T4" fmla="*/ 14 w 18"/>
                <a:gd name="T5" fmla="*/ 9 h 27"/>
                <a:gd name="T6" fmla="*/ 15 w 18"/>
                <a:gd name="T7" fmla="*/ 12 h 27"/>
                <a:gd name="T8" fmla="*/ 16 w 18"/>
                <a:gd name="T9" fmla="*/ 14 h 27"/>
                <a:gd name="T10" fmla="*/ 16 w 18"/>
                <a:gd name="T11" fmla="*/ 15 h 27"/>
                <a:gd name="T12" fmla="*/ 17 w 18"/>
                <a:gd name="T13" fmla="*/ 17 h 27"/>
                <a:gd name="T14" fmla="*/ 18 w 18"/>
                <a:gd name="T15" fmla="*/ 18 h 27"/>
                <a:gd name="T16" fmla="*/ 17 w 18"/>
                <a:gd name="T17" fmla="*/ 19 h 27"/>
                <a:gd name="T18" fmla="*/ 17 w 18"/>
                <a:gd name="T19" fmla="*/ 21 h 27"/>
                <a:gd name="T20" fmla="*/ 17 w 18"/>
                <a:gd name="T21" fmla="*/ 25 h 27"/>
                <a:gd name="T22" fmla="*/ 16 w 18"/>
                <a:gd name="T23" fmla="*/ 25 h 27"/>
                <a:gd name="T24" fmla="*/ 14 w 18"/>
                <a:gd name="T25" fmla="*/ 26 h 27"/>
                <a:gd name="T26" fmla="*/ 14 w 18"/>
                <a:gd name="T27" fmla="*/ 27 h 27"/>
                <a:gd name="T28" fmla="*/ 12 w 18"/>
                <a:gd name="T29" fmla="*/ 26 h 27"/>
                <a:gd name="T30" fmla="*/ 10 w 18"/>
                <a:gd name="T31" fmla="*/ 25 h 27"/>
                <a:gd name="T32" fmla="*/ 8 w 18"/>
                <a:gd name="T33" fmla="*/ 21 h 27"/>
                <a:gd name="T34" fmla="*/ 4 w 18"/>
                <a:gd name="T35" fmla="*/ 18 h 27"/>
                <a:gd name="T36" fmla="*/ 3 w 18"/>
                <a:gd name="T37" fmla="*/ 17 h 27"/>
                <a:gd name="T38" fmla="*/ 2 w 18"/>
                <a:gd name="T39" fmla="*/ 13 h 27"/>
                <a:gd name="T40" fmla="*/ 0 w 18"/>
                <a:gd name="T41" fmla="*/ 11 h 27"/>
                <a:gd name="T42" fmla="*/ 0 w 18"/>
                <a:gd name="T43" fmla="*/ 7 h 27"/>
                <a:gd name="T44" fmla="*/ 0 w 18"/>
                <a:gd name="T45" fmla="*/ 5 h 27"/>
                <a:gd name="T46" fmla="*/ 2 w 18"/>
                <a:gd name="T47" fmla="*/ 3 h 27"/>
                <a:gd name="T48" fmla="*/ 2 w 18"/>
                <a:gd name="T49" fmla="*/ 2 h 27"/>
                <a:gd name="T50" fmla="*/ 5 w 18"/>
                <a:gd name="T51" fmla="*/ 0 h 27"/>
                <a:gd name="T52" fmla="*/ 6 w 18"/>
                <a:gd name="T53" fmla="*/ 0 h 27"/>
                <a:gd name="T54" fmla="*/ 9 w 18"/>
                <a:gd name="T55" fmla="*/ 0 h 27"/>
                <a:gd name="T56" fmla="*/ 10 w 18"/>
                <a:gd name="T57" fmla="*/ 1 h 27"/>
                <a:gd name="T58" fmla="*/ 10 w 18"/>
                <a:gd name="T59" fmla="*/ 2 h 27"/>
                <a:gd name="T60" fmla="*/ 12 w 18"/>
                <a:gd name="T61"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 h="27">
                  <a:moveTo>
                    <a:pt x="12" y="6"/>
                  </a:moveTo>
                  <a:lnTo>
                    <a:pt x="12" y="7"/>
                  </a:lnTo>
                  <a:lnTo>
                    <a:pt x="14" y="9"/>
                  </a:lnTo>
                  <a:lnTo>
                    <a:pt x="15" y="12"/>
                  </a:lnTo>
                  <a:lnTo>
                    <a:pt x="16" y="14"/>
                  </a:lnTo>
                  <a:lnTo>
                    <a:pt x="16" y="15"/>
                  </a:lnTo>
                  <a:lnTo>
                    <a:pt x="17" y="17"/>
                  </a:lnTo>
                  <a:lnTo>
                    <a:pt x="18" y="18"/>
                  </a:lnTo>
                  <a:lnTo>
                    <a:pt x="17" y="19"/>
                  </a:lnTo>
                  <a:lnTo>
                    <a:pt x="17" y="21"/>
                  </a:lnTo>
                  <a:lnTo>
                    <a:pt x="17" y="25"/>
                  </a:lnTo>
                  <a:lnTo>
                    <a:pt x="16" y="25"/>
                  </a:lnTo>
                  <a:lnTo>
                    <a:pt x="14" y="26"/>
                  </a:lnTo>
                  <a:lnTo>
                    <a:pt x="14" y="27"/>
                  </a:lnTo>
                  <a:lnTo>
                    <a:pt x="12" y="26"/>
                  </a:lnTo>
                  <a:lnTo>
                    <a:pt x="10" y="25"/>
                  </a:lnTo>
                  <a:lnTo>
                    <a:pt x="8" y="21"/>
                  </a:lnTo>
                  <a:lnTo>
                    <a:pt x="4" y="18"/>
                  </a:lnTo>
                  <a:lnTo>
                    <a:pt x="3" y="17"/>
                  </a:lnTo>
                  <a:lnTo>
                    <a:pt x="2" y="13"/>
                  </a:lnTo>
                  <a:lnTo>
                    <a:pt x="0" y="11"/>
                  </a:lnTo>
                  <a:lnTo>
                    <a:pt x="0" y="7"/>
                  </a:lnTo>
                  <a:lnTo>
                    <a:pt x="0" y="5"/>
                  </a:lnTo>
                  <a:lnTo>
                    <a:pt x="2" y="3"/>
                  </a:lnTo>
                  <a:lnTo>
                    <a:pt x="2" y="2"/>
                  </a:lnTo>
                  <a:lnTo>
                    <a:pt x="5" y="0"/>
                  </a:lnTo>
                  <a:lnTo>
                    <a:pt x="6" y="0"/>
                  </a:lnTo>
                  <a:lnTo>
                    <a:pt x="9" y="0"/>
                  </a:lnTo>
                  <a:lnTo>
                    <a:pt x="10" y="1"/>
                  </a:lnTo>
                  <a:lnTo>
                    <a:pt x="10" y="2"/>
                  </a:lnTo>
                  <a:lnTo>
                    <a:pt x="12" y="6"/>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36" name="Freeform 92"/>
            <p:cNvSpPr>
              <a:spLocks/>
            </p:cNvSpPr>
            <p:nvPr/>
          </p:nvSpPr>
          <p:spPr bwMode="auto">
            <a:xfrm rot="1627522">
              <a:off x="2002" y="3100"/>
              <a:ext cx="133" cy="86"/>
            </a:xfrm>
            <a:custGeom>
              <a:avLst/>
              <a:gdLst>
                <a:gd name="T0" fmla="*/ 12 w 108"/>
                <a:gd name="T1" fmla="*/ 59 h 59"/>
                <a:gd name="T2" fmla="*/ 7 w 108"/>
                <a:gd name="T3" fmla="*/ 54 h 59"/>
                <a:gd name="T4" fmla="*/ 0 w 108"/>
                <a:gd name="T5" fmla="*/ 48 h 59"/>
                <a:gd name="T6" fmla="*/ 6 w 108"/>
                <a:gd name="T7" fmla="*/ 40 h 59"/>
                <a:gd name="T8" fmla="*/ 2 w 108"/>
                <a:gd name="T9" fmla="*/ 31 h 59"/>
                <a:gd name="T10" fmla="*/ 0 w 108"/>
                <a:gd name="T11" fmla="*/ 20 h 59"/>
                <a:gd name="T12" fmla="*/ 17 w 108"/>
                <a:gd name="T13" fmla="*/ 20 h 59"/>
                <a:gd name="T14" fmla="*/ 36 w 108"/>
                <a:gd name="T15" fmla="*/ 7 h 59"/>
                <a:gd name="T16" fmla="*/ 44 w 108"/>
                <a:gd name="T17" fmla="*/ 7 h 59"/>
                <a:gd name="T18" fmla="*/ 77 w 108"/>
                <a:gd name="T19" fmla="*/ 6 h 59"/>
                <a:gd name="T20" fmla="*/ 85 w 108"/>
                <a:gd name="T21" fmla="*/ 16 h 59"/>
                <a:gd name="T22" fmla="*/ 91 w 108"/>
                <a:gd name="T23" fmla="*/ 23 h 59"/>
                <a:gd name="T24" fmla="*/ 101 w 108"/>
                <a:gd name="T25" fmla="*/ 23 h 59"/>
                <a:gd name="T26" fmla="*/ 104 w 108"/>
                <a:gd name="T27" fmla="*/ 30 h 59"/>
                <a:gd name="T28" fmla="*/ 108 w 108"/>
                <a:gd name="T29" fmla="*/ 36 h 59"/>
                <a:gd name="T30" fmla="*/ 102 w 108"/>
                <a:gd name="T31" fmla="*/ 37 h 59"/>
                <a:gd name="T32" fmla="*/ 93 w 108"/>
                <a:gd name="T33" fmla="*/ 32 h 59"/>
                <a:gd name="T34" fmla="*/ 87 w 108"/>
                <a:gd name="T35" fmla="*/ 31 h 59"/>
                <a:gd name="T36" fmla="*/ 79 w 108"/>
                <a:gd name="T37" fmla="*/ 31 h 59"/>
                <a:gd name="T38" fmla="*/ 74 w 108"/>
                <a:gd name="T39" fmla="*/ 34 h 59"/>
                <a:gd name="T40" fmla="*/ 71 w 108"/>
                <a:gd name="T41" fmla="*/ 37 h 59"/>
                <a:gd name="T42" fmla="*/ 66 w 108"/>
                <a:gd name="T43" fmla="*/ 36 h 59"/>
                <a:gd name="T44" fmla="*/ 63 w 108"/>
                <a:gd name="T45" fmla="*/ 40 h 59"/>
                <a:gd name="T46" fmla="*/ 59 w 108"/>
                <a:gd name="T47" fmla="*/ 42 h 59"/>
                <a:gd name="T48" fmla="*/ 51 w 108"/>
                <a:gd name="T49" fmla="*/ 43 h 59"/>
                <a:gd name="T50" fmla="*/ 45 w 108"/>
                <a:gd name="T51" fmla="*/ 41 h 59"/>
                <a:gd name="T52" fmla="*/ 39 w 108"/>
                <a:gd name="T53" fmla="*/ 41 h 59"/>
                <a:gd name="T54" fmla="*/ 35 w 108"/>
                <a:gd name="T55" fmla="*/ 44 h 59"/>
                <a:gd name="T56" fmla="*/ 26 w 108"/>
                <a:gd name="T57" fmla="*/ 48 h 59"/>
                <a:gd name="T58" fmla="*/ 20 w 108"/>
                <a:gd name="T59" fmla="*/ 54 h 59"/>
                <a:gd name="T60" fmla="*/ 17 w 108"/>
                <a:gd name="T61" fmla="*/ 55 h 59"/>
                <a:gd name="T62" fmla="*/ 13 w 108"/>
                <a:gd name="T63"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8" h="59">
                  <a:moveTo>
                    <a:pt x="13" y="59"/>
                  </a:moveTo>
                  <a:lnTo>
                    <a:pt x="12" y="59"/>
                  </a:lnTo>
                  <a:lnTo>
                    <a:pt x="11" y="56"/>
                  </a:lnTo>
                  <a:lnTo>
                    <a:pt x="7" y="54"/>
                  </a:lnTo>
                  <a:lnTo>
                    <a:pt x="5" y="52"/>
                  </a:lnTo>
                  <a:lnTo>
                    <a:pt x="0" y="48"/>
                  </a:lnTo>
                  <a:lnTo>
                    <a:pt x="3" y="44"/>
                  </a:lnTo>
                  <a:lnTo>
                    <a:pt x="6" y="40"/>
                  </a:lnTo>
                  <a:lnTo>
                    <a:pt x="5" y="36"/>
                  </a:lnTo>
                  <a:lnTo>
                    <a:pt x="2" y="31"/>
                  </a:lnTo>
                  <a:lnTo>
                    <a:pt x="0" y="24"/>
                  </a:lnTo>
                  <a:lnTo>
                    <a:pt x="0" y="20"/>
                  </a:lnTo>
                  <a:lnTo>
                    <a:pt x="1" y="18"/>
                  </a:lnTo>
                  <a:lnTo>
                    <a:pt x="17" y="20"/>
                  </a:lnTo>
                  <a:lnTo>
                    <a:pt x="24" y="13"/>
                  </a:lnTo>
                  <a:lnTo>
                    <a:pt x="36" y="7"/>
                  </a:lnTo>
                  <a:lnTo>
                    <a:pt x="39" y="6"/>
                  </a:lnTo>
                  <a:lnTo>
                    <a:pt x="44" y="7"/>
                  </a:lnTo>
                  <a:lnTo>
                    <a:pt x="68" y="0"/>
                  </a:lnTo>
                  <a:lnTo>
                    <a:pt x="77" y="6"/>
                  </a:lnTo>
                  <a:lnTo>
                    <a:pt x="83" y="11"/>
                  </a:lnTo>
                  <a:lnTo>
                    <a:pt x="85" y="16"/>
                  </a:lnTo>
                  <a:lnTo>
                    <a:pt x="87" y="20"/>
                  </a:lnTo>
                  <a:lnTo>
                    <a:pt x="91" y="23"/>
                  </a:lnTo>
                  <a:lnTo>
                    <a:pt x="96" y="23"/>
                  </a:lnTo>
                  <a:lnTo>
                    <a:pt x="101" y="23"/>
                  </a:lnTo>
                  <a:lnTo>
                    <a:pt x="103" y="24"/>
                  </a:lnTo>
                  <a:lnTo>
                    <a:pt x="104" y="30"/>
                  </a:lnTo>
                  <a:lnTo>
                    <a:pt x="108" y="34"/>
                  </a:lnTo>
                  <a:lnTo>
                    <a:pt x="108" y="36"/>
                  </a:lnTo>
                  <a:lnTo>
                    <a:pt x="104" y="38"/>
                  </a:lnTo>
                  <a:lnTo>
                    <a:pt x="102" y="37"/>
                  </a:lnTo>
                  <a:lnTo>
                    <a:pt x="98" y="35"/>
                  </a:lnTo>
                  <a:lnTo>
                    <a:pt x="93" y="32"/>
                  </a:lnTo>
                  <a:lnTo>
                    <a:pt x="90" y="31"/>
                  </a:lnTo>
                  <a:lnTo>
                    <a:pt x="87" y="31"/>
                  </a:lnTo>
                  <a:lnTo>
                    <a:pt x="83" y="31"/>
                  </a:lnTo>
                  <a:lnTo>
                    <a:pt x="79" y="31"/>
                  </a:lnTo>
                  <a:lnTo>
                    <a:pt x="77" y="32"/>
                  </a:lnTo>
                  <a:lnTo>
                    <a:pt x="74" y="34"/>
                  </a:lnTo>
                  <a:lnTo>
                    <a:pt x="72" y="37"/>
                  </a:lnTo>
                  <a:lnTo>
                    <a:pt x="71" y="37"/>
                  </a:lnTo>
                  <a:lnTo>
                    <a:pt x="68" y="37"/>
                  </a:lnTo>
                  <a:lnTo>
                    <a:pt x="66" y="36"/>
                  </a:lnTo>
                  <a:lnTo>
                    <a:pt x="65" y="38"/>
                  </a:lnTo>
                  <a:lnTo>
                    <a:pt x="63" y="40"/>
                  </a:lnTo>
                  <a:lnTo>
                    <a:pt x="61" y="41"/>
                  </a:lnTo>
                  <a:lnTo>
                    <a:pt x="59" y="42"/>
                  </a:lnTo>
                  <a:lnTo>
                    <a:pt x="54" y="43"/>
                  </a:lnTo>
                  <a:lnTo>
                    <a:pt x="51" y="43"/>
                  </a:lnTo>
                  <a:lnTo>
                    <a:pt x="50" y="41"/>
                  </a:lnTo>
                  <a:lnTo>
                    <a:pt x="45" y="41"/>
                  </a:lnTo>
                  <a:lnTo>
                    <a:pt x="43" y="41"/>
                  </a:lnTo>
                  <a:lnTo>
                    <a:pt x="39" y="41"/>
                  </a:lnTo>
                  <a:lnTo>
                    <a:pt x="37" y="43"/>
                  </a:lnTo>
                  <a:lnTo>
                    <a:pt x="35" y="44"/>
                  </a:lnTo>
                  <a:lnTo>
                    <a:pt x="27" y="48"/>
                  </a:lnTo>
                  <a:lnTo>
                    <a:pt x="26" y="48"/>
                  </a:lnTo>
                  <a:lnTo>
                    <a:pt x="23" y="53"/>
                  </a:lnTo>
                  <a:lnTo>
                    <a:pt x="20" y="54"/>
                  </a:lnTo>
                  <a:lnTo>
                    <a:pt x="19" y="55"/>
                  </a:lnTo>
                  <a:lnTo>
                    <a:pt x="17" y="55"/>
                  </a:lnTo>
                  <a:lnTo>
                    <a:pt x="15" y="56"/>
                  </a:lnTo>
                  <a:lnTo>
                    <a:pt x="13" y="59"/>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37" name="Freeform 93"/>
            <p:cNvSpPr>
              <a:spLocks/>
            </p:cNvSpPr>
            <p:nvPr/>
          </p:nvSpPr>
          <p:spPr bwMode="auto">
            <a:xfrm rot="1627522">
              <a:off x="1708" y="3049"/>
              <a:ext cx="270" cy="265"/>
            </a:xfrm>
            <a:custGeom>
              <a:avLst/>
              <a:gdLst>
                <a:gd name="T0" fmla="*/ 58 w 217"/>
                <a:gd name="T1" fmla="*/ 178 h 179"/>
                <a:gd name="T2" fmla="*/ 48 w 217"/>
                <a:gd name="T3" fmla="*/ 168 h 179"/>
                <a:gd name="T4" fmla="*/ 50 w 217"/>
                <a:gd name="T5" fmla="*/ 160 h 179"/>
                <a:gd name="T6" fmla="*/ 40 w 217"/>
                <a:gd name="T7" fmla="*/ 159 h 179"/>
                <a:gd name="T8" fmla="*/ 46 w 217"/>
                <a:gd name="T9" fmla="*/ 153 h 179"/>
                <a:gd name="T10" fmla="*/ 47 w 217"/>
                <a:gd name="T11" fmla="*/ 132 h 179"/>
                <a:gd name="T12" fmla="*/ 53 w 217"/>
                <a:gd name="T13" fmla="*/ 123 h 179"/>
                <a:gd name="T14" fmla="*/ 50 w 217"/>
                <a:gd name="T15" fmla="*/ 118 h 179"/>
                <a:gd name="T16" fmla="*/ 42 w 217"/>
                <a:gd name="T17" fmla="*/ 108 h 179"/>
                <a:gd name="T18" fmla="*/ 43 w 217"/>
                <a:gd name="T19" fmla="*/ 94 h 179"/>
                <a:gd name="T20" fmla="*/ 5 w 217"/>
                <a:gd name="T21" fmla="*/ 103 h 179"/>
                <a:gd name="T22" fmla="*/ 8 w 217"/>
                <a:gd name="T23" fmla="*/ 99 h 179"/>
                <a:gd name="T24" fmla="*/ 32 w 217"/>
                <a:gd name="T25" fmla="*/ 90 h 179"/>
                <a:gd name="T26" fmla="*/ 56 w 217"/>
                <a:gd name="T27" fmla="*/ 72 h 179"/>
                <a:gd name="T28" fmla="*/ 72 w 217"/>
                <a:gd name="T29" fmla="*/ 66 h 179"/>
                <a:gd name="T30" fmla="*/ 86 w 217"/>
                <a:gd name="T31" fmla="*/ 48 h 179"/>
                <a:gd name="T32" fmla="*/ 94 w 217"/>
                <a:gd name="T33" fmla="*/ 30 h 179"/>
                <a:gd name="T34" fmla="*/ 100 w 217"/>
                <a:gd name="T35" fmla="*/ 18 h 179"/>
                <a:gd name="T36" fmla="*/ 124 w 217"/>
                <a:gd name="T37" fmla="*/ 0 h 179"/>
                <a:gd name="T38" fmla="*/ 133 w 217"/>
                <a:gd name="T39" fmla="*/ 12 h 179"/>
                <a:gd name="T40" fmla="*/ 152 w 217"/>
                <a:gd name="T41" fmla="*/ 30 h 179"/>
                <a:gd name="T42" fmla="*/ 170 w 217"/>
                <a:gd name="T43" fmla="*/ 25 h 179"/>
                <a:gd name="T44" fmla="*/ 199 w 217"/>
                <a:gd name="T45" fmla="*/ 21 h 179"/>
                <a:gd name="T46" fmla="*/ 210 w 217"/>
                <a:gd name="T47" fmla="*/ 23 h 179"/>
                <a:gd name="T48" fmla="*/ 216 w 217"/>
                <a:gd name="T49" fmla="*/ 28 h 179"/>
                <a:gd name="T50" fmla="*/ 216 w 217"/>
                <a:gd name="T51" fmla="*/ 37 h 179"/>
                <a:gd name="T52" fmla="*/ 215 w 217"/>
                <a:gd name="T53" fmla="*/ 47 h 179"/>
                <a:gd name="T54" fmla="*/ 203 w 217"/>
                <a:gd name="T55" fmla="*/ 52 h 179"/>
                <a:gd name="T56" fmla="*/ 191 w 217"/>
                <a:gd name="T57" fmla="*/ 54 h 179"/>
                <a:gd name="T58" fmla="*/ 174 w 217"/>
                <a:gd name="T59" fmla="*/ 54 h 179"/>
                <a:gd name="T60" fmla="*/ 161 w 217"/>
                <a:gd name="T61" fmla="*/ 53 h 179"/>
                <a:gd name="T62" fmla="*/ 148 w 217"/>
                <a:gd name="T63" fmla="*/ 63 h 179"/>
                <a:gd name="T64" fmla="*/ 139 w 217"/>
                <a:gd name="T65" fmla="*/ 73 h 179"/>
                <a:gd name="T66" fmla="*/ 136 w 217"/>
                <a:gd name="T67" fmla="*/ 83 h 179"/>
                <a:gd name="T68" fmla="*/ 130 w 217"/>
                <a:gd name="T69" fmla="*/ 95 h 179"/>
                <a:gd name="T70" fmla="*/ 118 w 217"/>
                <a:gd name="T71" fmla="*/ 99 h 179"/>
                <a:gd name="T72" fmla="*/ 107 w 217"/>
                <a:gd name="T73" fmla="*/ 100 h 179"/>
                <a:gd name="T74" fmla="*/ 110 w 217"/>
                <a:gd name="T75" fmla="*/ 112 h 179"/>
                <a:gd name="T76" fmla="*/ 109 w 217"/>
                <a:gd name="T77" fmla="*/ 121 h 179"/>
                <a:gd name="T78" fmla="*/ 96 w 217"/>
                <a:gd name="T79" fmla="*/ 135 h 179"/>
                <a:gd name="T80" fmla="*/ 89 w 217"/>
                <a:gd name="T81" fmla="*/ 145 h 179"/>
                <a:gd name="T82" fmla="*/ 79 w 217"/>
                <a:gd name="T83" fmla="*/ 141 h 179"/>
                <a:gd name="T84" fmla="*/ 82 w 217"/>
                <a:gd name="T85" fmla="*/ 154 h 179"/>
                <a:gd name="T86" fmla="*/ 82 w 217"/>
                <a:gd name="T87" fmla="*/ 16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7" h="179">
                  <a:moveTo>
                    <a:pt x="78" y="179"/>
                  </a:moveTo>
                  <a:lnTo>
                    <a:pt x="77" y="178"/>
                  </a:lnTo>
                  <a:lnTo>
                    <a:pt x="58" y="178"/>
                  </a:lnTo>
                  <a:lnTo>
                    <a:pt x="52" y="178"/>
                  </a:lnTo>
                  <a:lnTo>
                    <a:pt x="48" y="174"/>
                  </a:lnTo>
                  <a:lnTo>
                    <a:pt x="48" y="168"/>
                  </a:lnTo>
                  <a:lnTo>
                    <a:pt x="50" y="165"/>
                  </a:lnTo>
                  <a:lnTo>
                    <a:pt x="52" y="161"/>
                  </a:lnTo>
                  <a:lnTo>
                    <a:pt x="50" y="160"/>
                  </a:lnTo>
                  <a:lnTo>
                    <a:pt x="44" y="160"/>
                  </a:lnTo>
                  <a:lnTo>
                    <a:pt x="41" y="160"/>
                  </a:lnTo>
                  <a:lnTo>
                    <a:pt x="40" y="159"/>
                  </a:lnTo>
                  <a:lnTo>
                    <a:pt x="40" y="155"/>
                  </a:lnTo>
                  <a:lnTo>
                    <a:pt x="42" y="153"/>
                  </a:lnTo>
                  <a:lnTo>
                    <a:pt x="46" y="153"/>
                  </a:lnTo>
                  <a:lnTo>
                    <a:pt x="48" y="151"/>
                  </a:lnTo>
                  <a:lnTo>
                    <a:pt x="48" y="149"/>
                  </a:lnTo>
                  <a:lnTo>
                    <a:pt x="47" y="132"/>
                  </a:lnTo>
                  <a:lnTo>
                    <a:pt x="53" y="130"/>
                  </a:lnTo>
                  <a:lnTo>
                    <a:pt x="53" y="127"/>
                  </a:lnTo>
                  <a:lnTo>
                    <a:pt x="53" y="123"/>
                  </a:lnTo>
                  <a:lnTo>
                    <a:pt x="53" y="121"/>
                  </a:lnTo>
                  <a:lnTo>
                    <a:pt x="53" y="119"/>
                  </a:lnTo>
                  <a:lnTo>
                    <a:pt x="50" y="118"/>
                  </a:lnTo>
                  <a:lnTo>
                    <a:pt x="44" y="117"/>
                  </a:lnTo>
                  <a:lnTo>
                    <a:pt x="42" y="115"/>
                  </a:lnTo>
                  <a:lnTo>
                    <a:pt x="42" y="108"/>
                  </a:lnTo>
                  <a:lnTo>
                    <a:pt x="42" y="102"/>
                  </a:lnTo>
                  <a:lnTo>
                    <a:pt x="43" y="100"/>
                  </a:lnTo>
                  <a:lnTo>
                    <a:pt x="43" y="94"/>
                  </a:lnTo>
                  <a:lnTo>
                    <a:pt x="34" y="97"/>
                  </a:lnTo>
                  <a:lnTo>
                    <a:pt x="14" y="107"/>
                  </a:lnTo>
                  <a:lnTo>
                    <a:pt x="5" y="103"/>
                  </a:lnTo>
                  <a:lnTo>
                    <a:pt x="0" y="105"/>
                  </a:lnTo>
                  <a:lnTo>
                    <a:pt x="0" y="103"/>
                  </a:lnTo>
                  <a:lnTo>
                    <a:pt x="8" y="99"/>
                  </a:lnTo>
                  <a:lnTo>
                    <a:pt x="14" y="95"/>
                  </a:lnTo>
                  <a:lnTo>
                    <a:pt x="24" y="93"/>
                  </a:lnTo>
                  <a:lnTo>
                    <a:pt x="32" y="90"/>
                  </a:lnTo>
                  <a:lnTo>
                    <a:pt x="46" y="83"/>
                  </a:lnTo>
                  <a:lnTo>
                    <a:pt x="52" y="78"/>
                  </a:lnTo>
                  <a:lnTo>
                    <a:pt x="56" y="72"/>
                  </a:lnTo>
                  <a:lnTo>
                    <a:pt x="59" y="71"/>
                  </a:lnTo>
                  <a:lnTo>
                    <a:pt x="65" y="69"/>
                  </a:lnTo>
                  <a:lnTo>
                    <a:pt x="72" y="66"/>
                  </a:lnTo>
                  <a:lnTo>
                    <a:pt x="80" y="58"/>
                  </a:lnTo>
                  <a:lnTo>
                    <a:pt x="85" y="52"/>
                  </a:lnTo>
                  <a:lnTo>
                    <a:pt x="86" y="48"/>
                  </a:lnTo>
                  <a:lnTo>
                    <a:pt x="88" y="43"/>
                  </a:lnTo>
                  <a:lnTo>
                    <a:pt x="89" y="40"/>
                  </a:lnTo>
                  <a:lnTo>
                    <a:pt x="94" y="30"/>
                  </a:lnTo>
                  <a:lnTo>
                    <a:pt x="96" y="25"/>
                  </a:lnTo>
                  <a:lnTo>
                    <a:pt x="97" y="21"/>
                  </a:lnTo>
                  <a:lnTo>
                    <a:pt x="100" y="18"/>
                  </a:lnTo>
                  <a:lnTo>
                    <a:pt x="112" y="11"/>
                  </a:lnTo>
                  <a:lnTo>
                    <a:pt x="120" y="4"/>
                  </a:lnTo>
                  <a:lnTo>
                    <a:pt x="124" y="0"/>
                  </a:lnTo>
                  <a:lnTo>
                    <a:pt x="126" y="1"/>
                  </a:lnTo>
                  <a:lnTo>
                    <a:pt x="133" y="9"/>
                  </a:lnTo>
                  <a:lnTo>
                    <a:pt x="133" y="12"/>
                  </a:lnTo>
                  <a:lnTo>
                    <a:pt x="140" y="27"/>
                  </a:lnTo>
                  <a:lnTo>
                    <a:pt x="145" y="30"/>
                  </a:lnTo>
                  <a:lnTo>
                    <a:pt x="152" y="30"/>
                  </a:lnTo>
                  <a:lnTo>
                    <a:pt x="161" y="27"/>
                  </a:lnTo>
                  <a:lnTo>
                    <a:pt x="166" y="25"/>
                  </a:lnTo>
                  <a:lnTo>
                    <a:pt x="170" y="25"/>
                  </a:lnTo>
                  <a:lnTo>
                    <a:pt x="187" y="27"/>
                  </a:lnTo>
                  <a:lnTo>
                    <a:pt x="190" y="28"/>
                  </a:lnTo>
                  <a:lnTo>
                    <a:pt x="199" y="21"/>
                  </a:lnTo>
                  <a:lnTo>
                    <a:pt x="203" y="17"/>
                  </a:lnTo>
                  <a:lnTo>
                    <a:pt x="208" y="21"/>
                  </a:lnTo>
                  <a:lnTo>
                    <a:pt x="210" y="23"/>
                  </a:lnTo>
                  <a:lnTo>
                    <a:pt x="214" y="25"/>
                  </a:lnTo>
                  <a:lnTo>
                    <a:pt x="215" y="28"/>
                  </a:lnTo>
                  <a:lnTo>
                    <a:pt x="216" y="28"/>
                  </a:lnTo>
                  <a:lnTo>
                    <a:pt x="216" y="29"/>
                  </a:lnTo>
                  <a:lnTo>
                    <a:pt x="217" y="31"/>
                  </a:lnTo>
                  <a:lnTo>
                    <a:pt x="216" y="37"/>
                  </a:lnTo>
                  <a:lnTo>
                    <a:pt x="217" y="37"/>
                  </a:lnTo>
                  <a:lnTo>
                    <a:pt x="217" y="46"/>
                  </a:lnTo>
                  <a:lnTo>
                    <a:pt x="215" y="47"/>
                  </a:lnTo>
                  <a:lnTo>
                    <a:pt x="210" y="48"/>
                  </a:lnTo>
                  <a:lnTo>
                    <a:pt x="205" y="52"/>
                  </a:lnTo>
                  <a:lnTo>
                    <a:pt x="203" y="52"/>
                  </a:lnTo>
                  <a:lnTo>
                    <a:pt x="198" y="53"/>
                  </a:lnTo>
                  <a:lnTo>
                    <a:pt x="193" y="54"/>
                  </a:lnTo>
                  <a:lnTo>
                    <a:pt x="191" y="54"/>
                  </a:lnTo>
                  <a:lnTo>
                    <a:pt x="185" y="53"/>
                  </a:lnTo>
                  <a:lnTo>
                    <a:pt x="181" y="53"/>
                  </a:lnTo>
                  <a:lnTo>
                    <a:pt x="174" y="54"/>
                  </a:lnTo>
                  <a:lnTo>
                    <a:pt x="168" y="55"/>
                  </a:lnTo>
                  <a:lnTo>
                    <a:pt x="164" y="55"/>
                  </a:lnTo>
                  <a:lnTo>
                    <a:pt x="161" y="53"/>
                  </a:lnTo>
                  <a:lnTo>
                    <a:pt x="156" y="54"/>
                  </a:lnTo>
                  <a:lnTo>
                    <a:pt x="152" y="58"/>
                  </a:lnTo>
                  <a:lnTo>
                    <a:pt x="148" y="63"/>
                  </a:lnTo>
                  <a:lnTo>
                    <a:pt x="145" y="67"/>
                  </a:lnTo>
                  <a:lnTo>
                    <a:pt x="142" y="70"/>
                  </a:lnTo>
                  <a:lnTo>
                    <a:pt x="139" y="73"/>
                  </a:lnTo>
                  <a:lnTo>
                    <a:pt x="137" y="76"/>
                  </a:lnTo>
                  <a:lnTo>
                    <a:pt x="137" y="81"/>
                  </a:lnTo>
                  <a:lnTo>
                    <a:pt x="136" y="83"/>
                  </a:lnTo>
                  <a:lnTo>
                    <a:pt x="132" y="88"/>
                  </a:lnTo>
                  <a:lnTo>
                    <a:pt x="131" y="93"/>
                  </a:lnTo>
                  <a:lnTo>
                    <a:pt x="130" y="95"/>
                  </a:lnTo>
                  <a:lnTo>
                    <a:pt x="126" y="97"/>
                  </a:lnTo>
                  <a:lnTo>
                    <a:pt x="121" y="100"/>
                  </a:lnTo>
                  <a:lnTo>
                    <a:pt x="118" y="99"/>
                  </a:lnTo>
                  <a:lnTo>
                    <a:pt x="113" y="99"/>
                  </a:lnTo>
                  <a:lnTo>
                    <a:pt x="110" y="97"/>
                  </a:lnTo>
                  <a:lnTo>
                    <a:pt x="107" y="100"/>
                  </a:lnTo>
                  <a:lnTo>
                    <a:pt x="106" y="103"/>
                  </a:lnTo>
                  <a:lnTo>
                    <a:pt x="107" y="106"/>
                  </a:lnTo>
                  <a:lnTo>
                    <a:pt x="110" y="112"/>
                  </a:lnTo>
                  <a:lnTo>
                    <a:pt x="112" y="118"/>
                  </a:lnTo>
                  <a:lnTo>
                    <a:pt x="112" y="119"/>
                  </a:lnTo>
                  <a:lnTo>
                    <a:pt x="109" y="121"/>
                  </a:lnTo>
                  <a:lnTo>
                    <a:pt x="100" y="129"/>
                  </a:lnTo>
                  <a:lnTo>
                    <a:pt x="98" y="131"/>
                  </a:lnTo>
                  <a:lnTo>
                    <a:pt x="96" y="135"/>
                  </a:lnTo>
                  <a:lnTo>
                    <a:pt x="92" y="137"/>
                  </a:lnTo>
                  <a:lnTo>
                    <a:pt x="91" y="141"/>
                  </a:lnTo>
                  <a:lnTo>
                    <a:pt x="89" y="145"/>
                  </a:lnTo>
                  <a:lnTo>
                    <a:pt x="85" y="143"/>
                  </a:lnTo>
                  <a:lnTo>
                    <a:pt x="80" y="141"/>
                  </a:lnTo>
                  <a:lnTo>
                    <a:pt x="79" y="141"/>
                  </a:lnTo>
                  <a:lnTo>
                    <a:pt x="79" y="143"/>
                  </a:lnTo>
                  <a:lnTo>
                    <a:pt x="80" y="148"/>
                  </a:lnTo>
                  <a:lnTo>
                    <a:pt x="82" y="154"/>
                  </a:lnTo>
                  <a:lnTo>
                    <a:pt x="80" y="159"/>
                  </a:lnTo>
                  <a:lnTo>
                    <a:pt x="80" y="163"/>
                  </a:lnTo>
                  <a:lnTo>
                    <a:pt x="82" y="168"/>
                  </a:lnTo>
                  <a:lnTo>
                    <a:pt x="80" y="174"/>
                  </a:lnTo>
                  <a:lnTo>
                    <a:pt x="78" y="179"/>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38" name="Freeform 94"/>
            <p:cNvSpPr>
              <a:spLocks/>
            </p:cNvSpPr>
            <p:nvPr/>
          </p:nvSpPr>
          <p:spPr bwMode="auto">
            <a:xfrm rot="1627522">
              <a:off x="1759" y="3148"/>
              <a:ext cx="272" cy="244"/>
            </a:xfrm>
            <a:custGeom>
              <a:avLst/>
              <a:gdLst>
                <a:gd name="T0" fmla="*/ 14 w 220"/>
                <a:gd name="T1" fmla="*/ 122 h 163"/>
                <a:gd name="T2" fmla="*/ 14 w 220"/>
                <a:gd name="T3" fmla="*/ 108 h 163"/>
                <a:gd name="T4" fmla="*/ 11 w 220"/>
                <a:gd name="T5" fmla="*/ 95 h 163"/>
                <a:gd name="T6" fmla="*/ 21 w 220"/>
                <a:gd name="T7" fmla="*/ 99 h 163"/>
                <a:gd name="T8" fmla="*/ 28 w 220"/>
                <a:gd name="T9" fmla="*/ 89 h 163"/>
                <a:gd name="T10" fmla="*/ 41 w 220"/>
                <a:gd name="T11" fmla="*/ 75 h 163"/>
                <a:gd name="T12" fmla="*/ 42 w 220"/>
                <a:gd name="T13" fmla="*/ 66 h 163"/>
                <a:gd name="T14" fmla="*/ 39 w 220"/>
                <a:gd name="T15" fmla="*/ 54 h 163"/>
                <a:gd name="T16" fmla="*/ 50 w 220"/>
                <a:gd name="T17" fmla="*/ 53 h 163"/>
                <a:gd name="T18" fmla="*/ 62 w 220"/>
                <a:gd name="T19" fmla="*/ 49 h 163"/>
                <a:gd name="T20" fmla="*/ 68 w 220"/>
                <a:gd name="T21" fmla="*/ 37 h 163"/>
                <a:gd name="T22" fmla="*/ 71 w 220"/>
                <a:gd name="T23" fmla="*/ 27 h 163"/>
                <a:gd name="T24" fmla="*/ 80 w 220"/>
                <a:gd name="T25" fmla="*/ 17 h 163"/>
                <a:gd name="T26" fmla="*/ 93 w 220"/>
                <a:gd name="T27" fmla="*/ 7 h 163"/>
                <a:gd name="T28" fmla="*/ 106 w 220"/>
                <a:gd name="T29" fmla="*/ 8 h 163"/>
                <a:gd name="T30" fmla="*/ 123 w 220"/>
                <a:gd name="T31" fmla="*/ 8 h 163"/>
                <a:gd name="T32" fmla="*/ 135 w 220"/>
                <a:gd name="T33" fmla="*/ 6 h 163"/>
                <a:gd name="T34" fmla="*/ 147 w 220"/>
                <a:gd name="T35" fmla="*/ 1 h 163"/>
                <a:gd name="T36" fmla="*/ 152 w 220"/>
                <a:gd name="T37" fmla="*/ 0 h 163"/>
                <a:gd name="T38" fmla="*/ 164 w 220"/>
                <a:gd name="T39" fmla="*/ 11 h 163"/>
                <a:gd name="T40" fmla="*/ 172 w 220"/>
                <a:gd name="T41" fmla="*/ 9 h 163"/>
                <a:gd name="T42" fmla="*/ 178 w 220"/>
                <a:gd name="T43" fmla="*/ 15 h 163"/>
                <a:gd name="T44" fmla="*/ 189 w 220"/>
                <a:gd name="T45" fmla="*/ 12 h 163"/>
                <a:gd name="T46" fmla="*/ 195 w 220"/>
                <a:gd name="T47" fmla="*/ 21 h 163"/>
                <a:gd name="T48" fmla="*/ 195 w 220"/>
                <a:gd name="T49" fmla="*/ 32 h 163"/>
                <a:gd name="T50" fmla="*/ 202 w 220"/>
                <a:gd name="T51" fmla="*/ 36 h 163"/>
                <a:gd name="T52" fmla="*/ 204 w 220"/>
                <a:gd name="T53" fmla="*/ 43 h 163"/>
                <a:gd name="T54" fmla="*/ 206 w 220"/>
                <a:gd name="T55" fmla="*/ 50 h 163"/>
                <a:gd name="T56" fmla="*/ 213 w 220"/>
                <a:gd name="T57" fmla="*/ 53 h 163"/>
                <a:gd name="T58" fmla="*/ 219 w 220"/>
                <a:gd name="T59" fmla="*/ 57 h 163"/>
                <a:gd name="T60" fmla="*/ 202 w 220"/>
                <a:gd name="T61" fmla="*/ 92 h 163"/>
                <a:gd name="T62" fmla="*/ 164 w 220"/>
                <a:gd name="T63" fmla="*/ 60 h 163"/>
                <a:gd name="T64" fmla="*/ 123 w 220"/>
                <a:gd name="T65" fmla="*/ 57 h 163"/>
                <a:gd name="T66" fmla="*/ 89 w 220"/>
                <a:gd name="T67" fmla="*/ 74 h 163"/>
                <a:gd name="T68" fmla="*/ 77 w 220"/>
                <a:gd name="T69" fmla="*/ 102 h 163"/>
                <a:gd name="T70" fmla="*/ 63 w 220"/>
                <a:gd name="T71" fmla="*/ 119 h 163"/>
                <a:gd name="T72" fmla="*/ 45 w 220"/>
                <a:gd name="T73" fmla="*/ 129 h 163"/>
                <a:gd name="T74" fmla="*/ 44 w 220"/>
                <a:gd name="T75" fmla="*/ 141 h 163"/>
                <a:gd name="T76" fmla="*/ 48 w 220"/>
                <a:gd name="T77" fmla="*/ 152 h 163"/>
                <a:gd name="T78" fmla="*/ 42 w 220"/>
                <a:gd name="T79" fmla="*/ 161 h 163"/>
                <a:gd name="T80" fmla="*/ 18 w 220"/>
                <a:gd name="T81" fmla="*/ 156 h 163"/>
                <a:gd name="T82" fmla="*/ 0 w 220"/>
                <a:gd name="T83" fmla="*/ 150 h 163"/>
                <a:gd name="T84" fmla="*/ 10 w 220"/>
                <a:gd name="T85" fmla="*/ 13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0" h="163">
                  <a:moveTo>
                    <a:pt x="10" y="133"/>
                  </a:moveTo>
                  <a:lnTo>
                    <a:pt x="12" y="128"/>
                  </a:lnTo>
                  <a:lnTo>
                    <a:pt x="14" y="122"/>
                  </a:lnTo>
                  <a:lnTo>
                    <a:pt x="12" y="117"/>
                  </a:lnTo>
                  <a:lnTo>
                    <a:pt x="12" y="113"/>
                  </a:lnTo>
                  <a:lnTo>
                    <a:pt x="14" y="108"/>
                  </a:lnTo>
                  <a:lnTo>
                    <a:pt x="12" y="102"/>
                  </a:lnTo>
                  <a:lnTo>
                    <a:pt x="11" y="97"/>
                  </a:lnTo>
                  <a:lnTo>
                    <a:pt x="11" y="95"/>
                  </a:lnTo>
                  <a:lnTo>
                    <a:pt x="12" y="95"/>
                  </a:lnTo>
                  <a:lnTo>
                    <a:pt x="17" y="97"/>
                  </a:lnTo>
                  <a:lnTo>
                    <a:pt x="21" y="99"/>
                  </a:lnTo>
                  <a:lnTo>
                    <a:pt x="23" y="95"/>
                  </a:lnTo>
                  <a:lnTo>
                    <a:pt x="24" y="91"/>
                  </a:lnTo>
                  <a:lnTo>
                    <a:pt x="28" y="89"/>
                  </a:lnTo>
                  <a:lnTo>
                    <a:pt x="30" y="85"/>
                  </a:lnTo>
                  <a:lnTo>
                    <a:pt x="32" y="83"/>
                  </a:lnTo>
                  <a:lnTo>
                    <a:pt x="41" y="75"/>
                  </a:lnTo>
                  <a:lnTo>
                    <a:pt x="44" y="73"/>
                  </a:lnTo>
                  <a:lnTo>
                    <a:pt x="44" y="72"/>
                  </a:lnTo>
                  <a:lnTo>
                    <a:pt x="42" y="66"/>
                  </a:lnTo>
                  <a:lnTo>
                    <a:pt x="39" y="60"/>
                  </a:lnTo>
                  <a:lnTo>
                    <a:pt x="38" y="57"/>
                  </a:lnTo>
                  <a:lnTo>
                    <a:pt x="39" y="54"/>
                  </a:lnTo>
                  <a:lnTo>
                    <a:pt x="42" y="51"/>
                  </a:lnTo>
                  <a:lnTo>
                    <a:pt x="45" y="53"/>
                  </a:lnTo>
                  <a:lnTo>
                    <a:pt x="50" y="53"/>
                  </a:lnTo>
                  <a:lnTo>
                    <a:pt x="53" y="54"/>
                  </a:lnTo>
                  <a:lnTo>
                    <a:pt x="58" y="51"/>
                  </a:lnTo>
                  <a:lnTo>
                    <a:pt x="62" y="49"/>
                  </a:lnTo>
                  <a:lnTo>
                    <a:pt x="63" y="47"/>
                  </a:lnTo>
                  <a:lnTo>
                    <a:pt x="64" y="42"/>
                  </a:lnTo>
                  <a:lnTo>
                    <a:pt x="68" y="37"/>
                  </a:lnTo>
                  <a:lnTo>
                    <a:pt x="69" y="35"/>
                  </a:lnTo>
                  <a:lnTo>
                    <a:pt x="69" y="30"/>
                  </a:lnTo>
                  <a:lnTo>
                    <a:pt x="71" y="27"/>
                  </a:lnTo>
                  <a:lnTo>
                    <a:pt x="74" y="24"/>
                  </a:lnTo>
                  <a:lnTo>
                    <a:pt x="77" y="21"/>
                  </a:lnTo>
                  <a:lnTo>
                    <a:pt x="80" y="17"/>
                  </a:lnTo>
                  <a:lnTo>
                    <a:pt x="84" y="12"/>
                  </a:lnTo>
                  <a:lnTo>
                    <a:pt x="88" y="8"/>
                  </a:lnTo>
                  <a:lnTo>
                    <a:pt x="93" y="7"/>
                  </a:lnTo>
                  <a:lnTo>
                    <a:pt x="96" y="9"/>
                  </a:lnTo>
                  <a:lnTo>
                    <a:pt x="100" y="9"/>
                  </a:lnTo>
                  <a:lnTo>
                    <a:pt x="106" y="8"/>
                  </a:lnTo>
                  <a:lnTo>
                    <a:pt x="113" y="7"/>
                  </a:lnTo>
                  <a:lnTo>
                    <a:pt x="117" y="7"/>
                  </a:lnTo>
                  <a:lnTo>
                    <a:pt x="123" y="8"/>
                  </a:lnTo>
                  <a:lnTo>
                    <a:pt x="125" y="8"/>
                  </a:lnTo>
                  <a:lnTo>
                    <a:pt x="130" y="7"/>
                  </a:lnTo>
                  <a:lnTo>
                    <a:pt x="135" y="6"/>
                  </a:lnTo>
                  <a:lnTo>
                    <a:pt x="137" y="6"/>
                  </a:lnTo>
                  <a:lnTo>
                    <a:pt x="142" y="2"/>
                  </a:lnTo>
                  <a:lnTo>
                    <a:pt x="147" y="1"/>
                  </a:lnTo>
                  <a:lnTo>
                    <a:pt x="149" y="0"/>
                  </a:lnTo>
                  <a:lnTo>
                    <a:pt x="150" y="0"/>
                  </a:lnTo>
                  <a:lnTo>
                    <a:pt x="152" y="0"/>
                  </a:lnTo>
                  <a:lnTo>
                    <a:pt x="154" y="0"/>
                  </a:lnTo>
                  <a:lnTo>
                    <a:pt x="156" y="5"/>
                  </a:lnTo>
                  <a:lnTo>
                    <a:pt x="164" y="11"/>
                  </a:lnTo>
                  <a:lnTo>
                    <a:pt x="165" y="11"/>
                  </a:lnTo>
                  <a:lnTo>
                    <a:pt x="170" y="9"/>
                  </a:lnTo>
                  <a:lnTo>
                    <a:pt x="172" y="9"/>
                  </a:lnTo>
                  <a:lnTo>
                    <a:pt x="174" y="12"/>
                  </a:lnTo>
                  <a:lnTo>
                    <a:pt x="176" y="14"/>
                  </a:lnTo>
                  <a:lnTo>
                    <a:pt x="178" y="15"/>
                  </a:lnTo>
                  <a:lnTo>
                    <a:pt x="184" y="14"/>
                  </a:lnTo>
                  <a:lnTo>
                    <a:pt x="186" y="12"/>
                  </a:lnTo>
                  <a:lnTo>
                    <a:pt x="189" y="12"/>
                  </a:lnTo>
                  <a:lnTo>
                    <a:pt x="192" y="14"/>
                  </a:lnTo>
                  <a:lnTo>
                    <a:pt x="196" y="18"/>
                  </a:lnTo>
                  <a:lnTo>
                    <a:pt x="195" y="21"/>
                  </a:lnTo>
                  <a:lnTo>
                    <a:pt x="195" y="25"/>
                  </a:lnTo>
                  <a:lnTo>
                    <a:pt x="194" y="27"/>
                  </a:lnTo>
                  <a:lnTo>
                    <a:pt x="195" y="32"/>
                  </a:lnTo>
                  <a:lnTo>
                    <a:pt x="196" y="35"/>
                  </a:lnTo>
                  <a:lnTo>
                    <a:pt x="198" y="36"/>
                  </a:lnTo>
                  <a:lnTo>
                    <a:pt x="202" y="36"/>
                  </a:lnTo>
                  <a:lnTo>
                    <a:pt x="203" y="37"/>
                  </a:lnTo>
                  <a:lnTo>
                    <a:pt x="206" y="41"/>
                  </a:lnTo>
                  <a:lnTo>
                    <a:pt x="204" y="43"/>
                  </a:lnTo>
                  <a:lnTo>
                    <a:pt x="203" y="45"/>
                  </a:lnTo>
                  <a:lnTo>
                    <a:pt x="203" y="48"/>
                  </a:lnTo>
                  <a:lnTo>
                    <a:pt x="206" y="50"/>
                  </a:lnTo>
                  <a:lnTo>
                    <a:pt x="208" y="51"/>
                  </a:lnTo>
                  <a:lnTo>
                    <a:pt x="210" y="53"/>
                  </a:lnTo>
                  <a:lnTo>
                    <a:pt x="213" y="53"/>
                  </a:lnTo>
                  <a:lnTo>
                    <a:pt x="216" y="55"/>
                  </a:lnTo>
                  <a:lnTo>
                    <a:pt x="220" y="57"/>
                  </a:lnTo>
                  <a:lnTo>
                    <a:pt x="219" y="57"/>
                  </a:lnTo>
                  <a:lnTo>
                    <a:pt x="209" y="71"/>
                  </a:lnTo>
                  <a:lnTo>
                    <a:pt x="206" y="79"/>
                  </a:lnTo>
                  <a:lnTo>
                    <a:pt x="202" y="92"/>
                  </a:lnTo>
                  <a:lnTo>
                    <a:pt x="200" y="101"/>
                  </a:lnTo>
                  <a:lnTo>
                    <a:pt x="180" y="77"/>
                  </a:lnTo>
                  <a:lnTo>
                    <a:pt x="164" y="60"/>
                  </a:lnTo>
                  <a:lnTo>
                    <a:pt x="146" y="54"/>
                  </a:lnTo>
                  <a:lnTo>
                    <a:pt x="135" y="54"/>
                  </a:lnTo>
                  <a:lnTo>
                    <a:pt x="123" y="57"/>
                  </a:lnTo>
                  <a:lnTo>
                    <a:pt x="102" y="67"/>
                  </a:lnTo>
                  <a:lnTo>
                    <a:pt x="99" y="69"/>
                  </a:lnTo>
                  <a:lnTo>
                    <a:pt x="89" y="74"/>
                  </a:lnTo>
                  <a:lnTo>
                    <a:pt x="87" y="79"/>
                  </a:lnTo>
                  <a:lnTo>
                    <a:pt x="82" y="92"/>
                  </a:lnTo>
                  <a:lnTo>
                    <a:pt x="77" y="102"/>
                  </a:lnTo>
                  <a:lnTo>
                    <a:pt x="71" y="108"/>
                  </a:lnTo>
                  <a:lnTo>
                    <a:pt x="68" y="113"/>
                  </a:lnTo>
                  <a:lnTo>
                    <a:pt x="63" y="119"/>
                  </a:lnTo>
                  <a:lnTo>
                    <a:pt x="60" y="123"/>
                  </a:lnTo>
                  <a:lnTo>
                    <a:pt x="45" y="127"/>
                  </a:lnTo>
                  <a:lnTo>
                    <a:pt x="45" y="129"/>
                  </a:lnTo>
                  <a:lnTo>
                    <a:pt x="47" y="138"/>
                  </a:lnTo>
                  <a:lnTo>
                    <a:pt x="47" y="140"/>
                  </a:lnTo>
                  <a:lnTo>
                    <a:pt x="44" y="141"/>
                  </a:lnTo>
                  <a:lnTo>
                    <a:pt x="42" y="145"/>
                  </a:lnTo>
                  <a:lnTo>
                    <a:pt x="45" y="149"/>
                  </a:lnTo>
                  <a:lnTo>
                    <a:pt x="48" y="152"/>
                  </a:lnTo>
                  <a:lnTo>
                    <a:pt x="51" y="161"/>
                  </a:lnTo>
                  <a:lnTo>
                    <a:pt x="48" y="163"/>
                  </a:lnTo>
                  <a:lnTo>
                    <a:pt x="42" y="161"/>
                  </a:lnTo>
                  <a:lnTo>
                    <a:pt x="35" y="156"/>
                  </a:lnTo>
                  <a:lnTo>
                    <a:pt x="30" y="155"/>
                  </a:lnTo>
                  <a:lnTo>
                    <a:pt x="18" y="156"/>
                  </a:lnTo>
                  <a:lnTo>
                    <a:pt x="11" y="153"/>
                  </a:lnTo>
                  <a:lnTo>
                    <a:pt x="2" y="152"/>
                  </a:lnTo>
                  <a:lnTo>
                    <a:pt x="0" y="150"/>
                  </a:lnTo>
                  <a:lnTo>
                    <a:pt x="2" y="145"/>
                  </a:lnTo>
                  <a:lnTo>
                    <a:pt x="9" y="135"/>
                  </a:lnTo>
                  <a:lnTo>
                    <a:pt x="10" y="133"/>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39" name="Freeform 95"/>
            <p:cNvSpPr>
              <a:spLocks/>
            </p:cNvSpPr>
            <p:nvPr/>
          </p:nvSpPr>
          <p:spPr bwMode="auto">
            <a:xfrm rot="1627522">
              <a:off x="1533" y="3016"/>
              <a:ext cx="173" cy="223"/>
            </a:xfrm>
            <a:custGeom>
              <a:avLst/>
              <a:gdLst>
                <a:gd name="T0" fmla="*/ 117 w 141"/>
                <a:gd name="T1" fmla="*/ 146 h 150"/>
                <a:gd name="T2" fmla="*/ 115 w 141"/>
                <a:gd name="T3" fmla="*/ 136 h 150"/>
                <a:gd name="T4" fmla="*/ 106 w 141"/>
                <a:gd name="T5" fmla="*/ 132 h 150"/>
                <a:gd name="T6" fmla="*/ 99 w 141"/>
                <a:gd name="T7" fmla="*/ 135 h 150"/>
                <a:gd name="T8" fmla="*/ 91 w 141"/>
                <a:gd name="T9" fmla="*/ 140 h 150"/>
                <a:gd name="T10" fmla="*/ 83 w 141"/>
                <a:gd name="T11" fmla="*/ 142 h 150"/>
                <a:gd name="T12" fmla="*/ 76 w 141"/>
                <a:gd name="T13" fmla="*/ 140 h 150"/>
                <a:gd name="T14" fmla="*/ 72 w 141"/>
                <a:gd name="T15" fmla="*/ 129 h 150"/>
                <a:gd name="T16" fmla="*/ 65 w 141"/>
                <a:gd name="T17" fmla="*/ 130 h 150"/>
                <a:gd name="T18" fmla="*/ 57 w 141"/>
                <a:gd name="T19" fmla="*/ 128 h 150"/>
                <a:gd name="T20" fmla="*/ 51 w 141"/>
                <a:gd name="T21" fmla="*/ 120 h 150"/>
                <a:gd name="T22" fmla="*/ 45 w 141"/>
                <a:gd name="T23" fmla="*/ 109 h 150"/>
                <a:gd name="T24" fmla="*/ 45 w 141"/>
                <a:gd name="T25" fmla="*/ 98 h 150"/>
                <a:gd name="T26" fmla="*/ 41 w 141"/>
                <a:gd name="T27" fmla="*/ 84 h 150"/>
                <a:gd name="T28" fmla="*/ 34 w 141"/>
                <a:gd name="T29" fmla="*/ 69 h 150"/>
                <a:gd name="T30" fmla="*/ 21 w 141"/>
                <a:gd name="T31" fmla="*/ 67 h 150"/>
                <a:gd name="T32" fmla="*/ 19 w 141"/>
                <a:gd name="T33" fmla="*/ 80 h 150"/>
                <a:gd name="T34" fmla="*/ 17 w 141"/>
                <a:gd name="T35" fmla="*/ 88 h 150"/>
                <a:gd name="T36" fmla="*/ 4 w 141"/>
                <a:gd name="T37" fmla="*/ 82 h 150"/>
                <a:gd name="T38" fmla="*/ 3 w 141"/>
                <a:gd name="T39" fmla="*/ 75 h 150"/>
                <a:gd name="T40" fmla="*/ 3 w 141"/>
                <a:gd name="T41" fmla="*/ 63 h 150"/>
                <a:gd name="T42" fmla="*/ 4 w 141"/>
                <a:gd name="T43" fmla="*/ 55 h 150"/>
                <a:gd name="T44" fmla="*/ 6 w 141"/>
                <a:gd name="T45" fmla="*/ 49 h 150"/>
                <a:gd name="T46" fmla="*/ 9 w 141"/>
                <a:gd name="T47" fmla="*/ 34 h 150"/>
                <a:gd name="T48" fmla="*/ 18 w 141"/>
                <a:gd name="T49" fmla="*/ 21 h 150"/>
                <a:gd name="T50" fmla="*/ 29 w 141"/>
                <a:gd name="T51" fmla="*/ 15 h 150"/>
                <a:gd name="T52" fmla="*/ 40 w 141"/>
                <a:gd name="T53" fmla="*/ 20 h 150"/>
                <a:gd name="T54" fmla="*/ 43 w 141"/>
                <a:gd name="T55" fmla="*/ 14 h 150"/>
                <a:gd name="T56" fmla="*/ 46 w 141"/>
                <a:gd name="T57" fmla="*/ 4 h 150"/>
                <a:gd name="T58" fmla="*/ 67 w 141"/>
                <a:gd name="T59" fmla="*/ 13 h 150"/>
                <a:gd name="T60" fmla="*/ 82 w 141"/>
                <a:gd name="T61" fmla="*/ 4 h 150"/>
                <a:gd name="T62" fmla="*/ 95 w 141"/>
                <a:gd name="T63" fmla="*/ 0 h 150"/>
                <a:gd name="T64" fmla="*/ 112 w 141"/>
                <a:gd name="T65" fmla="*/ 12 h 150"/>
                <a:gd name="T66" fmla="*/ 112 w 141"/>
                <a:gd name="T67" fmla="*/ 34 h 150"/>
                <a:gd name="T68" fmla="*/ 106 w 141"/>
                <a:gd name="T69" fmla="*/ 45 h 150"/>
                <a:gd name="T70" fmla="*/ 93 w 141"/>
                <a:gd name="T71" fmla="*/ 51 h 150"/>
                <a:gd name="T72" fmla="*/ 95 w 141"/>
                <a:gd name="T73" fmla="*/ 62 h 150"/>
                <a:gd name="T74" fmla="*/ 111 w 141"/>
                <a:gd name="T75" fmla="*/ 68 h 150"/>
                <a:gd name="T76" fmla="*/ 131 w 141"/>
                <a:gd name="T77" fmla="*/ 64 h 150"/>
                <a:gd name="T78" fmla="*/ 118 w 141"/>
                <a:gd name="T79" fmla="*/ 84 h 150"/>
                <a:gd name="T80" fmla="*/ 133 w 141"/>
                <a:gd name="T81" fmla="*/ 98 h 150"/>
                <a:gd name="T82" fmla="*/ 137 w 141"/>
                <a:gd name="T83" fmla="*/ 112 h 150"/>
                <a:gd name="T84" fmla="*/ 137 w 141"/>
                <a:gd name="T85" fmla="*/ 136 h 150"/>
                <a:gd name="T86" fmla="*/ 120 w 141"/>
                <a:gd name="T87" fmla="*/ 14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1" h="150">
                  <a:moveTo>
                    <a:pt x="119" y="150"/>
                  </a:moveTo>
                  <a:lnTo>
                    <a:pt x="118" y="148"/>
                  </a:lnTo>
                  <a:lnTo>
                    <a:pt x="117" y="146"/>
                  </a:lnTo>
                  <a:lnTo>
                    <a:pt x="117" y="142"/>
                  </a:lnTo>
                  <a:lnTo>
                    <a:pt x="115" y="139"/>
                  </a:lnTo>
                  <a:lnTo>
                    <a:pt x="115" y="136"/>
                  </a:lnTo>
                  <a:lnTo>
                    <a:pt x="114" y="135"/>
                  </a:lnTo>
                  <a:lnTo>
                    <a:pt x="109" y="133"/>
                  </a:lnTo>
                  <a:lnTo>
                    <a:pt x="106" y="132"/>
                  </a:lnTo>
                  <a:lnTo>
                    <a:pt x="101" y="130"/>
                  </a:lnTo>
                  <a:lnTo>
                    <a:pt x="100" y="132"/>
                  </a:lnTo>
                  <a:lnTo>
                    <a:pt x="99" y="135"/>
                  </a:lnTo>
                  <a:lnTo>
                    <a:pt x="97" y="136"/>
                  </a:lnTo>
                  <a:lnTo>
                    <a:pt x="94" y="139"/>
                  </a:lnTo>
                  <a:lnTo>
                    <a:pt x="91" y="140"/>
                  </a:lnTo>
                  <a:lnTo>
                    <a:pt x="85" y="139"/>
                  </a:lnTo>
                  <a:lnTo>
                    <a:pt x="84" y="140"/>
                  </a:lnTo>
                  <a:lnTo>
                    <a:pt x="83" y="142"/>
                  </a:lnTo>
                  <a:lnTo>
                    <a:pt x="81" y="142"/>
                  </a:lnTo>
                  <a:lnTo>
                    <a:pt x="78" y="141"/>
                  </a:lnTo>
                  <a:lnTo>
                    <a:pt x="76" y="140"/>
                  </a:lnTo>
                  <a:lnTo>
                    <a:pt x="75" y="139"/>
                  </a:lnTo>
                  <a:lnTo>
                    <a:pt x="73" y="132"/>
                  </a:lnTo>
                  <a:lnTo>
                    <a:pt x="72" y="129"/>
                  </a:lnTo>
                  <a:lnTo>
                    <a:pt x="71" y="129"/>
                  </a:lnTo>
                  <a:lnTo>
                    <a:pt x="67" y="129"/>
                  </a:lnTo>
                  <a:lnTo>
                    <a:pt x="65" y="130"/>
                  </a:lnTo>
                  <a:lnTo>
                    <a:pt x="61" y="130"/>
                  </a:lnTo>
                  <a:lnTo>
                    <a:pt x="60" y="130"/>
                  </a:lnTo>
                  <a:lnTo>
                    <a:pt x="57" y="128"/>
                  </a:lnTo>
                  <a:lnTo>
                    <a:pt x="54" y="126"/>
                  </a:lnTo>
                  <a:lnTo>
                    <a:pt x="51" y="123"/>
                  </a:lnTo>
                  <a:lnTo>
                    <a:pt x="51" y="120"/>
                  </a:lnTo>
                  <a:lnTo>
                    <a:pt x="48" y="116"/>
                  </a:lnTo>
                  <a:lnTo>
                    <a:pt x="46" y="114"/>
                  </a:lnTo>
                  <a:lnTo>
                    <a:pt x="45" y="109"/>
                  </a:lnTo>
                  <a:lnTo>
                    <a:pt x="45" y="104"/>
                  </a:lnTo>
                  <a:lnTo>
                    <a:pt x="45" y="100"/>
                  </a:lnTo>
                  <a:lnTo>
                    <a:pt x="45" y="98"/>
                  </a:lnTo>
                  <a:lnTo>
                    <a:pt x="43" y="93"/>
                  </a:lnTo>
                  <a:lnTo>
                    <a:pt x="42" y="88"/>
                  </a:lnTo>
                  <a:lnTo>
                    <a:pt x="41" y="84"/>
                  </a:lnTo>
                  <a:lnTo>
                    <a:pt x="39" y="78"/>
                  </a:lnTo>
                  <a:lnTo>
                    <a:pt x="37" y="73"/>
                  </a:lnTo>
                  <a:lnTo>
                    <a:pt x="34" y="69"/>
                  </a:lnTo>
                  <a:lnTo>
                    <a:pt x="29" y="67"/>
                  </a:lnTo>
                  <a:lnTo>
                    <a:pt x="25" y="64"/>
                  </a:lnTo>
                  <a:lnTo>
                    <a:pt x="21" y="67"/>
                  </a:lnTo>
                  <a:lnTo>
                    <a:pt x="19" y="72"/>
                  </a:lnTo>
                  <a:lnTo>
                    <a:pt x="19" y="75"/>
                  </a:lnTo>
                  <a:lnTo>
                    <a:pt x="19" y="80"/>
                  </a:lnTo>
                  <a:lnTo>
                    <a:pt x="19" y="85"/>
                  </a:lnTo>
                  <a:lnTo>
                    <a:pt x="18" y="88"/>
                  </a:lnTo>
                  <a:lnTo>
                    <a:pt x="17" y="88"/>
                  </a:lnTo>
                  <a:lnTo>
                    <a:pt x="12" y="88"/>
                  </a:lnTo>
                  <a:lnTo>
                    <a:pt x="7" y="86"/>
                  </a:lnTo>
                  <a:lnTo>
                    <a:pt x="4" y="82"/>
                  </a:lnTo>
                  <a:lnTo>
                    <a:pt x="1" y="79"/>
                  </a:lnTo>
                  <a:lnTo>
                    <a:pt x="0" y="79"/>
                  </a:lnTo>
                  <a:lnTo>
                    <a:pt x="3" y="75"/>
                  </a:lnTo>
                  <a:lnTo>
                    <a:pt x="4" y="72"/>
                  </a:lnTo>
                  <a:lnTo>
                    <a:pt x="4" y="68"/>
                  </a:lnTo>
                  <a:lnTo>
                    <a:pt x="3" y="63"/>
                  </a:lnTo>
                  <a:lnTo>
                    <a:pt x="3" y="62"/>
                  </a:lnTo>
                  <a:lnTo>
                    <a:pt x="4" y="58"/>
                  </a:lnTo>
                  <a:lnTo>
                    <a:pt x="4" y="55"/>
                  </a:lnTo>
                  <a:lnTo>
                    <a:pt x="4" y="52"/>
                  </a:lnTo>
                  <a:lnTo>
                    <a:pt x="5" y="51"/>
                  </a:lnTo>
                  <a:lnTo>
                    <a:pt x="6" y="49"/>
                  </a:lnTo>
                  <a:lnTo>
                    <a:pt x="6" y="45"/>
                  </a:lnTo>
                  <a:lnTo>
                    <a:pt x="7" y="39"/>
                  </a:lnTo>
                  <a:lnTo>
                    <a:pt x="9" y="34"/>
                  </a:lnTo>
                  <a:lnTo>
                    <a:pt x="11" y="28"/>
                  </a:lnTo>
                  <a:lnTo>
                    <a:pt x="15" y="25"/>
                  </a:lnTo>
                  <a:lnTo>
                    <a:pt x="18" y="21"/>
                  </a:lnTo>
                  <a:lnTo>
                    <a:pt x="21" y="19"/>
                  </a:lnTo>
                  <a:lnTo>
                    <a:pt x="25" y="18"/>
                  </a:lnTo>
                  <a:lnTo>
                    <a:pt x="29" y="15"/>
                  </a:lnTo>
                  <a:lnTo>
                    <a:pt x="34" y="18"/>
                  </a:lnTo>
                  <a:lnTo>
                    <a:pt x="36" y="20"/>
                  </a:lnTo>
                  <a:lnTo>
                    <a:pt x="40" y="20"/>
                  </a:lnTo>
                  <a:lnTo>
                    <a:pt x="42" y="19"/>
                  </a:lnTo>
                  <a:lnTo>
                    <a:pt x="43" y="18"/>
                  </a:lnTo>
                  <a:lnTo>
                    <a:pt x="43" y="14"/>
                  </a:lnTo>
                  <a:lnTo>
                    <a:pt x="43" y="10"/>
                  </a:lnTo>
                  <a:lnTo>
                    <a:pt x="45" y="7"/>
                  </a:lnTo>
                  <a:lnTo>
                    <a:pt x="46" y="4"/>
                  </a:lnTo>
                  <a:lnTo>
                    <a:pt x="47" y="3"/>
                  </a:lnTo>
                  <a:lnTo>
                    <a:pt x="53" y="7"/>
                  </a:lnTo>
                  <a:lnTo>
                    <a:pt x="67" y="13"/>
                  </a:lnTo>
                  <a:lnTo>
                    <a:pt x="75" y="12"/>
                  </a:lnTo>
                  <a:lnTo>
                    <a:pt x="78" y="8"/>
                  </a:lnTo>
                  <a:lnTo>
                    <a:pt x="82" y="4"/>
                  </a:lnTo>
                  <a:lnTo>
                    <a:pt x="85" y="1"/>
                  </a:lnTo>
                  <a:lnTo>
                    <a:pt x="90" y="0"/>
                  </a:lnTo>
                  <a:lnTo>
                    <a:pt x="95" y="0"/>
                  </a:lnTo>
                  <a:lnTo>
                    <a:pt x="100" y="1"/>
                  </a:lnTo>
                  <a:lnTo>
                    <a:pt x="103" y="4"/>
                  </a:lnTo>
                  <a:lnTo>
                    <a:pt x="112" y="12"/>
                  </a:lnTo>
                  <a:lnTo>
                    <a:pt x="114" y="19"/>
                  </a:lnTo>
                  <a:lnTo>
                    <a:pt x="113" y="27"/>
                  </a:lnTo>
                  <a:lnTo>
                    <a:pt x="112" y="34"/>
                  </a:lnTo>
                  <a:lnTo>
                    <a:pt x="111" y="40"/>
                  </a:lnTo>
                  <a:lnTo>
                    <a:pt x="109" y="44"/>
                  </a:lnTo>
                  <a:lnTo>
                    <a:pt x="106" y="45"/>
                  </a:lnTo>
                  <a:lnTo>
                    <a:pt x="101" y="44"/>
                  </a:lnTo>
                  <a:lnTo>
                    <a:pt x="96" y="46"/>
                  </a:lnTo>
                  <a:lnTo>
                    <a:pt x="93" y="51"/>
                  </a:lnTo>
                  <a:lnTo>
                    <a:pt x="90" y="57"/>
                  </a:lnTo>
                  <a:lnTo>
                    <a:pt x="93" y="60"/>
                  </a:lnTo>
                  <a:lnTo>
                    <a:pt x="95" y="62"/>
                  </a:lnTo>
                  <a:lnTo>
                    <a:pt x="99" y="62"/>
                  </a:lnTo>
                  <a:lnTo>
                    <a:pt x="105" y="63"/>
                  </a:lnTo>
                  <a:lnTo>
                    <a:pt x="111" y="68"/>
                  </a:lnTo>
                  <a:lnTo>
                    <a:pt x="114" y="68"/>
                  </a:lnTo>
                  <a:lnTo>
                    <a:pt x="120" y="68"/>
                  </a:lnTo>
                  <a:lnTo>
                    <a:pt x="131" y="64"/>
                  </a:lnTo>
                  <a:lnTo>
                    <a:pt x="129" y="72"/>
                  </a:lnTo>
                  <a:lnTo>
                    <a:pt x="120" y="80"/>
                  </a:lnTo>
                  <a:lnTo>
                    <a:pt x="118" y="84"/>
                  </a:lnTo>
                  <a:lnTo>
                    <a:pt x="129" y="87"/>
                  </a:lnTo>
                  <a:lnTo>
                    <a:pt x="131" y="94"/>
                  </a:lnTo>
                  <a:lnTo>
                    <a:pt x="133" y="98"/>
                  </a:lnTo>
                  <a:lnTo>
                    <a:pt x="133" y="103"/>
                  </a:lnTo>
                  <a:lnTo>
                    <a:pt x="136" y="110"/>
                  </a:lnTo>
                  <a:lnTo>
                    <a:pt x="137" y="112"/>
                  </a:lnTo>
                  <a:lnTo>
                    <a:pt x="141" y="118"/>
                  </a:lnTo>
                  <a:lnTo>
                    <a:pt x="139" y="124"/>
                  </a:lnTo>
                  <a:lnTo>
                    <a:pt x="137" y="136"/>
                  </a:lnTo>
                  <a:lnTo>
                    <a:pt x="135" y="138"/>
                  </a:lnTo>
                  <a:lnTo>
                    <a:pt x="121" y="144"/>
                  </a:lnTo>
                  <a:lnTo>
                    <a:pt x="120" y="147"/>
                  </a:lnTo>
                  <a:lnTo>
                    <a:pt x="119" y="15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40" name="Freeform 96"/>
            <p:cNvSpPr>
              <a:spLocks/>
            </p:cNvSpPr>
            <p:nvPr/>
          </p:nvSpPr>
          <p:spPr bwMode="auto">
            <a:xfrm rot="1627522">
              <a:off x="1465" y="2902"/>
              <a:ext cx="174" cy="203"/>
            </a:xfrm>
            <a:custGeom>
              <a:avLst/>
              <a:gdLst>
                <a:gd name="T0" fmla="*/ 25 w 139"/>
                <a:gd name="T1" fmla="*/ 120 h 136"/>
                <a:gd name="T2" fmla="*/ 29 w 139"/>
                <a:gd name="T3" fmla="*/ 108 h 136"/>
                <a:gd name="T4" fmla="*/ 32 w 139"/>
                <a:gd name="T5" fmla="*/ 101 h 136"/>
                <a:gd name="T6" fmla="*/ 41 w 139"/>
                <a:gd name="T7" fmla="*/ 96 h 136"/>
                <a:gd name="T8" fmla="*/ 47 w 139"/>
                <a:gd name="T9" fmla="*/ 86 h 136"/>
                <a:gd name="T10" fmla="*/ 53 w 139"/>
                <a:gd name="T11" fmla="*/ 82 h 136"/>
                <a:gd name="T12" fmla="*/ 56 w 139"/>
                <a:gd name="T13" fmla="*/ 74 h 136"/>
                <a:gd name="T14" fmla="*/ 50 w 139"/>
                <a:gd name="T15" fmla="*/ 67 h 136"/>
                <a:gd name="T16" fmla="*/ 43 w 139"/>
                <a:gd name="T17" fmla="*/ 71 h 136"/>
                <a:gd name="T18" fmla="*/ 33 w 139"/>
                <a:gd name="T19" fmla="*/ 68 h 136"/>
                <a:gd name="T20" fmla="*/ 21 w 139"/>
                <a:gd name="T21" fmla="*/ 64 h 136"/>
                <a:gd name="T22" fmla="*/ 6 w 139"/>
                <a:gd name="T23" fmla="*/ 60 h 136"/>
                <a:gd name="T24" fmla="*/ 1 w 139"/>
                <a:gd name="T25" fmla="*/ 55 h 136"/>
                <a:gd name="T26" fmla="*/ 3 w 139"/>
                <a:gd name="T27" fmla="*/ 46 h 136"/>
                <a:gd name="T28" fmla="*/ 33 w 139"/>
                <a:gd name="T29" fmla="*/ 32 h 136"/>
                <a:gd name="T30" fmla="*/ 48 w 139"/>
                <a:gd name="T31" fmla="*/ 19 h 136"/>
                <a:gd name="T32" fmla="*/ 51 w 139"/>
                <a:gd name="T33" fmla="*/ 7 h 136"/>
                <a:gd name="T34" fmla="*/ 66 w 139"/>
                <a:gd name="T35" fmla="*/ 5 h 136"/>
                <a:gd name="T36" fmla="*/ 75 w 139"/>
                <a:gd name="T37" fmla="*/ 2 h 136"/>
                <a:gd name="T38" fmla="*/ 83 w 139"/>
                <a:gd name="T39" fmla="*/ 5 h 136"/>
                <a:gd name="T40" fmla="*/ 91 w 139"/>
                <a:gd name="T41" fmla="*/ 1 h 136"/>
                <a:gd name="T42" fmla="*/ 101 w 139"/>
                <a:gd name="T43" fmla="*/ 1 h 136"/>
                <a:gd name="T44" fmla="*/ 108 w 139"/>
                <a:gd name="T45" fmla="*/ 5 h 136"/>
                <a:gd name="T46" fmla="*/ 113 w 139"/>
                <a:gd name="T47" fmla="*/ 2 h 136"/>
                <a:gd name="T48" fmla="*/ 119 w 139"/>
                <a:gd name="T49" fmla="*/ 6 h 136"/>
                <a:gd name="T50" fmla="*/ 121 w 139"/>
                <a:gd name="T51" fmla="*/ 37 h 136"/>
                <a:gd name="T52" fmla="*/ 138 w 139"/>
                <a:gd name="T53" fmla="*/ 50 h 136"/>
                <a:gd name="T54" fmla="*/ 135 w 139"/>
                <a:gd name="T55" fmla="*/ 60 h 136"/>
                <a:gd name="T56" fmla="*/ 132 w 139"/>
                <a:gd name="T57" fmla="*/ 66 h 136"/>
                <a:gd name="T58" fmla="*/ 121 w 139"/>
                <a:gd name="T59" fmla="*/ 61 h 136"/>
                <a:gd name="T60" fmla="*/ 110 w 139"/>
                <a:gd name="T61" fmla="*/ 67 h 136"/>
                <a:gd name="T62" fmla="*/ 101 w 139"/>
                <a:gd name="T63" fmla="*/ 80 h 136"/>
                <a:gd name="T64" fmla="*/ 98 w 139"/>
                <a:gd name="T65" fmla="*/ 95 h 136"/>
                <a:gd name="T66" fmla="*/ 96 w 139"/>
                <a:gd name="T67" fmla="*/ 101 h 136"/>
                <a:gd name="T68" fmla="*/ 95 w 139"/>
                <a:gd name="T69" fmla="*/ 109 h 136"/>
                <a:gd name="T70" fmla="*/ 95 w 139"/>
                <a:gd name="T71" fmla="*/ 121 h 136"/>
                <a:gd name="T72" fmla="*/ 83 w 139"/>
                <a:gd name="T73" fmla="*/ 120 h 136"/>
                <a:gd name="T74" fmla="*/ 62 w 139"/>
                <a:gd name="T75" fmla="*/ 112 h 136"/>
                <a:gd name="T76" fmla="*/ 57 w 139"/>
                <a:gd name="T77" fmla="*/ 119 h 136"/>
                <a:gd name="T78" fmla="*/ 50 w 139"/>
                <a:gd name="T79" fmla="*/ 121 h 136"/>
                <a:gd name="T80" fmla="*/ 42 w 139"/>
                <a:gd name="T81" fmla="*/ 127 h 136"/>
                <a:gd name="T82" fmla="*/ 41 w 139"/>
                <a:gd name="T83" fmla="*/ 133 h 136"/>
                <a:gd name="T84" fmla="*/ 33 w 139"/>
                <a:gd name="T8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36">
                  <a:moveTo>
                    <a:pt x="29" y="134"/>
                  </a:moveTo>
                  <a:lnTo>
                    <a:pt x="26" y="124"/>
                  </a:lnTo>
                  <a:lnTo>
                    <a:pt x="25" y="120"/>
                  </a:lnTo>
                  <a:lnTo>
                    <a:pt x="27" y="116"/>
                  </a:lnTo>
                  <a:lnTo>
                    <a:pt x="29" y="113"/>
                  </a:lnTo>
                  <a:lnTo>
                    <a:pt x="29" y="108"/>
                  </a:lnTo>
                  <a:lnTo>
                    <a:pt x="30" y="104"/>
                  </a:lnTo>
                  <a:lnTo>
                    <a:pt x="31" y="103"/>
                  </a:lnTo>
                  <a:lnTo>
                    <a:pt x="32" y="101"/>
                  </a:lnTo>
                  <a:lnTo>
                    <a:pt x="36" y="98"/>
                  </a:lnTo>
                  <a:lnTo>
                    <a:pt x="38" y="96"/>
                  </a:lnTo>
                  <a:lnTo>
                    <a:pt x="41" y="96"/>
                  </a:lnTo>
                  <a:lnTo>
                    <a:pt x="44" y="92"/>
                  </a:lnTo>
                  <a:lnTo>
                    <a:pt x="45" y="90"/>
                  </a:lnTo>
                  <a:lnTo>
                    <a:pt x="47" y="86"/>
                  </a:lnTo>
                  <a:lnTo>
                    <a:pt x="48" y="85"/>
                  </a:lnTo>
                  <a:lnTo>
                    <a:pt x="50" y="84"/>
                  </a:lnTo>
                  <a:lnTo>
                    <a:pt x="53" y="82"/>
                  </a:lnTo>
                  <a:lnTo>
                    <a:pt x="53" y="80"/>
                  </a:lnTo>
                  <a:lnTo>
                    <a:pt x="54" y="78"/>
                  </a:lnTo>
                  <a:lnTo>
                    <a:pt x="56" y="74"/>
                  </a:lnTo>
                  <a:lnTo>
                    <a:pt x="55" y="71"/>
                  </a:lnTo>
                  <a:lnTo>
                    <a:pt x="53" y="67"/>
                  </a:lnTo>
                  <a:lnTo>
                    <a:pt x="50" y="67"/>
                  </a:lnTo>
                  <a:lnTo>
                    <a:pt x="48" y="67"/>
                  </a:lnTo>
                  <a:lnTo>
                    <a:pt x="45" y="70"/>
                  </a:lnTo>
                  <a:lnTo>
                    <a:pt x="43" y="71"/>
                  </a:lnTo>
                  <a:lnTo>
                    <a:pt x="39" y="71"/>
                  </a:lnTo>
                  <a:lnTo>
                    <a:pt x="36" y="70"/>
                  </a:lnTo>
                  <a:lnTo>
                    <a:pt x="33" y="68"/>
                  </a:lnTo>
                  <a:lnTo>
                    <a:pt x="31" y="67"/>
                  </a:lnTo>
                  <a:lnTo>
                    <a:pt x="26" y="65"/>
                  </a:lnTo>
                  <a:lnTo>
                    <a:pt x="21" y="64"/>
                  </a:lnTo>
                  <a:lnTo>
                    <a:pt x="18" y="61"/>
                  </a:lnTo>
                  <a:lnTo>
                    <a:pt x="11" y="61"/>
                  </a:lnTo>
                  <a:lnTo>
                    <a:pt x="6" y="60"/>
                  </a:lnTo>
                  <a:lnTo>
                    <a:pt x="3" y="59"/>
                  </a:lnTo>
                  <a:lnTo>
                    <a:pt x="2" y="58"/>
                  </a:lnTo>
                  <a:lnTo>
                    <a:pt x="1" y="55"/>
                  </a:lnTo>
                  <a:lnTo>
                    <a:pt x="0" y="54"/>
                  </a:lnTo>
                  <a:lnTo>
                    <a:pt x="2" y="53"/>
                  </a:lnTo>
                  <a:lnTo>
                    <a:pt x="3" y="46"/>
                  </a:lnTo>
                  <a:lnTo>
                    <a:pt x="26" y="34"/>
                  </a:lnTo>
                  <a:lnTo>
                    <a:pt x="29" y="31"/>
                  </a:lnTo>
                  <a:lnTo>
                    <a:pt x="33" y="32"/>
                  </a:lnTo>
                  <a:lnTo>
                    <a:pt x="43" y="28"/>
                  </a:lnTo>
                  <a:lnTo>
                    <a:pt x="45" y="23"/>
                  </a:lnTo>
                  <a:lnTo>
                    <a:pt x="48" y="19"/>
                  </a:lnTo>
                  <a:lnTo>
                    <a:pt x="48" y="14"/>
                  </a:lnTo>
                  <a:lnTo>
                    <a:pt x="49" y="12"/>
                  </a:lnTo>
                  <a:lnTo>
                    <a:pt x="51" y="7"/>
                  </a:lnTo>
                  <a:lnTo>
                    <a:pt x="54" y="6"/>
                  </a:lnTo>
                  <a:lnTo>
                    <a:pt x="57" y="4"/>
                  </a:lnTo>
                  <a:lnTo>
                    <a:pt x="66" y="5"/>
                  </a:lnTo>
                  <a:lnTo>
                    <a:pt x="71" y="4"/>
                  </a:lnTo>
                  <a:lnTo>
                    <a:pt x="74" y="4"/>
                  </a:lnTo>
                  <a:lnTo>
                    <a:pt x="75" y="2"/>
                  </a:lnTo>
                  <a:lnTo>
                    <a:pt x="78" y="2"/>
                  </a:lnTo>
                  <a:lnTo>
                    <a:pt x="80" y="2"/>
                  </a:lnTo>
                  <a:lnTo>
                    <a:pt x="83" y="5"/>
                  </a:lnTo>
                  <a:lnTo>
                    <a:pt x="85" y="5"/>
                  </a:lnTo>
                  <a:lnTo>
                    <a:pt x="86" y="4"/>
                  </a:lnTo>
                  <a:lnTo>
                    <a:pt x="91" y="1"/>
                  </a:lnTo>
                  <a:lnTo>
                    <a:pt x="93" y="0"/>
                  </a:lnTo>
                  <a:lnTo>
                    <a:pt x="97" y="1"/>
                  </a:lnTo>
                  <a:lnTo>
                    <a:pt x="101" y="1"/>
                  </a:lnTo>
                  <a:lnTo>
                    <a:pt x="102" y="2"/>
                  </a:lnTo>
                  <a:lnTo>
                    <a:pt x="105" y="4"/>
                  </a:lnTo>
                  <a:lnTo>
                    <a:pt x="108" y="5"/>
                  </a:lnTo>
                  <a:lnTo>
                    <a:pt x="110" y="4"/>
                  </a:lnTo>
                  <a:lnTo>
                    <a:pt x="111" y="2"/>
                  </a:lnTo>
                  <a:lnTo>
                    <a:pt x="113" y="2"/>
                  </a:lnTo>
                  <a:lnTo>
                    <a:pt x="115" y="0"/>
                  </a:lnTo>
                  <a:lnTo>
                    <a:pt x="119" y="1"/>
                  </a:lnTo>
                  <a:lnTo>
                    <a:pt x="119" y="6"/>
                  </a:lnTo>
                  <a:lnTo>
                    <a:pt x="117" y="18"/>
                  </a:lnTo>
                  <a:lnTo>
                    <a:pt x="117" y="29"/>
                  </a:lnTo>
                  <a:lnTo>
                    <a:pt x="121" y="37"/>
                  </a:lnTo>
                  <a:lnTo>
                    <a:pt x="127" y="43"/>
                  </a:lnTo>
                  <a:lnTo>
                    <a:pt x="139" y="49"/>
                  </a:lnTo>
                  <a:lnTo>
                    <a:pt x="138" y="50"/>
                  </a:lnTo>
                  <a:lnTo>
                    <a:pt x="137" y="53"/>
                  </a:lnTo>
                  <a:lnTo>
                    <a:pt x="135" y="56"/>
                  </a:lnTo>
                  <a:lnTo>
                    <a:pt x="135" y="60"/>
                  </a:lnTo>
                  <a:lnTo>
                    <a:pt x="135" y="64"/>
                  </a:lnTo>
                  <a:lnTo>
                    <a:pt x="134" y="65"/>
                  </a:lnTo>
                  <a:lnTo>
                    <a:pt x="132" y="66"/>
                  </a:lnTo>
                  <a:lnTo>
                    <a:pt x="128" y="66"/>
                  </a:lnTo>
                  <a:lnTo>
                    <a:pt x="126" y="64"/>
                  </a:lnTo>
                  <a:lnTo>
                    <a:pt x="121" y="61"/>
                  </a:lnTo>
                  <a:lnTo>
                    <a:pt x="117" y="64"/>
                  </a:lnTo>
                  <a:lnTo>
                    <a:pt x="113" y="65"/>
                  </a:lnTo>
                  <a:lnTo>
                    <a:pt x="110" y="67"/>
                  </a:lnTo>
                  <a:lnTo>
                    <a:pt x="107" y="71"/>
                  </a:lnTo>
                  <a:lnTo>
                    <a:pt x="103" y="74"/>
                  </a:lnTo>
                  <a:lnTo>
                    <a:pt x="101" y="80"/>
                  </a:lnTo>
                  <a:lnTo>
                    <a:pt x="99" y="85"/>
                  </a:lnTo>
                  <a:lnTo>
                    <a:pt x="98" y="91"/>
                  </a:lnTo>
                  <a:lnTo>
                    <a:pt x="98" y="95"/>
                  </a:lnTo>
                  <a:lnTo>
                    <a:pt x="97" y="97"/>
                  </a:lnTo>
                  <a:lnTo>
                    <a:pt x="96" y="98"/>
                  </a:lnTo>
                  <a:lnTo>
                    <a:pt x="96" y="101"/>
                  </a:lnTo>
                  <a:lnTo>
                    <a:pt x="96" y="104"/>
                  </a:lnTo>
                  <a:lnTo>
                    <a:pt x="95" y="108"/>
                  </a:lnTo>
                  <a:lnTo>
                    <a:pt x="95" y="109"/>
                  </a:lnTo>
                  <a:lnTo>
                    <a:pt x="96" y="114"/>
                  </a:lnTo>
                  <a:lnTo>
                    <a:pt x="96" y="118"/>
                  </a:lnTo>
                  <a:lnTo>
                    <a:pt x="95" y="121"/>
                  </a:lnTo>
                  <a:lnTo>
                    <a:pt x="92" y="125"/>
                  </a:lnTo>
                  <a:lnTo>
                    <a:pt x="89" y="122"/>
                  </a:lnTo>
                  <a:lnTo>
                    <a:pt x="83" y="120"/>
                  </a:lnTo>
                  <a:lnTo>
                    <a:pt x="77" y="116"/>
                  </a:lnTo>
                  <a:lnTo>
                    <a:pt x="67" y="113"/>
                  </a:lnTo>
                  <a:lnTo>
                    <a:pt x="62" y="112"/>
                  </a:lnTo>
                  <a:lnTo>
                    <a:pt x="61" y="112"/>
                  </a:lnTo>
                  <a:lnTo>
                    <a:pt x="60" y="114"/>
                  </a:lnTo>
                  <a:lnTo>
                    <a:pt x="57" y="119"/>
                  </a:lnTo>
                  <a:lnTo>
                    <a:pt x="55" y="119"/>
                  </a:lnTo>
                  <a:lnTo>
                    <a:pt x="51" y="119"/>
                  </a:lnTo>
                  <a:lnTo>
                    <a:pt x="50" y="121"/>
                  </a:lnTo>
                  <a:lnTo>
                    <a:pt x="48" y="122"/>
                  </a:lnTo>
                  <a:lnTo>
                    <a:pt x="45" y="125"/>
                  </a:lnTo>
                  <a:lnTo>
                    <a:pt x="42" y="127"/>
                  </a:lnTo>
                  <a:lnTo>
                    <a:pt x="42" y="128"/>
                  </a:lnTo>
                  <a:lnTo>
                    <a:pt x="41" y="131"/>
                  </a:lnTo>
                  <a:lnTo>
                    <a:pt x="41" y="133"/>
                  </a:lnTo>
                  <a:lnTo>
                    <a:pt x="38" y="134"/>
                  </a:lnTo>
                  <a:lnTo>
                    <a:pt x="36" y="134"/>
                  </a:lnTo>
                  <a:lnTo>
                    <a:pt x="33" y="136"/>
                  </a:lnTo>
                  <a:lnTo>
                    <a:pt x="29" y="134"/>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41" name="Freeform 97"/>
            <p:cNvSpPr>
              <a:spLocks/>
            </p:cNvSpPr>
            <p:nvPr/>
          </p:nvSpPr>
          <p:spPr bwMode="auto">
            <a:xfrm rot="1627522">
              <a:off x="1411" y="2925"/>
              <a:ext cx="119" cy="149"/>
            </a:xfrm>
            <a:custGeom>
              <a:avLst/>
              <a:gdLst>
                <a:gd name="T0" fmla="*/ 43 w 96"/>
                <a:gd name="T1" fmla="*/ 96 h 99"/>
                <a:gd name="T2" fmla="*/ 31 w 96"/>
                <a:gd name="T3" fmla="*/ 92 h 99"/>
                <a:gd name="T4" fmla="*/ 21 w 96"/>
                <a:gd name="T5" fmla="*/ 81 h 99"/>
                <a:gd name="T6" fmla="*/ 16 w 96"/>
                <a:gd name="T7" fmla="*/ 75 h 99"/>
                <a:gd name="T8" fmla="*/ 17 w 96"/>
                <a:gd name="T9" fmla="*/ 69 h 99"/>
                <a:gd name="T10" fmla="*/ 15 w 96"/>
                <a:gd name="T11" fmla="*/ 64 h 99"/>
                <a:gd name="T12" fmla="*/ 10 w 96"/>
                <a:gd name="T13" fmla="*/ 64 h 99"/>
                <a:gd name="T14" fmla="*/ 4 w 96"/>
                <a:gd name="T15" fmla="*/ 60 h 99"/>
                <a:gd name="T16" fmla="*/ 3 w 96"/>
                <a:gd name="T17" fmla="*/ 39 h 99"/>
                <a:gd name="T18" fmla="*/ 9 w 96"/>
                <a:gd name="T19" fmla="*/ 33 h 99"/>
                <a:gd name="T20" fmla="*/ 7 w 96"/>
                <a:gd name="T21" fmla="*/ 28 h 99"/>
                <a:gd name="T22" fmla="*/ 1 w 96"/>
                <a:gd name="T23" fmla="*/ 19 h 99"/>
                <a:gd name="T24" fmla="*/ 4 w 96"/>
                <a:gd name="T25" fmla="*/ 13 h 99"/>
                <a:gd name="T26" fmla="*/ 17 w 96"/>
                <a:gd name="T27" fmla="*/ 0 h 99"/>
                <a:gd name="T28" fmla="*/ 27 w 96"/>
                <a:gd name="T29" fmla="*/ 13 h 99"/>
                <a:gd name="T30" fmla="*/ 40 w 96"/>
                <a:gd name="T31" fmla="*/ 14 h 99"/>
                <a:gd name="T32" fmla="*/ 42 w 96"/>
                <a:gd name="T33" fmla="*/ 18 h 99"/>
                <a:gd name="T34" fmla="*/ 46 w 96"/>
                <a:gd name="T35" fmla="*/ 20 h 99"/>
                <a:gd name="T36" fmla="*/ 58 w 96"/>
                <a:gd name="T37" fmla="*/ 21 h 99"/>
                <a:gd name="T38" fmla="*/ 66 w 96"/>
                <a:gd name="T39" fmla="*/ 25 h 99"/>
                <a:gd name="T40" fmla="*/ 73 w 96"/>
                <a:gd name="T41" fmla="*/ 28 h 99"/>
                <a:gd name="T42" fmla="*/ 79 w 96"/>
                <a:gd name="T43" fmla="*/ 31 h 99"/>
                <a:gd name="T44" fmla="*/ 85 w 96"/>
                <a:gd name="T45" fmla="*/ 30 h 99"/>
                <a:gd name="T46" fmla="*/ 90 w 96"/>
                <a:gd name="T47" fmla="*/ 27 h 99"/>
                <a:gd name="T48" fmla="*/ 95 w 96"/>
                <a:gd name="T49" fmla="*/ 31 h 99"/>
                <a:gd name="T50" fmla="*/ 94 w 96"/>
                <a:gd name="T51" fmla="*/ 38 h 99"/>
                <a:gd name="T52" fmla="*/ 93 w 96"/>
                <a:gd name="T53" fmla="*/ 42 h 99"/>
                <a:gd name="T54" fmla="*/ 88 w 96"/>
                <a:gd name="T55" fmla="*/ 45 h 99"/>
                <a:gd name="T56" fmla="*/ 85 w 96"/>
                <a:gd name="T57" fmla="*/ 50 h 99"/>
                <a:gd name="T58" fmla="*/ 81 w 96"/>
                <a:gd name="T59" fmla="*/ 56 h 99"/>
                <a:gd name="T60" fmla="*/ 76 w 96"/>
                <a:gd name="T61" fmla="*/ 58 h 99"/>
                <a:gd name="T62" fmla="*/ 71 w 96"/>
                <a:gd name="T63" fmla="*/ 63 h 99"/>
                <a:gd name="T64" fmla="*/ 69 w 96"/>
                <a:gd name="T65" fmla="*/ 68 h 99"/>
                <a:gd name="T66" fmla="*/ 67 w 96"/>
                <a:gd name="T67" fmla="*/ 76 h 99"/>
                <a:gd name="T68" fmla="*/ 64 w 96"/>
                <a:gd name="T69" fmla="*/ 79 h 99"/>
                <a:gd name="T70" fmla="*/ 48 w 96"/>
                <a:gd name="T71" fmla="*/ 68 h 99"/>
                <a:gd name="T72" fmla="*/ 41 w 96"/>
                <a:gd name="T73" fmla="*/ 73 h 99"/>
                <a:gd name="T74" fmla="*/ 40 w 96"/>
                <a:gd name="T75" fmla="*/ 80 h 99"/>
                <a:gd name="T76" fmla="*/ 46 w 96"/>
                <a:gd name="T77" fmla="*/ 87 h 99"/>
                <a:gd name="T78" fmla="*/ 47 w 96"/>
                <a:gd name="T79"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6" h="99">
                  <a:moveTo>
                    <a:pt x="47" y="99"/>
                  </a:moveTo>
                  <a:lnTo>
                    <a:pt x="43" y="96"/>
                  </a:lnTo>
                  <a:lnTo>
                    <a:pt x="36" y="94"/>
                  </a:lnTo>
                  <a:lnTo>
                    <a:pt x="31" y="92"/>
                  </a:lnTo>
                  <a:lnTo>
                    <a:pt x="29" y="91"/>
                  </a:lnTo>
                  <a:lnTo>
                    <a:pt x="21" y="81"/>
                  </a:lnTo>
                  <a:lnTo>
                    <a:pt x="17" y="76"/>
                  </a:lnTo>
                  <a:lnTo>
                    <a:pt x="16" y="75"/>
                  </a:lnTo>
                  <a:lnTo>
                    <a:pt x="16" y="73"/>
                  </a:lnTo>
                  <a:lnTo>
                    <a:pt x="17" y="69"/>
                  </a:lnTo>
                  <a:lnTo>
                    <a:pt x="17" y="67"/>
                  </a:lnTo>
                  <a:lnTo>
                    <a:pt x="15" y="64"/>
                  </a:lnTo>
                  <a:lnTo>
                    <a:pt x="13" y="64"/>
                  </a:lnTo>
                  <a:lnTo>
                    <a:pt x="10" y="64"/>
                  </a:lnTo>
                  <a:lnTo>
                    <a:pt x="6" y="62"/>
                  </a:lnTo>
                  <a:lnTo>
                    <a:pt x="4" y="60"/>
                  </a:lnTo>
                  <a:lnTo>
                    <a:pt x="0" y="43"/>
                  </a:lnTo>
                  <a:lnTo>
                    <a:pt x="3" y="39"/>
                  </a:lnTo>
                  <a:lnTo>
                    <a:pt x="7" y="36"/>
                  </a:lnTo>
                  <a:lnTo>
                    <a:pt x="9" y="33"/>
                  </a:lnTo>
                  <a:lnTo>
                    <a:pt x="9" y="31"/>
                  </a:lnTo>
                  <a:lnTo>
                    <a:pt x="7" y="28"/>
                  </a:lnTo>
                  <a:lnTo>
                    <a:pt x="1" y="22"/>
                  </a:lnTo>
                  <a:lnTo>
                    <a:pt x="1" y="19"/>
                  </a:lnTo>
                  <a:lnTo>
                    <a:pt x="3" y="13"/>
                  </a:lnTo>
                  <a:lnTo>
                    <a:pt x="4" y="13"/>
                  </a:lnTo>
                  <a:lnTo>
                    <a:pt x="9" y="8"/>
                  </a:lnTo>
                  <a:lnTo>
                    <a:pt x="17" y="0"/>
                  </a:lnTo>
                  <a:lnTo>
                    <a:pt x="19" y="3"/>
                  </a:lnTo>
                  <a:lnTo>
                    <a:pt x="27" y="13"/>
                  </a:lnTo>
                  <a:lnTo>
                    <a:pt x="33" y="15"/>
                  </a:lnTo>
                  <a:lnTo>
                    <a:pt x="40" y="14"/>
                  </a:lnTo>
                  <a:lnTo>
                    <a:pt x="41" y="15"/>
                  </a:lnTo>
                  <a:lnTo>
                    <a:pt x="42" y="18"/>
                  </a:lnTo>
                  <a:lnTo>
                    <a:pt x="43" y="19"/>
                  </a:lnTo>
                  <a:lnTo>
                    <a:pt x="46" y="20"/>
                  </a:lnTo>
                  <a:lnTo>
                    <a:pt x="51" y="21"/>
                  </a:lnTo>
                  <a:lnTo>
                    <a:pt x="58" y="21"/>
                  </a:lnTo>
                  <a:lnTo>
                    <a:pt x="61" y="24"/>
                  </a:lnTo>
                  <a:lnTo>
                    <a:pt x="66" y="25"/>
                  </a:lnTo>
                  <a:lnTo>
                    <a:pt x="71" y="27"/>
                  </a:lnTo>
                  <a:lnTo>
                    <a:pt x="73" y="28"/>
                  </a:lnTo>
                  <a:lnTo>
                    <a:pt x="76" y="30"/>
                  </a:lnTo>
                  <a:lnTo>
                    <a:pt x="79" y="31"/>
                  </a:lnTo>
                  <a:lnTo>
                    <a:pt x="83" y="31"/>
                  </a:lnTo>
                  <a:lnTo>
                    <a:pt x="85" y="30"/>
                  </a:lnTo>
                  <a:lnTo>
                    <a:pt x="88" y="27"/>
                  </a:lnTo>
                  <a:lnTo>
                    <a:pt x="90" y="27"/>
                  </a:lnTo>
                  <a:lnTo>
                    <a:pt x="93" y="27"/>
                  </a:lnTo>
                  <a:lnTo>
                    <a:pt x="95" y="31"/>
                  </a:lnTo>
                  <a:lnTo>
                    <a:pt x="96" y="34"/>
                  </a:lnTo>
                  <a:lnTo>
                    <a:pt x="94" y="38"/>
                  </a:lnTo>
                  <a:lnTo>
                    <a:pt x="93" y="40"/>
                  </a:lnTo>
                  <a:lnTo>
                    <a:pt x="93" y="42"/>
                  </a:lnTo>
                  <a:lnTo>
                    <a:pt x="90" y="44"/>
                  </a:lnTo>
                  <a:lnTo>
                    <a:pt x="88" y="45"/>
                  </a:lnTo>
                  <a:lnTo>
                    <a:pt x="87" y="46"/>
                  </a:lnTo>
                  <a:lnTo>
                    <a:pt x="85" y="50"/>
                  </a:lnTo>
                  <a:lnTo>
                    <a:pt x="84" y="52"/>
                  </a:lnTo>
                  <a:lnTo>
                    <a:pt x="81" y="56"/>
                  </a:lnTo>
                  <a:lnTo>
                    <a:pt x="78" y="56"/>
                  </a:lnTo>
                  <a:lnTo>
                    <a:pt x="76" y="58"/>
                  </a:lnTo>
                  <a:lnTo>
                    <a:pt x="72" y="61"/>
                  </a:lnTo>
                  <a:lnTo>
                    <a:pt x="71" y="63"/>
                  </a:lnTo>
                  <a:lnTo>
                    <a:pt x="70" y="64"/>
                  </a:lnTo>
                  <a:lnTo>
                    <a:pt x="69" y="68"/>
                  </a:lnTo>
                  <a:lnTo>
                    <a:pt x="69" y="73"/>
                  </a:lnTo>
                  <a:lnTo>
                    <a:pt x="67" y="76"/>
                  </a:lnTo>
                  <a:lnTo>
                    <a:pt x="65" y="80"/>
                  </a:lnTo>
                  <a:lnTo>
                    <a:pt x="64" y="79"/>
                  </a:lnTo>
                  <a:lnTo>
                    <a:pt x="54" y="70"/>
                  </a:lnTo>
                  <a:lnTo>
                    <a:pt x="48" y="68"/>
                  </a:lnTo>
                  <a:lnTo>
                    <a:pt x="43" y="69"/>
                  </a:lnTo>
                  <a:lnTo>
                    <a:pt x="41" y="73"/>
                  </a:lnTo>
                  <a:lnTo>
                    <a:pt x="40" y="76"/>
                  </a:lnTo>
                  <a:lnTo>
                    <a:pt x="40" y="80"/>
                  </a:lnTo>
                  <a:lnTo>
                    <a:pt x="43" y="84"/>
                  </a:lnTo>
                  <a:lnTo>
                    <a:pt x="46" y="87"/>
                  </a:lnTo>
                  <a:lnTo>
                    <a:pt x="47" y="91"/>
                  </a:lnTo>
                  <a:lnTo>
                    <a:pt x="47" y="99"/>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42" name="Freeform 98"/>
            <p:cNvSpPr>
              <a:spLocks/>
            </p:cNvSpPr>
            <p:nvPr/>
          </p:nvSpPr>
          <p:spPr bwMode="auto">
            <a:xfrm rot="1627522">
              <a:off x="1349" y="2919"/>
              <a:ext cx="126" cy="214"/>
            </a:xfrm>
            <a:custGeom>
              <a:avLst/>
              <a:gdLst>
                <a:gd name="T0" fmla="*/ 78 w 101"/>
                <a:gd name="T1" fmla="*/ 83 h 143"/>
                <a:gd name="T2" fmla="*/ 66 w 101"/>
                <a:gd name="T3" fmla="*/ 79 h 143"/>
                <a:gd name="T4" fmla="*/ 56 w 101"/>
                <a:gd name="T5" fmla="*/ 68 h 143"/>
                <a:gd name="T6" fmla="*/ 51 w 101"/>
                <a:gd name="T7" fmla="*/ 62 h 143"/>
                <a:gd name="T8" fmla="*/ 52 w 101"/>
                <a:gd name="T9" fmla="*/ 56 h 143"/>
                <a:gd name="T10" fmla="*/ 50 w 101"/>
                <a:gd name="T11" fmla="*/ 51 h 143"/>
                <a:gd name="T12" fmla="*/ 45 w 101"/>
                <a:gd name="T13" fmla="*/ 51 h 143"/>
                <a:gd name="T14" fmla="*/ 39 w 101"/>
                <a:gd name="T15" fmla="*/ 47 h 143"/>
                <a:gd name="T16" fmla="*/ 38 w 101"/>
                <a:gd name="T17" fmla="*/ 26 h 143"/>
                <a:gd name="T18" fmla="*/ 44 w 101"/>
                <a:gd name="T19" fmla="*/ 20 h 143"/>
                <a:gd name="T20" fmla="*/ 42 w 101"/>
                <a:gd name="T21" fmla="*/ 15 h 143"/>
                <a:gd name="T22" fmla="*/ 36 w 101"/>
                <a:gd name="T23" fmla="*/ 6 h 143"/>
                <a:gd name="T24" fmla="*/ 33 w 101"/>
                <a:gd name="T25" fmla="*/ 1 h 143"/>
                <a:gd name="T26" fmla="*/ 17 w 101"/>
                <a:gd name="T27" fmla="*/ 12 h 143"/>
                <a:gd name="T28" fmla="*/ 8 w 101"/>
                <a:gd name="T29" fmla="*/ 18 h 143"/>
                <a:gd name="T30" fmla="*/ 3 w 101"/>
                <a:gd name="T31" fmla="*/ 35 h 143"/>
                <a:gd name="T32" fmla="*/ 10 w 101"/>
                <a:gd name="T33" fmla="*/ 45 h 143"/>
                <a:gd name="T34" fmla="*/ 17 w 101"/>
                <a:gd name="T35" fmla="*/ 53 h 143"/>
                <a:gd name="T36" fmla="*/ 16 w 101"/>
                <a:gd name="T37" fmla="*/ 61 h 143"/>
                <a:gd name="T38" fmla="*/ 17 w 101"/>
                <a:gd name="T39" fmla="*/ 67 h 143"/>
                <a:gd name="T40" fmla="*/ 27 w 101"/>
                <a:gd name="T41" fmla="*/ 69 h 143"/>
                <a:gd name="T42" fmla="*/ 36 w 101"/>
                <a:gd name="T43" fmla="*/ 69 h 143"/>
                <a:gd name="T44" fmla="*/ 42 w 101"/>
                <a:gd name="T45" fmla="*/ 78 h 143"/>
                <a:gd name="T46" fmla="*/ 41 w 101"/>
                <a:gd name="T47" fmla="*/ 87 h 143"/>
                <a:gd name="T48" fmla="*/ 36 w 101"/>
                <a:gd name="T49" fmla="*/ 93 h 143"/>
                <a:gd name="T50" fmla="*/ 29 w 101"/>
                <a:gd name="T51" fmla="*/ 95 h 143"/>
                <a:gd name="T52" fmla="*/ 30 w 101"/>
                <a:gd name="T53" fmla="*/ 75 h 143"/>
                <a:gd name="T54" fmla="*/ 27 w 101"/>
                <a:gd name="T55" fmla="*/ 72 h 143"/>
                <a:gd name="T56" fmla="*/ 24 w 101"/>
                <a:gd name="T57" fmla="*/ 72 h 143"/>
                <a:gd name="T58" fmla="*/ 22 w 101"/>
                <a:gd name="T59" fmla="*/ 72 h 143"/>
                <a:gd name="T60" fmla="*/ 15 w 101"/>
                <a:gd name="T61" fmla="*/ 67 h 143"/>
                <a:gd name="T62" fmla="*/ 9 w 101"/>
                <a:gd name="T63" fmla="*/ 61 h 143"/>
                <a:gd name="T64" fmla="*/ 3 w 101"/>
                <a:gd name="T65" fmla="*/ 61 h 143"/>
                <a:gd name="T66" fmla="*/ 0 w 101"/>
                <a:gd name="T67" fmla="*/ 67 h 143"/>
                <a:gd name="T68" fmla="*/ 4 w 101"/>
                <a:gd name="T69" fmla="*/ 72 h 143"/>
                <a:gd name="T70" fmla="*/ 5 w 101"/>
                <a:gd name="T71" fmla="*/ 77 h 143"/>
                <a:gd name="T72" fmla="*/ 6 w 101"/>
                <a:gd name="T73" fmla="*/ 90 h 143"/>
                <a:gd name="T74" fmla="*/ 16 w 101"/>
                <a:gd name="T75" fmla="*/ 101 h 143"/>
                <a:gd name="T76" fmla="*/ 17 w 101"/>
                <a:gd name="T77" fmla="*/ 122 h 143"/>
                <a:gd name="T78" fmla="*/ 15 w 101"/>
                <a:gd name="T79" fmla="*/ 128 h 143"/>
                <a:gd name="T80" fmla="*/ 14 w 101"/>
                <a:gd name="T81" fmla="*/ 135 h 143"/>
                <a:gd name="T82" fmla="*/ 20 w 101"/>
                <a:gd name="T83" fmla="*/ 138 h 143"/>
                <a:gd name="T84" fmla="*/ 36 w 101"/>
                <a:gd name="T85" fmla="*/ 127 h 143"/>
                <a:gd name="T86" fmla="*/ 45 w 101"/>
                <a:gd name="T87" fmla="*/ 115 h 143"/>
                <a:gd name="T88" fmla="*/ 69 w 101"/>
                <a:gd name="T89" fmla="*/ 115 h 143"/>
                <a:gd name="T90" fmla="*/ 70 w 101"/>
                <a:gd name="T91" fmla="*/ 119 h 143"/>
                <a:gd name="T92" fmla="*/ 65 w 101"/>
                <a:gd name="T93" fmla="*/ 123 h 143"/>
                <a:gd name="T94" fmla="*/ 62 w 101"/>
                <a:gd name="T95" fmla="*/ 134 h 143"/>
                <a:gd name="T96" fmla="*/ 66 w 101"/>
                <a:gd name="T97" fmla="*/ 143 h 143"/>
                <a:gd name="T98" fmla="*/ 86 w 101"/>
                <a:gd name="T99" fmla="*/ 140 h 143"/>
                <a:gd name="T100" fmla="*/ 98 w 101"/>
                <a:gd name="T101" fmla="*/ 126 h 143"/>
                <a:gd name="T102" fmla="*/ 99 w 101"/>
                <a:gd name="T103" fmla="*/ 104 h 143"/>
                <a:gd name="T104" fmla="*/ 90 w 101"/>
                <a:gd name="T105" fmla="*/ 96 h 143"/>
                <a:gd name="T106" fmla="*/ 81 w 101"/>
                <a:gd name="T107" fmla="*/ 96 h 143"/>
                <a:gd name="T108" fmla="*/ 75 w 101"/>
                <a:gd name="T109" fmla="*/ 98 h 143"/>
                <a:gd name="T110" fmla="*/ 69 w 101"/>
                <a:gd name="T111" fmla="*/ 99 h 143"/>
                <a:gd name="T112" fmla="*/ 66 w 101"/>
                <a:gd name="T113" fmla="*/ 98 h 143"/>
                <a:gd name="T114" fmla="*/ 74 w 101"/>
                <a:gd name="T115" fmla="*/ 96 h 143"/>
                <a:gd name="T116" fmla="*/ 81 w 101"/>
                <a:gd name="T117" fmla="*/ 92 h 143"/>
                <a:gd name="T118" fmla="*/ 82 w 101"/>
                <a:gd name="T119" fmla="*/ 8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 h="143">
                  <a:moveTo>
                    <a:pt x="82" y="86"/>
                  </a:moveTo>
                  <a:lnTo>
                    <a:pt x="78" y="83"/>
                  </a:lnTo>
                  <a:lnTo>
                    <a:pt x="71" y="81"/>
                  </a:lnTo>
                  <a:lnTo>
                    <a:pt x="66" y="79"/>
                  </a:lnTo>
                  <a:lnTo>
                    <a:pt x="64" y="78"/>
                  </a:lnTo>
                  <a:lnTo>
                    <a:pt x="56" y="68"/>
                  </a:lnTo>
                  <a:lnTo>
                    <a:pt x="52" y="63"/>
                  </a:lnTo>
                  <a:lnTo>
                    <a:pt x="51" y="62"/>
                  </a:lnTo>
                  <a:lnTo>
                    <a:pt x="51" y="60"/>
                  </a:lnTo>
                  <a:lnTo>
                    <a:pt x="52" y="56"/>
                  </a:lnTo>
                  <a:lnTo>
                    <a:pt x="52" y="54"/>
                  </a:lnTo>
                  <a:lnTo>
                    <a:pt x="50" y="51"/>
                  </a:lnTo>
                  <a:lnTo>
                    <a:pt x="48" y="51"/>
                  </a:lnTo>
                  <a:lnTo>
                    <a:pt x="45" y="51"/>
                  </a:lnTo>
                  <a:lnTo>
                    <a:pt x="41" y="49"/>
                  </a:lnTo>
                  <a:lnTo>
                    <a:pt x="39" y="47"/>
                  </a:lnTo>
                  <a:lnTo>
                    <a:pt x="35" y="30"/>
                  </a:lnTo>
                  <a:lnTo>
                    <a:pt x="38" y="26"/>
                  </a:lnTo>
                  <a:lnTo>
                    <a:pt x="42" y="23"/>
                  </a:lnTo>
                  <a:lnTo>
                    <a:pt x="44" y="20"/>
                  </a:lnTo>
                  <a:lnTo>
                    <a:pt x="44" y="18"/>
                  </a:lnTo>
                  <a:lnTo>
                    <a:pt x="42" y="15"/>
                  </a:lnTo>
                  <a:lnTo>
                    <a:pt x="36" y="9"/>
                  </a:lnTo>
                  <a:lnTo>
                    <a:pt x="36" y="6"/>
                  </a:lnTo>
                  <a:lnTo>
                    <a:pt x="38" y="0"/>
                  </a:lnTo>
                  <a:lnTo>
                    <a:pt x="33" y="1"/>
                  </a:lnTo>
                  <a:lnTo>
                    <a:pt x="26" y="7"/>
                  </a:lnTo>
                  <a:lnTo>
                    <a:pt x="17" y="12"/>
                  </a:lnTo>
                  <a:lnTo>
                    <a:pt x="10" y="13"/>
                  </a:lnTo>
                  <a:lnTo>
                    <a:pt x="8" y="18"/>
                  </a:lnTo>
                  <a:lnTo>
                    <a:pt x="6" y="21"/>
                  </a:lnTo>
                  <a:lnTo>
                    <a:pt x="3" y="35"/>
                  </a:lnTo>
                  <a:lnTo>
                    <a:pt x="4" y="41"/>
                  </a:lnTo>
                  <a:lnTo>
                    <a:pt x="10" y="45"/>
                  </a:lnTo>
                  <a:lnTo>
                    <a:pt x="17" y="49"/>
                  </a:lnTo>
                  <a:lnTo>
                    <a:pt x="17" y="53"/>
                  </a:lnTo>
                  <a:lnTo>
                    <a:pt x="17" y="56"/>
                  </a:lnTo>
                  <a:lnTo>
                    <a:pt x="16" y="61"/>
                  </a:lnTo>
                  <a:lnTo>
                    <a:pt x="15" y="65"/>
                  </a:lnTo>
                  <a:lnTo>
                    <a:pt x="17" y="67"/>
                  </a:lnTo>
                  <a:lnTo>
                    <a:pt x="22" y="68"/>
                  </a:lnTo>
                  <a:lnTo>
                    <a:pt x="27" y="69"/>
                  </a:lnTo>
                  <a:lnTo>
                    <a:pt x="33" y="69"/>
                  </a:lnTo>
                  <a:lnTo>
                    <a:pt x="36" y="69"/>
                  </a:lnTo>
                  <a:lnTo>
                    <a:pt x="39" y="72"/>
                  </a:lnTo>
                  <a:lnTo>
                    <a:pt x="42" y="78"/>
                  </a:lnTo>
                  <a:lnTo>
                    <a:pt x="41" y="84"/>
                  </a:lnTo>
                  <a:lnTo>
                    <a:pt x="41" y="87"/>
                  </a:lnTo>
                  <a:lnTo>
                    <a:pt x="45" y="97"/>
                  </a:lnTo>
                  <a:lnTo>
                    <a:pt x="36" y="93"/>
                  </a:lnTo>
                  <a:lnTo>
                    <a:pt x="30" y="95"/>
                  </a:lnTo>
                  <a:lnTo>
                    <a:pt x="29" y="95"/>
                  </a:lnTo>
                  <a:lnTo>
                    <a:pt x="30" y="86"/>
                  </a:lnTo>
                  <a:lnTo>
                    <a:pt x="30" y="75"/>
                  </a:lnTo>
                  <a:lnTo>
                    <a:pt x="29" y="73"/>
                  </a:lnTo>
                  <a:lnTo>
                    <a:pt x="27" y="72"/>
                  </a:lnTo>
                  <a:lnTo>
                    <a:pt x="26" y="72"/>
                  </a:lnTo>
                  <a:lnTo>
                    <a:pt x="24" y="72"/>
                  </a:lnTo>
                  <a:lnTo>
                    <a:pt x="23" y="72"/>
                  </a:lnTo>
                  <a:lnTo>
                    <a:pt x="22" y="72"/>
                  </a:lnTo>
                  <a:lnTo>
                    <a:pt x="20" y="71"/>
                  </a:lnTo>
                  <a:lnTo>
                    <a:pt x="15" y="67"/>
                  </a:lnTo>
                  <a:lnTo>
                    <a:pt x="12" y="63"/>
                  </a:lnTo>
                  <a:lnTo>
                    <a:pt x="9" y="61"/>
                  </a:lnTo>
                  <a:lnTo>
                    <a:pt x="6" y="59"/>
                  </a:lnTo>
                  <a:lnTo>
                    <a:pt x="3" y="61"/>
                  </a:lnTo>
                  <a:lnTo>
                    <a:pt x="0" y="65"/>
                  </a:lnTo>
                  <a:lnTo>
                    <a:pt x="0" y="67"/>
                  </a:lnTo>
                  <a:lnTo>
                    <a:pt x="0" y="69"/>
                  </a:lnTo>
                  <a:lnTo>
                    <a:pt x="4" y="72"/>
                  </a:lnTo>
                  <a:lnTo>
                    <a:pt x="5" y="73"/>
                  </a:lnTo>
                  <a:lnTo>
                    <a:pt x="5" y="77"/>
                  </a:lnTo>
                  <a:lnTo>
                    <a:pt x="5" y="83"/>
                  </a:lnTo>
                  <a:lnTo>
                    <a:pt x="6" y="90"/>
                  </a:lnTo>
                  <a:lnTo>
                    <a:pt x="12" y="97"/>
                  </a:lnTo>
                  <a:lnTo>
                    <a:pt x="16" y="101"/>
                  </a:lnTo>
                  <a:lnTo>
                    <a:pt x="18" y="105"/>
                  </a:lnTo>
                  <a:lnTo>
                    <a:pt x="17" y="122"/>
                  </a:lnTo>
                  <a:lnTo>
                    <a:pt x="17" y="123"/>
                  </a:lnTo>
                  <a:lnTo>
                    <a:pt x="15" y="128"/>
                  </a:lnTo>
                  <a:lnTo>
                    <a:pt x="14" y="133"/>
                  </a:lnTo>
                  <a:lnTo>
                    <a:pt x="14" y="135"/>
                  </a:lnTo>
                  <a:lnTo>
                    <a:pt x="16" y="139"/>
                  </a:lnTo>
                  <a:lnTo>
                    <a:pt x="20" y="138"/>
                  </a:lnTo>
                  <a:lnTo>
                    <a:pt x="34" y="129"/>
                  </a:lnTo>
                  <a:lnTo>
                    <a:pt x="36" y="127"/>
                  </a:lnTo>
                  <a:lnTo>
                    <a:pt x="42" y="116"/>
                  </a:lnTo>
                  <a:lnTo>
                    <a:pt x="45" y="115"/>
                  </a:lnTo>
                  <a:lnTo>
                    <a:pt x="64" y="115"/>
                  </a:lnTo>
                  <a:lnTo>
                    <a:pt x="69" y="115"/>
                  </a:lnTo>
                  <a:lnTo>
                    <a:pt x="71" y="116"/>
                  </a:lnTo>
                  <a:lnTo>
                    <a:pt x="70" y="119"/>
                  </a:lnTo>
                  <a:lnTo>
                    <a:pt x="68" y="121"/>
                  </a:lnTo>
                  <a:lnTo>
                    <a:pt x="65" y="123"/>
                  </a:lnTo>
                  <a:lnTo>
                    <a:pt x="63" y="128"/>
                  </a:lnTo>
                  <a:lnTo>
                    <a:pt x="62" y="134"/>
                  </a:lnTo>
                  <a:lnTo>
                    <a:pt x="62" y="139"/>
                  </a:lnTo>
                  <a:lnTo>
                    <a:pt x="66" y="143"/>
                  </a:lnTo>
                  <a:lnTo>
                    <a:pt x="76" y="143"/>
                  </a:lnTo>
                  <a:lnTo>
                    <a:pt x="86" y="140"/>
                  </a:lnTo>
                  <a:lnTo>
                    <a:pt x="94" y="133"/>
                  </a:lnTo>
                  <a:lnTo>
                    <a:pt x="98" y="126"/>
                  </a:lnTo>
                  <a:lnTo>
                    <a:pt x="101" y="115"/>
                  </a:lnTo>
                  <a:lnTo>
                    <a:pt x="99" y="104"/>
                  </a:lnTo>
                  <a:lnTo>
                    <a:pt x="95" y="98"/>
                  </a:lnTo>
                  <a:lnTo>
                    <a:pt x="90" y="96"/>
                  </a:lnTo>
                  <a:lnTo>
                    <a:pt x="84" y="95"/>
                  </a:lnTo>
                  <a:lnTo>
                    <a:pt x="81" y="96"/>
                  </a:lnTo>
                  <a:lnTo>
                    <a:pt x="77" y="98"/>
                  </a:lnTo>
                  <a:lnTo>
                    <a:pt x="75" y="98"/>
                  </a:lnTo>
                  <a:lnTo>
                    <a:pt x="71" y="99"/>
                  </a:lnTo>
                  <a:lnTo>
                    <a:pt x="69" y="99"/>
                  </a:lnTo>
                  <a:lnTo>
                    <a:pt x="68" y="99"/>
                  </a:lnTo>
                  <a:lnTo>
                    <a:pt x="66" y="98"/>
                  </a:lnTo>
                  <a:lnTo>
                    <a:pt x="69" y="97"/>
                  </a:lnTo>
                  <a:lnTo>
                    <a:pt x="74" y="96"/>
                  </a:lnTo>
                  <a:lnTo>
                    <a:pt x="77" y="93"/>
                  </a:lnTo>
                  <a:lnTo>
                    <a:pt x="81" y="92"/>
                  </a:lnTo>
                  <a:lnTo>
                    <a:pt x="82" y="91"/>
                  </a:lnTo>
                  <a:lnTo>
                    <a:pt x="82" y="87"/>
                  </a:lnTo>
                  <a:lnTo>
                    <a:pt x="82" y="86"/>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43" name="Freeform 99"/>
            <p:cNvSpPr>
              <a:spLocks/>
            </p:cNvSpPr>
            <p:nvPr/>
          </p:nvSpPr>
          <p:spPr bwMode="auto">
            <a:xfrm rot="1627522">
              <a:off x="1469" y="2657"/>
              <a:ext cx="62" cy="122"/>
            </a:xfrm>
            <a:custGeom>
              <a:avLst/>
              <a:gdLst>
                <a:gd name="T0" fmla="*/ 29 w 51"/>
                <a:gd name="T1" fmla="*/ 60 h 81"/>
                <a:gd name="T2" fmla="*/ 23 w 51"/>
                <a:gd name="T3" fmla="*/ 66 h 81"/>
                <a:gd name="T4" fmla="*/ 19 w 51"/>
                <a:gd name="T5" fmla="*/ 70 h 81"/>
                <a:gd name="T6" fmla="*/ 17 w 51"/>
                <a:gd name="T7" fmla="*/ 75 h 81"/>
                <a:gd name="T8" fmla="*/ 16 w 51"/>
                <a:gd name="T9" fmla="*/ 78 h 81"/>
                <a:gd name="T10" fmla="*/ 12 w 51"/>
                <a:gd name="T11" fmla="*/ 79 h 81"/>
                <a:gd name="T12" fmla="*/ 9 w 51"/>
                <a:gd name="T13" fmla="*/ 80 h 81"/>
                <a:gd name="T14" fmla="*/ 5 w 51"/>
                <a:gd name="T15" fmla="*/ 81 h 81"/>
                <a:gd name="T16" fmla="*/ 0 w 51"/>
                <a:gd name="T17" fmla="*/ 81 h 81"/>
                <a:gd name="T18" fmla="*/ 0 w 51"/>
                <a:gd name="T19" fmla="*/ 76 h 81"/>
                <a:gd name="T20" fmla="*/ 0 w 51"/>
                <a:gd name="T21" fmla="*/ 70 h 81"/>
                <a:gd name="T22" fmla="*/ 1 w 51"/>
                <a:gd name="T23" fmla="*/ 66 h 81"/>
                <a:gd name="T24" fmla="*/ 4 w 51"/>
                <a:gd name="T25" fmla="*/ 58 h 81"/>
                <a:gd name="T26" fmla="*/ 7 w 51"/>
                <a:gd name="T27" fmla="*/ 52 h 81"/>
                <a:gd name="T28" fmla="*/ 12 w 51"/>
                <a:gd name="T29" fmla="*/ 51 h 81"/>
                <a:gd name="T30" fmla="*/ 17 w 51"/>
                <a:gd name="T31" fmla="*/ 52 h 81"/>
                <a:gd name="T32" fmla="*/ 19 w 51"/>
                <a:gd name="T33" fmla="*/ 55 h 81"/>
                <a:gd name="T34" fmla="*/ 21 w 51"/>
                <a:gd name="T35" fmla="*/ 52 h 81"/>
                <a:gd name="T36" fmla="*/ 19 w 51"/>
                <a:gd name="T37" fmla="*/ 50 h 81"/>
                <a:gd name="T38" fmla="*/ 19 w 51"/>
                <a:gd name="T39" fmla="*/ 48 h 81"/>
                <a:gd name="T40" fmla="*/ 15 w 51"/>
                <a:gd name="T41" fmla="*/ 45 h 81"/>
                <a:gd name="T42" fmla="*/ 12 w 51"/>
                <a:gd name="T43" fmla="*/ 44 h 81"/>
                <a:gd name="T44" fmla="*/ 12 w 51"/>
                <a:gd name="T45" fmla="*/ 40 h 81"/>
                <a:gd name="T46" fmla="*/ 16 w 51"/>
                <a:gd name="T47" fmla="*/ 36 h 81"/>
                <a:gd name="T48" fmla="*/ 19 w 51"/>
                <a:gd name="T49" fmla="*/ 31 h 81"/>
                <a:gd name="T50" fmla="*/ 23 w 51"/>
                <a:gd name="T51" fmla="*/ 22 h 81"/>
                <a:gd name="T52" fmla="*/ 24 w 51"/>
                <a:gd name="T53" fmla="*/ 18 h 81"/>
                <a:gd name="T54" fmla="*/ 24 w 51"/>
                <a:gd name="T55" fmla="*/ 13 h 81"/>
                <a:gd name="T56" fmla="*/ 25 w 51"/>
                <a:gd name="T57" fmla="*/ 8 h 81"/>
                <a:gd name="T58" fmla="*/ 28 w 51"/>
                <a:gd name="T59" fmla="*/ 6 h 81"/>
                <a:gd name="T60" fmla="*/ 31 w 51"/>
                <a:gd name="T61" fmla="*/ 2 h 81"/>
                <a:gd name="T62" fmla="*/ 35 w 51"/>
                <a:gd name="T63" fmla="*/ 1 h 81"/>
                <a:gd name="T64" fmla="*/ 41 w 51"/>
                <a:gd name="T65" fmla="*/ 0 h 81"/>
                <a:gd name="T66" fmla="*/ 43 w 51"/>
                <a:gd name="T67" fmla="*/ 0 h 81"/>
                <a:gd name="T68" fmla="*/ 48 w 51"/>
                <a:gd name="T69" fmla="*/ 1 h 81"/>
                <a:gd name="T70" fmla="*/ 49 w 51"/>
                <a:gd name="T71" fmla="*/ 4 h 81"/>
                <a:gd name="T72" fmla="*/ 51 w 51"/>
                <a:gd name="T73" fmla="*/ 9 h 81"/>
                <a:gd name="T74" fmla="*/ 51 w 51"/>
                <a:gd name="T75" fmla="*/ 13 h 81"/>
                <a:gd name="T76" fmla="*/ 48 w 51"/>
                <a:gd name="T77" fmla="*/ 19 h 81"/>
                <a:gd name="T78" fmla="*/ 45 w 51"/>
                <a:gd name="T79" fmla="*/ 24 h 81"/>
                <a:gd name="T80" fmla="*/ 41 w 51"/>
                <a:gd name="T81" fmla="*/ 30 h 81"/>
                <a:gd name="T82" fmla="*/ 34 w 51"/>
                <a:gd name="T83" fmla="*/ 40 h 81"/>
                <a:gd name="T84" fmla="*/ 33 w 51"/>
                <a:gd name="T85" fmla="*/ 51 h 81"/>
                <a:gd name="T86" fmla="*/ 31 w 51"/>
                <a:gd name="T87" fmla="*/ 56 h 81"/>
                <a:gd name="T88" fmla="*/ 29 w 51"/>
                <a:gd name="T89" fmla="*/ 6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1" h="81">
                  <a:moveTo>
                    <a:pt x="29" y="60"/>
                  </a:moveTo>
                  <a:lnTo>
                    <a:pt x="23" y="66"/>
                  </a:lnTo>
                  <a:lnTo>
                    <a:pt x="19" y="70"/>
                  </a:lnTo>
                  <a:lnTo>
                    <a:pt x="17" y="75"/>
                  </a:lnTo>
                  <a:lnTo>
                    <a:pt x="16" y="78"/>
                  </a:lnTo>
                  <a:lnTo>
                    <a:pt x="12" y="79"/>
                  </a:lnTo>
                  <a:lnTo>
                    <a:pt x="9" y="80"/>
                  </a:lnTo>
                  <a:lnTo>
                    <a:pt x="5" y="81"/>
                  </a:lnTo>
                  <a:lnTo>
                    <a:pt x="0" y="81"/>
                  </a:lnTo>
                  <a:lnTo>
                    <a:pt x="0" y="76"/>
                  </a:lnTo>
                  <a:lnTo>
                    <a:pt x="0" y="70"/>
                  </a:lnTo>
                  <a:lnTo>
                    <a:pt x="1" y="66"/>
                  </a:lnTo>
                  <a:lnTo>
                    <a:pt x="4" y="58"/>
                  </a:lnTo>
                  <a:lnTo>
                    <a:pt x="7" y="52"/>
                  </a:lnTo>
                  <a:lnTo>
                    <a:pt x="12" y="51"/>
                  </a:lnTo>
                  <a:lnTo>
                    <a:pt x="17" y="52"/>
                  </a:lnTo>
                  <a:lnTo>
                    <a:pt x="19" y="55"/>
                  </a:lnTo>
                  <a:lnTo>
                    <a:pt x="21" y="52"/>
                  </a:lnTo>
                  <a:lnTo>
                    <a:pt x="19" y="50"/>
                  </a:lnTo>
                  <a:lnTo>
                    <a:pt x="19" y="48"/>
                  </a:lnTo>
                  <a:lnTo>
                    <a:pt x="15" y="45"/>
                  </a:lnTo>
                  <a:lnTo>
                    <a:pt x="12" y="44"/>
                  </a:lnTo>
                  <a:lnTo>
                    <a:pt x="12" y="40"/>
                  </a:lnTo>
                  <a:lnTo>
                    <a:pt x="16" y="36"/>
                  </a:lnTo>
                  <a:lnTo>
                    <a:pt x="19" y="31"/>
                  </a:lnTo>
                  <a:lnTo>
                    <a:pt x="23" y="22"/>
                  </a:lnTo>
                  <a:lnTo>
                    <a:pt x="24" y="18"/>
                  </a:lnTo>
                  <a:lnTo>
                    <a:pt x="24" y="13"/>
                  </a:lnTo>
                  <a:lnTo>
                    <a:pt x="25" y="8"/>
                  </a:lnTo>
                  <a:lnTo>
                    <a:pt x="28" y="6"/>
                  </a:lnTo>
                  <a:lnTo>
                    <a:pt x="31" y="2"/>
                  </a:lnTo>
                  <a:lnTo>
                    <a:pt x="35" y="1"/>
                  </a:lnTo>
                  <a:lnTo>
                    <a:pt x="41" y="0"/>
                  </a:lnTo>
                  <a:lnTo>
                    <a:pt x="43" y="0"/>
                  </a:lnTo>
                  <a:lnTo>
                    <a:pt x="48" y="1"/>
                  </a:lnTo>
                  <a:lnTo>
                    <a:pt x="49" y="4"/>
                  </a:lnTo>
                  <a:lnTo>
                    <a:pt x="51" y="9"/>
                  </a:lnTo>
                  <a:lnTo>
                    <a:pt x="51" y="13"/>
                  </a:lnTo>
                  <a:lnTo>
                    <a:pt x="48" y="19"/>
                  </a:lnTo>
                  <a:lnTo>
                    <a:pt x="45" y="24"/>
                  </a:lnTo>
                  <a:lnTo>
                    <a:pt x="41" y="30"/>
                  </a:lnTo>
                  <a:lnTo>
                    <a:pt x="34" y="40"/>
                  </a:lnTo>
                  <a:lnTo>
                    <a:pt x="33" y="51"/>
                  </a:lnTo>
                  <a:lnTo>
                    <a:pt x="31" y="56"/>
                  </a:lnTo>
                  <a:lnTo>
                    <a:pt x="29" y="6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44" name="Freeform 100"/>
            <p:cNvSpPr>
              <a:spLocks/>
            </p:cNvSpPr>
            <p:nvPr/>
          </p:nvSpPr>
          <p:spPr bwMode="auto">
            <a:xfrm rot="1627522">
              <a:off x="1191" y="2957"/>
              <a:ext cx="47" cy="51"/>
            </a:xfrm>
            <a:custGeom>
              <a:avLst/>
              <a:gdLst>
                <a:gd name="T0" fmla="*/ 34 w 40"/>
                <a:gd name="T1" fmla="*/ 10 h 33"/>
                <a:gd name="T2" fmla="*/ 35 w 40"/>
                <a:gd name="T3" fmla="*/ 13 h 33"/>
                <a:gd name="T4" fmla="*/ 37 w 40"/>
                <a:gd name="T5" fmla="*/ 15 h 33"/>
                <a:gd name="T6" fmla="*/ 40 w 40"/>
                <a:gd name="T7" fmla="*/ 19 h 33"/>
                <a:gd name="T8" fmla="*/ 40 w 40"/>
                <a:gd name="T9" fmla="*/ 21 h 33"/>
                <a:gd name="T10" fmla="*/ 40 w 40"/>
                <a:gd name="T11" fmla="*/ 25 h 33"/>
                <a:gd name="T12" fmla="*/ 40 w 40"/>
                <a:gd name="T13" fmla="*/ 27 h 33"/>
                <a:gd name="T14" fmla="*/ 37 w 40"/>
                <a:gd name="T15" fmla="*/ 28 h 33"/>
                <a:gd name="T16" fmla="*/ 35 w 40"/>
                <a:gd name="T17" fmla="*/ 31 h 33"/>
                <a:gd name="T18" fmla="*/ 33 w 40"/>
                <a:gd name="T19" fmla="*/ 32 h 33"/>
                <a:gd name="T20" fmla="*/ 28 w 40"/>
                <a:gd name="T21" fmla="*/ 33 h 33"/>
                <a:gd name="T22" fmla="*/ 24 w 40"/>
                <a:gd name="T23" fmla="*/ 33 h 33"/>
                <a:gd name="T24" fmla="*/ 21 w 40"/>
                <a:gd name="T25" fmla="*/ 33 h 33"/>
                <a:gd name="T26" fmla="*/ 17 w 40"/>
                <a:gd name="T27" fmla="*/ 32 h 33"/>
                <a:gd name="T28" fmla="*/ 15 w 40"/>
                <a:gd name="T29" fmla="*/ 31 h 33"/>
                <a:gd name="T30" fmla="*/ 12 w 40"/>
                <a:gd name="T31" fmla="*/ 31 h 33"/>
                <a:gd name="T32" fmla="*/ 6 w 40"/>
                <a:gd name="T33" fmla="*/ 28 h 33"/>
                <a:gd name="T34" fmla="*/ 3 w 40"/>
                <a:gd name="T35" fmla="*/ 27 h 33"/>
                <a:gd name="T36" fmla="*/ 1 w 40"/>
                <a:gd name="T37" fmla="*/ 25 h 33"/>
                <a:gd name="T38" fmla="*/ 0 w 40"/>
                <a:gd name="T39" fmla="*/ 22 h 33"/>
                <a:gd name="T40" fmla="*/ 0 w 40"/>
                <a:gd name="T41" fmla="*/ 20 h 33"/>
                <a:gd name="T42" fmla="*/ 1 w 40"/>
                <a:gd name="T43" fmla="*/ 18 h 33"/>
                <a:gd name="T44" fmla="*/ 1 w 40"/>
                <a:gd name="T45" fmla="*/ 14 h 33"/>
                <a:gd name="T46" fmla="*/ 4 w 40"/>
                <a:gd name="T47" fmla="*/ 10 h 33"/>
                <a:gd name="T48" fmla="*/ 4 w 40"/>
                <a:gd name="T49" fmla="*/ 8 h 33"/>
                <a:gd name="T50" fmla="*/ 6 w 40"/>
                <a:gd name="T51" fmla="*/ 7 h 33"/>
                <a:gd name="T52" fmla="*/ 7 w 40"/>
                <a:gd name="T53" fmla="*/ 6 h 33"/>
                <a:gd name="T54" fmla="*/ 7 w 40"/>
                <a:gd name="T55" fmla="*/ 4 h 33"/>
                <a:gd name="T56" fmla="*/ 7 w 40"/>
                <a:gd name="T57" fmla="*/ 2 h 33"/>
                <a:gd name="T58" fmla="*/ 9 w 40"/>
                <a:gd name="T59" fmla="*/ 0 h 33"/>
                <a:gd name="T60" fmla="*/ 11 w 40"/>
                <a:gd name="T61" fmla="*/ 1 h 33"/>
                <a:gd name="T62" fmla="*/ 13 w 40"/>
                <a:gd name="T63" fmla="*/ 1 h 33"/>
                <a:gd name="T64" fmla="*/ 17 w 40"/>
                <a:gd name="T65" fmla="*/ 3 h 33"/>
                <a:gd name="T66" fmla="*/ 19 w 40"/>
                <a:gd name="T67" fmla="*/ 2 h 33"/>
                <a:gd name="T68" fmla="*/ 22 w 40"/>
                <a:gd name="T69" fmla="*/ 2 h 33"/>
                <a:gd name="T70" fmla="*/ 24 w 40"/>
                <a:gd name="T71" fmla="*/ 2 h 33"/>
                <a:gd name="T72" fmla="*/ 25 w 40"/>
                <a:gd name="T73" fmla="*/ 3 h 33"/>
                <a:gd name="T74" fmla="*/ 29 w 40"/>
                <a:gd name="T75" fmla="*/ 6 h 33"/>
                <a:gd name="T76" fmla="*/ 34 w 40"/>
                <a:gd name="T77" fmla="*/ 1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 h="33">
                  <a:moveTo>
                    <a:pt x="34" y="10"/>
                  </a:moveTo>
                  <a:lnTo>
                    <a:pt x="35" y="13"/>
                  </a:lnTo>
                  <a:lnTo>
                    <a:pt x="37" y="15"/>
                  </a:lnTo>
                  <a:lnTo>
                    <a:pt x="40" y="19"/>
                  </a:lnTo>
                  <a:lnTo>
                    <a:pt x="40" y="21"/>
                  </a:lnTo>
                  <a:lnTo>
                    <a:pt x="40" y="25"/>
                  </a:lnTo>
                  <a:lnTo>
                    <a:pt x="40" y="27"/>
                  </a:lnTo>
                  <a:lnTo>
                    <a:pt x="37" y="28"/>
                  </a:lnTo>
                  <a:lnTo>
                    <a:pt x="35" y="31"/>
                  </a:lnTo>
                  <a:lnTo>
                    <a:pt x="33" y="32"/>
                  </a:lnTo>
                  <a:lnTo>
                    <a:pt x="28" y="33"/>
                  </a:lnTo>
                  <a:lnTo>
                    <a:pt x="24" y="33"/>
                  </a:lnTo>
                  <a:lnTo>
                    <a:pt x="21" y="33"/>
                  </a:lnTo>
                  <a:lnTo>
                    <a:pt x="17" y="32"/>
                  </a:lnTo>
                  <a:lnTo>
                    <a:pt x="15" y="31"/>
                  </a:lnTo>
                  <a:lnTo>
                    <a:pt x="12" y="31"/>
                  </a:lnTo>
                  <a:lnTo>
                    <a:pt x="6" y="28"/>
                  </a:lnTo>
                  <a:lnTo>
                    <a:pt x="3" y="27"/>
                  </a:lnTo>
                  <a:lnTo>
                    <a:pt x="1" y="25"/>
                  </a:lnTo>
                  <a:lnTo>
                    <a:pt x="0" y="22"/>
                  </a:lnTo>
                  <a:lnTo>
                    <a:pt x="0" y="20"/>
                  </a:lnTo>
                  <a:lnTo>
                    <a:pt x="1" y="18"/>
                  </a:lnTo>
                  <a:lnTo>
                    <a:pt x="1" y="14"/>
                  </a:lnTo>
                  <a:lnTo>
                    <a:pt x="4" y="10"/>
                  </a:lnTo>
                  <a:lnTo>
                    <a:pt x="4" y="8"/>
                  </a:lnTo>
                  <a:lnTo>
                    <a:pt x="6" y="7"/>
                  </a:lnTo>
                  <a:lnTo>
                    <a:pt x="7" y="6"/>
                  </a:lnTo>
                  <a:lnTo>
                    <a:pt x="7" y="4"/>
                  </a:lnTo>
                  <a:lnTo>
                    <a:pt x="7" y="2"/>
                  </a:lnTo>
                  <a:lnTo>
                    <a:pt x="9" y="0"/>
                  </a:lnTo>
                  <a:lnTo>
                    <a:pt x="11" y="1"/>
                  </a:lnTo>
                  <a:lnTo>
                    <a:pt x="13" y="1"/>
                  </a:lnTo>
                  <a:lnTo>
                    <a:pt x="17" y="3"/>
                  </a:lnTo>
                  <a:lnTo>
                    <a:pt x="19" y="2"/>
                  </a:lnTo>
                  <a:lnTo>
                    <a:pt x="22" y="2"/>
                  </a:lnTo>
                  <a:lnTo>
                    <a:pt x="24" y="2"/>
                  </a:lnTo>
                  <a:lnTo>
                    <a:pt x="25" y="3"/>
                  </a:lnTo>
                  <a:lnTo>
                    <a:pt x="29" y="6"/>
                  </a:lnTo>
                  <a:lnTo>
                    <a:pt x="34" y="1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45" name="Freeform 101"/>
            <p:cNvSpPr>
              <a:spLocks/>
            </p:cNvSpPr>
            <p:nvPr/>
          </p:nvSpPr>
          <p:spPr bwMode="auto">
            <a:xfrm rot="1627522">
              <a:off x="1360" y="2909"/>
              <a:ext cx="38" cy="47"/>
            </a:xfrm>
            <a:custGeom>
              <a:avLst/>
              <a:gdLst>
                <a:gd name="T0" fmla="*/ 0 w 31"/>
                <a:gd name="T1" fmla="*/ 29 h 32"/>
                <a:gd name="T2" fmla="*/ 2 w 31"/>
                <a:gd name="T3" fmla="*/ 32 h 32"/>
                <a:gd name="T4" fmla="*/ 4 w 31"/>
                <a:gd name="T5" fmla="*/ 32 h 32"/>
                <a:gd name="T6" fmla="*/ 8 w 31"/>
                <a:gd name="T7" fmla="*/ 30 h 32"/>
                <a:gd name="T8" fmla="*/ 14 w 31"/>
                <a:gd name="T9" fmla="*/ 26 h 32"/>
                <a:gd name="T10" fmla="*/ 21 w 31"/>
                <a:gd name="T11" fmla="*/ 21 h 32"/>
                <a:gd name="T12" fmla="*/ 22 w 31"/>
                <a:gd name="T13" fmla="*/ 20 h 32"/>
                <a:gd name="T14" fmla="*/ 26 w 31"/>
                <a:gd name="T15" fmla="*/ 16 h 32"/>
                <a:gd name="T16" fmla="*/ 27 w 31"/>
                <a:gd name="T17" fmla="*/ 12 h 32"/>
                <a:gd name="T18" fmla="*/ 28 w 31"/>
                <a:gd name="T19" fmla="*/ 11 h 32"/>
                <a:gd name="T20" fmla="*/ 28 w 31"/>
                <a:gd name="T21" fmla="*/ 9 h 32"/>
                <a:gd name="T22" fmla="*/ 31 w 31"/>
                <a:gd name="T23" fmla="*/ 4 h 32"/>
                <a:gd name="T24" fmla="*/ 31 w 31"/>
                <a:gd name="T25" fmla="*/ 3 h 32"/>
                <a:gd name="T26" fmla="*/ 30 w 31"/>
                <a:gd name="T27" fmla="*/ 2 h 32"/>
                <a:gd name="T28" fmla="*/ 28 w 31"/>
                <a:gd name="T29" fmla="*/ 0 h 32"/>
                <a:gd name="T30" fmla="*/ 27 w 31"/>
                <a:gd name="T31" fmla="*/ 0 h 32"/>
                <a:gd name="T32" fmla="*/ 25 w 31"/>
                <a:gd name="T33" fmla="*/ 0 h 32"/>
                <a:gd name="T34" fmla="*/ 20 w 31"/>
                <a:gd name="T35" fmla="*/ 3 h 32"/>
                <a:gd name="T36" fmla="*/ 18 w 31"/>
                <a:gd name="T37" fmla="*/ 4 h 32"/>
                <a:gd name="T38" fmla="*/ 14 w 31"/>
                <a:gd name="T39" fmla="*/ 8 h 32"/>
                <a:gd name="T40" fmla="*/ 8 w 31"/>
                <a:gd name="T41" fmla="*/ 14 h 32"/>
                <a:gd name="T42" fmla="*/ 3 w 31"/>
                <a:gd name="T43" fmla="*/ 20 h 32"/>
                <a:gd name="T44" fmla="*/ 0 w 31"/>
                <a:gd name="T45" fmla="*/ 22 h 32"/>
                <a:gd name="T46" fmla="*/ 0 w 31"/>
                <a:gd name="T47" fmla="*/ 23 h 32"/>
                <a:gd name="T48" fmla="*/ 0 w 31"/>
                <a:gd name="T49" fmla="*/ 26 h 32"/>
                <a:gd name="T50" fmla="*/ 0 w 31"/>
                <a:gd name="T51"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32">
                  <a:moveTo>
                    <a:pt x="0" y="29"/>
                  </a:moveTo>
                  <a:lnTo>
                    <a:pt x="2" y="32"/>
                  </a:lnTo>
                  <a:lnTo>
                    <a:pt x="4" y="32"/>
                  </a:lnTo>
                  <a:lnTo>
                    <a:pt x="8" y="30"/>
                  </a:lnTo>
                  <a:lnTo>
                    <a:pt x="14" y="26"/>
                  </a:lnTo>
                  <a:lnTo>
                    <a:pt x="21" y="21"/>
                  </a:lnTo>
                  <a:lnTo>
                    <a:pt x="22" y="20"/>
                  </a:lnTo>
                  <a:lnTo>
                    <a:pt x="26" y="16"/>
                  </a:lnTo>
                  <a:lnTo>
                    <a:pt x="27" y="12"/>
                  </a:lnTo>
                  <a:lnTo>
                    <a:pt x="28" y="11"/>
                  </a:lnTo>
                  <a:lnTo>
                    <a:pt x="28" y="9"/>
                  </a:lnTo>
                  <a:lnTo>
                    <a:pt x="31" y="4"/>
                  </a:lnTo>
                  <a:lnTo>
                    <a:pt x="31" y="3"/>
                  </a:lnTo>
                  <a:lnTo>
                    <a:pt x="30" y="2"/>
                  </a:lnTo>
                  <a:lnTo>
                    <a:pt x="28" y="0"/>
                  </a:lnTo>
                  <a:lnTo>
                    <a:pt x="27" y="0"/>
                  </a:lnTo>
                  <a:lnTo>
                    <a:pt x="25" y="0"/>
                  </a:lnTo>
                  <a:lnTo>
                    <a:pt x="20" y="3"/>
                  </a:lnTo>
                  <a:lnTo>
                    <a:pt x="18" y="4"/>
                  </a:lnTo>
                  <a:lnTo>
                    <a:pt x="14" y="8"/>
                  </a:lnTo>
                  <a:lnTo>
                    <a:pt x="8" y="14"/>
                  </a:lnTo>
                  <a:lnTo>
                    <a:pt x="3" y="20"/>
                  </a:lnTo>
                  <a:lnTo>
                    <a:pt x="0" y="22"/>
                  </a:lnTo>
                  <a:lnTo>
                    <a:pt x="0" y="23"/>
                  </a:lnTo>
                  <a:lnTo>
                    <a:pt x="0" y="26"/>
                  </a:lnTo>
                  <a:lnTo>
                    <a:pt x="0" y="29"/>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46" name="Freeform 102"/>
            <p:cNvSpPr>
              <a:spLocks/>
            </p:cNvSpPr>
            <p:nvPr/>
          </p:nvSpPr>
          <p:spPr bwMode="auto">
            <a:xfrm rot="1627522">
              <a:off x="1460" y="2838"/>
              <a:ext cx="25" cy="45"/>
            </a:xfrm>
            <a:custGeom>
              <a:avLst/>
              <a:gdLst>
                <a:gd name="T0" fmla="*/ 5 w 21"/>
                <a:gd name="T1" fmla="*/ 5 h 30"/>
                <a:gd name="T2" fmla="*/ 3 w 21"/>
                <a:gd name="T3" fmla="*/ 12 h 30"/>
                <a:gd name="T4" fmla="*/ 0 w 21"/>
                <a:gd name="T5" fmla="*/ 19 h 30"/>
                <a:gd name="T6" fmla="*/ 0 w 21"/>
                <a:gd name="T7" fmla="*/ 23 h 30"/>
                <a:gd name="T8" fmla="*/ 0 w 21"/>
                <a:gd name="T9" fmla="*/ 27 h 30"/>
                <a:gd name="T10" fmla="*/ 3 w 21"/>
                <a:gd name="T11" fmla="*/ 30 h 30"/>
                <a:gd name="T12" fmla="*/ 6 w 21"/>
                <a:gd name="T13" fmla="*/ 29 h 30"/>
                <a:gd name="T14" fmla="*/ 11 w 21"/>
                <a:gd name="T15" fmla="*/ 30 h 30"/>
                <a:gd name="T16" fmla="*/ 16 w 21"/>
                <a:gd name="T17" fmla="*/ 29 h 30"/>
                <a:gd name="T18" fmla="*/ 21 w 21"/>
                <a:gd name="T19" fmla="*/ 23 h 30"/>
                <a:gd name="T20" fmla="*/ 21 w 21"/>
                <a:gd name="T21" fmla="*/ 17 h 30"/>
                <a:gd name="T22" fmla="*/ 18 w 21"/>
                <a:gd name="T23" fmla="*/ 13 h 30"/>
                <a:gd name="T24" fmla="*/ 15 w 21"/>
                <a:gd name="T25" fmla="*/ 7 h 30"/>
                <a:gd name="T26" fmla="*/ 12 w 21"/>
                <a:gd name="T27" fmla="*/ 1 h 30"/>
                <a:gd name="T28" fmla="*/ 11 w 21"/>
                <a:gd name="T29" fmla="*/ 0 h 30"/>
                <a:gd name="T30" fmla="*/ 8 w 21"/>
                <a:gd name="T31" fmla="*/ 0 h 30"/>
                <a:gd name="T32" fmla="*/ 5 w 21"/>
                <a:gd name="T33"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 h="30">
                  <a:moveTo>
                    <a:pt x="5" y="5"/>
                  </a:moveTo>
                  <a:lnTo>
                    <a:pt x="3" y="12"/>
                  </a:lnTo>
                  <a:lnTo>
                    <a:pt x="0" y="19"/>
                  </a:lnTo>
                  <a:lnTo>
                    <a:pt x="0" y="23"/>
                  </a:lnTo>
                  <a:lnTo>
                    <a:pt x="0" y="27"/>
                  </a:lnTo>
                  <a:lnTo>
                    <a:pt x="3" y="30"/>
                  </a:lnTo>
                  <a:lnTo>
                    <a:pt x="6" y="29"/>
                  </a:lnTo>
                  <a:lnTo>
                    <a:pt x="11" y="30"/>
                  </a:lnTo>
                  <a:lnTo>
                    <a:pt x="16" y="29"/>
                  </a:lnTo>
                  <a:lnTo>
                    <a:pt x="21" y="23"/>
                  </a:lnTo>
                  <a:lnTo>
                    <a:pt x="21" y="17"/>
                  </a:lnTo>
                  <a:lnTo>
                    <a:pt x="18" y="13"/>
                  </a:lnTo>
                  <a:lnTo>
                    <a:pt x="15" y="7"/>
                  </a:lnTo>
                  <a:lnTo>
                    <a:pt x="12" y="1"/>
                  </a:lnTo>
                  <a:lnTo>
                    <a:pt x="11" y="0"/>
                  </a:lnTo>
                  <a:lnTo>
                    <a:pt x="8" y="0"/>
                  </a:lnTo>
                  <a:lnTo>
                    <a:pt x="5" y="5"/>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47" name="Freeform 103"/>
            <p:cNvSpPr>
              <a:spLocks/>
            </p:cNvSpPr>
            <p:nvPr/>
          </p:nvSpPr>
          <p:spPr bwMode="auto">
            <a:xfrm rot="1627522">
              <a:off x="1276" y="2936"/>
              <a:ext cx="23" cy="65"/>
            </a:xfrm>
            <a:custGeom>
              <a:avLst/>
              <a:gdLst>
                <a:gd name="T0" fmla="*/ 17 w 18"/>
                <a:gd name="T1" fmla="*/ 0 h 43"/>
                <a:gd name="T2" fmla="*/ 12 w 18"/>
                <a:gd name="T3" fmla="*/ 2 h 43"/>
                <a:gd name="T4" fmla="*/ 7 w 18"/>
                <a:gd name="T5" fmla="*/ 6 h 43"/>
                <a:gd name="T6" fmla="*/ 5 w 18"/>
                <a:gd name="T7" fmla="*/ 8 h 43"/>
                <a:gd name="T8" fmla="*/ 2 w 18"/>
                <a:gd name="T9" fmla="*/ 11 h 43"/>
                <a:gd name="T10" fmla="*/ 0 w 18"/>
                <a:gd name="T11" fmla="*/ 13 h 43"/>
                <a:gd name="T12" fmla="*/ 0 w 18"/>
                <a:gd name="T13" fmla="*/ 18 h 43"/>
                <a:gd name="T14" fmla="*/ 1 w 18"/>
                <a:gd name="T15" fmla="*/ 20 h 43"/>
                <a:gd name="T16" fmla="*/ 2 w 18"/>
                <a:gd name="T17" fmla="*/ 23 h 43"/>
                <a:gd name="T18" fmla="*/ 4 w 18"/>
                <a:gd name="T19" fmla="*/ 25 h 43"/>
                <a:gd name="T20" fmla="*/ 5 w 18"/>
                <a:gd name="T21" fmla="*/ 26 h 43"/>
                <a:gd name="T22" fmla="*/ 5 w 18"/>
                <a:gd name="T23" fmla="*/ 27 h 43"/>
                <a:gd name="T24" fmla="*/ 5 w 18"/>
                <a:gd name="T25" fmla="*/ 29 h 43"/>
                <a:gd name="T26" fmla="*/ 2 w 18"/>
                <a:gd name="T27" fmla="*/ 30 h 43"/>
                <a:gd name="T28" fmla="*/ 1 w 18"/>
                <a:gd name="T29" fmla="*/ 31 h 43"/>
                <a:gd name="T30" fmla="*/ 0 w 18"/>
                <a:gd name="T31" fmla="*/ 33 h 43"/>
                <a:gd name="T32" fmla="*/ 0 w 18"/>
                <a:gd name="T33" fmla="*/ 36 h 43"/>
                <a:gd name="T34" fmla="*/ 0 w 18"/>
                <a:gd name="T35" fmla="*/ 38 h 43"/>
                <a:gd name="T36" fmla="*/ 0 w 18"/>
                <a:gd name="T37" fmla="*/ 42 h 43"/>
                <a:gd name="T38" fmla="*/ 1 w 18"/>
                <a:gd name="T39" fmla="*/ 43 h 43"/>
                <a:gd name="T40" fmla="*/ 4 w 18"/>
                <a:gd name="T41" fmla="*/ 43 h 43"/>
                <a:gd name="T42" fmla="*/ 5 w 18"/>
                <a:gd name="T43" fmla="*/ 43 h 43"/>
                <a:gd name="T44" fmla="*/ 6 w 18"/>
                <a:gd name="T45" fmla="*/ 41 h 43"/>
                <a:gd name="T46" fmla="*/ 7 w 18"/>
                <a:gd name="T47" fmla="*/ 37 h 43"/>
                <a:gd name="T48" fmla="*/ 10 w 18"/>
                <a:gd name="T49" fmla="*/ 30 h 43"/>
                <a:gd name="T50" fmla="*/ 12 w 18"/>
                <a:gd name="T51" fmla="*/ 23 h 43"/>
                <a:gd name="T52" fmla="*/ 13 w 18"/>
                <a:gd name="T53" fmla="*/ 18 h 43"/>
                <a:gd name="T54" fmla="*/ 16 w 18"/>
                <a:gd name="T55" fmla="*/ 14 h 43"/>
                <a:gd name="T56" fmla="*/ 17 w 18"/>
                <a:gd name="T57" fmla="*/ 9 h 43"/>
                <a:gd name="T58" fmla="*/ 18 w 18"/>
                <a:gd name="T59" fmla="*/ 3 h 43"/>
                <a:gd name="T60" fmla="*/ 18 w 18"/>
                <a:gd name="T61" fmla="*/ 2 h 43"/>
                <a:gd name="T62" fmla="*/ 17 w 18"/>
                <a:gd name="T6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 h="43">
                  <a:moveTo>
                    <a:pt x="17" y="0"/>
                  </a:moveTo>
                  <a:lnTo>
                    <a:pt x="12" y="2"/>
                  </a:lnTo>
                  <a:lnTo>
                    <a:pt x="7" y="6"/>
                  </a:lnTo>
                  <a:lnTo>
                    <a:pt x="5" y="8"/>
                  </a:lnTo>
                  <a:lnTo>
                    <a:pt x="2" y="11"/>
                  </a:lnTo>
                  <a:lnTo>
                    <a:pt x="0" y="13"/>
                  </a:lnTo>
                  <a:lnTo>
                    <a:pt x="0" y="18"/>
                  </a:lnTo>
                  <a:lnTo>
                    <a:pt x="1" y="20"/>
                  </a:lnTo>
                  <a:lnTo>
                    <a:pt x="2" y="23"/>
                  </a:lnTo>
                  <a:lnTo>
                    <a:pt x="4" y="25"/>
                  </a:lnTo>
                  <a:lnTo>
                    <a:pt x="5" y="26"/>
                  </a:lnTo>
                  <a:lnTo>
                    <a:pt x="5" y="27"/>
                  </a:lnTo>
                  <a:lnTo>
                    <a:pt x="5" y="29"/>
                  </a:lnTo>
                  <a:lnTo>
                    <a:pt x="2" y="30"/>
                  </a:lnTo>
                  <a:lnTo>
                    <a:pt x="1" y="31"/>
                  </a:lnTo>
                  <a:lnTo>
                    <a:pt x="0" y="33"/>
                  </a:lnTo>
                  <a:lnTo>
                    <a:pt x="0" y="36"/>
                  </a:lnTo>
                  <a:lnTo>
                    <a:pt x="0" y="38"/>
                  </a:lnTo>
                  <a:lnTo>
                    <a:pt x="0" y="42"/>
                  </a:lnTo>
                  <a:lnTo>
                    <a:pt x="1" y="43"/>
                  </a:lnTo>
                  <a:lnTo>
                    <a:pt x="4" y="43"/>
                  </a:lnTo>
                  <a:lnTo>
                    <a:pt x="5" y="43"/>
                  </a:lnTo>
                  <a:lnTo>
                    <a:pt x="6" y="41"/>
                  </a:lnTo>
                  <a:lnTo>
                    <a:pt x="7" y="37"/>
                  </a:lnTo>
                  <a:lnTo>
                    <a:pt x="10" y="30"/>
                  </a:lnTo>
                  <a:lnTo>
                    <a:pt x="12" y="23"/>
                  </a:lnTo>
                  <a:lnTo>
                    <a:pt x="13" y="18"/>
                  </a:lnTo>
                  <a:lnTo>
                    <a:pt x="16" y="14"/>
                  </a:lnTo>
                  <a:lnTo>
                    <a:pt x="17" y="9"/>
                  </a:lnTo>
                  <a:lnTo>
                    <a:pt x="18" y="3"/>
                  </a:lnTo>
                  <a:lnTo>
                    <a:pt x="18" y="2"/>
                  </a:lnTo>
                  <a:lnTo>
                    <a:pt x="17"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48" name="Freeform 104"/>
            <p:cNvSpPr>
              <a:spLocks/>
            </p:cNvSpPr>
            <p:nvPr/>
          </p:nvSpPr>
          <p:spPr bwMode="auto">
            <a:xfrm rot="1627522">
              <a:off x="1398" y="3052"/>
              <a:ext cx="161" cy="241"/>
            </a:xfrm>
            <a:custGeom>
              <a:avLst/>
              <a:gdLst>
                <a:gd name="T0" fmla="*/ 36 w 130"/>
                <a:gd name="T1" fmla="*/ 152 h 162"/>
                <a:gd name="T2" fmla="*/ 30 w 130"/>
                <a:gd name="T3" fmla="*/ 144 h 162"/>
                <a:gd name="T4" fmla="*/ 22 w 130"/>
                <a:gd name="T5" fmla="*/ 149 h 162"/>
                <a:gd name="T6" fmla="*/ 7 w 130"/>
                <a:gd name="T7" fmla="*/ 153 h 162"/>
                <a:gd name="T8" fmla="*/ 0 w 130"/>
                <a:gd name="T9" fmla="*/ 146 h 162"/>
                <a:gd name="T10" fmla="*/ 19 w 130"/>
                <a:gd name="T11" fmla="*/ 118 h 162"/>
                <a:gd name="T12" fmla="*/ 26 w 130"/>
                <a:gd name="T13" fmla="*/ 101 h 162"/>
                <a:gd name="T14" fmla="*/ 32 w 130"/>
                <a:gd name="T15" fmla="*/ 89 h 162"/>
                <a:gd name="T16" fmla="*/ 14 w 130"/>
                <a:gd name="T17" fmla="*/ 92 h 162"/>
                <a:gd name="T18" fmla="*/ 13 w 130"/>
                <a:gd name="T19" fmla="*/ 83 h 162"/>
                <a:gd name="T20" fmla="*/ 40 w 130"/>
                <a:gd name="T21" fmla="*/ 72 h 162"/>
                <a:gd name="T22" fmla="*/ 22 w 130"/>
                <a:gd name="T23" fmla="*/ 44 h 162"/>
                <a:gd name="T24" fmla="*/ 16 w 130"/>
                <a:gd name="T25" fmla="*/ 24 h 162"/>
                <a:gd name="T26" fmla="*/ 25 w 130"/>
                <a:gd name="T27" fmla="*/ 24 h 162"/>
                <a:gd name="T28" fmla="*/ 29 w 130"/>
                <a:gd name="T29" fmla="*/ 18 h 162"/>
                <a:gd name="T30" fmla="*/ 35 w 130"/>
                <a:gd name="T31" fmla="*/ 12 h 162"/>
                <a:gd name="T32" fmla="*/ 42 w 130"/>
                <a:gd name="T33" fmla="*/ 9 h 162"/>
                <a:gd name="T34" fmla="*/ 48 w 130"/>
                <a:gd name="T35" fmla="*/ 2 h 162"/>
                <a:gd name="T36" fmla="*/ 64 w 130"/>
                <a:gd name="T37" fmla="*/ 6 h 162"/>
                <a:gd name="T38" fmla="*/ 79 w 130"/>
                <a:gd name="T39" fmla="*/ 15 h 162"/>
                <a:gd name="T40" fmla="*/ 86 w 130"/>
                <a:gd name="T41" fmla="*/ 22 h 162"/>
                <a:gd name="T42" fmla="*/ 97 w 130"/>
                <a:gd name="T43" fmla="*/ 24 h 162"/>
                <a:gd name="T44" fmla="*/ 98 w 130"/>
                <a:gd name="T45" fmla="*/ 11 h 162"/>
                <a:gd name="T46" fmla="*/ 104 w 130"/>
                <a:gd name="T47" fmla="*/ 0 h 162"/>
                <a:gd name="T48" fmla="*/ 116 w 130"/>
                <a:gd name="T49" fmla="*/ 9 h 162"/>
                <a:gd name="T50" fmla="*/ 121 w 130"/>
                <a:gd name="T51" fmla="*/ 24 h 162"/>
                <a:gd name="T52" fmla="*/ 124 w 130"/>
                <a:gd name="T53" fmla="*/ 36 h 162"/>
                <a:gd name="T54" fmla="*/ 125 w 130"/>
                <a:gd name="T55" fmla="*/ 50 h 162"/>
                <a:gd name="T56" fmla="*/ 130 w 130"/>
                <a:gd name="T57" fmla="*/ 59 h 162"/>
                <a:gd name="T58" fmla="*/ 122 w 130"/>
                <a:gd name="T59" fmla="*/ 62 h 162"/>
                <a:gd name="T60" fmla="*/ 118 w 130"/>
                <a:gd name="T61" fmla="*/ 72 h 162"/>
                <a:gd name="T62" fmla="*/ 110 w 130"/>
                <a:gd name="T63" fmla="*/ 80 h 162"/>
                <a:gd name="T64" fmla="*/ 104 w 130"/>
                <a:gd name="T65" fmla="*/ 90 h 162"/>
                <a:gd name="T66" fmla="*/ 98 w 130"/>
                <a:gd name="T67" fmla="*/ 93 h 162"/>
                <a:gd name="T68" fmla="*/ 91 w 130"/>
                <a:gd name="T69" fmla="*/ 100 h 162"/>
                <a:gd name="T70" fmla="*/ 89 w 130"/>
                <a:gd name="T71" fmla="*/ 111 h 162"/>
                <a:gd name="T72" fmla="*/ 91 w 130"/>
                <a:gd name="T73" fmla="*/ 122 h 162"/>
                <a:gd name="T74" fmla="*/ 92 w 130"/>
                <a:gd name="T75" fmla="*/ 131 h 162"/>
                <a:gd name="T76" fmla="*/ 89 w 130"/>
                <a:gd name="T77" fmla="*/ 138 h 162"/>
                <a:gd name="T78" fmla="*/ 86 w 130"/>
                <a:gd name="T79" fmla="*/ 146 h 162"/>
                <a:gd name="T80" fmla="*/ 85 w 130"/>
                <a:gd name="T81" fmla="*/ 155 h 162"/>
                <a:gd name="T82" fmla="*/ 78 w 130"/>
                <a:gd name="T83" fmla="*/ 156 h 162"/>
                <a:gd name="T84" fmla="*/ 73 w 130"/>
                <a:gd name="T85" fmla="*/ 160 h 162"/>
                <a:gd name="T86" fmla="*/ 64 w 130"/>
                <a:gd name="T87" fmla="*/ 160 h 162"/>
                <a:gd name="T88" fmla="*/ 55 w 130"/>
                <a:gd name="T89" fmla="*/ 162 h 162"/>
                <a:gd name="T90" fmla="*/ 41 w 130"/>
                <a:gd name="T91" fmla="*/ 15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0" h="162">
                  <a:moveTo>
                    <a:pt x="41" y="159"/>
                  </a:moveTo>
                  <a:lnTo>
                    <a:pt x="38" y="155"/>
                  </a:lnTo>
                  <a:lnTo>
                    <a:pt x="36" y="152"/>
                  </a:lnTo>
                  <a:lnTo>
                    <a:pt x="34" y="148"/>
                  </a:lnTo>
                  <a:lnTo>
                    <a:pt x="32" y="146"/>
                  </a:lnTo>
                  <a:lnTo>
                    <a:pt x="30" y="144"/>
                  </a:lnTo>
                  <a:lnTo>
                    <a:pt x="28" y="146"/>
                  </a:lnTo>
                  <a:lnTo>
                    <a:pt x="25" y="148"/>
                  </a:lnTo>
                  <a:lnTo>
                    <a:pt x="22" y="149"/>
                  </a:lnTo>
                  <a:lnTo>
                    <a:pt x="18" y="150"/>
                  </a:lnTo>
                  <a:lnTo>
                    <a:pt x="13" y="152"/>
                  </a:lnTo>
                  <a:lnTo>
                    <a:pt x="7" y="153"/>
                  </a:lnTo>
                  <a:lnTo>
                    <a:pt x="5" y="152"/>
                  </a:lnTo>
                  <a:lnTo>
                    <a:pt x="1" y="149"/>
                  </a:lnTo>
                  <a:lnTo>
                    <a:pt x="0" y="146"/>
                  </a:lnTo>
                  <a:lnTo>
                    <a:pt x="4" y="140"/>
                  </a:lnTo>
                  <a:lnTo>
                    <a:pt x="14" y="126"/>
                  </a:lnTo>
                  <a:lnTo>
                    <a:pt x="19" y="118"/>
                  </a:lnTo>
                  <a:lnTo>
                    <a:pt x="22" y="112"/>
                  </a:lnTo>
                  <a:lnTo>
                    <a:pt x="23" y="106"/>
                  </a:lnTo>
                  <a:lnTo>
                    <a:pt x="26" y="101"/>
                  </a:lnTo>
                  <a:lnTo>
                    <a:pt x="32" y="92"/>
                  </a:lnTo>
                  <a:lnTo>
                    <a:pt x="34" y="90"/>
                  </a:lnTo>
                  <a:lnTo>
                    <a:pt x="32" y="89"/>
                  </a:lnTo>
                  <a:lnTo>
                    <a:pt x="31" y="89"/>
                  </a:lnTo>
                  <a:lnTo>
                    <a:pt x="23" y="90"/>
                  </a:lnTo>
                  <a:lnTo>
                    <a:pt x="14" y="92"/>
                  </a:lnTo>
                  <a:lnTo>
                    <a:pt x="11" y="89"/>
                  </a:lnTo>
                  <a:lnTo>
                    <a:pt x="11" y="87"/>
                  </a:lnTo>
                  <a:lnTo>
                    <a:pt x="13" y="83"/>
                  </a:lnTo>
                  <a:lnTo>
                    <a:pt x="20" y="81"/>
                  </a:lnTo>
                  <a:lnTo>
                    <a:pt x="31" y="75"/>
                  </a:lnTo>
                  <a:lnTo>
                    <a:pt x="40" y="72"/>
                  </a:lnTo>
                  <a:lnTo>
                    <a:pt x="40" y="70"/>
                  </a:lnTo>
                  <a:lnTo>
                    <a:pt x="40" y="66"/>
                  </a:lnTo>
                  <a:lnTo>
                    <a:pt x="22" y="44"/>
                  </a:lnTo>
                  <a:lnTo>
                    <a:pt x="19" y="39"/>
                  </a:lnTo>
                  <a:lnTo>
                    <a:pt x="17" y="33"/>
                  </a:lnTo>
                  <a:lnTo>
                    <a:pt x="16" y="24"/>
                  </a:lnTo>
                  <a:lnTo>
                    <a:pt x="20" y="26"/>
                  </a:lnTo>
                  <a:lnTo>
                    <a:pt x="23" y="24"/>
                  </a:lnTo>
                  <a:lnTo>
                    <a:pt x="25" y="24"/>
                  </a:lnTo>
                  <a:lnTo>
                    <a:pt x="28" y="23"/>
                  </a:lnTo>
                  <a:lnTo>
                    <a:pt x="28" y="21"/>
                  </a:lnTo>
                  <a:lnTo>
                    <a:pt x="29" y="18"/>
                  </a:lnTo>
                  <a:lnTo>
                    <a:pt x="29" y="17"/>
                  </a:lnTo>
                  <a:lnTo>
                    <a:pt x="32" y="15"/>
                  </a:lnTo>
                  <a:lnTo>
                    <a:pt x="35" y="12"/>
                  </a:lnTo>
                  <a:lnTo>
                    <a:pt x="37" y="11"/>
                  </a:lnTo>
                  <a:lnTo>
                    <a:pt x="38" y="9"/>
                  </a:lnTo>
                  <a:lnTo>
                    <a:pt x="42" y="9"/>
                  </a:lnTo>
                  <a:lnTo>
                    <a:pt x="44" y="9"/>
                  </a:lnTo>
                  <a:lnTo>
                    <a:pt x="47" y="4"/>
                  </a:lnTo>
                  <a:lnTo>
                    <a:pt x="48" y="2"/>
                  </a:lnTo>
                  <a:lnTo>
                    <a:pt x="49" y="2"/>
                  </a:lnTo>
                  <a:lnTo>
                    <a:pt x="54" y="3"/>
                  </a:lnTo>
                  <a:lnTo>
                    <a:pt x="64" y="6"/>
                  </a:lnTo>
                  <a:lnTo>
                    <a:pt x="70" y="10"/>
                  </a:lnTo>
                  <a:lnTo>
                    <a:pt x="76" y="12"/>
                  </a:lnTo>
                  <a:lnTo>
                    <a:pt x="79" y="15"/>
                  </a:lnTo>
                  <a:lnTo>
                    <a:pt x="80" y="15"/>
                  </a:lnTo>
                  <a:lnTo>
                    <a:pt x="83" y="18"/>
                  </a:lnTo>
                  <a:lnTo>
                    <a:pt x="86" y="22"/>
                  </a:lnTo>
                  <a:lnTo>
                    <a:pt x="91" y="24"/>
                  </a:lnTo>
                  <a:lnTo>
                    <a:pt x="96" y="24"/>
                  </a:lnTo>
                  <a:lnTo>
                    <a:pt x="97" y="24"/>
                  </a:lnTo>
                  <a:lnTo>
                    <a:pt x="98" y="21"/>
                  </a:lnTo>
                  <a:lnTo>
                    <a:pt x="98" y="16"/>
                  </a:lnTo>
                  <a:lnTo>
                    <a:pt x="98" y="11"/>
                  </a:lnTo>
                  <a:lnTo>
                    <a:pt x="98" y="8"/>
                  </a:lnTo>
                  <a:lnTo>
                    <a:pt x="100" y="3"/>
                  </a:lnTo>
                  <a:lnTo>
                    <a:pt x="104" y="0"/>
                  </a:lnTo>
                  <a:lnTo>
                    <a:pt x="108" y="3"/>
                  </a:lnTo>
                  <a:lnTo>
                    <a:pt x="113" y="5"/>
                  </a:lnTo>
                  <a:lnTo>
                    <a:pt x="116" y="9"/>
                  </a:lnTo>
                  <a:lnTo>
                    <a:pt x="118" y="14"/>
                  </a:lnTo>
                  <a:lnTo>
                    <a:pt x="120" y="20"/>
                  </a:lnTo>
                  <a:lnTo>
                    <a:pt x="121" y="24"/>
                  </a:lnTo>
                  <a:lnTo>
                    <a:pt x="122" y="29"/>
                  </a:lnTo>
                  <a:lnTo>
                    <a:pt x="124" y="34"/>
                  </a:lnTo>
                  <a:lnTo>
                    <a:pt x="124" y="36"/>
                  </a:lnTo>
                  <a:lnTo>
                    <a:pt x="124" y="40"/>
                  </a:lnTo>
                  <a:lnTo>
                    <a:pt x="124" y="45"/>
                  </a:lnTo>
                  <a:lnTo>
                    <a:pt x="125" y="50"/>
                  </a:lnTo>
                  <a:lnTo>
                    <a:pt x="127" y="52"/>
                  </a:lnTo>
                  <a:lnTo>
                    <a:pt x="130" y="56"/>
                  </a:lnTo>
                  <a:lnTo>
                    <a:pt x="130" y="59"/>
                  </a:lnTo>
                  <a:lnTo>
                    <a:pt x="128" y="60"/>
                  </a:lnTo>
                  <a:lnTo>
                    <a:pt x="125" y="60"/>
                  </a:lnTo>
                  <a:lnTo>
                    <a:pt x="122" y="62"/>
                  </a:lnTo>
                  <a:lnTo>
                    <a:pt x="121" y="65"/>
                  </a:lnTo>
                  <a:lnTo>
                    <a:pt x="120" y="70"/>
                  </a:lnTo>
                  <a:lnTo>
                    <a:pt x="118" y="72"/>
                  </a:lnTo>
                  <a:lnTo>
                    <a:pt x="115" y="75"/>
                  </a:lnTo>
                  <a:lnTo>
                    <a:pt x="113" y="77"/>
                  </a:lnTo>
                  <a:lnTo>
                    <a:pt x="110" y="80"/>
                  </a:lnTo>
                  <a:lnTo>
                    <a:pt x="108" y="81"/>
                  </a:lnTo>
                  <a:lnTo>
                    <a:pt x="106" y="83"/>
                  </a:lnTo>
                  <a:lnTo>
                    <a:pt x="104" y="90"/>
                  </a:lnTo>
                  <a:lnTo>
                    <a:pt x="103" y="92"/>
                  </a:lnTo>
                  <a:lnTo>
                    <a:pt x="101" y="93"/>
                  </a:lnTo>
                  <a:lnTo>
                    <a:pt x="98" y="93"/>
                  </a:lnTo>
                  <a:lnTo>
                    <a:pt x="96" y="94"/>
                  </a:lnTo>
                  <a:lnTo>
                    <a:pt x="92" y="98"/>
                  </a:lnTo>
                  <a:lnTo>
                    <a:pt x="91" y="100"/>
                  </a:lnTo>
                  <a:lnTo>
                    <a:pt x="90" y="104"/>
                  </a:lnTo>
                  <a:lnTo>
                    <a:pt x="89" y="107"/>
                  </a:lnTo>
                  <a:lnTo>
                    <a:pt x="89" y="111"/>
                  </a:lnTo>
                  <a:lnTo>
                    <a:pt x="90" y="113"/>
                  </a:lnTo>
                  <a:lnTo>
                    <a:pt x="90" y="119"/>
                  </a:lnTo>
                  <a:lnTo>
                    <a:pt x="91" y="122"/>
                  </a:lnTo>
                  <a:lnTo>
                    <a:pt x="92" y="125"/>
                  </a:lnTo>
                  <a:lnTo>
                    <a:pt x="94" y="129"/>
                  </a:lnTo>
                  <a:lnTo>
                    <a:pt x="92" y="131"/>
                  </a:lnTo>
                  <a:lnTo>
                    <a:pt x="92" y="134"/>
                  </a:lnTo>
                  <a:lnTo>
                    <a:pt x="90" y="136"/>
                  </a:lnTo>
                  <a:lnTo>
                    <a:pt x="89" y="138"/>
                  </a:lnTo>
                  <a:lnTo>
                    <a:pt x="86" y="141"/>
                  </a:lnTo>
                  <a:lnTo>
                    <a:pt x="86" y="142"/>
                  </a:lnTo>
                  <a:lnTo>
                    <a:pt x="86" y="146"/>
                  </a:lnTo>
                  <a:lnTo>
                    <a:pt x="88" y="149"/>
                  </a:lnTo>
                  <a:lnTo>
                    <a:pt x="86" y="153"/>
                  </a:lnTo>
                  <a:lnTo>
                    <a:pt x="85" y="155"/>
                  </a:lnTo>
                  <a:lnTo>
                    <a:pt x="83" y="156"/>
                  </a:lnTo>
                  <a:lnTo>
                    <a:pt x="82" y="156"/>
                  </a:lnTo>
                  <a:lnTo>
                    <a:pt x="78" y="156"/>
                  </a:lnTo>
                  <a:lnTo>
                    <a:pt x="77" y="158"/>
                  </a:lnTo>
                  <a:lnTo>
                    <a:pt x="74" y="160"/>
                  </a:lnTo>
                  <a:lnTo>
                    <a:pt x="73" y="160"/>
                  </a:lnTo>
                  <a:lnTo>
                    <a:pt x="70" y="161"/>
                  </a:lnTo>
                  <a:lnTo>
                    <a:pt x="66" y="160"/>
                  </a:lnTo>
                  <a:lnTo>
                    <a:pt x="64" y="160"/>
                  </a:lnTo>
                  <a:lnTo>
                    <a:pt x="60" y="162"/>
                  </a:lnTo>
                  <a:lnTo>
                    <a:pt x="59" y="162"/>
                  </a:lnTo>
                  <a:lnTo>
                    <a:pt x="55" y="162"/>
                  </a:lnTo>
                  <a:lnTo>
                    <a:pt x="50" y="160"/>
                  </a:lnTo>
                  <a:lnTo>
                    <a:pt x="47" y="159"/>
                  </a:lnTo>
                  <a:lnTo>
                    <a:pt x="41" y="159"/>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49" name="Freeform 105"/>
            <p:cNvSpPr>
              <a:spLocks/>
            </p:cNvSpPr>
            <p:nvPr/>
          </p:nvSpPr>
          <p:spPr bwMode="auto">
            <a:xfrm rot="1627522">
              <a:off x="1325" y="3122"/>
              <a:ext cx="44" cy="86"/>
            </a:xfrm>
            <a:custGeom>
              <a:avLst/>
              <a:gdLst>
                <a:gd name="T0" fmla="*/ 35 w 36"/>
                <a:gd name="T1" fmla="*/ 8 h 58"/>
                <a:gd name="T2" fmla="*/ 36 w 36"/>
                <a:gd name="T3" fmla="*/ 10 h 58"/>
                <a:gd name="T4" fmla="*/ 35 w 36"/>
                <a:gd name="T5" fmla="*/ 14 h 58"/>
                <a:gd name="T6" fmla="*/ 33 w 36"/>
                <a:gd name="T7" fmla="*/ 22 h 58"/>
                <a:gd name="T8" fmla="*/ 32 w 36"/>
                <a:gd name="T9" fmla="*/ 25 h 58"/>
                <a:gd name="T10" fmla="*/ 31 w 36"/>
                <a:gd name="T11" fmla="*/ 31 h 58"/>
                <a:gd name="T12" fmla="*/ 31 w 36"/>
                <a:gd name="T13" fmla="*/ 37 h 58"/>
                <a:gd name="T14" fmla="*/ 29 w 36"/>
                <a:gd name="T15" fmla="*/ 40 h 58"/>
                <a:gd name="T16" fmla="*/ 27 w 36"/>
                <a:gd name="T17" fmla="*/ 42 h 58"/>
                <a:gd name="T18" fmla="*/ 25 w 36"/>
                <a:gd name="T19" fmla="*/ 43 h 58"/>
                <a:gd name="T20" fmla="*/ 23 w 36"/>
                <a:gd name="T21" fmla="*/ 46 h 58"/>
                <a:gd name="T22" fmla="*/ 18 w 36"/>
                <a:gd name="T23" fmla="*/ 49 h 58"/>
                <a:gd name="T24" fmla="*/ 14 w 36"/>
                <a:gd name="T25" fmla="*/ 52 h 58"/>
                <a:gd name="T26" fmla="*/ 11 w 36"/>
                <a:gd name="T27" fmla="*/ 54 h 58"/>
                <a:gd name="T28" fmla="*/ 8 w 36"/>
                <a:gd name="T29" fmla="*/ 56 h 58"/>
                <a:gd name="T30" fmla="*/ 8 w 36"/>
                <a:gd name="T31" fmla="*/ 58 h 58"/>
                <a:gd name="T32" fmla="*/ 5 w 36"/>
                <a:gd name="T33" fmla="*/ 56 h 58"/>
                <a:gd name="T34" fmla="*/ 2 w 36"/>
                <a:gd name="T35" fmla="*/ 54 h 58"/>
                <a:gd name="T36" fmla="*/ 0 w 36"/>
                <a:gd name="T37" fmla="*/ 52 h 58"/>
                <a:gd name="T38" fmla="*/ 1 w 36"/>
                <a:gd name="T39" fmla="*/ 50 h 58"/>
                <a:gd name="T40" fmla="*/ 1 w 36"/>
                <a:gd name="T41" fmla="*/ 47 h 58"/>
                <a:gd name="T42" fmla="*/ 0 w 36"/>
                <a:gd name="T43" fmla="*/ 43 h 58"/>
                <a:gd name="T44" fmla="*/ 0 w 36"/>
                <a:gd name="T45" fmla="*/ 41 h 58"/>
                <a:gd name="T46" fmla="*/ 0 w 36"/>
                <a:gd name="T47" fmla="*/ 36 h 58"/>
                <a:gd name="T48" fmla="*/ 1 w 36"/>
                <a:gd name="T49" fmla="*/ 31 h 58"/>
                <a:gd name="T50" fmla="*/ 2 w 36"/>
                <a:gd name="T51" fmla="*/ 28 h 58"/>
                <a:gd name="T52" fmla="*/ 3 w 36"/>
                <a:gd name="T53" fmla="*/ 22 h 58"/>
                <a:gd name="T54" fmla="*/ 6 w 36"/>
                <a:gd name="T55" fmla="*/ 14 h 58"/>
                <a:gd name="T56" fmla="*/ 7 w 36"/>
                <a:gd name="T57" fmla="*/ 11 h 58"/>
                <a:gd name="T58" fmla="*/ 8 w 36"/>
                <a:gd name="T59" fmla="*/ 7 h 58"/>
                <a:gd name="T60" fmla="*/ 9 w 36"/>
                <a:gd name="T61" fmla="*/ 5 h 58"/>
                <a:gd name="T62" fmla="*/ 12 w 36"/>
                <a:gd name="T63" fmla="*/ 4 h 58"/>
                <a:gd name="T64" fmla="*/ 14 w 36"/>
                <a:gd name="T65" fmla="*/ 2 h 58"/>
                <a:gd name="T66" fmla="*/ 15 w 36"/>
                <a:gd name="T67" fmla="*/ 1 h 58"/>
                <a:gd name="T68" fmla="*/ 18 w 36"/>
                <a:gd name="T69" fmla="*/ 0 h 58"/>
                <a:gd name="T70" fmla="*/ 20 w 36"/>
                <a:gd name="T71" fmla="*/ 1 h 58"/>
                <a:gd name="T72" fmla="*/ 24 w 36"/>
                <a:gd name="T73" fmla="*/ 1 h 58"/>
                <a:gd name="T74" fmla="*/ 27 w 36"/>
                <a:gd name="T75" fmla="*/ 1 h 58"/>
                <a:gd name="T76" fmla="*/ 30 w 36"/>
                <a:gd name="T77" fmla="*/ 2 h 58"/>
                <a:gd name="T78" fmla="*/ 33 w 36"/>
                <a:gd name="T79" fmla="*/ 4 h 58"/>
                <a:gd name="T80" fmla="*/ 35 w 36"/>
                <a:gd name="T81" fmla="*/ 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 h="58">
                  <a:moveTo>
                    <a:pt x="35" y="8"/>
                  </a:moveTo>
                  <a:lnTo>
                    <a:pt x="36" y="10"/>
                  </a:lnTo>
                  <a:lnTo>
                    <a:pt x="35" y="14"/>
                  </a:lnTo>
                  <a:lnTo>
                    <a:pt x="33" y="22"/>
                  </a:lnTo>
                  <a:lnTo>
                    <a:pt x="32" y="25"/>
                  </a:lnTo>
                  <a:lnTo>
                    <a:pt x="31" y="31"/>
                  </a:lnTo>
                  <a:lnTo>
                    <a:pt x="31" y="37"/>
                  </a:lnTo>
                  <a:lnTo>
                    <a:pt x="29" y="40"/>
                  </a:lnTo>
                  <a:lnTo>
                    <a:pt x="27" y="42"/>
                  </a:lnTo>
                  <a:lnTo>
                    <a:pt x="25" y="43"/>
                  </a:lnTo>
                  <a:lnTo>
                    <a:pt x="23" y="46"/>
                  </a:lnTo>
                  <a:lnTo>
                    <a:pt x="18" y="49"/>
                  </a:lnTo>
                  <a:lnTo>
                    <a:pt x="14" y="52"/>
                  </a:lnTo>
                  <a:lnTo>
                    <a:pt x="11" y="54"/>
                  </a:lnTo>
                  <a:lnTo>
                    <a:pt x="8" y="56"/>
                  </a:lnTo>
                  <a:lnTo>
                    <a:pt x="8" y="58"/>
                  </a:lnTo>
                  <a:lnTo>
                    <a:pt x="5" y="56"/>
                  </a:lnTo>
                  <a:lnTo>
                    <a:pt x="2" y="54"/>
                  </a:lnTo>
                  <a:lnTo>
                    <a:pt x="0" y="52"/>
                  </a:lnTo>
                  <a:lnTo>
                    <a:pt x="1" y="50"/>
                  </a:lnTo>
                  <a:lnTo>
                    <a:pt x="1" y="47"/>
                  </a:lnTo>
                  <a:lnTo>
                    <a:pt x="0" y="43"/>
                  </a:lnTo>
                  <a:lnTo>
                    <a:pt x="0" y="41"/>
                  </a:lnTo>
                  <a:lnTo>
                    <a:pt x="0" y="36"/>
                  </a:lnTo>
                  <a:lnTo>
                    <a:pt x="1" y="31"/>
                  </a:lnTo>
                  <a:lnTo>
                    <a:pt x="2" y="28"/>
                  </a:lnTo>
                  <a:lnTo>
                    <a:pt x="3" y="22"/>
                  </a:lnTo>
                  <a:lnTo>
                    <a:pt x="6" y="14"/>
                  </a:lnTo>
                  <a:lnTo>
                    <a:pt x="7" y="11"/>
                  </a:lnTo>
                  <a:lnTo>
                    <a:pt x="8" y="7"/>
                  </a:lnTo>
                  <a:lnTo>
                    <a:pt x="9" y="5"/>
                  </a:lnTo>
                  <a:lnTo>
                    <a:pt x="12" y="4"/>
                  </a:lnTo>
                  <a:lnTo>
                    <a:pt x="14" y="2"/>
                  </a:lnTo>
                  <a:lnTo>
                    <a:pt x="15" y="1"/>
                  </a:lnTo>
                  <a:lnTo>
                    <a:pt x="18" y="0"/>
                  </a:lnTo>
                  <a:lnTo>
                    <a:pt x="20" y="1"/>
                  </a:lnTo>
                  <a:lnTo>
                    <a:pt x="24" y="1"/>
                  </a:lnTo>
                  <a:lnTo>
                    <a:pt x="27" y="1"/>
                  </a:lnTo>
                  <a:lnTo>
                    <a:pt x="30" y="2"/>
                  </a:lnTo>
                  <a:lnTo>
                    <a:pt x="33" y="4"/>
                  </a:lnTo>
                  <a:lnTo>
                    <a:pt x="35" y="8"/>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50" name="Freeform 106"/>
            <p:cNvSpPr>
              <a:spLocks/>
            </p:cNvSpPr>
            <p:nvPr/>
          </p:nvSpPr>
          <p:spPr bwMode="auto">
            <a:xfrm rot="1627522">
              <a:off x="1372" y="3151"/>
              <a:ext cx="37" cy="38"/>
            </a:xfrm>
            <a:custGeom>
              <a:avLst/>
              <a:gdLst>
                <a:gd name="T0" fmla="*/ 28 w 30"/>
                <a:gd name="T1" fmla="*/ 16 h 25"/>
                <a:gd name="T2" fmla="*/ 30 w 30"/>
                <a:gd name="T3" fmla="*/ 8 h 25"/>
                <a:gd name="T4" fmla="*/ 30 w 30"/>
                <a:gd name="T5" fmla="*/ 5 h 25"/>
                <a:gd name="T6" fmla="*/ 28 w 30"/>
                <a:gd name="T7" fmla="*/ 2 h 25"/>
                <a:gd name="T8" fmla="*/ 27 w 30"/>
                <a:gd name="T9" fmla="*/ 2 h 25"/>
                <a:gd name="T10" fmla="*/ 22 w 30"/>
                <a:gd name="T11" fmla="*/ 4 h 25"/>
                <a:gd name="T12" fmla="*/ 21 w 30"/>
                <a:gd name="T13" fmla="*/ 0 h 25"/>
                <a:gd name="T14" fmla="*/ 16 w 30"/>
                <a:gd name="T15" fmla="*/ 1 h 25"/>
                <a:gd name="T16" fmla="*/ 12 w 30"/>
                <a:gd name="T17" fmla="*/ 1 h 25"/>
                <a:gd name="T18" fmla="*/ 8 w 30"/>
                <a:gd name="T19" fmla="*/ 6 h 25"/>
                <a:gd name="T20" fmla="*/ 4 w 30"/>
                <a:gd name="T21" fmla="*/ 7 h 25"/>
                <a:gd name="T22" fmla="*/ 1 w 30"/>
                <a:gd name="T23" fmla="*/ 8 h 25"/>
                <a:gd name="T24" fmla="*/ 0 w 30"/>
                <a:gd name="T25" fmla="*/ 14 h 25"/>
                <a:gd name="T26" fmla="*/ 1 w 30"/>
                <a:gd name="T27" fmla="*/ 17 h 25"/>
                <a:gd name="T28" fmla="*/ 2 w 30"/>
                <a:gd name="T29" fmla="*/ 20 h 25"/>
                <a:gd name="T30" fmla="*/ 4 w 30"/>
                <a:gd name="T31" fmla="*/ 23 h 25"/>
                <a:gd name="T32" fmla="*/ 6 w 30"/>
                <a:gd name="T33" fmla="*/ 24 h 25"/>
                <a:gd name="T34" fmla="*/ 8 w 30"/>
                <a:gd name="T35" fmla="*/ 24 h 25"/>
                <a:gd name="T36" fmla="*/ 12 w 30"/>
                <a:gd name="T37" fmla="*/ 24 h 25"/>
                <a:gd name="T38" fmla="*/ 15 w 30"/>
                <a:gd name="T39" fmla="*/ 24 h 25"/>
                <a:gd name="T40" fmla="*/ 21 w 30"/>
                <a:gd name="T41" fmla="*/ 25 h 25"/>
                <a:gd name="T42" fmla="*/ 22 w 30"/>
                <a:gd name="T43" fmla="*/ 24 h 25"/>
                <a:gd name="T44" fmla="*/ 26 w 30"/>
                <a:gd name="T45" fmla="*/ 23 h 25"/>
                <a:gd name="T46" fmla="*/ 27 w 30"/>
                <a:gd name="T47" fmla="*/ 18 h 25"/>
                <a:gd name="T48" fmla="*/ 28 w 30"/>
                <a:gd name="T49"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0" h="25">
                  <a:moveTo>
                    <a:pt x="28" y="16"/>
                  </a:moveTo>
                  <a:lnTo>
                    <a:pt x="30" y="8"/>
                  </a:lnTo>
                  <a:lnTo>
                    <a:pt x="30" y="5"/>
                  </a:lnTo>
                  <a:lnTo>
                    <a:pt x="28" y="2"/>
                  </a:lnTo>
                  <a:lnTo>
                    <a:pt x="27" y="2"/>
                  </a:lnTo>
                  <a:lnTo>
                    <a:pt x="22" y="4"/>
                  </a:lnTo>
                  <a:lnTo>
                    <a:pt x="21" y="0"/>
                  </a:lnTo>
                  <a:lnTo>
                    <a:pt x="16" y="1"/>
                  </a:lnTo>
                  <a:lnTo>
                    <a:pt x="12" y="1"/>
                  </a:lnTo>
                  <a:lnTo>
                    <a:pt x="8" y="6"/>
                  </a:lnTo>
                  <a:lnTo>
                    <a:pt x="4" y="7"/>
                  </a:lnTo>
                  <a:lnTo>
                    <a:pt x="1" y="8"/>
                  </a:lnTo>
                  <a:lnTo>
                    <a:pt x="0" y="14"/>
                  </a:lnTo>
                  <a:lnTo>
                    <a:pt x="1" y="17"/>
                  </a:lnTo>
                  <a:lnTo>
                    <a:pt x="2" y="20"/>
                  </a:lnTo>
                  <a:lnTo>
                    <a:pt x="4" y="23"/>
                  </a:lnTo>
                  <a:lnTo>
                    <a:pt x="6" y="24"/>
                  </a:lnTo>
                  <a:lnTo>
                    <a:pt x="8" y="24"/>
                  </a:lnTo>
                  <a:lnTo>
                    <a:pt x="12" y="24"/>
                  </a:lnTo>
                  <a:lnTo>
                    <a:pt x="15" y="24"/>
                  </a:lnTo>
                  <a:lnTo>
                    <a:pt x="21" y="25"/>
                  </a:lnTo>
                  <a:lnTo>
                    <a:pt x="22" y="24"/>
                  </a:lnTo>
                  <a:lnTo>
                    <a:pt x="26" y="23"/>
                  </a:lnTo>
                  <a:lnTo>
                    <a:pt x="27" y="18"/>
                  </a:lnTo>
                  <a:lnTo>
                    <a:pt x="28" y="16"/>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51" name="Freeform 107"/>
            <p:cNvSpPr>
              <a:spLocks/>
            </p:cNvSpPr>
            <p:nvPr/>
          </p:nvSpPr>
          <p:spPr bwMode="auto">
            <a:xfrm rot="1627522">
              <a:off x="1381" y="3157"/>
              <a:ext cx="196" cy="324"/>
            </a:xfrm>
            <a:custGeom>
              <a:avLst/>
              <a:gdLst>
                <a:gd name="T0" fmla="*/ 52 w 158"/>
                <a:gd name="T1" fmla="*/ 197 h 219"/>
                <a:gd name="T2" fmla="*/ 55 w 158"/>
                <a:gd name="T3" fmla="*/ 186 h 219"/>
                <a:gd name="T4" fmla="*/ 52 w 158"/>
                <a:gd name="T5" fmla="*/ 173 h 219"/>
                <a:gd name="T6" fmla="*/ 44 w 158"/>
                <a:gd name="T7" fmla="*/ 171 h 219"/>
                <a:gd name="T8" fmla="*/ 38 w 158"/>
                <a:gd name="T9" fmla="*/ 171 h 219"/>
                <a:gd name="T10" fmla="*/ 34 w 158"/>
                <a:gd name="T11" fmla="*/ 159 h 219"/>
                <a:gd name="T12" fmla="*/ 30 w 158"/>
                <a:gd name="T13" fmla="*/ 149 h 219"/>
                <a:gd name="T14" fmla="*/ 20 w 158"/>
                <a:gd name="T15" fmla="*/ 139 h 219"/>
                <a:gd name="T16" fmla="*/ 22 w 158"/>
                <a:gd name="T17" fmla="*/ 133 h 219"/>
                <a:gd name="T18" fmla="*/ 20 w 158"/>
                <a:gd name="T19" fmla="*/ 126 h 219"/>
                <a:gd name="T20" fmla="*/ 13 w 158"/>
                <a:gd name="T21" fmla="*/ 121 h 219"/>
                <a:gd name="T22" fmla="*/ 8 w 158"/>
                <a:gd name="T23" fmla="*/ 113 h 219"/>
                <a:gd name="T24" fmla="*/ 0 w 158"/>
                <a:gd name="T25" fmla="*/ 107 h 219"/>
                <a:gd name="T26" fmla="*/ 7 w 158"/>
                <a:gd name="T27" fmla="*/ 100 h 219"/>
                <a:gd name="T28" fmla="*/ 19 w 158"/>
                <a:gd name="T29" fmla="*/ 103 h 219"/>
                <a:gd name="T30" fmla="*/ 26 w 158"/>
                <a:gd name="T31" fmla="*/ 101 h 219"/>
                <a:gd name="T32" fmla="*/ 34 w 158"/>
                <a:gd name="T33" fmla="*/ 101 h 219"/>
                <a:gd name="T34" fmla="*/ 42 w 158"/>
                <a:gd name="T35" fmla="*/ 97 h 219"/>
                <a:gd name="T36" fmla="*/ 46 w 158"/>
                <a:gd name="T37" fmla="*/ 94 h 219"/>
                <a:gd name="T38" fmla="*/ 46 w 158"/>
                <a:gd name="T39" fmla="*/ 83 h 219"/>
                <a:gd name="T40" fmla="*/ 50 w 158"/>
                <a:gd name="T41" fmla="*/ 77 h 219"/>
                <a:gd name="T42" fmla="*/ 54 w 158"/>
                <a:gd name="T43" fmla="*/ 70 h 219"/>
                <a:gd name="T44" fmla="*/ 50 w 158"/>
                <a:gd name="T45" fmla="*/ 60 h 219"/>
                <a:gd name="T46" fmla="*/ 49 w 158"/>
                <a:gd name="T47" fmla="*/ 48 h 219"/>
                <a:gd name="T48" fmla="*/ 52 w 158"/>
                <a:gd name="T49" fmla="*/ 39 h 219"/>
                <a:gd name="T50" fmla="*/ 61 w 158"/>
                <a:gd name="T51" fmla="*/ 34 h 219"/>
                <a:gd name="T52" fmla="*/ 66 w 158"/>
                <a:gd name="T53" fmla="*/ 24 h 219"/>
                <a:gd name="T54" fmla="*/ 73 w 158"/>
                <a:gd name="T55" fmla="*/ 18 h 219"/>
                <a:gd name="T56" fmla="*/ 80 w 158"/>
                <a:gd name="T57" fmla="*/ 11 h 219"/>
                <a:gd name="T58" fmla="*/ 85 w 158"/>
                <a:gd name="T59" fmla="*/ 1 h 219"/>
                <a:gd name="T60" fmla="*/ 93 w 158"/>
                <a:gd name="T61" fmla="*/ 3 h 219"/>
                <a:gd name="T62" fmla="*/ 100 w 158"/>
                <a:gd name="T63" fmla="*/ 7 h 219"/>
                <a:gd name="T64" fmla="*/ 110 w 158"/>
                <a:gd name="T65" fmla="*/ 6 h 219"/>
                <a:gd name="T66" fmla="*/ 114 w 158"/>
                <a:gd name="T67" fmla="*/ 16 h 219"/>
                <a:gd name="T68" fmla="*/ 120 w 158"/>
                <a:gd name="T69" fmla="*/ 19 h 219"/>
                <a:gd name="T70" fmla="*/ 124 w 158"/>
                <a:gd name="T71" fmla="*/ 16 h 219"/>
                <a:gd name="T72" fmla="*/ 136 w 158"/>
                <a:gd name="T73" fmla="*/ 13 h 219"/>
                <a:gd name="T74" fmla="*/ 140 w 158"/>
                <a:gd name="T75" fmla="*/ 7 h 219"/>
                <a:gd name="T76" fmla="*/ 153 w 158"/>
                <a:gd name="T77" fmla="*/ 12 h 219"/>
                <a:gd name="T78" fmla="*/ 156 w 158"/>
                <a:gd name="T79" fmla="*/ 19 h 219"/>
                <a:gd name="T80" fmla="*/ 158 w 158"/>
                <a:gd name="T81" fmla="*/ 27 h 219"/>
                <a:gd name="T82" fmla="*/ 142 w 158"/>
                <a:gd name="T83" fmla="*/ 42 h 219"/>
                <a:gd name="T84" fmla="*/ 115 w 158"/>
                <a:gd name="T85" fmla="*/ 94 h 219"/>
                <a:gd name="T86" fmla="*/ 92 w 158"/>
                <a:gd name="T87" fmla="*/ 150 h 219"/>
                <a:gd name="T88" fmla="*/ 94 w 158"/>
                <a:gd name="T89" fmla="*/ 162 h 219"/>
                <a:gd name="T90" fmla="*/ 82 w 158"/>
                <a:gd name="T91" fmla="*/ 193 h 219"/>
                <a:gd name="T92" fmla="*/ 69 w 158"/>
                <a:gd name="T93" fmla="*/ 217 h 219"/>
                <a:gd name="T94" fmla="*/ 57 w 158"/>
                <a:gd name="T95" fmla="*/ 20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8" h="219">
                  <a:moveTo>
                    <a:pt x="50" y="203"/>
                  </a:moveTo>
                  <a:lnTo>
                    <a:pt x="51" y="199"/>
                  </a:lnTo>
                  <a:lnTo>
                    <a:pt x="52" y="197"/>
                  </a:lnTo>
                  <a:lnTo>
                    <a:pt x="55" y="193"/>
                  </a:lnTo>
                  <a:lnTo>
                    <a:pt x="56" y="190"/>
                  </a:lnTo>
                  <a:lnTo>
                    <a:pt x="55" y="186"/>
                  </a:lnTo>
                  <a:lnTo>
                    <a:pt x="55" y="179"/>
                  </a:lnTo>
                  <a:lnTo>
                    <a:pt x="54" y="174"/>
                  </a:lnTo>
                  <a:lnTo>
                    <a:pt x="52" y="173"/>
                  </a:lnTo>
                  <a:lnTo>
                    <a:pt x="50" y="173"/>
                  </a:lnTo>
                  <a:lnTo>
                    <a:pt x="46" y="172"/>
                  </a:lnTo>
                  <a:lnTo>
                    <a:pt x="44" y="171"/>
                  </a:lnTo>
                  <a:lnTo>
                    <a:pt x="42" y="169"/>
                  </a:lnTo>
                  <a:lnTo>
                    <a:pt x="40" y="171"/>
                  </a:lnTo>
                  <a:lnTo>
                    <a:pt x="38" y="171"/>
                  </a:lnTo>
                  <a:lnTo>
                    <a:pt x="36" y="166"/>
                  </a:lnTo>
                  <a:lnTo>
                    <a:pt x="36" y="162"/>
                  </a:lnTo>
                  <a:lnTo>
                    <a:pt x="34" y="159"/>
                  </a:lnTo>
                  <a:lnTo>
                    <a:pt x="34" y="156"/>
                  </a:lnTo>
                  <a:lnTo>
                    <a:pt x="33" y="153"/>
                  </a:lnTo>
                  <a:lnTo>
                    <a:pt x="30" y="149"/>
                  </a:lnTo>
                  <a:lnTo>
                    <a:pt x="24" y="144"/>
                  </a:lnTo>
                  <a:lnTo>
                    <a:pt x="21" y="142"/>
                  </a:lnTo>
                  <a:lnTo>
                    <a:pt x="20" y="139"/>
                  </a:lnTo>
                  <a:lnTo>
                    <a:pt x="21" y="137"/>
                  </a:lnTo>
                  <a:lnTo>
                    <a:pt x="21" y="135"/>
                  </a:lnTo>
                  <a:lnTo>
                    <a:pt x="22" y="133"/>
                  </a:lnTo>
                  <a:lnTo>
                    <a:pt x="22" y="131"/>
                  </a:lnTo>
                  <a:lnTo>
                    <a:pt x="21" y="129"/>
                  </a:lnTo>
                  <a:lnTo>
                    <a:pt x="20" y="126"/>
                  </a:lnTo>
                  <a:lnTo>
                    <a:pt x="18" y="124"/>
                  </a:lnTo>
                  <a:lnTo>
                    <a:pt x="16" y="123"/>
                  </a:lnTo>
                  <a:lnTo>
                    <a:pt x="13" y="121"/>
                  </a:lnTo>
                  <a:lnTo>
                    <a:pt x="12" y="120"/>
                  </a:lnTo>
                  <a:lnTo>
                    <a:pt x="10" y="117"/>
                  </a:lnTo>
                  <a:lnTo>
                    <a:pt x="8" y="113"/>
                  </a:lnTo>
                  <a:lnTo>
                    <a:pt x="7" y="111"/>
                  </a:lnTo>
                  <a:lnTo>
                    <a:pt x="2" y="108"/>
                  </a:lnTo>
                  <a:lnTo>
                    <a:pt x="0" y="107"/>
                  </a:lnTo>
                  <a:lnTo>
                    <a:pt x="0" y="103"/>
                  </a:lnTo>
                  <a:lnTo>
                    <a:pt x="1" y="100"/>
                  </a:lnTo>
                  <a:lnTo>
                    <a:pt x="7" y="100"/>
                  </a:lnTo>
                  <a:lnTo>
                    <a:pt x="10" y="101"/>
                  </a:lnTo>
                  <a:lnTo>
                    <a:pt x="15" y="103"/>
                  </a:lnTo>
                  <a:lnTo>
                    <a:pt x="19" y="103"/>
                  </a:lnTo>
                  <a:lnTo>
                    <a:pt x="20" y="103"/>
                  </a:lnTo>
                  <a:lnTo>
                    <a:pt x="24" y="101"/>
                  </a:lnTo>
                  <a:lnTo>
                    <a:pt x="26" y="101"/>
                  </a:lnTo>
                  <a:lnTo>
                    <a:pt x="30" y="102"/>
                  </a:lnTo>
                  <a:lnTo>
                    <a:pt x="33" y="101"/>
                  </a:lnTo>
                  <a:lnTo>
                    <a:pt x="34" y="101"/>
                  </a:lnTo>
                  <a:lnTo>
                    <a:pt x="37" y="99"/>
                  </a:lnTo>
                  <a:lnTo>
                    <a:pt x="38" y="97"/>
                  </a:lnTo>
                  <a:lnTo>
                    <a:pt x="42" y="97"/>
                  </a:lnTo>
                  <a:lnTo>
                    <a:pt x="43" y="97"/>
                  </a:lnTo>
                  <a:lnTo>
                    <a:pt x="45" y="96"/>
                  </a:lnTo>
                  <a:lnTo>
                    <a:pt x="46" y="94"/>
                  </a:lnTo>
                  <a:lnTo>
                    <a:pt x="48" y="90"/>
                  </a:lnTo>
                  <a:lnTo>
                    <a:pt x="46" y="87"/>
                  </a:lnTo>
                  <a:lnTo>
                    <a:pt x="46" y="83"/>
                  </a:lnTo>
                  <a:lnTo>
                    <a:pt x="46" y="82"/>
                  </a:lnTo>
                  <a:lnTo>
                    <a:pt x="49" y="79"/>
                  </a:lnTo>
                  <a:lnTo>
                    <a:pt x="50" y="77"/>
                  </a:lnTo>
                  <a:lnTo>
                    <a:pt x="52" y="75"/>
                  </a:lnTo>
                  <a:lnTo>
                    <a:pt x="52" y="72"/>
                  </a:lnTo>
                  <a:lnTo>
                    <a:pt x="54" y="70"/>
                  </a:lnTo>
                  <a:lnTo>
                    <a:pt x="52" y="66"/>
                  </a:lnTo>
                  <a:lnTo>
                    <a:pt x="51" y="63"/>
                  </a:lnTo>
                  <a:lnTo>
                    <a:pt x="50" y="60"/>
                  </a:lnTo>
                  <a:lnTo>
                    <a:pt x="50" y="54"/>
                  </a:lnTo>
                  <a:lnTo>
                    <a:pt x="49" y="52"/>
                  </a:lnTo>
                  <a:lnTo>
                    <a:pt x="49" y="48"/>
                  </a:lnTo>
                  <a:lnTo>
                    <a:pt x="50" y="45"/>
                  </a:lnTo>
                  <a:lnTo>
                    <a:pt x="51" y="41"/>
                  </a:lnTo>
                  <a:lnTo>
                    <a:pt x="52" y="39"/>
                  </a:lnTo>
                  <a:lnTo>
                    <a:pt x="56" y="35"/>
                  </a:lnTo>
                  <a:lnTo>
                    <a:pt x="58" y="34"/>
                  </a:lnTo>
                  <a:lnTo>
                    <a:pt x="61" y="34"/>
                  </a:lnTo>
                  <a:lnTo>
                    <a:pt x="63" y="33"/>
                  </a:lnTo>
                  <a:lnTo>
                    <a:pt x="64" y="31"/>
                  </a:lnTo>
                  <a:lnTo>
                    <a:pt x="66" y="24"/>
                  </a:lnTo>
                  <a:lnTo>
                    <a:pt x="68" y="22"/>
                  </a:lnTo>
                  <a:lnTo>
                    <a:pt x="70" y="21"/>
                  </a:lnTo>
                  <a:lnTo>
                    <a:pt x="73" y="18"/>
                  </a:lnTo>
                  <a:lnTo>
                    <a:pt x="75" y="16"/>
                  </a:lnTo>
                  <a:lnTo>
                    <a:pt x="78" y="13"/>
                  </a:lnTo>
                  <a:lnTo>
                    <a:pt x="80" y="11"/>
                  </a:lnTo>
                  <a:lnTo>
                    <a:pt x="81" y="6"/>
                  </a:lnTo>
                  <a:lnTo>
                    <a:pt x="82" y="3"/>
                  </a:lnTo>
                  <a:lnTo>
                    <a:pt x="85" y="1"/>
                  </a:lnTo>
                  <a:lnTo>
                    <a:pt x="88" y="1"/>
                  </a:lnTo>
                  <a:lnTo>
                    <a:pt x="90" y="0"/>
                  </a:lnTo>
                  <a:lnTo>
                    <a:pt x="93" y="3"/>
                  </a:lnTo>
                  <a:lnTo>
                    <a:pt x="96" y="5"/>
                  </a:lnTo>
                  <a:lnTo>
                    <a:pt x="99" y="7"/>
                  </a:lnTo>
                  <a:lnTo>
                    <a:pt x="100" y="7"/>
                  </a:lnTo>
                  <a:lnTo>
                    <a:pt x="104" y="7"/>
                  </a:lnTo>
                  <a:lnTo>
                    <a:pt x="106" y="6"/>
                  </a:lnTo>
                  <a:lnTo>
                    <a:pt x="110" y="6"/>
                  </a:lnTo>
                  <a:lnTo>
                    <a:pt x="111" y="6"/>
                  </a:lnTo>
                  <a:lnTo>
                    <a:pt x="112" y="9"/>
                  </a:lnTo>
                  <a:lnTo>
                    <a:pt x="114" y="16"/>
                  </a:lnTo>
                  <a:lnTo>
                    <a:pt x="115" y="17"/>
                  </a:lnTo>
                  <a:lnTo>
                    <a:pt x="117" y="18"/>
                  </a:lnTo>
                  <a:lnTo>
                    <a:pt x="120" y="19"/>
                  </a:lnTo>
                  <a:lnTo>
                    <a:pt x="122" y="19"/>
                  </a:lnTo>
                  <a:lnTo>
                    <a:pt x="123" y="17"/>
                  </a:lnTo>
                  <a:lnTo>
                    <a:pt x="124" y="16"/>
                  </a:lnTo>
                  <a:lnTo>
                    <a:pt x="130" y="17"/>
                  </a:lnTo>
                  <a:lnTo>
                    <a:pt x="133" y="16"/>
                  </a:lnTo>
                  <a:lnTo>
                    <a:pt x="136" y="13"/>
                  </a:lnTo>
                  <a:lnTo>
                    <a:pt x="138" y="12"/>
                  </a:lnTo>
                  <a:lnTo>
                    <a:pt x="139" y="9"/>
                  </a:lnTo>
                  <a:lnTo>
                    <a:pt x="140" y="7"/>
                  </a:lnTo>
                  <a:lnTo>
                    <a:pt x="145" y="9"/>
                  </a:lnTo>
                  <a:lnTo>
                    <a:pt x="148" y="10"/>
                  </a:lnTo>
                  <a:lnTo>
                    <a:pt x="153" y="12"/>
                  </a:lnTo>
                  <a:lnTo>
                    <a:pt x="154" y="13"/>
                  </a:lnTo>
                  <a:lnTo>
                    <a:pt x="154" y="16"/>
                  </a:lnTo>
                  <a:lnTo>
                    <a:pt x="156" y="19"/>
                  </a:lnTo>
                  <a:lnTo>
                    <a:pt x="156" y="23"/>
                  </a:lnTo>
                  <a:lnTo>
                    <a:pt x="157" y="25"/>
                  </a:lnTo>
                  <a:lnTo>
                    <a:pt x="158" y="27"/>
                  </a:lnTo>
                  <a:lnTo>
                    <a:pt x="154" y="30"/>
                  </a:lnTo>
                  <a:lnTo>
                    <a:pt x="147" y="35"/>
                  </a:lnTo>
                  <a:lnTo>
                    <a:pt x="142" y="42"/>
                  </a:lnTo>
                  <a:lnTo>
                    <a:pt x="135" y="55"/>
                  </a:lnTo>
                  <a:lnTo>
                    <a:pt x="124" y="73"/>
                  </a:lnTo>
                  <a:lnTo>
                    <a:pt x="115" y="94"/>
                  </a:lnTo>
                  <a:lnTo>
                    <a:pt x="106" y="117"/>
                  </a:lnTo>
                  <a:lnTo>
                    <a:pt x="102" y="121"/>
                  </a:lnTo>
                  <a:lnTo>
                    <a:pt x="92" y="150"/>
                  </a:lnTo>
                  <a:lnTo>
                    <a:pt x="92" y="154"/>
                  </a:lnTo>
                  <a:lnTo>
                    <a:pt x="94" y="159"/>
                  </a:lnTo>
                  <a:lnTo>
                    <a:pt x="94" y="162"/>
                  </a:lnTo>
                  <a:lnTo>
                    <a:pt x="91" y="178"/>
                  </a:lnTo>
                  <a:lnTo>
                    <a:pt x="85" y="189"/>
                  </a:lnTo>
                  <a:lnTo>
                    <a:pt x="82" y="193"/>
                  </a:lnTo>
                  <a:lnTo>
                    <a:pt x="81" y="197"/>
                  </a:lnTo>
                  <a:lnTo>
                    <a:pt x="78" y="207"/>
                  </a:lnTo>
                  <a:lnTo>
                    <a:pt x="69" y="217"/>
                  </a:lnTo>
                  <a:lnTo>
                    <a:pt x="66" y="219"/>
                  </a:lnTo>
                  <a:lnTo>
                    <a:pt x="62" y="216"/>
                  </a:lnTo>
                  <a:lnTo>
                    <a:pt x="57" y="209"/>
                  </a:lnTo>
                  <a:lnTo>
                    <a:pt x="52" y="203"/>
                  </a:lnTo>
                  <a:lnTo>
                    <a:pt x="50" y="203"/>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52" name="Freeform 108"/>
            <p:cNvSpPr>
              <a:spLocks/>
            </p:cNvSpPr>
            <p:nvPr/>
          </p:nvSpPr>
          <p:spPr bwMode="auto">
            <a:xfrm rot="1627522">
              <a:off x="1248" y="3219"/>
              <a:ext cx="173" cy="256"/>
            </a:xfrm>
            <a:custGeom>
              <a:avLst/>
              <a:gdLst>
                <a:gd name="T0" fmla="*/ 136 w 140"/>
                <a:gd name="T1" fmla="*/ 112 h 172"/>
                <a:gd name="T2" fmla="*/ 139 w 140"/>
                <a:gd name="T3" fmla="*/ 101 h 172"/>
                <a:gd name="T4" fmla="*/ 136 w 140"/>
                <a:gd name="T5" fmla="*/ 88 h 172"/>
                <a:gd name="T6" fmla="*/ 128 w 140"/>
                <a:gd name="T7" fmla="*/ 86 h 172"/>
                <a:gd name="T8" fmla="*/ 122 w 140"/>
                <a:gd name="T9" fmla="*/ 86 h 172"/>
                <a:gd name="T10" fmla="*/ 118 w 140"/>
                <a:gd name="T11" fmla="*/ 74 h 172"/>
                <a:gd name="T12" fmla="*/ 114 w 140"/>
                <a:gd name="T13" fmla="*/ 64 h 172"/>
                <a:gd name="T14" fmla="*/ 104 w 140"/>
                <a:gd name="T15" fmla="*/ 54 h 172"/>
                <a:gd name="T16" fmla="*/ 106 w 140"/>
                <a:gd name="T17" fmla="*/ 48 h 172"/>
                <a:gd name="T18" fmla="*/ 104 w 140"/>
                <a:gd name="T19" fmla="*/ 41 h 172"/>
                <a:gd name="T20" fmla="*/ 97 w 140"/>
                <a:gd name="T21" fmla="*/ 36 h 172"/>
                <a:gd name="T22" fmla="*/ 92 w 140"/>
                <a:gd name="T23" fmla="*/ 28 h 172"/>
                <a:gd name="T24" fmla="*/ 84 w 140"/>
                <a:gd name="T25" fmla="*/ 22 h 172"/>
                <a:gd name="T26" fmla="*/ 82 w 140"/>
                <a:gd name="T27" fmla="*/ 11 h 172"/>
                <a:gd name="T28" fmla="*/ 76 w 140"/>
                <a:gd name="T29" fmla="*/ 2 h 172"/>
                <a:gd name="T30" fmla="*/ 69 w 140"/>
                <a:gd name="T31" fmla="*/ 4 h 172"/>
                <a:gd name="T32" fmla="*/ 57 w 140"/>
                <a:gd name="T33" fmla="*/ 8 h 172"/>
                <a:gd name="T34" fmla="*/ 45 w 140"/>
                <a:gd name="T35" fmla="*/ 5 h 172"/>
                <a:gd name="T36" fmla="*/ 34 w 140"/>
                <a:gd name="T37" fmla="*/ 11 h 172"/>
                <a:gd name="T38" fmla="*/ 18 w 140"/>
                <a:gd name="T39" fmla="*/ 22 h 172"/>
                <a:gd name="T40" fmla="*/ 18 w 140"/>
                <a:gd name="T41" fmla="*/ 45 h 172"/>
                <a:gd name="T42" fmla="*/ 13 w 140"/>
                <a:gd name="T43" fmla="*/ 54 h 172"/>
                <a:gd name="T44" fmla="*/ 22 w 140"/>
                <a:gd name="T45" fmla="*/ 70 h 172"/>
                <a:gd name="T46" fmla="*/ 27 w 140"/>
                <a:gd name="T47" fmla="*/ 82 h 172"/>
                <a:gd name="T48" fmla="*/ 24 w 140"/>
                <a:gd name="T49" fmla="*/ 105 h 172"/>
                <a:gd name="T50" fmla="*/ 4 w 140"/>
                <a:gd name="T51" fmla="*/ 113 h 172"/>
                <a:gd name="T52" fmla="*/ 6 w 140"/>
                <a:gd name="T53" fmla="*/ 129 h 172"/>
                <a:gd name="T54" fmla="*/ 19 w 140"/>
                <a:gd name="T55" fmla="*/ 138 h 172"/>
                <a:gd name="T56" fmla="*/ 39 w 140"/>
                <a:gd name="T57" fmla="*/ 141 h 172"/>
                <a:gd name="T58" fmla="*/ 54 w 140"/>
                <a:gd name="T59" fmla="*/ 153 h 172"/>
                <a:gd name="T60" fmla="*/ 66 w 140"/>
                <a:gd name="T61" fmla="*/ 153 h 172"/>
                <a:gd name="T62" fmla="*/ 63 w 140"/>
                <a:gd name="T63" fmla="*/ 135 h 172"/>
                <a:gd name="T64" fmla="*/ 55 w 140"/>
                <a:gd name="T65" fmla="*/ 116 h 172"/>
                <a:gd name="T66" fmla="*/ 57 w 140"/>
                <a:gd name="T67" fmla="*/ 99 h 172"/>
                <a:gd name="T68" fmla="*/ 63 w 140"/>
                <a:gd name="T69" fmla="*/ 86 h 172"/>
                <a:gd name="T70" fmla="*/ 80 w 140"/>
                <a:gd name="T71" fmla="*/ 76 h 172"/>
                <a:gd name="T72" fmla="*/ 85 w 140"/>
                <a:gd name="T73" fmla="*/ 93 h 172"/>
                <a:gd name="T74" fmla="*/ 80 w 140"/>
                <a:gd name="T75" fmla="*/ 96 h 172"/>
                <a:gd name="T76" fmla="*/ 72 w 140"/>
                <a:gd name="T77" fmla="*/ 86 h 172"/>
                <a:gd name="T78" fmla="*/ 66 w 140"/>
                <a:gd name="T79" fmla="*/ 89 h 172"/>
                <a:gd name="T80" fmla="*/ 67 w 140"/>
                <a:gd name="T81" fmla="*/ 99 h 172"/>
                <a:gd name="T82" fmla="*/ 73 w 140"/>
                <a:gd name="T83" fmla="*/ 111 h 172"/>
                <a:gd name="T84" fmla="*/ 82 w 140"/>
                <a:gd name="T85" fmla="*/ 140 h 172"/>
                <a:gd name="T86" fmla="*/ 76 w 140"/>
                <a:gd name="T87" fmla="*/ 149 h 172"/>
                <a:gd name="T88" fmla="*/ 67 w 140"/>
                <a:gd name="T89" fmla="*/ 162 h 172"/>
                <a:gd name="T90" fmla="*/ 63 w 140"/>
                <a:gd name="T91" fmla="*/ 172 h 172"/>
                <a:gd name="T92" fmla="*/ 93 w 140"/>
                <a:gd name="T93" fmla="*/ 165 h 172"/>
                <a:gd name="T94" fmla="*/ 109 w 140"/>
                <a:gd name="T95" fmla="*/ 152 h 172"/>
                <a:gd name="T96" fmla="*/ 124 w 140"/>
                <a:gd name="T97" fmla="*/ 147 h 172"/>
                <a:gd name="T98" fmla="*/ 122 w 140"/>
                <a:gd name="T99" fmla="*/ 131 h 172"/>
                <a:gd name="T100" fmla="*/ 117 w 140"/>
                <a:gd name="T101" fmla="*/ 122 h 172"/>
                <a:gd name="T102" fmla="*/ 134 w 140"/>
                <a:gd name="T103" fmla="*/ 118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72">
                  <a:moveTo>
                    <a:pt x="134" y="118"/>
                  </a:moveTo>
                  <a:lnTo>
                    <a:pt x="135" y="114"/>
                  </a:lnTo>
                  <a:lnTo>
                    <a:pt x="136" y="112"/>
                  </a:lnTo>
                  <a:lnTo>
                    <a:pt x="139" y="108"/>
                  </a:lnTo>
                  <a:lnTo>
                    <a:pt x="140" y="105"/>
                  </a:lnTo>
                  <a:lnTo>
                    <a:pt x="139" y="101"/>
                  </a:lnTo>
                  <a:lnTo>
                    <a:pt x="139" y="94"/>
                  </a:lnTo>
                  <a:lnTo>
                    <a:pt x="138" y="89"/>
                  </a:lnTo>
                  <a:lnTo>
                    <a:pt x="136" y="88"/>
                  </a:lnTo>
                  <a:lnTo>
                    <a:pt x="134" y="88"/>
                  </a:lnTo>
                  <a:lnTo>
                    <a:pt x="130" y="87"/>
                  </a:lnTo>
                  <a:lnTo>
                    <a:pt x="128" y="86"/>
                  </a:lnTo>
                  <a:lnTo>
                    <a:pt x="126" y="84"/>
                  </a:lnTo>
                  <a:lnTo>
                    <a:pt x="124" y="86"/>
                  </a:lnTo>
                  <a:lnTo>
                    <a:pt x="122" y="86"/>
                  </a:lnTo>
                  <a:lnTo>
                    <a:pt x="120" y="81"/>
                  </a:lnTo>
                  <a:lnTo>
                    <a:pt x="120" y="77"/>
                  </a:lnTo>
                  <a:lnTo>
                    <a:pt x="118" y="74"/>
                  </a:lnTo>
                  <a:lnTo>
                    <a:pt x="118" y="71"/>
                  </a:lnTo>
                  <a:lnTo>
                    <a:pt x="117" y="68"/>
                  </a:lnTo>
                  <a:lnTo>
                    <a:pt x="114" y="64"/>
                  </a:lnTo>
                  <a:lnTo>
                    <a:pt x="108" y="59"/>
                  </a:lnTo>
                  <a:lnTo>
                    <a:pt x="105" y="57"/>
                  </a:lnTo>
                  <a:lnTo>
                    <a:pt x="104" y="54"/>
                  </a:lnTo>
                  <a:lnTo>
                    <a:pt x="105" y="52"/>
                  </a:lnTo>
                  <a:lnTo>
                    <a:pt x="105" y="50"/>
                  </a:lnTo>
                  <a:lnTo>
                    <a:pt x="106" y="48"/>
                  </a:lnTo>
                  <a:lnTo>
                    <a:pt x="106" y="46"/>
                  </a:lnTo>
                  <a:lnTo>
                    <a:pt x="105" y="44"/>
                  </a:lnTo>
                  <a:lnTo>
                    <a:pt x="104" y="41"/>
                  </a:lnTo>
                  <a:lnTo>
                    <a:pt x="102" y="39"/>
                  </a:lnTo>
                  <a:lnTo>
                    <a:pt x="100" y="38"/>
                  </a:lnTo>
                  <a:lnTo>
                    <a:pt x="97" y="36"/>
                  </a:lnTo>
                  <a:lnTo>
                    <a:pt x="96" y="35"/>
                  </a:lnTo>
                  <a:lnTo>
                    <a:pt x="94" y="32"/>
                  </a:lnTo>
                  <a:lnTo>
                    <a:pt x="92" y="28"/>
                  </a:lnTo>
                  <a:lnTo>
                    <a:pt x="91" y="26"/>
                  </a:lnTo>
                  <a:lnTo>
                    <a:pt x="86" y="23"/>
                  </a:lnTo>
                  <a:lnTo>
                    <a:pt x="84" y="22"/>
                  </a:lnTo>
                  <a:lnTo>
                    <a:pt x="84" y="18"/>
                  </a:lnTo>
                  <a:lnTo>
                    <a:pt x="85" y="15"/>
                  </a:lnTo>
                  <a:lnTo>
                    <a:pt x="82" y="11"/>
                  </a:lnTo>
                  <a:lnTo>
                    <a:pt x="80" y="8"/>
                  </a:lnTo>
                  <a:lnTo>
                    <a:pt x="78" y="4"/>
                  </a:lnTo>
                  <a:lnTo>
                    <a:pt x="76" y="2"/>
                  </a:lnTo>
                  <a:lnTo>
                    <a:pt x="74" y="0"/>
                  </a:lnTo>
                  <a:lnTo>
                    <a:pt x="72" y="2"/>
                  </a:lnTo>
                  <a:lnTo>
                    <a:pt x="69" y="4"/>
                  </a:lnTo>
                  <a:lnTo>
                    <a:pt x="66" y="5"/>
                  </a:lnTo>
                  <a:lnTo>
                    <a:pt x="62" y="6"/>
                  </a:lnTo>
                  <a:lnTo>
                    <a:pt x="57" y="8"/>
                  </a:lnTo>
                  <a:lnTo>
                    <a:pt x="51" y="9"/>
                  </a:lnTo>
                  <a:lnTo>
                    <a:pt x="49" y="8"/>
                  </a:lnTo>
                  <a:lnTo>
                    <a:pt x="45" y="5"/>
                  </a:lnTo>
                  <a:lnTo>
                    <a:pt x="44" y="2"/>
                  </a:lnTo>
                  <a:lnTo>
                    <a:pt x="42" y="5"/>
                  </a:lnTo>
                  <a:lnTo>
                    <a:pt x="34" y="11"/>
                  </a:lnTo>
                  <a:lnTo>
                    <a:pt x="27" y="15"/>
                  </a:lnTo>
                  <a:lnTo>
                    <a:pt x="21" y="17"/>
                  </a:lnTo>
                  <a:lnTo>
                    <a:pt x="18" y="22"/>
                  </a:lnTo>
                  <a:lnTo>
                    <a:pt x="16" y="28"/>
                  </a:lnTo>
                  <a:lnTo>
                    <a:pt x="18" y="42"/>
                  </a:lnTo>
                  <a:lnTo>
                    <a:pt x="18" y="45"/>
                  </a:lnTo>
                  <a:lnTo>
                    <a:pt x="16" y="47"/>
                  </a:lnTo>
                  <a:lnTo>
                    <a:pt x="15" y="51"/>
                  </a:lnTo>
                  <a:lnTo>
                    <a:pt x="13" y="54"/>
                  </a:lnTo>
                  <a:lnTo>
                    <a:pt x="12" y="58"/>
                  </a:lnTo>
                  <a:lnTo>
                    <a:pt x="15" y="64"/>
                  </a:lnTo>
                  <a:lnTo>
                    <a:pt x="22" y="70"/>
                  </a:lnTo>
                  <a:lnTo>
                    <a:pt x="24" y="72"/>
                  </a:lnTo>
                  <a:lnTo>
                    <a:pt x="26" y="76"/>
                  </a:lnTo>
                  <a:lnTo>
                    <a:pt x="27" y="82"/>
                  </a:lnTo>
                  <a:lnTo>
                    <a:pt x="27" y="93"/>
                  </a:lnTo>
                  <a:lnTo>
                    <a:pt x="26" y="100"/>
                  </a:lnTo>
                  <a:lnTo>
                    <a:pt x="24" y="105"/>
                  </a:lnTo>
                  <a:lnTo>
                    <a:pt x="15" y="106"/>
                  </a:lnTo>
                  <a:lnTo>
                    <a:pt x="0" y="107"/>
                  </a:lnTo>
                  <a:lnTo>
                    <a:pt x="4" y="113"/>
                  </a:lnTo>
                  <a:lnTo>
                    <a:pt x="8" y="120"/>
                  </a:lnTo>
                  <a:lnTo>
                    <a:pt x="8" y="124"/>
                  </a:lnTo>
                  <a:lnTo>
                    <a:pt x="6" y="129"/>
                  </a:lnTo>
                  <a:lnTo>
                    <a:pt x="6" y="131"/>
                  </a:lnTo>
                  <a:lnTo>
                    <a:pt x="16" y="137"/>
                  </a:lnTo>
                  <a:lnTo>
                    <a:pt x="19" y="138"/>
                  </a:lnTo>
                  <a:lnTo>
                    <a:pt x="25" y="138"/>
                  </a:lnTo>
                  <a:lnTo>
                    <a:pt x="36" y="140"/>
                  </a:lnTo>
                  <a:lnTo>
                    <a:pt x="39" y="141"/>
                  </a:lnTo>
                  <a:lnTo>
                    <a:pt x="44" y="149"/>
                  </a:lnTo>
                  <a:lnTo>
                    <a:pt x="46" y="152"/>
                  </a:lnTo>
                  <a:lnTo>
                    <a:pt x="54" y="153"/>
                  </a:lnTo>
                  <a:lnTo>
                    <a:pt x="57" y="153"/>
                  </a:lnTo>
                  <a:lnTo>
                    <a:pt x="63" y="155"/>
                  </a:lnTo>
                  <a:lnTo>
                    <a:pt x="66" y="153"/>
                  </a:lnTo>
                  <a:lnTo>
                    <a:pt x="67" y="143"/>
                  </a:lnTo>
                  <a:lnTo>
                    <a:pt x="66" y="138"/>
                  </a:lnTo>
                  <a:lnTo>
                    <a:pt x="63" y="135"/>
                  </a:lnTo>
                  <a:lnTo>
                    <a:pt x="57" y="128"/>
                  </a:lnTo>
                  <a:lnTo>
                    <a:pt x="56" y="122"/>
                  </a:lnTo>
                  <a:lnTo>
                    <a:pt x="55" y="116"/>
                  </a:lnTo>
                  <a:lnTo>
                    <a:pt x="54" y="106"/>
                  </a:lnTo>
                  <a:lnTo>
                    <a:pt x="54" y="102"/>
                  </a:lnTo>
                  <a:lnTo>
                    <a:pt x="57" y="99"/>
                  </a:lnTo>
                  <a:lnTo>
                    <a:pt x="61" y="95"/>
                  </a:lnTo>
                  <a:lnTo>
                    <a:pt x="62" y="93"/>
                  </a:lnTo>
                  <a:lnTo>
                    <a:pt x="63" y="86"/>
                  </a:lnTo>
                  <a:lnTo>
                    <a:pt x="69" y="78"/>
                  </a:lnTo>
                  <a:lnTo>
                    <a:pt x="74" y="76"/>
                  </a:lnTo>
                  <a:lnTo>
                    <a:pt x="80" y="76"/>
                  </a:lnTo>
                  <a:lnTo>
                    <a:pt x="86" y="81"/>
                  </a:lnTo>
                  <a:lnTo>
                    <a:pt x="88" y="86"/>
                  </a:lnTo>
                  <a:lnTo>
                    <a:pt x="85" y="93"/>
                  </a:lnTo>
                  <a:lnTo>
                    <a:pt x="82" y="98"/>
                  </a:lnTo>
                  <a:lnTo>
                    <a:pt x="81" y="99"/>
                  </a:lnTo>
                  <a:lnTo>
                    <a:pt x="80" y="96"/>
                  </a:lnTo>
                  <a:lnTo>
                    <a:pt x="79" y="90"/>
                  </a:lnTo>
                  <a:lnTo>
                    <a:pt x="76" y="87"/>
                  </a:lnTo>
                  <a:lnTo>
                    <a:pt x="72" y="86"/>
                  </a:lnTo>
                  <a:lnTo>
                    <a:pt x="68" y="87"/>
                  </a:lnTo>
                  <a:lnTo>
                    <a:pt x="67" y="87"/>
                  </a:lnTo>
                  <a:lnTo>
                    <a:pt x="66" y="89"/>
                  </a:lnTo>
                  <a:lnTo>
                    <a:pt x="64" y="92"/>
                  </a:lnTo>
                  <a:lnTo>
                    <a:pt x="64" y="94"/>
                  </a:lnTo>
                  <a:lnTo>
                    <a:pt x="67" y="99"/>
                  </a:lnTo>
                  <a:lnTo>
                    <a:pt x="70" y="105"/>
                  </a:lnTo>
                  <a:lnTo>
                    <a:pt x="72" y="107"/>
                  </a:lnTo>
                  <a:lnTo>
                    <a:pt x="73" y="111"/>
                  </a:lnTo>
                  <a:lnTo>
                    <a:pt x="78" y="119"/>
                  </a:lnTo>
                  <a:lnTo>
                    <a:pt x="81" y="131"/>
                  </a:lnTo>
                  <a:lnTo>
                    <a:pt x="82" y="140"/>
                  </a:lnTo>
                  <a:lnTo>
                    <a:pt x="80" y="143"/>
                  </a:lnTo>
                  <a:lnTo>
                    <a:pt x="79" y="146"/>
                  </a:lnTo>
                  <a:lnTo>
                    <a:pt x="76" y="149"/>
                  </a:lnTo>
                  <a:lnTo>
                    <a:pt x="75" y="152"/>
                  </a:lnTo>
                  <a:lnTo>
                    <a:pt x="72" y="156"/>
                  </a:lnTo>
                  <a:lnTo>
                    <a:pt x="67" y="162"/>
                  </a:lnTo>
                  <a:lnTo>
                    <a:pt x="58" y="166"/>
                  </a:lnTo>
                  <a:lnTo>
                    <a:pt x="60" y="170"/>
                  </a:lnTo>
                  <a:lnTo>
                    <a:pt x="63" y="172"/>
                  </a:lnTo>
                  <a:lnTo>
                    <a:pt x="70" y="171"/>
                  </a:lnTo>
                  <a:lnTo>
                    <a:pt x="79" y="167"/>
                  </a:lnTo>
                  <a:lnTo>
                    <a:pt x="93" y="165"/>
                  </a:lnTo>
                  <a:lnTo>
                    <a:pt x="97" y="164"/>
                  </a:lnTo>
                  <a:lnTo>
                    <a:pt x="105" y="155"/>
                  </a:lnTo>
                  <a:lnTo>
                    <a:pt x="109" y="152"/>
                  </a:lnTo>
                  <a:lnTo>
                    <a:pt x="112" y="150"/>
                  </a:lnTo>
                  <a:lnTo>
                    <a:pt x="122" y="149"/>
                  </a:lnTo>
                  <a:lnTo>
                    <a:pt x="124" y="147"/>
                  </a:lnTo>
                  <a:lnTo>
                    <a:pt x="126" y="142"/>
                  </a:lnTo>
                  <a:lnTo>
                    <a:pt x="124" y="135"/>
                  </a:lnTo>
                  <a:lnTo>
                    <a:pt x="122" y="131"/>
                  </a:lnTo>
                  <a:lnTo>
                    <a:pt x="117" y="130"/>
                  </a:lnTo>
                  <a:lnTo>
                    <a:pt x="115" y="126"/>
                  </a:lnTo>
                  <a:lnTo>
                    <a:pt x="117" y="122"/>
                  </a:lnTo>
                  <a:lnTo>
                    <a:pt x="122" y="119"/>
                  </a:lnTo>
                  <a:lnTo>
                    <a:pt x="130" y="117"/>
                  </a:lnTo>
                  <a:lnTo>
                    <a:pt x="134" y="118"/>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53" name="Freeform 109"/>
            <p:cNvSpPr>
              <a:spLocks/>
            </p:cNvSpPr>
            <p:nvPr/>
          </p:nvSpPr>
          <p:spPr bwMode="auto">
            <a:xfrm rot="1627522">
              <a:off x="730" y="3817"/>
              <a:ext cx="102" cy="86"/>
            </a:xfrm>
            <a:custGeom>
              <a:avLst/>
              <a:gdLst>
                <a:gd name="T0" fmla="*/ 36 w 80"/>
                <a:gd name="T1" fmla="*/ 13 h 59"/>
                <a:gd name="T2" fmla="*/ 38 w 80"/>
                <a:gd name="T3" fmla="*/ 12 h 59"/>
                <a:gd name="T4" fmla="*/ 44 w 80"/>
                <a:gd name="T5" fmla="*/ 10 h 59"/>
                <a:gd name="T6" fmla="*/ 51 w 80"/>
                <a:gd name="T7" fmla="*/ 7 h 59"/>
                <a:gd name="T8" fmla="*/ 59 w 80"/>
                <a:gd name="T9" fmla="*/ 5 h 59"/>
                <a:gd name="T10" fmla="*/ 61 w 80"/>
                <a:gd name="T11" fmla="*/ 6 h 59"/>
                <a:gd name="T12" fmla="*/ 63 w 80"/>
                <a:gd name="T13" fmla="*/ 10 h 59"/>
                <a:gd name="T14" fmla="*/ 67 w 80"/>
                <a:gd name="T15" fmla="*/ 12 h 59"/>
                <a:gd name="T16" fmla="*/ 69 w 80"/>
                <a:gd name="T17" fmla="*/ 12 h 59"/>
                <a:gd name="T18" fmla="*/ 71 w 80"/>
                <a:gd name="T19" fmla="*/ 10 h 59"/>
                <a:gd name="T20" fmla="*/ 71 w 80"/>
                <a:gd name="T21" fmla="*/ 7 h 59"/>
                <a:gd name="T22" fmla="*/ 71 w 80"/>
                <a:gd name="T23" fmla="*/ 4 h 59"/>
                <a:gd name="T24" fmla="*/ 72 w 80"/>
                <a:gd name="T25" fmla="*/ 3 h 59"/>
                <a:gd name="T26" fmla="*/ 73 w 80"/>
                <a:gd name="T27" fmla="*/ 0 h 59"/>
                <a:gd name="T28" fmla="*/ 77 w 80"/>
                <a:gd name="T29" fmla="*/ 1 h 59"/>
                <a:gd name="T30" fmla="*/ 78 w 80"/>
                <a:gd name="T31" fmla="*/ 4 h 59"/>
                <a:gd name="T32" fmla="*/ 79 w 80"/>
                <a:gd name="T33" fmla="*/ 9 h 59"/>
                <a:gd name="T34" fmla="*/ 80 w 80"/>
                <a:gd name="T35" fmla="*/ 11 h 59"/>
                <a:gd name="T36" fmla="*/ 79 w 80"/>
                <a:gd name="T37" fmla="*/ 13 h 59"/>
                <a:gd name="T38" fmla="*/ 79 w 80"/>
                <a:gd name="T39" fmla="*/ 17 h 59"/>
                <a:gd name="T40" fmla="*/ 77 w 80"/>
                <a:gd name="T41" fmla="*/ 23 h 59"/>
                <a:gd name="T42" fmla="*/ 69 w 80"/>
                <a:gd name="T43" fmla="*/ 25 h 59"/>
                <a:gd name="T44" fmla="*/ 67 w 80"/>
                <a:gd name="T45" fmla="*/ 24 h 59"/>
                <a:gd name="T46" fmla="*/ 63 w 80"/>
                <a:gd name="T47" fmla="*/ 24 h 59"/>
                <a:gd name="T48" fmla="*/ 61 w 80"/>
                <a:gd name="T49" fmla="*/ 28 h 59"/>
                <a:gd name="T50" fmla="*/ 59 w 80"/>
                <a:gd name="T51" fmla="*/ 30 h 59"/>
                <a:gd name="T52" fmla="*/ 55 w 80"/>
                <a:gd name="T53" fmla="*/ 31 h 59"/>
                <a:gd name="T54" fmla="*/ 50 w 80"/>
                <a:gd name="T55" fmla="*/ 31 h 59"/>
                <a:gd name="T56" fmla="*/ 47 w 80"/>
                <a:gd name="T57" fmla="*/ 33 h 59"/>
                <a:gd name="T58" fmla="*/ 44 w 80"/>
                <a:gd name="T59" fmla="*/ 36 h 59"/>
                <a:gd name="T60" fmla="*/ 42 w 80"/>
                <a:gd name="T61" fmla="*/ 39 h 59"/>
                <a:gd name="T62" fmla="*/ 39 w 80"/>
                <a:gd name="T63" fmla="*/ 46 h 59"/>
                <a:gd name="T64" fmla="*/ 38 w 80"/>
                <a:gd name="T65" fmla="*/ 48 h 59"/>
                <a:gd name="T66" fmla="*/ 32 w 80"/>
                <a:gd name="T67" fmla="*/ 53 h 59"/>
                <a:gd name="T68" fmla="*/ 24 w 80"/>
                <a:gd name="T69" fmla="*/ 59 h 59"/>
                <a:gd name="T70" fmla="*/ 23 w 80"/>
                <a:gd name="T71" fmla="*/ 58 h 59"/>
                <a:gd name="T72" fmla="*/ 19 w 80"/>
                <a:gd name="T73" fmla="*/ 55 h 59"/>
                <a:gd name="T74" fmla="*/ 18 w 80"/>
                <a:gd name="T75" fmla="*/ 52 h 59"/>
                <a:gd name="T76" fmla="*/ 15 w 80"/>
                <a:gd name="T77" fmla="*/ 48 h 59"/>
                <a:gd name="T78" fmla="*/ 13 w 80"/>
                <a:gd name="T79" fmla="*/ 45 h 59"/>
                <a:gd name="T80" fmla="*/ 11 w 80"/>
                <a:gd name="T81" fmla="*/ 42 h 59"/>
                <a:gd name="T82" fmla="*/ 9 w 80"/>
                <a:gd name="T83" fmla="*/ 39 h 59"/>
                <a:gd name="T84" fmla="*/ 5 w 80"/>
                <a:gd name="T85" fmla="*/ 35 h 59"/>
                <a:gd name="T86" fmla="*/ 0 w 80"/>
                <a:gd name="T87" fmla="*/ 30 h 59"/>
                <a:gd name="T88" fmla="*/ 1 w 80"/>
                <a:gd name="T89" fmla="*/ 28 h 59"/>
                <a:gd name="T90" fmla="*/ 3 w 80"/>
                <a:gd name="T91" fmla="*/ 27 h 59"/>
                <a:gd name="T92" fmla="*/ 8 w 80"/>
                <a:gd name="T93" fmla="*/ 25 h 59"/>
                <a:gd name="T94" fmla="*/ 12 w 80"/>
                <a:gd name="T95" fmla="*/ 24 h 59"/>
                <a:gd name="T96" fmla="*/ 14 w 80"/>
                <a:gd name="T97" fmla="*/ 24 h 59"/>
                <a:gd name="T98" fmla="*/ 17 w 80"/>
                <a:gd name="T99" fmla="*/ 23 h 59"/>
                <a:gd name="T100" fmla="*/ 20 w 80"/>
                <a:gd name="T101" fmla="*/ 21 h 59"/>
                <a:gd name="T102" fmla="*/ 20 w 80"/>
                <a:gd name="T103" fmla="*/ 19 h 59"/>
                <a:gd name="T104" fmla="*/ 21 w 80"/>
                <a:gd name="T105" fmla="*/ 18 h 59"/>
                <a:gd name="T106" fmla="*/ 26 w 80"/>
                <a:gd name="T107" fmla="*/ 16 h 59"/>
                <a:gd name="T108" fmla="*/ 36 w 80"/>
                <a:gd name="T109" fmla="*/ 1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0" h="59">
                  <a:moveTo>
                    <a:pt x="36" y="13"/>
                  </a:moveTo>
                  <a:lnTo>
                    <a:pt x="38" y="12"/>
                  </a:lnTo>
                  <a:lnTo>
                    <a:pt x="44" y="10"/>
                  </a:lnTo>
                  <a:lnTo>
                    <a:pt x="51" y="7"/>
                  </a:lnTo>
                  <a:lnTo>
                    <a:pt x="59" y="5"/>
                  </a:lnTo>
                  <a:lnTo>
                    <a:pt x="61" y="6"/>
                  </a:lnTo>
                  <a:lnTo>
                    <a:pt x="63" y="10"/>
                  </a:lnTo>
                  <a:lnTo>
                    <a:pt x="67" y="12"/>
                  </a:lnTo>
                  <a:lnTo>
                    <a:pt x="69" y="12"/>
                  </a:lnTo>
                  <a:lnTo>
                    <a:pt x="71" y="10"/>
                  </a:lnTo>
                  <a:lnTo>
                    <a:pt x="71" y="7"/>
                  </a:lnTo>
                  <a:lnTo>
                    <a:pt x="71" y="4"/>
                  </a:lnTo>
                  <a:lnTo>
                    <a:pt x="72" y="3"/>
                  </a:lnTo>
                  <a:lnTo>
                    <a:pt x="73" y="0"/>
                  </a:lnTo>
                  <a:lnTo>
                    <a:pt x="77" y="1"/>
                  </a:lnTo>
                  <a:lnTo>
                    <a:pt x="78" y="4"/>
                  </a:lnTo>
                  <a:lnTo>
                    <a:pt x="79" y="9"/>
                  </a:lnTo>
                  <a:lnTo>
                    <a:pt x="80" y="11"/>
                  </a:lnTo>
                  <a:lnTo>
                    <a:pt x="79" y="13"/>
                  </a:lnTo>
                  <a:lnTo>
                    <a:pt x="79" y="17"/>
                  </a:lnTo>
                  <a:lnTo>
                    <a:pt x="77" y="23"/>
                  </a:lnTo>
                  <a:lnTo>
                    <a:pt x="69" y="25"/>
                  </a:lnTo>
                  <a:lnTo>
                    <a:pt x="67" y="24"/>
                  </a:lnTo>
                  <a:lnTo>
                    <a:pt x="63" y="24"/>
                  </a:lnTo>
                  <a:lnTo>
                    <a:pt x="61" y="28"/>
                  </a:lnTo>
                  <a:lnTo>
                    <a:pt x="59" y="30"/>
                  </a:lnTo>
                  <a:lnTo>
                    <a:pt x="55" y="31"/>
                  </a:lnTo>
                  <a:lnTo>
                    <a:pt x="50" y="31"/>
                  </a:lnTo>
                  <a:lnTo>
                    <a:pt x="47" y="33"/>
                  </a:lnTo>
                  <a:lnTo>
                    <a:pt x="44" y="36"/>
                  </a:lnTo>
                  <a:lnTo>
                    <a:pt x="42" y="39"/>
                  </a:lnTo>
                  <a:lnTo>
                    <a:pt x="39" y="46"/>
                  </a:lnTo>
                  <a:lnTo>
                    <a:pt x="38" y="48"/>
                  </a:lnTo>
                  <a:lnTo>
                    <a:pt x="32" y="53"/>
                  </a:lnTo>
                  <a:lnTo>
                    <a:pt x="24" y="59"/>
                  </a:lnTo>
                  <a:lnTo>
                    <a:pt x="23" y="58"/>
                  </a:lnTo>
                  <a:lnTo>
                    <a:pt x="19" y="55"/>
                  </a:lnTo>
                  <a:lnTo>
                    <a:pt x="18" y="52"/>
                  </a:lnTo>
                  <a:lnTo>
                    <a:pt x="15" y="48"/>
                  </a:lnTo>
                  <a:lnTo>
                    <a:pt x="13" y="45"/>
                  </a:lnTo>
                  <a:lnTo>
                    <a:pt x="11" y="42"/>
                  </a:lnTo>
                  <a:lnTo>
                    <a:pt x="9" y="39"/>
                  </a:lnTo>
                  <a:lnTo>
                    <a:pt x="5" y="35"/>
                  </a:lnTo>
                  <a:lnTo>
                    <a:pt x="0" y="30"/>
                  </a:lnTo>
                  <a:lnTo>
                    <a:pt x="1" y="28"/>
                  </a:lnTo>
                  <a:lnTo>
                    <a:pt x="3" y="27"/>
                  </a:lnTo>
                  <a:lnTo>
                    <a:pt x="8" y="25"/>
                  </a:lnTo>
                  <a:lnTo>
                    <a:pt x="12" y="24"/>
                  </a:lnTo>
                  <a:lnTo>
                    <a:pt x="14" y="24"/>
                  </a:lnTo>
                  <a:lnTo>
                    <a:pt x="17" y="23"/>
                  </a:lnTo>
                  <a:lnTo>
                    <a:pt x="20" y="21"/>
                  </a:lnTo>
                  <a:lnTo>
                    <a:pt x="20" y="19"/>
                  </a:lnTo>
                  <a:lnTo>
                    <a:pt x="21" y="18"/>
                  </a:lnTo>
                  <a:lnTo>
                    <a:pt x="26" y="16"/>
                  </a:lnTo>
                  <a:lnTo>
                    <a:pt x="36" y="13"/>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54" name="Freeform 110"/>
            <p:cNvSpPr>
              <a:spLocks/>
            </p:cNvSpPr>
            <p:nvPr/>
          </p:nvSpPr>
          <p:spPr bwMode="auto">
            <a:xfrm rot="1627522">
              <a:off x="1142" y="3553"/>
              <a:ext cx="52" cy="59"/>
            </a:xfrm>
            <a:custGeom>
              <a:avLst/>
              <a:gdLst>
                <a:gd name="T0" fmla="*/ 34 w 42"/>
                <a:gd name="T1" fmla="*/ 6 h 40"/>
                <a:gd name="T2" fmla="*/ 28 w 42"/>
                <a:gd name="T3" fmla="*/ 4 h 40"/>
                <a:gd name="T4" fmla="*/ 22 w 42"/>
                <a:gd name="T5" fmla="*/ 2 h 40"/>
                <a:gd name="T6" fmla="*/ 20 w 42"/>
                <a:gd name="T7" fmla="*/ 2 h 40"/>
                <a:gd name="T8" fmla="*/ 15 w 42"/>
                <a:gd name="T9" fmla="*/ 0 h 40"/>
                <a:gd name="T10" fmla="*/ 11 w 42"/>
                <a:gd name="T11" fmla="*/ 3 h 40"/>
                <a:gd name="T12" fmla="*/ 8 w 42"/>
                <a:gd name="T13" fmla="*/ 4 h 40"/>
                <a:gd name="T14" fmla="*/ 6 w 42"/>
                <a:gd name="T15" fmla="*/ 5 h 40"/>
                <a:gd name="T16" fmla="*/ 3 w 42"/>
                <a:gd name="T17" fmla="*/ 9 h 40"/>
                <a:gd name="T18" fmla="*/ 0 w 42"/>
                <a:gd name="T19" fmla="*/ 12 h 40"/>
                <a:gd name="T20" fmla="*/ 0 w 42"/>
                <a:gd name="T21" fmla="*/ 15 h 40"/>
                <a:gd name="T22" fmla="*/ 2 w 42"/>
                <a:gd name="T23" fmla="*/ 18 h 40"/>
                <a:gd name="T24" fmla="*/ 3 w 42"/>
                <a:gd name="T25" fmla="*/ 22 h 40"/>
                <a:gd name="T26" fmla="*/ 8 w 42"/>
                <a:gd name="T27" fmla="*/ 26 h 40"/>
                <a:gd name="T28" fmla="*/ 12 w 42"/>
                <a:gd name="T29" fmla="*/ 32 h 40"/>
                <a:gd name="T30" fmla="*/ 16 w 42"/>
                <a:gd name="T31" fmla="*/ 35 h 40"/>
                <a:gd name="T32" fmla="*/ 20 w 42"/>
                <a:gd name="T33" fmla="*/ 38 h 40"/>
                <a:gd name="T34" fmla="*/ 22 w 42"/>
                <a:gd name="T35" fmla="*/ 39 h 40"/>
                <a:gd name="T36" fmla="*/ 24 w 42"/>
                <a:gd name="T37" fmla="*/ 40 h 40"/>
                <a:gd name="T38" fmla="*/ 26 w 42"/>
                <a:gd name="T39" fmla="*/ 39 h 40"/>
                <a:gd name="T40" fmla="*/ 27 w 42"/>
                <a:gd name="T41" fmla="*/ 38 h 40"/>
                <a:gd name="T42" fmla="*/ 32 w 42"/>
                <a:gd name="T43" fmla="*/ 33 h 40"/>
                <a:gd name="T44" fmla="*/ 34 w 42"/>
                <a:gd name="T45" fmla="*/ 29 h 40"/>
                <a:gd name="T46" fmla="*/ 36 w 42"/>
                <a:gd name="T47" fmla="*/ 27 h 40"/>
                <a:gd name="T48" fmla="*/ 39 w 42"/>
                <a:gd name="T49" fmla="*/ 24 h 40"/>
                <a:gd name="T50" fmla="*/ 40 w 42"/>
                <a:gd name="T51" fmla="*/ 21 h 40"/>
                <a:gd name="T52" fmla="*/ 42 w 42"/>
                <a:gd name="T53" fmla="*/ 17 h 40"/>
                <a:gd name="T54" fmla="*/ 41 w 42"/>
                <a:gd name="T55" fmla="*/ 16 h 40"/>
                <a:gd name="T56" fmla="*/ 40 w 42"/>
                <a:gd name="T57" fmla="*/ 14 h 40"/>
                <a:gd name="T58" fmla="*/ 39 w 42"/>
                <a:gd name="T59" fmla="*/ 10 h 40"/>
                <a:gd name="T60" fmla="*/ 36 w 42"/>
                <a:gd name="T61" fmla="*/ 9 h 40"/>
                <a:gd name="T62" fmla="*/ 34 w 42"/>
                <a:gd name="T63"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 h="40">
                  <a:moveTo>
                    <a:pt x="34" y="6"/>
                  </a:moveTo>
                  <a:lnTo>
                    <a:pt x="28" y="4"/>
                  </a:lnTo>
                  <a:lnTo>
                    <a:pt x="22" y="2"/>
                  </a:lnTo>
                  <a:lnTo>
                    <a:pt x="20" y="2"/>
                  </a:lnTo>
                  <a:lnTo>
                    <a:pt x="15" y="0"/>
                  </a:lnTo>
                  <a:lnTo>
                    <a:pt x="11" y="3"/>
                  </a:lnTo>
                  <a:lnTo>
                    <a:pt x="8" y="4"/>
                  </a:lnTo>
                  <a:lnTo>
                    <a:pt x="6" y="5"/>
                  </a:lnTo>
                  <a:lnTo>
                    <a:pt x="3" y="9"/>
                  </a:lnTo>
                  <a:lnTo>
                    <a:pt x="0" y="12"/>
                  </a:lnTo>
                  <a:lnTo>
                    <a:pt x="0" y="15"/>
                  </a:lnTo>
                  <a:lnTo>
                    <a:pt x="2" y="18"/>
                  </a:lnTo>
                  <a:lnTo>
                    <a:pt x="3" y="22"/>
                  </a:lnTo>
                  <a:lnTo>
                    <a:pt x="8" y="26"/>
                  </a:lnTo>
                  <a:lnTo>
                    <a:pt x="12" y="32"/>
                  </a:lnTo>
                  <a:lnTo>
                    <a:pt x="16" y="35"/>
                  </a:lnTo>
                  <a:lnTo>
                    <a:pt x="20" y="38"/>
                  </a:lnTo>
                  <a:lnTo>
                    <a:pt x="22" y="39"/>
                  </a:lnTo>
                  <a:lnTo>
                    <a:pt x="24" y="40"/>
                  </a:lnTo>
                  <a:lnTo>
                    <a:pt x="26" y="39"/>
                  </a:lnTo>
                  <a:lnTo>
                    <a:pt x="27" y="38"/>
                  </a:lnTo>
                  <a:lnTo>
                    <a:pt x="32" y="33"/>
                  </a:lnTo>
                  <a:lnTo>
                    <a:pt x="34" y="29"/>
                  </a:lnTo>
                  <a:lnTo>
                    <a:pt x="36" y="27"/>
                  </a:lnTo>
                  <a:lnTo>
                    <a:pt x="39" y="24"/>
                  </a:lnTo>
                  <a:lnTo>
                    <a:pt x="40" y="21"/>
                  </a:lnTo>
                  <a:lnTo>
                    <a:pt x="42" y="17"/>
                  </a:lnTo>
                  <a:lnTo>
                    <a:pt x="41" y="16"/>
                  </a:lnTo>
                  <a:lnTo>
                    <a:pt x="40" y="14"/>
                  </a:lnTo>
                  <a:lnTo>
                    <a:pt x="39" y="10"/>
                  </a:lnTo>
                  <a:lnTo>
                    <a:pt x="36" y="9"/>
                  </a:lnTo>
                  <a:lnTo>
                    <a:pt x="34" y="6"/>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55" name="Freeform 111"/>
            <p:cNvSpPr>
              <a:spLocks/>
            </p:cNvSpPr>
            <p:nvPr/>
          </p:nvSpPr>
          <p:spPr bwMode="auto">
            <a:xfrm rot="1627522">
              <a:off x="1234" y="3522"/>
              <a:ext cx="39" cy="98"/>
            </a:xfrm>
            <a:custGeom>
              <a:avLst/>
              <a:gdLst>
                <a:gd name="T0" fmla="*/ 20 w 31"/>
                <a:gd name="T1" fmla="*/ 9 h 66"/>
                <a:gd name="T2" fmla="*/ 21 w 31"/>
                <a:gd name="T3" fmla="*/ 7 h 66"/>
                <a:gd name="T4" fmla="*/ 26 w 31"/>
                <a:gd name="T5" fmla="*/ 1 h 66"/>
                <a:gd name="T6" fmla="*/ 29 w 31"/>
                <a:gd name="T7" fmla="*/ 0 h 66"/>
                <a:gd name="T8" fmla="*/ 31 w 31"/>
                <a:gd name="T9" fmla="*/ 2 h 66"/>
                <a:gd name="T10" fmla="*/ 30 w 31"/>
                <a:gd name="T11" fmla="*/ 7 h 66"/>
                <a:gd name="T12" fmla="*/ 30 w 31"/>
                <a:gd name="T13" fmla="*/ 10 h 66"/>
                <a:gd name="T14" fmla="*/ 29 w 31"/>
                <a:gd name="T15" fmla="*/ 20 h 66"/>
                <a:gd name="T16" fmla="*/ 27 w 31"/>
                <a:gd name="T17" fmla="*/ 27 h 66"/>
                <a:gd name="T18" fmla="*/ 26 w 31"/>
                <a:gd name="T19" fmla="*/ 36 h 66"/>
                <a:gd name="T20" fmla="*/ 25 w 31"/>
                <a:gd name="T21" fmla="*/ 38 h 66"/>
                <a:gd name="T22" fmla="*/ 23 w 31"/>
                <a:gd name="T23" fmla="*/ 40 h 66"/>
                <a:gd name="T24" fmla="*/ 20 w 31"/>
                <a:gd name="T25" fmla="*/ 43 h 66"/>
                <a:gd name="T26" fmla="*/ 18 w 31"/>
                <a:gd name="T27" fmla="*/ 45 h 66"/>
                <a:gd name="T28" fmla="*/ 17 w 31"/>
                <a:gd name="T29" fmla="*/ 48 h 66"/>
                <a:gd name="T30" fmla="*/ 17 w 31"/>
                <a:gd name="T31" fmla="*/ 49 h 66"/>
                <a:gd name="T32" fmla="*/ 17 w 31"/>
                <a:gd name="T33" fmla="*/ 51 h 66"/>
                <a:gd name="T34" fmla="*/ 17 w 31"/>
                <a:gd name="T35" fmla="*/ 57 h 66"/>
                <a:gd name="T36" fmla="*/ 15 w 31"/>
                <a:gd name="T37" fmla="*/ 58 h 66"/>
                <a:gd name="T38" fmla="*/ 13 w 31"/>
                <a:gd name="T39" fmla="*/ 63 h 66"/>
                <a:gd name="T40" fmla="*/ 12 w 31"/>
                <a:gd name="T41" fmla="*/ 64 h 66"/>
                <a:gd name="T42" fmla="*/ 8 w 31"/>
                <a:gd name="T43" fmla="*/ 66 h 66"/>
                <a:gd name="T44" fmla="*/ 5 w 31"/>
                <a:gd name="T45" fmla="*/ 64 h 66"/>
                <a:gd name="T46" fmla="*/ 2 w 31"/>
                <a:gd name="T47" fmla="*/ 64 h 66"/>
                <a:gd name="T48" fmla="*/ 1 w 31"/>
                <a:gd name="T49" fmla="*/ 61 h 66"/>
                <a:gd name="T50" fmla="*/ 0 w 31"/>
                <a:gd name="T51" fmla="*/ 58 h 66"/>
                <a:gd name="T52" fmla="*/ 0 w 31"/>
                <a:gd name="T53" fmla="*/ 56 h 66"/>
                <a:gd name="T54" fmla="*/ 1 w 31"/>
                <a:gd name="T55" fmla="*/ 52 h 66"/>
                <a:gd name="T56" fmla="*/ 1 w 31"/>
                <a:gd name="T57" fmla="*/ 49 h 66"/>
                <a:gd name="T58" fmla="*/ 3 w 31"/>
                <a:gd name="T59" fmla="*/ 46 h 66"/>
                <a:gd name="T60" fmla="*/ 7 w 31"/>
                <a:gd name="T61" fmla="*/ 43 h 66"/>
                <a:gd name="T62" fmla="*/ 11 w 31"/>
                <a:gd name="T63" fmla="*/ 37 h 66"/>
                <a:gd name="T64" fmla="*/ 12 w 31"/>
                <a:gd name="T65" fmla="*/ 34 h 66"/>
                <a:gd name="T66" fmla="*/ 15 w 31"/>
                <a:gd name="T67" fmla="*/ 26 h 66"/>
                <a:gd name="T68" fmla="*/ 17 w 31"/>
                <a:gd name="T69" fmla="*/ 22 h 66"/>
                <a:gd name="T70" fmla="*/ 17 w 31"/>
                <a:gd name="T71" fmla="*/ 16 h 66"/>
                <a:gd name="T72" fmla="*/ 18 w 31"/>
                <a:gd name="T73" fmla="*/ 13 h 66"/>
                <a:gd name="T74" fmla="*/ 20 w 31"/>
                <a:gd name="T75" fmla="*/ 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 h="66">
                  <a:moveTo>
                    <a:pt x="20" y="9"/>
                  </a:moveTo>
                  <a:lnTo>
                    <a:pt x="21" y="7"/>
                  </a:lnTo>
                  <a:lnTo>
                    <a:pt x="26" y="1"/>
                  </a:lnTo>
                  <a:lnTo>
                    <a:pt x="29" y="0"/>
                  </a:lnTo>
                  <a:lnTo>
                    <a:pt x="31" y="2"/>
                  </a:lnTo>
                  <a:lnTo>
                    <a:pt x="30" y="7"/>
                  </a:lnTo>
                  <a:lnTo>
                    <a:pt x="30" y="10"/>
                  </a:lnTo>
                  <a:lnTo>
                    <a:pt x="29" y="20"/>
                  </a:lnTo>
                  <a:lnTo>
                    <a:pt x="27" y="27"/>
                  </a:lnTo>
                  <a:lnTo>
                    <a:pt x="26" y="36"/>
                  </a:lnTo>
                  <a:lnTo>
                    <a:pt x="25" y="38"/>
                  </a:lnTo>
                  <a:lnTo>
                    <a:pt x="23" y="40"/>
                  </a:lnTo>
                  <a:lnTo>
                    <a:pt x="20" y="43"/>
                  </a:lnTo>
                  <a:lnTo>
                    <a:pt x="18" y="45"/>
                  </a:lnTo>
                  <a:lnTo>
                    <a:pt x="17" y="48"/>
                  </a:lnTo>
                  <a:lnTo>
                    <a:pt x="17" y="49"/>
                  </a:lnTo>
                  <a:lnTo>
                    <a:pt x="17" y="51"/>
                  </a:lnTo>
                  <a:lnTo>
                    <a:pt x="17" y="57"/>
                  </a:lnTo>
                  <a:lnTo>
                    <a:pt x="15" y="58"/>
                  </a:lnTo>
                  <a:lnTo>
                    <a:pt x="13" y="63"/>
                  </a:lnTo>
                  <a:lnTo>
                    <a:pt x="12" y="64"/>
                  </a:lnTo>
                  <a:lnTo>
                    <a:pt x="8" y="66"/>
                  </a:lnTo>
                  <a:lnTo>
                    <a:pt x="5" y="64"/>
                  </a:lnTo>
                  <a:lnTo>
                    <a:pt x="2" y="64"/>
                  </a:lnTo>
                  <a:lnTo>
                    <a:pt x="1" y="61"/>
                  </a:lnTo>
                  <a:lnTo>
                    <a:pt x="0" y="58"/>
                  </a:lnTo>
                  <a:lnTo>
                    <a:pt x="0" y="56"/>
                  </a:lnTo>
                  <a:lnTo>
                    <a:pt x="1" y="52"/>
                  </a:lnTo>
                  <a:lnTo>
                    <a:pt x="1" y="49"/>
                  </a:lnTo>
                  <a:lnTo>
                    <a:pt x="3" y="46"/>
                  </a:lnTo>
                  <a:lnTo>
                    <a:pt x="7" y="43"/>
                  </a:lnTo>
                  <a:lnTo>
                    <a:pt x="11" y="37"/>
                  </a:lnTo>
                  <a:lnTo>
                    <a:pt x="12" y="34"/>
                  </a:lnTo>
                  <a:lnTo>
                    <a:pt x="15" y="26"/>
                  </a:lnTo>
                  <a:lnTo>
                    <a:pt x="17" y="22"/>
                  </a:lnTo>
                  <a:lnTo>
                    <a:pt x="17" y="16"/>
                  </a:lnTo>
                  <a:lnTo>
                    <a:pt x="18" y="13"/>
                  </a:lnTo>
                  <a:lnTo>
                    <a:pt x="20" y="9"/>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56" name="Freeform 112"/>
            <p:cNvSpPr>
              <a:spLocks/>
            </p:cNvSpPr>
            <p:nvPr/>
          </p:nvSpPr>
          <p:spPr bwMode="auto">
            <a:xfrm rot="1627522">
              <a:off x="638" y="3884"/>
              <a:ext cx="32" cy="60"/>
            </a:xfrm>
            <a:custGeom>
              <a:avLst/>
              <a:gdLst>
                <a:gd name="T0" fmla="*/ 14 w 26"/>
                <a:gd name="T1" fmla="*/ 6 h 38"/>
                <a:gd name="T2" fmla="*/ 14 w 26"/>
                <a:gd name="T3" fmla="*/ 3 h 38"/>
                <a:gd name="T4" fmla="*/ 9 w 26"/>
                <a:gd name="T5" fmla="*/ 1 h 38"/>
                <a:gd name="T6" fmla="*/ 8 w 26"/>
                <a:gd name="T7" fmla="*/ 0 h 38"/>
                <a:gd name="T8" fmla="*/ 5 w 26"/>
                <a:gd name="T9" fmla="*/ 0 h 38"/>
                <a:gd name="T10" fmla="*/ 3 w 26"/>
                <a:gd name="T11" fmla="*/ 1 h 38"/>
                <a:gd name="T12" fmla="*/ 2 w 26"/>
                <a:gd name="T13" fmla="*/ 3 h 38"/>
                <a:gd name="T14" fmla="*/ 2 w 26"/>
                <a:gd name="T15" fmla="*/ 6 h 38"/>
                <a:gd name="T16" fmla="*/ 0 w 26"/>
                <a:gd name="T17" fmla="*/ 8 h 38"/>
                <a:gd name="T18" fmla="*/ 2 w 26"/>
                <a:gd name="T19" fmla="*/ 12 h 38"/>
                <a:gd name="T20" fmla="*/ 2 w 26"/>
                <a:gd name="T21" fmla="*/ 17 h 38"/>
                <a:gd name="T22" fmla="*/ 3 w 26"/>
                <a:gd name="T23" fmla="*/ 19 h 38"/>
                <a:gd name="T24" fmla="*/ 3 w 26"/>
                <a:gd name="T25" fmla="*/ 23 h 38"/>
                <a:gd name="T26" fmla="*/ 2 w 26"/>
                <a:gd name="T27" fmla="*/ 25 h 38"/>
                <a:gd name="T28" fmla="*/ 3 w 26"/>
                <a:gd name="T29" fmla="*/ 27 h 38"/>
                <a:gd name="T30" fmla="*/ 4 w 26"/>
                <a:gd name="T31" fmla="*/ 32 h 38"/>
                <a:gd name="T32" fmla="*/ 6 w 26"/>
                <a:gd name="T33" fmla="*/ 36 h 38"/>
                <a:gd name="T34" fmla="*/ 8 w 26"/>
                <a:gd name="T35" fmla="*/ 37 h 38"/>
                <a:gd name="T36" fmla="*/ 11 w 26"/>
                <a:gd name="T37" fmla="*/ 38 h 38"/>
                <a:gd name="T38" fmla="*/ 12 w 26"/>
                <a:gd name="T39" fmla="*/ 37 h 38"/>
                <a:gd name="T40" fmla="*/ 15 w 26"/>
                <a:gd name="T41" fmla="*/ 36 h 38"/>
                <a:gd name="T42" fmla="*/ 18 w 26"/>
                <a:gd name="T43" fmla="*/ 32 h 38"/>
                <a:gd name="T44" fmla="*/ 22 w 26"/>
                <a:gd name="T45" fmla="*/ 29 h 38"/>
                <a:gd name="T46" fmla="*/ 24 w 26"/>
                <a:gd name="T47" fmla="*/ 25 h 38"/>
                <a:gd name="T48" fmla="*/ 26 w 26"/>
                <a:gd name="T49" fmla="*/ 23 h 38"/>
                <a:gd name="T50" fmla="*/ 24 w 26"/>
                <a:gd name="T51" fmla="*/ 19 h 38"/>
                <a:gd name="T52" fmla="*/ 23 w 26"/>
                <a:gd name="T53" fmla="*/ 18 h 38"/>
                <a:gd name="T54" fmla="*/ 20 w 26"/>
                <a:gd name="T55" fmla="*/ 15 h 38"/>
                <a:gd name="T56" fmla="*/ 17 w 26"/>
                <a:gd name="T57" fmla="*/ 14 h 38"/>
                <a:gd name="T58" fmla="*/ 17 w 26"/>
                <a:gd name="T59" fmla="*/ 12 h 38"/>
                <a:gd name="T60" fmla="*/ 15 w 26"/>
                <a:gd name="T61" fmla="*/ 8 h 38"/>
                <a:gd name="T62" fmla="*/ 14 w 26"/>
                <a:gd name="T63" fmla="*/ 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 h="38">
                  <a:moveTo>
                    <a:pt x="14" y="6"/>
                  </a:moveTo>
                  <a:lnTo>
                    <a:pt x="14" y="3"/>
                  </a:lnTo>
                  <a:lnTo>
                    <a:pt x="9" y="1"/>
                  </a:lnTo>
                  <a:lnTo>
                    <a:pt x="8" y="0"/>
                  </a:lnTo>
                  <a:lnTo>
                    <a:pt x="5" y="0"/>
                  </a:lnTo>
                  <a:lnTo>
                    <a:pt x="3" y="1"/>
                  </a:lnTo>
                  <a:lnTo>
                    <a:pt x="2" y="3"/>
                  </a:lnTo>
                  <a:lnTo>
                    <a:pt x="2" y="6"/>
                  </a:lnTo>
                  <a:lnTo>
                    <a:pt x="0" y="8"/>
                  </a:lnTo>
                  <a:lnTo>
                    <a:pt x="2" y="12"/>
                  </a:lnTo>
                  <a:lnTo>
                    <a:pt x="2" y="17"/>
                  </a:lnTo>
                  <a:lnTo>
                    <a:pt x="3" y="19"/>
                  </a:lnTo>
                  <a:lnTo>
                    <a:pt x="3" y="23"/>
                  </a:lnTo>
                  <a:lnTo>
                    <a:pt x="2" y="25"/>
                  </a:lnTo>
                  <a:lnTo>
                    <a:pt x="3" y="27"/>
                  </a:lnTo>
                  <a:lnTo>
                    <a:pt x="4" y="32"/>
                  </a:lnTo>
                  <a:lnTo>
                    <a:pt x="6" y="36"/>
                  </a:lnTo>
                  <a:lnTo>
                    <a:pt x="8" y="37"/>
                  </a:lnTo>
                  <a:lnTo>
                    <a:pt x="11" y="38"/>
                  </a:lnTo>
                  <a:lnTo>
                    <a:pt x="12" y="37"/>
                  </a:lnTo>
                  <a:lnTo>
                    <a:pt x="15" y="36"/>
                  </a:lnTo>
                  <a:lnTo>
                    <a:pt x="18" y="32"/>
                  </a:lnTo>
                  <a:lnTo>
                    <a:pt x="22" y="29"/>
                  </a:lnTo>
                  <a:lnTo>
                    <a:pt x="24" y="25"/>
                  </a:lnTo>
                  <a:lnTo>
                    <a:pt x="26" y="23"/>
                  </a:lnTo>
                  <a:lnTo>
                    <a:pt x="24" y="19"/>
                  </a:lnTo>
                  <a:lnTo>
                    <a:pt x="23" y="18"/>
                  </a:lnTo>
                  <a:lnTo>
                    <a:pt x="20" y="15"/>
                  </a:lnTo>
                  <a:lnTo>
                    <a:pt x="17" y="14"/>
                  </a:lnTo>
                  <a:lnTo>
                    <a:pt x="17" y="12"/>
                  </a:lnTo>
                  <a:lnTo>
                    <a:pt x="15" y="8"/>
                  </a:lnTo>
                  <a:lnTo>
                    <a:pt x="14" y="6"/>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57" name="Freeform 113"/>
            <p:cNvSpPr>
              <a:spLocks/>
            </p:cNvSpPr>
            <p:nvPr/>
          </p:nvSpPr>
          <p:spPr bwMode="auto">
            <a:xfrm rot="1627522">
              <a:off x="542" y="3941"/>
              <a:ext cx="37" cy="27"/>
            </a:xfrm>
            <a:custGeom>
              <a:avLst/>
              <a:gdLst>
                <a:gd name="T0" fmla="*/ 28 w 29"/>
                <a:gd name="T1" fmla="*/ 1 h 18"/>
                <a:gd name="T2" fmla="*/ 29 w 29"/>
                <a:gd name="T3" fmla="*/ 3 h 18"/>
                <a:gd name="T4" fmla="*/ 29 w 29"/>
                <a:gd name="T5" fmla="*/ 4 h 18"/>
                <a:gd name="T6" fmla="*/ 28 w 29"/>
                <a:gd name="T7" fmla="*/ 6 h 18"/>
                <a:gd name="T8" fmla="*/ 24 w 29"/>
                <a:gd name="T9" fmla="*/ 9 h 18"/>
                <a:gd name="T10" fmla="*/ 22 w 29"/>
                <a:gd name="T11" fmla="*/ 11 h 18"/>
                <a:gd name="T12" fmla="*/ 17 w 29"/>
                <a:gd name="T13" fmla="*/ 15 h 18"/>
                <a:gd name="T14" fmla="*/ 12 w 29"/>
                <a:gd name="T15" fmla="*/ 18 h 18"/>
                <a:gd name="T16" fmla="*/ 10 w 29"/>
                <a:gd name="T17" fmla="*/ 17 h 18"/>
                <a:gd name="T18" fmla="*/ 8 w 29"/>
                <a:gd name="T19" fmla="*/ 16 h 18"/>
                <a:gd name="T20" fmla="*/ 5 w 29"/>
                <a:gd name="T21" fmla="*/ 15 h 18"/>
                <a:gd name="T22" fmla="*/ 3 w 29"/>
                <a:gd name="T23" fmla="*/ 13 h 18"/>
                <a:gd name="T24" fmla="*/ 3 w 29"/>
                <a:gd name="T25" fmla="*/ 12 h 18"/>
                <a:gd name="T26" fmla="*/ 2 w 29"/>
                <a:gd name="T27" fmla="*/ 11 h 18"/>
                <a:gd name="T28" fmla="*/ 0 w 29"/>
                <a:gd name="T29" fmla="*/ 9 h 18"/>
                <a:gd name="T30" fmla="*/ 0 w 29"/>
                <a:gd name="T31" fmla="*/ 7 h 18"/>
                <a:gd name="T32" fmla="*/ 2 w 29"/>
                <a:gd name="T33" fmla="*/ 6 h 18"/>
                <a:gd name="T34" fmla="*/ 2 w 29"/>
                <a:gd name="T35" fmla="*/ 5 h 18"/>
                <a:gd name="T36" fmla="*/ 4 w 29"/>
                <a:gd name="T37" fmla="*/ 3 h 18"/>
                <a:gd name="T38" fmla="*/ 5 w 29"/>
                <a:gd name="T39" fmla="*/ 1 h 18"/>
                <a:gd name="T40" fmla="*/ 6 w 29"/>
                <a:gd name="T41" fmla="*/ 1 h 18"/>
                <a:gd name="T42" fmla="*/ 9 w 29"/>
                <a:gd name="T43" fmla="*/ 3 h 18"/>
                <a:gd name="T44" fmla="*/ 10 w 29"/>
                <a:gd name="T45" fmla="*/ 3 h 18"/>
                <a:gd name="T46" fmla="*/ 14 w 29"/>
                <a:gd name="T47" fmla="*/ 3 h 18"/>
                <a:gd name="T48" fmla="*/ 17 w 29"/>
                <a:gd name="T49" fmla="*/ 4 h 18"/>
                <a:gd name="T50" fmla="*/ 18 w 29"/>
                <a:gd name="T51" fmla="*/ 4 h 18"/>
                <a:gd name="T52" fmla="*/ 21 w 29"/>
                <a:gd name="T53" fmla="*/ 3 h 18"/>
                <a:gd name="T54" fmla="*/ 23 w 29"/>
                <a:gd name="T55" fmla="*/ 1 h 18"/>
                <a:gd name="T56" fmla="*/ 26 w 29"/>
                <a:gd name="T57" fmla="*/ 0 h 18"/>
                <a:gd name="T58" fmla="*/ 28 w 29"/>
                <a:gd name="T5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9" h="18">
                  <a:moveTo>
                    <a:pt x="28" y="1"/>
                  </a:moveTo>
                  <a:lnTo>
                    <a:pt x="29" y="3"/>
                  </a:lnTo>
                  <a:lnTo>
                    <a:pt x="29" y="4"/>
                  </a:lnTo>
                  <a:lnTo>
                    <a:pt x="28" y="6"/>
                  </a:lnTo>
                  <a:lnTo>
                    <a:pt x="24" y="9"/>
                  </a:lnTo>
                  <a:lnTo>
                    <a:pt x="22" y="11"/>
                  </a:lnTo>
                  <a:lnTo>
                    <a:pt x="17" y="15"/>
                  </a:lnTo>
                  <a:lnTo>
                    <a:pt x="12" y="18"/>
                  </a:lnTo>
                  <a:lnTo>
                    <a:pt x="10" y="17"/>
                  </a:lnTo>
                  <a:lnTo>
                    <a:pt x="8" y="16"/>
                  </a:lnTo>
                  <a:lnTo>
                    <a:pt x="5" y="15"/>
                  </a:lnTo>
                  <a:lnTo>
                    <a:pt x="3" y="13"/>
                  </a:lnTo>
                  <a:lnTo>
                    <a:pt x="3" y="12"/>
                  </a:lnTo>
                  <a:lnTo>
                    <a:pt x="2" y="11"/>
                  </a:lnTo>
                  <a:lnTo>
                    <a:pt x="0" y="9"/>
                  </a:lnTo>
                  <a:lnTo>
                    <a:pt x="0" y="7"/>
                  </a:lnTo>
                  <a:lnTo>
                    <a:pt x="2" y="6"/>
                  </a:lnTo>
                  <a:lnTo>
                    <a:pt x="2" y="5"/>
                  </a:lnTo>
                  <a:lnTo>
                    <a:pt x="4" y="3"/>
                  </a:lnTo>
                  <a:lnTo>
                    <a:pt x="5" y="1"/>
                  </a:lnTo>
                  <a:lnTo>
                    <a:pt x="6" y="1"/>
                  </a:lnTo>
                  <a:lnTo>
                    <a:pt x="9" y="3"/>
                  </a:lnTo>
                  <a:lnTo>
                    <a:pt x="10" y="3"/>
                  </a:lnTo>
                  <a:lnTo>
                    <a:pt x="14" y="3"/>
                  </a:lnTo>
                  <a:lnTo>
                    <a:pt x="17" y="4"/>
                  </a:lnTo>
                  <a:lnTo>
                    <a:pt x="18" y="4"/>
                  </a:lnTo>
                  <a:lnTo>
                    <a:pt x="21" y="3"/>
                  </a:lnTo>
                  <a:lnTo>
                    <a:pt x="23" y="1"/>
                  </a:lnTo>
                  <a:lnTo>
                    <a:pt x="26" y="0"/>
                  </a:lnTo>
                  <a:lnTo>
                    <a:pt x="28" y="1"/>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58" name="Freeform 114"/>
            <p:cNvSpPr>
              <a:spLocks/>
            </p:cNvSpPr>
            <p:nvPr/>
          </p:nvSpPr>
          <p:spPr bwMode="auto">
            <a:xfrm rot="1627522">
              <a:off x="1323" y="3191"/>
              <a:ext cx="18" cy="33"/>
            </a:xfrm>
            <a:custGeom>
              <a:avLst/>
              <a:gdLst>
                <a:gd name="T0" fmla="*/ 15 w 15"/>
                <a:gd name="T1" fmla="*/ 6 h 23"/>
                <a:gd name="T2" fmla="*/ 14 w 15"/>
                <a:gd name="T3" fmla="*/ 1 h 23"/>
                <a:gd name="T4" fmla="*/ 10 w 15"/>
                <a:gd name="T5" fmla="*/ 0 h 23"/>
                <a:gd name="T6" fmla="*/ 2 w 15"/>
                <a:gd name="T7" fmla="*/ 5 h 23"/>
                <a:gd name="T8" fmla="*/ 0 w 15"/>
                <a:gd name="T9" fmla="*/ 7 h 23"/>
                <a:gd name="T10" fmla="*/ 0 w 15"/>
                <a:gd name="T11" fmla="*/ 11 h 23"/>
                <a:gd name="T12" fmla="*/ 3 w 15"/>
                <a:gd name="T13" fmla="*/ 19 h 23"/>
                <a:gd name="T14" fmla="*/ 5 w 15"/>
                <a:gd name="T15" fmla="*/ 22 h 23"/>
                <a:gd name="T16" fmla="*/ 10 w 15"/>
                <a:gd name="T17" fmla="*/ 23 h 23"/>
                <a:gd name="T18" fmla="*/ 10 w 15"/>
                <a:gd name="T19" fmla="*/ 22 h 23"/>
                <a:gd name="T20" fmla="*/ 12 w 15"/>
                <a:gd name="T21" fmla="*/ 18 h 23"/>
                <a:gd name="T22" fmla="*/ 14 w 15"/>
                <a:gd name="T23" fmla="*/ 13 h 23"/>
                <a:gd name="T24" fmla="*/ 15 w 15"/>
                <a:gd name="T25"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23">
                  <a:moveTo>
                    <a:pt x="15" y="6"/>
                  </a:moveTo>
                  <a:lnTo>
                    <a:pt x="14" y="1"/>
                  </a:lnTo>
                  <a:lnTo>
                    <a:pt x="10" y="0"/>
                  </a:lnTo>
                  <a:lnTo>
                    <a:pt x="2" y="5"/>
                  </a:lnTo>
                  <a:lnTo>
                    <a:pt x="0" y="7"/>
                  </a:lnTo>
                  <a:lnTo>
                    <a:pt x="0" y="11"/>
                  </a:lnTo>
                  <a:lnTo>
                    <a:pt x="3" y="19"/>
                  </a:lnTo>
                  <a:lnTo>
                    <a:pt x="5" y="22"/>
                  </a:lnTo>
                  <a:lnTo>
                    <a:pt x="10" y="23"/>
                  </a:lnTo>
                  <a:lnTo>
                    <a:pt x="10" y="22"/>
                  </a:lnTo>
                  <a:lnTo>
                    <a:pt x="12" y="18"/>
                  </a:lnTo>
                  <a:lnTo>
                    <a:pt x="14" y="13"/>
                  </a:lnTo>
                  <a:lnTo>
                    <a:pt x="15" y="6"/>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859" name="Freeform 115"/>
            <p:cNvSpPr>
              <a:spLocks/>
            </p:cNvSpPr>
            <p:nvPr/>
          </p:nvSpPr>
          <p:spPr bwMode="auto">
            <a:xfrm rot="1627522">
              <a:off x="303" y="3974"/>
              <a:ext cx="129" cy="164"/>
            </a:xfrm>
            <a:custGeom>
              <a:avLst/>
              <a:gdLst>
                <a:gd name="T0" fmla="*/ 3 w 106"/>
                <a:gd name="T1" fmla="*/ 108 h 110"/>
                <a:gd name="T2" fmla="*/ 0 w 106"/>
                <a:gd name="T3" fmla="*/ 93 h 110"/>
                <a:gd name="T4" fmla="*/ 9 w 106"/>
                <a:gd name="T5" fmla="*/ 81 h 110"/>
                <a:gd name="T6" fmla="*/ 16 w 106"/>
                <a:gd name="T7" fmla="*/ 72 h 110"/>
                <a:gd name="T8" fmla="*/ 15 w 106"/>
                <a:gd name="T9" fmla="*/ 62 h 110"/>
                <a:gd name="T10" fmla="*/ 25 w 106"/>
                <a:gd name="T11" fmla="*/ 52 h 110"/>
                <a:gd name="T12" fmla="*/ 36 w 106"/>
                <a:gd name="T13" fmla="*/ 45 h 110"/>
                <a:gd name="T14" fmla="*/ 49 w 106"/>
                <a:gd name="T15" fmla="*/ 38 h 110"/>
                <a:gd name="T16" fmla="*/ 40 w 106"/>
                <a:gd name="T17" fmla="*/ 31 h 110"/>
                <a:gd name="T18" fmla="*/ 37 w 106"/>
                <a:gd name="T19" fmla="*/ 22 h 110"/>
                <a:gd name="T20" fmla="*/ 45 w 106"/>
                <a:gd name="T21" fmla="*/ 16 h 110"/>
                <a:gd name="T22" fmla="*/ 57 w 106"/>
                <a:gd name="T23" fmla="*/ 20 h 110"/>
                <a:gd name="T24" fmla="*/ 60 w 106"/>
                <a:gd name="T25" fmla="*/ 26 h 110"/>
                <a:gd name="T26" fmla="*/ 67 w 106"/>
                <a:gd name="T27" fmla="*/ 24 h 110"/>
                <a:gd name="T28" fmla="*/ 82 w 106"/>
                <a:gd name="T29" fmla="*/ 14 h 110"/>
                <a:gd name="T30" fmla="*/ 93 w 106"/>
                <a:gd name="T31" fmla="*/ 1 h 110"/>
                <a:gd name="T32" fmla="*/ 101 w 106"/>
                <a:gd name="T33" fmla="*/ 3 h 110"/>
                <a:gd name="T34" fmla="*/ 102 w 106"/>
                <a:gd name="T35" fmla="*/ 27 h 110"/>
                <a:gd name="T36" fmla="*/ 89 w 106"/>
                <a:gd name="T37" fmla="*/ 34 h 110"/>
                <a:gd name="T38" fmla="*/ 78 w 106"/>
                <a:gd name="T39" fmla="*/ 38 h 110"/>
                <a:gd name="T40" fmla="*/ 69 w 106"/>
                <a:gd name="T41" fmla="*/ 44 h 110"/>
                <a:gd name="T42" fmla="*/ 58 w 106"/>
                <a:gd name="T43" fmla="*/ 55 h 110"/>
                <a:gd name="T44" fmla="*/ 48 w 106"/>
                <a:gd name="T45" fmla="*/ 58 h 110"/>
                <a:gd name="T46" fmla="*/ 43 w 106"/>
                <a:gd name="T47" fmla="*/ 57 h 110"/>
                <a:gd name="T48" fmla="*/ 39 w 106"/>
                <a:gd name="T49" fmla="*/ 57 h 110"/>
                <a:gd name="T50" fmla="*/ 37 w 106"/>
                <a:gd name="T51" fmla="*/ 60 h 110"/>
                <a:gd name="T52" fmla="*/ 46 w 106"/>
                <a:gd name="T53" fmla="*/ 76 h 110"/>
                <a:gd name="T54" fmla="*/ 35 w 106"/>
                <a:gd name="T55" fmla="*/ 78 h 110"/>
                <a:gd name="T56" fmla="*/ 28 w 106"/>
                <a:gd name="T57" fmla="*/ 81 h 110"/>
                <a:gd name="T58" fmla="*/ 34 w 106"/>
                <a:gd name="T59" fmla="*/ 90 h 110"/>
                <a:gd name="T60" fmla="*/ 27 w 106"/>
                <a:gd name="T61" fmla="*/ 102 h 110"/>
                <a:gd name="T62" fmla="*/ 17 w 106"/>
                <a:gd name="T63" fmla="*/ 10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10">
                  <a:moveTo>
                    <a:pt x="6" y="110"/>
                  </a:moveTo>
                  <a:lnTo>
                    <a:pt x="3" y="108"/>
                  </a:lnTo>
                  <a:lnTo>
                    <a:pt x="1" y="100"/>
                  </a:lnTo>
                  <a:lnTo>
                    <a:pt x="0" y="93"/>
                  </a:lnTo>
                  <a:lnTo>
                    <a:pt x="3" y="85"/>
                  </a:lnTo>
                  <a:lnTo>
                    <a:pt x="9" y="81"/>
                  </a:lnTo>
                  <a:lnTo>
                    <a:pt x="15" y="75"/>
                  </a:lnTo>
                  <a:lnTo>
                    <a:pt x="16" y="72"/>
                  </a:lnTo>
                  <a:lnTo>
                    <a:pt x="16" y="69"/>
                  </a:lnTo>
                  <a:lnTo>
                    <a:pt x="15" y="62"/>
                  </a:lnTo>
                  <a:lnTo>
                    <a:pt x="17" y="56"/>
                  </a:lnTo>
                  <a:lnTo>
                    <a:pt x="25" y="52"/>
                  </a:lnTo>
                  <a:lnTo>
                    <a:pt x="34" y="46"/>
                  </a:lnTo>
                  <a:lnTo>
                    <a:pt x="36" y="45"/>
                  </a:lnTo>
                  <a:lnTo>
                    <a:pt x="48" y="40"/>
                  </a:lnTo>
                  <a:lnTo>
                    <a:pt x="49" y="38"/>
                  </a:lnTo>
                  <a:lnTo>
                    <a:pt x="48" y="34"/>
                  </a:lnTo>
                  <a:lnTo>
                    <a:pt x="40" y="31"/>
                  </a:lnTo>
                  <a:lnTo>
                    <a:pt x="37" y="27"/>
                  </a:lnTo>
                  <a:lnTo>
                    <a:pt x="37" y="22"/>
                  </a:lnTo>
                  <a:lnTo>
                    <a:pt x="40" y="19"/>
                  </a:lnTo>
                  <a:lnTo>
                    <a:pt x="45" y="16"/>
                  </a:lnTo>
                  <a:lnTo>
                    <a:pt x="53" y="18"/>
                  </a:lnTo>
                  <a:lnTo>
                    <a:pt x="57" y="20"/>
                  </a:lnTo>
                  <a:lnTo>
                    <a:pt x="59" y="24"/>
                  </a:lnTo>
                  <a:lnTo>
                    <a:pt x="60" y="26"/>
                  </a:lnTo>
                  <a:lnTo>
                    <a:pt x="64" y="26"/>
                  </a:lnTo>
                  <a:lnTo>
                    <a:pt x="67" y="24"/>
                  </a:lnTo>
                  <a:lnTo>
                    <a:pt x="76" y="19"/>
                  </a:lnTo>
                  <a:lnTo>
                    <a:pt x="82" y="14"/>
                  </a:lnTo>
                  <a:lnTo>
                    <a:pt x="85" y="8"/>
                  </a:lnTo>
                  <a:lnTo>
                    <a:pt x="93" y="1"/>
                  </a:lnTo>
                  <a:lnTo>
                    <a:pt x="97" y="0"/>
                  </a:lnTo>
                  <a:lnTo>
                    <a:pt x="101" y="3"/>
                  </a:lnTo>
                  <a:lnTo>
                    <a:pt x="106" y="19"/>
                  </a:lnTo>
                  <a:lnTo>
                    <a:pt x="102" y="27"/>
                  </a:lnTo>
                  <a:lnTo>
                    <a:pt x="95" y="33"/>
                  </a:lnTo>
                  <a:lnTo>
                    <a:pt x="89" y="34"/>
                  </a:lnTo>
                  <a:lnTo>
                    <a:pt x="81" y="36"/>
                  </a:lnTo>
                  <a:lnTo>
                    <a:pt x="78" y="38"/>
                  </a:lnTo>
                  <a:lnTo>
                    <a:pt x="72" y="44"/>
                  </a:lnTo>
                  <a:lnTo>
                    <a:pt x="69" y="44"/>
                  </a:lnTo>
                  <a:lnTo>
                    <a:pt x="63" y="49"/>
                  </a:lnTo>
                  <a:lnTo>
                    <a:pt x="58" y="55"/>
                  </a:lnTo>
                  <a:lnTo>
                    <a:pt x="53" y="57"/>
                  </a:lnTo>
                  <a:lnTo>
                    <a:pt x="48" y="58"/>
                  </a:lnTo>
                  <a:lnTo>
                    <a:pt x="45" y="58"/>
                  </a:lnTo>
                  <a:lnTo>
                    <a:pt x="43" y="57"/>
                  </a:lnTo>
                  <a:lnTo>
                    <a:pt x="41" y="56"/>
                  </a:lnTo>
                  <a:lnTo>
                    <a:pt x="39" y="57"/>
                  </a:lnTo>
                  <a:lnTo>
                    <a:pt x="37" y="58"/>
                  </a:lnTo>
                  <a:lnTo>
                    <a:pt x="37" y="60"/>
                  </a:lnTo>
                  <a:lnTo>
                    <a:pt x="46" y="75"/>
                  </a:lnTo>
                  <a:lnTo>
                    <a:pt x="46" y="76"/>
                  </a:lnTo>
                  <a:lnTo>
                    <a:pt x="42" y="78"/>
                  </a:lnTo>
                  <a:lnTo>
                    <a:pt x="35" y="78"/>
                  </a:lnTo>
                  <a:lnTo>
                    <a:pt x="30" y="78"/>
                  </a:lnTo>
                  <a:lnTo>
                    <a:pt x="28" y="81"/>
                  </a:lnTo>
                  <a:lnTo>
                    <a:pt x="29" y="84"/>
                  </a:lnTo>
                  <a:lnTo>
                    <a:pt x="34" y="90"/>
                  </a:lnTo>
                  <a:lnTo>
                    <a:pt x="34" y="93"/>
                  </a:lnTo>
                  <a:lnTo>
                    <a:pt x="27" y="102"/>
                  </a:lnTo>
                  <a:lnTo>
                    <a:pt x="19" y="105"/>
                  </a:lnTo>
                  <a:lnTo>
                    <a:pt x="17" y="106"/>
                  </a:lnTo>
                  <a:lnTo>
                    <a:pt x="6" y="11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grpSp>
      <p:sp>
        <p:nvSpPr>
          <p:cNvPr id="927860" name="Text Box 116"/>
          <p:cNvSpPr txBox="1">
            <a:spLocks noChangeArrowheads="1"/>
          </p:cNvSpPr>
          <p:nvPr/>
        </p:nvSpPr>
        <p:spPr bwMode="auto">
          <a:xfrm>
            <a:off x="3819525" y="4956175"/>
            <a:ext cx="184150" cy="579438"/>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a:spcBef>
                <a:spcPct val="0"/>
              </a:spcBef>
            </a:pPr>
            <a:endParaRPr lang="ja-JP" altLang="ja-JP" sz="3200">
              <a:solidFill>
                <a:srgbClr val="000066"/>
              </a:solidFill>
              <a:ea typeface="HGS創英角ﾎﾟｯﾌﾟ体" pitchFamily="50" charset="-128"/>
            </a:endParaRPr>
          </a:p>
        </p:txBody>
      </p:sp>
      <p:grpSp>
        <p:nvGrpSpPr>
          <p:cNvPr id="927861" name="Group 117"/>
          <p:cNvGrpSpPr>
            <a:grpSpLocks/>
          </p:cNvGrpSpPr>
          <p:nvPr/>
        </p:nvGrpSpPr>
        <p:grpSpPr bwMode="auto">
          <a:xfrm>
            <a:off x="292100" y="2238375"/>
            <a:ext cx="8229600" cy="4619625"/>
            <a:chOff x="184" y="1410"/>
            <a:chExt cx="5184" cy="2910"/>
          </a:xfrm>
        </p:grpSpPr>
        <p:grpSp>
          <p:nvGrpSpPr>
            <p:cNvPr id="927862" name="Group 118"/>
            <p:cNvGrpSpPr>
              <a:grpSpLocks/>
            </p:cNvGrpSpPr>
            <p:nvPr/>
          </p:nvGrpSpPr>
          <p:grpSpPr bwMode="auto">
            <a:xfrm>
              <a:off x="184" y="1410"/>
              <a:ext cx="5034" cy="2798"/>
              <a:chOff x="128" y="1522"/>
              <a:chExt cx="5034" cy="2798"/>
            </a:xfrm>
          </p:grpSpPr>
          <p:grpSp>
            <p:nvGrpSpPr>
              <p:cNvPr id="927863" name="Group 119"/>
              <p:cNvGrpSpPr>
                <a:grpSpLocks/>
              </p:cNvGrpSpPr>
              <p:nvPr/>
            </p:nvGrpSpPr>
            <p:grpSpPr bwMode="auto">
              <a:xfrm>
                <a:off x="128" y="1522"/>
                <a:ext cx="5034" cy="2798"/>
                <a:chOff x="303" y="1452"/>
                <a:chExt cx="4731" cy="2686"/>
              </a:xfrm>
            </p:grpSpPr>
            <p:sp>
              <p:nvSpPr>
                <p:cNvPr id="927864" name="Freeform 120"/>
                <p:cNvSpPr>
                  <a:spLocks/>
                </p:cNvSpPr>
                <p:nvPr/>
              </p:nvSpPr>
              <p:spPr bwMode="auto">
                <a:xfrm rot="1627522">
                  <a:off x="2789" y="2959"/>
                  <a:ext cx="396" cy="508"/>
                </a:xfrm>
                <a:custGeom>
                  <a:avLst/>
                  <a:gdLst>
                    <a:gd name="T0" fmla="*/ 294 w 321"/>
                    <a:gd name="T1" fmla="*/ 225 h 342"/>
                    <a:gd name="T2" fmla="*/ 263 w 321"/>
                    <a:gd name="T3" fmla="*/ 276 h 342"/>
                    <a:gd name="T4" fmla="*/ 233 w 321"/>
                    <a:gd name="T5" fmla="*/ 316 h 342"/>
                    <a:gd name="T6" fmla="*/ 202 w 321"/>
                    <a:gd name="T7" fmla="*/ 342 h 342"/>
                    <a:gd name="T8" fmla="*/ 191 w 321"/>
                    <a:gd name="T9" fmla="*/ 323 h 342"/>
                    <a:gd name="T10" fmla="*/ 196 w 321"/>
                    <a:gd name="T11" fmla="*/ 293 h 342"/>
                    <a:gd name="T12" fmla="*/ 187 w 321"/>
                    <a:gd name="T13" fmla="*/ 277 h 342"/>
                    <a:gd name="T14" fmla="*/ 216 w 321"/>
                    <a:gd name="T15" fmla="*/ 250 h 342"/>
                    <a:gd name="T16" fmla="*/ 204 w 321"/>
                    <a:gd name="T17" fmla="*/ 231 h 342"/>
                    <a:gd name="T18" fmla="*/ 184 w 321"/>
                    <a:gd name="T19" fmla="*/ 244 h 342"/>
                    <a:gd name="T20" fmla="*/ 172 w 321"/>
                    <a:gd name="T21" fmla="*/ 273 h 342"/>
                    <a:gd name="T22" fmla="*/ 180 w 321"/>
                    <a:gd name="T23" fmla="*/ 297 h 342"/>
                    <a:gd name="T24" fmla="*/ 162 w 321"/>
                    <a:gd name="T25" fmla="*/ 304 h 342"/>
                    <a:gd name="T26" fmla="*/ 118 w 321"/>
                    <a:gd name="T27" fmla="*/ 291 h 342"/>
                    <a:gd name="T28" fmla="*/ 100 w 321"/>
                    <a:gd name="T29" fmla="*/ 301 h 342"/>
                    <a:gd name="T30" fmla="*/ 100 w 321"/>
                    <a:gd name="T31" fmla="*/ 277 h 342"/>
                    <a:gd name="T32" fmla="*/ 90 w 321"/>
                    <a:gd name="T33" fmla="*/ 263 h 342"/>
                    <a:gd name="T34" fmla="*/ 76 w 321"/>
                    <a:gd name="T35" fmla="*/ 268 h 342"/>
                    <a:gd name="T36" fmla="*/ 57 w 321"/>
                    <a:gd name="T37" fmla="*/ 270 h 342"/>
                    <a:gd name="T38" fmla="*/ 48 w 321"/>
                    <a:gd name="T39" fmla="*/ 263 h 342"/>
                    <a:gd name="T40" fmla="*/ 42 w 321"/>
                    <a:gd name="T41" fmla="*/ 262 h 342"/>
                    <a:gd name="T42" fmla="*/ 37 w 321"/>
                    <a:gd name="T43" fmla="*/ 286 h 342"/>
                    <a:gd name="T44" fmla="*/ 22 w 321"/>
                    <a:gd name="T45" fmla="*/ 289 h 342"/>
                    <a:gd name="T46" fmla="*/ 10 w 321"/>
                    <a:gd name="T47" fmla="*/ 271 h 342"/>
                    <a:gd name="T48" fmla="*/ 12 w 321"/>
                    <a:gd name="T49" fmla="*/ 239 h 342"/>
                    <a:gd name="T50" fmla="*/ 4 w 321"/>
                    <a:gd name="T51" fmla="*/ 219 h 342"/>
                    <a:gd name="T52" fmla="*/ 3 w 321"/>
                    <a:gd name="T53" fmla="*/ 199 h 342"/>
                    <a:gd name="T54" fmla="*/ 23 w 321"/>
                    <a:gd name="T55" fmla="*/ 179 h 342"/>
                    <a:gd name="T56" fmla="*/ 45 w 321"/>
                    <a:gd name="T57" fmla="*/ 189 h 342"/>
                    <a:gd name="T58" fmla="*/ 60 w 321"/>
                    <a:gd name="T59" fmla="*/ 184 h 342"/>
                    <a:gd name="T60" fmla="*/ 51 w 321"/>
                    <a:gd name="T61" fmla="*/ 167 h 342"/>
                    <a:gd name="T62" fmla="*/ 51 w 321"/>
                    <a:gd name="T63" fmla="*/ 144 h 342"/>
                    <a:gd name="T64" fmla="*/ 54 w 321"/>
                    <a:gd name="T65" fmla="*/ 126 h 342"/>
                    <a:gd name="T66" fmla="*/ 45 w 321"/>
                    <a:gd name="T67" fmla="*/ 109 h 342"/>
                    <a:gd name="T68" fmla="*/ 31 w 321"/>
                    <a:gd name="T69" fmla="*/ 106 h 342"/>
                    <a:gd name="T70" fmla="*/ 43 w 321"/>
                    <a:gd name="T71" fmla="*/ 70 h 342"/>
                    <a:gd name="T72" fmla="*/ 63 w 321"/>
                    <a:gd name="T73" fmla="*/ 57 h 342"/>
                    <a:gd name="T74" fmla="*/ 85 w 321"/>
                    <a:gd name="T75" fmla="*/ 46 h 342"/>
                    <a:gd name="T76" fmla="*/ 90 w 321"/>
                    <a:gd name="T77" fmla="*/ 29 h 342"/>
                    <a:gd name="T78" fmla="*/ 117 w 321"/>
                    <a:gd name="T79" fmla="*/ 37 h 342"/>
                    <a:gd name="T80" fmla="*/ 151 w 321"/>
                    <a:gd name="T81" fmla="*/ 37 h 342"/>
                    <a:gd name="T82" fmla="*/ 180 w 321"/>
                    <a:gd name="T83" fmla="*/ 19 h 342"/>
                    <a:gd name="T84" fmla="*/ 201 w 321"/>
                    <a:gd name="T85" fmla="*/ 5 h 342"/>
                    <a:gd name="T86" fmla="*/ 228 w 321"/>
                    <a:gd name="T87" fmla="*/ 7 h 342"/>
                    <a:gd name="T88" fmla="*/ 256 w 321"/>
                    <a:gd name="T89" fmla="*/ 43 h 342"/>
                    <a:gd name="T90" fmla="*/ 276 w 321"/>
                    <a:gd name="T91" fmla="*/ 61 h 342"/>
                    <a:gd name="T92" fmla="*/ 287 w 321"/>
                    <a:gd name="T93" fmla="*/ 46 h 342"/>
                    <a:gd name="T94" fmla="*/ 299 w 321"/>
                    <a:gd name="T95" fmla="*/ 47 h 342"/>
                    <a:gd name="T96" fmla="*/ 304 w 321"/>
                    <a:gd name="T97" fmla="*/ 66 h 342"/>
                    <a:gd name="T98" fmla="*/ 291 w 321"/>
                    <a:gd name="T99" fmla="*/ 123 h 342"/>
                    <a:gd name="T100" fmla="*/ 286 w 321"/>
                    <a:gd name="T101" fmla="*/ 156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1" h="342">
                      <a:moveTo>
                        <a:pt x="318" y="211"/>
                      </a:moveTo>
                      <a:lnTo>
                        <a:pt x="321" y="214"/>
                      </a:lnTo>
                      <a:lnTo>
                        <a:pt x="321" y="217"/>
                      </a:lnTo>
                      <a:lnTo>
                        <a:pt x="317" y="220"/>
                      </a:lnTo>
                      <a:lnTo>
                        <a:pt x="294" y="225"/>
                      </a:lnTo>
                      <a:lnTo>
                        <a:pt x="289" y="227"/>
                      </a:lnTo>
                      <a:lnTo>
                        <a:pt x="280" y="237"/>
                      </a:lnTo>
                      <a:lnTo>
                        <a:pt x="263" y="258"/>
                      </a:lnTo>
                      <a:lnTo>
                        <a:pt x="262" y="267"/>
                      </a:lnTo>
                      <a:lnTo>
                        <a:pt x="263" y="276"/>
                      </a:lnTo>
                      <a:lnTo>
                        <a:pt x="262" y="295"/>
                      </a:lnTo>
                      <a:lnTo>
                        <a:pt x="257" y="303"/>
                      </a:lnTo>
                      <a:lnTo>
                        <a:pt x="250" y="306"/>
                      </a:lnTo>
                      <a:lnTo>
                        <a:pt x="244" y="310"/>
                      </a:lnTo>
                      <a:lnTo>
                        <a:pt x="233" y="316"/>
                      </a:lnTo>
                      <a:lnTo>
                        <a:pt x="227" y="317"/>
                      </a:lnTo>
                      <a:lnTo>
                        <a:pt x="211" y="327"/>
                      </a:lnTo>
                      <a:lnTo>
                        <a:pt x="210" y="330"/>
                      </a:lnTo>
                      <a:lnTo>
                        <a:pt x="207" y="340"/>
                      </a:lnTo>
                      <a:lnTo>
                        <a:pt x="202" y="342"/>
                      </a:lnTo>
                      <a:lnTo>
                        <a:pt x="196" y="342"/>
                      </a:lnTo>
                      <a:lnTo>
                        <a:pt x="187" y="337"/>
                      </a:lnTo>
                      <a:lnTo>
                        <a:pt x="181" y="329"/>
                      </a:lnTo>
                      <a:lnTo>
                        <a:pt x="190" y="325"/>
                      </a:lnTo>
                      <a:lnTo>
                        <a:pt x="191" y="323"/>
                      </a:lnTo>
                      <a:lnTo>
                        <a:pt x="190" y="317"/>
                      </a:lnTo>
                      <a:lnTo>
                        <a:pt x="190" y="305"/>
                      </a:lnTo>
                      <a:lnTo>
                        <a:pt x="190" y="298"/>
                      </a:lnTo>
                      <a:lnTo>
                        <a:pt x="193" y="295"/>
                      </a:lnTo>
                      <a:lnTo>
                        <a:pt x="196" y="293"/>
                      </a:lnTo>
                      <a:lnTo>
                        <a:pt x="197" y="289"/>
                      </a:lnTo>
                      <a:lnTo>
                        <a:pt x="197" y="288"/>
                      </a:lnTo>
                      <a:lnTo>
                        <a:pt x="191" y="283"/>
                      </a:lnTo>
                      <a:lnTo>
                        <a:pt x="189" y="282"/>
                      </a:lnTo>
                      <a:lnTo>
                        <a:pt x="187" y="277"/>
                      </a:lnTo>
                      <a:lnTo>
                        <a:pt x="191" y="275"/>
                      </a:lnTo>
                      <a:lnTo>
                        <a:pt x="198" y="273"/>
                      </a:lnTo>
                      <a:lnTo>
                        <a:pt x="201" y="265"/>
                      </a:lnTo>
                      <a:lnTo>
                        <a:pt x="205" y="258"/>
                      </a:lnTo>
                      <a:lnTo>
                        <a:pt x="216" y="250"/>
                      </a:lnTo>
                      <a:lnTo>
                        <a:pt x="223" y="243"/>
                      </a:lnTo>
                      <a:lnTo>
                        <a:pt x="226" y="239"/>
                      </a:lnTo>
                      <a:lnTo>
                        <a:pt x="225" y="237"/>
                      </a:lnTo>
                      <a:lnTo>
                        <a:pt x="211" y="227"/>
                      </a:lnTo>
                      <a:lnTo>
                        <a:pt x="204" y="231"/>
                      </a:lnTo>
                      <a:lnTo>
                        <a:pt x="201" y="229"/>
                      </a:lnTo>
                      <a:lnTo>
                        <a:pt x="199" y="229"/>
                      </a:lnTo>
                      <a:lnTo>
                        <a:pt x="196" y="229"/>
                      </a:lnTo>
                      <a:lnTo>
                        <a:pt x="189" y="233"/>
                      </a:lnTo>
                      <a:lnTo>
                        <a:pt x="184" y="244"/>
                      </a:lnTo>
                      <a:lnTo>
                        <a:pt x="184" y="245"/>
                      </a:lnTo>
                      <a:lnTo>
                        <a:pt x="178" y="253"/>
                      </a:lnTo>
                      <a:lnTo>
                        <a:pt x="173" y="262"/>
                      </a:lnTo>
                      <a:lnTo>
                        <a:pt x="171" y="270"/>
                      </a:lnTo>
                      <a:lnTo>
                        <a:pt x="172" y="273"/>
                      </a:lnTo>
                      <a:lnTo>
                        <a:pt x="175" y="276"/>
                      </a:lnTo>
                      <a:lnTo>
                        <a:pt x="180" y="285"/>
                      </a:lnTo>
                      <a:lnTo>
                        <a:pt x="181" y="288"/>
                      </a:lnTo>
                      <a:lnTo>
                        <a:pt x="181" y="291"/>
                      </a:lnTo>
                      <a:lnTo>
                        <a:pt x="180" y="297"/>
                      </a:lnTo>
                      <a:lnTo>
                        <a:pt x="175" y="305"/>
                      </a:lnTo>
                      <a:lnTo>
                        <a:pt x="171" y="309"/>
                      </a:lnTo>
                      <a:lnTo>
                        <a:pt x="167" y="310"/>
                      </a:lnTo>
                      <a:lnTo>
                        <a:pt x="163" y="309"/>
                      </a:lnTo>
                      <a:lnTo>
                        <a:pt x="162" y="304"/>
                      </a:lnTo>
                      <a:lnTo>
                        <a:pt x="163" y="294"/>
                      </a:lnTo>
                      <a:lnTo>
                        <a:pt x="161" y="288"/>
                      </a:lnTo>
                      <a:lnTo>
                        <a:pt x="156" y="285"/>
                      </a:lnTo>
                      <a:lnTo>
                        <a:pt x="151" y="285"/>
                      </a:lnTo>
                      <a:lnTo>
                        <a:pt x="118" y="291"/>
                      </a:lnTo>
                      <a:lnTo>
                        <a:pt x="113" y="297"/>
                      </a:lnTo>
                      <a:lnTo>
                        <a:pt x="107" y="306"/>
                      </a:lnTo>
                      <a:lnTo>
                        <a:pt x="106" y="306"/>
                      </a:lnTo>
                      <a:lnTo>
                        <a:pt x="103" y="304"/>
                      </a:lnTo>
                      <a:lnTo>
                        <a:pt x="100" y="301"/>
                      </a:lnTo>
                      <a:lnTo>
                        <a:pt x="95" y="293"/>
                      </a:lnTo>
                      <a:lnTo>
                        <a:pt x="94" y="289"/>
                      </a:lnTo>
                      <a:lnTo>
                        <a:pt x="95" y="286"/>
                      </a:lnTo>
                      <a:lnTo>
                        <a:pt x="97" y="281"/>
                      </a:lnTo>
                      <a:lnTo>
                        <a:pt x="100" y="277"/>
                      </a:lnTo>
                      <a:lnTo>
                        <a:pt x="100" y="274"/>
                      </a:lnTo>
                      <a:lnTo>
                        <a:pt x="100" y="269"/>
                      </a:lnTo>
                      <a:lnTo>
                        <a:pt x="97" y="265"/>
                      </a:lnTo>
                      <a:lnTo>
                        <a:pt x="94" y="263"/>
                      </a:lnTo>
                      <a:lnTo>
                        <a:pt x="90" y="263"/>
                      </a:lnTo>
                      <a:lnTo>
                        <a:pt x="89" y="264"/>
                      </a:lnTo>
                      <a:lnTo>
                        <a:pt x="85" y="267"/>
                      </a:lnTo>
                      <a:lnTo>
                        <a:pt x="83" y="268"/>
                      </a:lnTo>
                      <a:lnTo>
                        <a:pt x="78" y="268"/>
                      </a:lnTo>
                      <a:lnTo>
                        <a:pt x="76" y="268"/>
                      </a:lnTo>
                      <a:lnTo>
                        <a:pt x="71" y="270"/>
                      </a:lnTo>
                      <a:lnTo>
                        <a:pt x="69" y="270"/>
                      </a:lnTo>
                      <a:lnTo>
                        <a:pt x="64" y="271"/>
                      </a:lnTo>
                      <a:lnTo>
                        <a:pt x="59" y="271"/>
                      </a:lnTo>
                      <a:lnTo>
                        <a:pt x="57" y="270"/>
                      </a:lnTo>
                      <a:lnTo>
                        <a:pt x="55" y="268"/>
                      </a:lnTo>
                      <a:lnTo>
                        <a:pt x="54" y="265"/>
                      </a:lnTo>
                      <a:lnTo>
                        <a:pt x="53" y="264"/>
                      </a:lnTo>
                      <a:lnTo>
                        <a:pt x="49" y="264"/>
                      </a:lnTo>
                      <a:lnTo>
                        <a:pt x="48" y="263"/>
                      </a:lnTo>
                      <a:lnTo>
                        <a:pt x="47" y="261"/>
                      </a:lnTo>
                      <a:lnTo>
                        <a:pt x="47" y="259"/>
                      </a:lnTo>
                      <a:lnTo>
                        <a:pt x="46" y="258"/>
                      </a:lnTo>
                      <a:lnTo>
                        <a:pt x="43" y="259"/>
                      </a:lnTo>
                      <a:lnTo>
                        <a:pt x="42" y="262"/>
                      </a:lnTo>
                      <a:lnTo>
                        <a:pt x="40" y="265"/>
                      </a:lnTo>
                      <a:lnTo>
                        <a:pt x="39" y="270"/>
                      </a:lnTo>
                      <a:lnTo>
                        <a:pt x="37" y="276"/>
                      </a:lnTo>
                      <a:lnTo>
                        <a:pt x="39" y="280"/>
                      </a:lnTo>
                      <a:lnTo>
                        <a:pt x="37" y="286"/>
                      </a:lnTo>
                      <a:lnTo>
                        <a:pt x="33" y="297"/>
                      </a:lnTo>
                      <a:lnTo>
                        <a:pt x="29" y="298"/>
                      </a:lnTo>
                      <a:lnTo>
                        <a:pt x="25" y="298"/>
                      </a:lnTo>
                      <a:lnTo>
                        <a:pt x="23" y="293"/>
                      </a:lnTo>
                      <a:lnTo>
                        <a:pt x="22" y="289"/>
                      </a:lnTo>
                      <a:lnTo>
                        <a:pt x="21" y="283"/>
                      </a:lnTo>
                      <a:lnTo>
                        <a:pt x="19" y="277"/>
                      </a:lnTo>
                      <a:lnTo>
                        <a:pt x="17" y="276"/>
                      </a:lnTo>
                      <a:lnTo>
                        <a:pt x="12" y="276"/>
                      </a:lnTo>
                      <a:lnTo>
                        <a:pt x="10" y="271"/>
                      </a:lnTo>
                      <a:lnTo>
                        <a:pt x="9" y="263"/>
                      </a:lnTo>
                      <a:lnTo>
                        <a:pt x="11" y="259"/>
                      </a:lnTo>
                      <a:lnTo>
                        <a:pt x="12" y="255"/>
                      </a:lnTo>
                      <a:lnTo>
                        <a:pt x="12" y="247"/>
                      </a:lnTo>
                      <a:lnTo>
                        <a:pt x="12" y="239"/>
                      </a:lnTo>
                      <a:lnTo>
                        <a:pt x="11" y="234"/>
                      </a:lnTo>
                      <a:lnTo>
                        <a:pt x="11" y="229"/>
                      </a:lnTo>
                      <a:lnTo>
                        <a:pt x="9" y="225"/>
                      </a:lnTo>
                      <a:lnTo>
                        <a:pt x="7" y="221"/>
                      </a:lnTo>
                      <a:lnTo>
                        <a:pt x="4" y="219"/>
                      </a:lnTo>
                      <a:lnTo>
                        <a:pt x="1" y="215"/>
                      </a:lnTo>
                      <a:lnTo>
                        <a:pt x="0" y="214"/>
                      </a:lnTo>
                      <a:lnTo>
                        <a:pt x="1" y="210"/>
                      </a:lnTo>
                      <a:lnTo>
                        <a:pt x="4" y="207"/>
                      </a:lnTo>
                      <a:lnTo>
                        <a:pt x="3" y="199"/>
                      </a:lnTo>
                      <a:lnTo>
                        <a:pt x="10" y="185"/>
                      </a:lnTo>
                      <a:lnTo>
                        <a:pt x="15" y="186"/>
                      </a:lnTo>
                      <a:lnTo>
                        <a:pt x="18" y="185"/>
                      </a:lnTo>
                      <a:lnTo>
                        <a:pt x="19" y="184"/>
                      </a:lnTo>
                      <a:lnTo>
                        <a:pt x="23" y="179"/>
                      </a:lnTo>
                      <a:lnTo>
                        <a:pt x="29" y="180"/>
                      </a:lnTo>
                      <a:lnTo>
                        <a:pt x="30" y="184"/>
                      </a:lnTo>
                      <a:lnTo>
                        <a:pt x="34" y="189"/>
                      </a:lnTo>
                      <a:lnTo>
                        <a:pt x="41" y="186"/>
                      </a:lnTo>
                      <a:lnTo>
                        <a:pt x="45" y="189"/>
                      </a:lnTo>
                      <a:lnTo>
                        <a:pt x="45" y="191"/>
                      </a:lnTo>
                      <a:lnTo>
                        <a:pt x="52" y="193"/>
                      </a:lnTo>
                      <a:lnTo>
                        <a:pt x="54" y="190"/>
                      </a:lnTo>
                      <a:lnTo>
                        <a:pt x="59" y="189"/>
                      </a:lnTo>
                      <a:lnTo>
                        <a:pt x="60" y="184"/>
                      </a:lnTo>
                      <a:lnTo>
                        <a:pt x="60" y="179"/>
                      </a:lnTo>
                      <a:lnTo>
                        <a:pt x="59" y="175"/>
                      </a:lnTo>
                      <a:lnTo>
                        <a:pt x="57" y="173"/>
                      </a:lnTo>
                      <a:lnTo>
                        <a:pt x="53" y="171"/>
                      </a:lnTo>
                      <a:lnTo>
                        <a:pt x="51" y="167"/>
                      </a:lnTo>
                      <a:lnTo>
                        <a:pt x="52" y="160"/>
                      </a:lnTo>
                      <a:lnTo>
                        <a:pt x="53" y="156"/>
                      </a:lnTo>
                      <a:lnTo>
                        <a:pt x="48" y="151"/>
                      </a:lnTo>
                      <a:lnTo>
                        <a:pt x="48" y="145"/>
                      </a:lnTo>
                      <a:lnTo>
                        <a:pt x="51" y="144"/>
                      </a:lnTo>
                      <a:lnTo>
                        <a:pt x="52" y="139"/>
                      </a:lnTo>
                      <a:lnTo>
                        <a:pt x="53" y="137"/>
                      </a:lnTo>
                      <a:lnTo>
                        <a:pt x="51" y="132"/>
                      </a:lnTo>
                      <a:lnTo>
                        <a:pt x="51" y="129"/>
                      </a:lnTo>
                      <a:lnTo>
                        <a:pt x="54" y="126"/>
                      </a:lnTo>
                      <a:lnTo>
                        <a:pt x="58" y="114"/>
                      </a:lnTo>
                      <a:lnTo>
                        <a:pt x="55" y="108"/>
                      </a:lnTo>
                      <a:lnTo>
                        <a:pt x="53" y="107"/>
                      </a:lnTo>
                      <a:lnTo>
                        <a:pt x="46" y="111"/>
                      </a:lnTo>
                      <a:lnTo>
                        <a:pt x="45" y="109"/>
                      </a:lnTo>
                      <a:lnTo>
                        <a:pt x="45" y="108"/>
                      </a:lnTo>
                      <a:lnTo>
                        <a:pt x="41" y="106"/>
                      </a:lnTo>
                      <a:lnTo>
                        <a:pt x="39" y="107"/>
                      </a:lnTo>
                      <a:lnTo>
                        <a:pt x="35" y="108"/>
                      </a:lnTo>
                      <a:lnTo>
                        <a:pt x="31" y="106"/>
                      </a:lnTo>
                      <a:lnTo>
                        <a:pt x="30" y="101"/>
                      </a:lnTo>
                      <a:lnTo>
                        <a:pt x="33" y="85"/>
                      </a:lnTo>
                      <a:lnTo>
                        <a:pt x="37" y="77"/>
                      </a:lnTo>
                      <a:lnTo>
                        <a:pt x="41" y="71"/>
                      </a:lnTo>
                      <a:lnTo>
                        <a:pt x="43" y="70"/>
                      </a:lnTo>
                      <a:lnTo>
                        <a:pt x="46" y="64"/>
                      </a:lnTo>
                      <a:lnTo>
                        <a:pt x="48" y="61"/>
                      </a:lnTo>
                      <a:lnTo>
                        <a:pt x="52" y="60"/>
                      </a:lnTo>
                      <a:lnTo>
                        <a:pt x="57" y="60"/>
                      </a:lnTo>
                      <a:lnTo>
                        <a:pt x="63" y="57"/>
                      </a:lnTo>
                      <a:lnTo>
                        <a:pt x="69" y="59"/>
                      </a:lnTo>
                      <a:lnTo>
                        <a:pt x="75" y="59"/>
                      </a:lnTo>
                      <a:lnTo>
                        <a:pt x="76" y="53"/>
                      </a:lnTo>
                      <a:lnTo>
                        <a:pt x="84" y="49"/>
                      </a:lnTo>
                      <a:lnTo>
                        <a:pt x="85" y="46"/>
                      </a:lnTo>
                      <a:lnTo>
                        <a:pt x="84" y="42"/>
                      </a:lnTo>
                      <a:lnTo>
                        <a:pt x="90" y="42"/>
                      </a:lnTo>
                      <a:lnTo>
                        <a:pt x="90" y="39"/>
                      </a:lnTo>
                      <a:lnTo>
                        <a:pt x="89" y="34"/>
                      </a:lnTo>
                      <a:lnTo>
                        <a:pt x="90" y="29"/>
                      </a:lnTo>
                      <a:lnTo>
                        <a:pt x="99" y="30"/>
                      </a:lnTo>
                      <a:lnTo>
                        <a:pt x="101" y="28"/>
                      </a:lnTo>
                      <a:lnTo>
                        <a:pt x="107" y="21"/>
                      </a:lnTo>
                      <a:lnTo>
                        <a:pt x="112" y="31"/>
                      </a:lnTo>
                      <a:lnTo>
                        <a:pt x="117" y="37"/>
                      </a:lnTo>
                      <a:lnTo>
                        <a:pt x="118" y="40"/>
                      </a:lnTo>
                      <a:lnTo>
                        <a:pt x="124" y="42"/>
                      </a:lnTo>
                      <a:lnTo>
                        <a:pt x="132" y="40"/>
                      </a:lnTo>
                      <a:lnTo>
                        <a:pt x="138" y="39"/>
                      </a:lnTo>
                      <a:lnTo>
                        <a:pt x="151" y="37"/>
                      </a:lnTo>
                      <a:lnTo>
                        <a:pt x="157" y="35"/>
                      </a:lnTo>
                      <a:lnTo>
                        <a:pt x="163" y="30"/>
                      </a:lnTo>
                      <a:lnTo>
                        <a:pt x="165" y="28"/>
                      </a:lnTo>
                      <a:lnTo>
                        <a:pt x="174" y="23"/>
                      </a:lnTo>
                      <a:lnTo>
                        <a:pt x="180" y="19"/>
                      </a:lnTo>
                      <a:lnTo>
                        <a:pt x="183" y="15"/>
                      </a:lnTo>
                      <a:lnTo>
                        <a:pt x="184" y="13"/>
                      </a:lnTo>
                      <a:lnTo>
                        <a:pt x="191" y="13"/>
                      </a:lnTo>
                      <a:lnTo>
                        <a:pt x="196" y="12"/>
                      </a:lnTo>
                      <a:lnTo>
                        <a:pt x="201" y="5"/>
                      </a:lnTo>
                      <a:lnTo>
                        <a:pt x="203" y="1"/>
                      </a:lnTo>
                      <a:lnTo>
                        <a:pt x="210" y="0"/>
                      </a:lnTo>
                      <a:lnTo>
                        <a:pt x="216" y="0"/>
                      </a:lnTo>
                      <a:lnTo>
                        <a:pt x="222" y="3"/>
                      </a:lnTo>
                      <a:lnTo>
                        <a:pt x="228" y="7"/>
                      </a:lnTo>
                      <a:lnTo>
                        <a:pt x="241" y="19"/>
                      </a:lnTo>
                      <a:lnTo>
                        <a:pt x="246" y="31"/>
                      </a:lnTo>
                      <a:lnTo>
                        <a:pt x="247" y="35"/>
                      </a:lnTo>
                      <a:lnTo>
                        <a:pt x="251" y="41"/>
                      </a:lnTo>
                      <a:lnTo>
                        <a:pt x="256" y="43"/>
                      </a:lnTo>
                      <a:lnTo>
                        <a:pt x="261" y="48"/>
                      </a:lnTo>
                      <a:lnTo>
                        <a:pt x="267" y="55"/>
                      </a:lnTo>
                      <a:lnTo>
                        <a:pt x="270" y="59"/>
                      </a:lnTo>
                      <a:lnTo>
                        <a:pt x="273" y="59"/>
                      </a:lnTo>
                      <a:lnTo>
                        <a:pt x="276" y="61"/>
                      </a:lnTo>
                      <a:lnTo>
                        <a:pt x="281" y="60"/>
                      </a:lnTo>
                      <a:lnTo>
                        <a:pt x="283" y="54"/>
                      </a:lnTo>
                      <a:lnTo>
                        <a:pt x="287" y="52"/>
                      </a:lnTo>
                      <a:lnTo>
                        <a:pt x="288" y="48"/>
                      </a:lnTo>
                      <a:lnTo>
                        <a:pt x="287" y="46"/>
                      </a:lnTo>
                      <a:lnTo>
                        <a:pt x="286" y="40"/>
                      </a:lnTo>
                      <a:lnTo>
                        <a:pt x="289" y="41"/>
                      </a:lnTo>
                      <a:lnTo>
                        <a:pt x="293" y="42"/>
                      </a:lnTo>
                      <a:lnTo>
                        <a:pt x="297" y="45"/>
                      </a:lnTo>
                      <a:lnTo>
                        <a:pt x="299" y="47"/>
                      </a:lnTo>
                      <a:lnTo>
                        <a:pt x="303" y="51"/>
                      </a:lnTo>
                      <a:lnTo>
                        <a:pt x="310" y="51"/>
                      </a:lnTo>
                      <a:lnTo>
                        <a:pt x="312" y="52"/>
                      </a:lnTo>
                      <a:lnTo>
                        <a:pt x="312" y="53"/>
                      </a:lnTo>
                      <a:lnTo>
                        <a:pt x="304" y="66"/>
                      </a:lnTo>
                      <a:lnTo>
                        <a:pt x="301" y="75"/>
                      </a:lnTo>
                      <a:lnTo>
                        <a:pt x="297" y="88"/>
                      </a:lnTo>
                      <a:lnTo>
                        <a:pt x="289" y="105"/>
                      </a:lnTo>
                      <a:lnTo>
                        <a:pt x="289" y="108"/>
                      </a:lnTo>
                      <a:lnTo>
                        <a:pt x="291" y="123"/>
                      </a:lnTo>
                      <a:lnTo>
                        <a:pt x="288" y="129"/>
                      </a:lnTo>
                      <a:lnTo>
                        <a:pt x="286" y="132"/>
                      </a:lnTo>
                      <a:lnTo>
                        <a:pt x="283" y="135"/>
                      </a:lnTo>
                      <a:lnTo>
                        <a:pt x="282" y="139"/>
                      </a:lnTo>
                      <a:lnTo>
                        <a:pt x="286" y="156"/>
                      </a:lnTo>
                      <a:lnTo>
                        <a:pt x="298" y="181"/>
                      </a:lnTo>
                      <a:lnTo>
                        <a:pt x="311" y="203"/>
                      </a:lnTo>
                      <a:lnTo>
                        <a:pt x="318" y="211"/>
                      </a:lnTo>
                      <a:close/>
                    </a:path>
                  </a:pathLst>
                </a:custGeom>
                <a:solidFill>
                  <a:srgbClr val="FF9999"/>
                </a:solid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865" name="Freeform 121"/>
                <p:cNvSpPr>
                  <a:spLocks/>
                </p:cNvSpPr>
                <p:nvPr/>
              </p:nvSpPr>
              <p:spPr bwMode="auto">
                <a:xfrm rot="1627522">
                  <a:off x="2822" y="3436"/>
                  <a:ext cx="28" cy="30"/>
                </a:xfrm>
                <a:custGeom>
                  <a:avLst/>
                  <a:gdLst>
                    <a:gd name="T0" fmla="*/ 18 w 20"/>
                    <a:gd name="T1" fmla="*/ 6 h 20"/>
                    <a:gd name="T2" fmla="*/ 19 w 20"/>
                    <a:gd name="T3" fmla="*/ 6 h 20"/>
                    <a:gd name="T4" fmla="*/ 20 w 20"/>
                    <a:gd name="T5" fmla="*/ 7 h 20"/>
                    <a:gd name="T6" fmla="*/ 20 w 20"/>
                    <a:gd name="T7" fmla="*/ 8 h 20"/>
                    <a:gd name="T8" fmla="*/ 19 w 20"/>
                    <a:gd name="T9" fmla="*/ 10 h 20"/>
                    <a:gd name="T10" fmla="*/ 18 w 20"/>
                    <a:gd name="T11" fmla="*/ 13 h 20"/>
                    <a:gd name="T12" fmla="*/ 15 w 20"/>
                    <a:gd name="T13" fmla="*/ 14 h 20"/>
                    <a:gd name="T14" fmla="*/ 12 w 20"/>
                    <a:gd name="T15" fmla="*/ 18 h 20"/>
                    <a:gd name="T16" fmla="*/ 8 w 20"/>
                    <a:gd name="T17" fmla="*/ 20 h 20"/>
                    <a:gd name="T18" fmla="*/ 7 w 20"/>
                    <a:gd name="T19" fmla="*/ 19 h 20"/>
                    <a:gd name="T20" fmla="*/ 5 w 20"/>
                    <a:gd name="T21" fmla="*/ 19 h 20"/>
                    <a:gd name="T22" fmla="*/ 2 w 20"/>
                    <a:gd name="T23" fmla="*/ 18 h 20"/>
                    <a:gd name="T24" fmla="*/ 2 w 20"/>
                    <a:gd name="T25" fmla="*/ 15 h 20"/>
                    <a:gd name="T26" fmla="*/ 1 w 20"/>
                    <a:gd name="T27" fmla="*/ 13 h 20"/>
                    <a:gd name="T28" fmla="*/ 0 w 20"/>
                    <a:gd name="T29" fmla="*/ 9 h 20"/>
                    <a:gd name="T30" fmla="*/ 1 w 20"/>
                    <a:gd name="T31" fmla="*/ 7 h 20"/>
                    <a:gd name="T32" fmla="*/ 2 w 20"/>
                    <a:gd name="T33" fmla="*/ 3 h 20"/>
                    <a:gd name="T34" fmla="*/ 2 w 20"/>
                    <a:gd name="T35" fmla="*/ 2 h 20"/>
                    <a:gd name="T36" fmla="*/ 3 w 20"/>
                    <a:gd name="T37" fmla="*/ 0 h 20"/>
                    <a:gd name="T38" fmla="*/ 6 w 20"/>
                    <a:gd name="T39" fmla="*/ 0 h 20"/>
                    <a:gd name="T40" fmla="*/ 9 w 20"/>
                    <a:gd name="T41" fmla="*/ 0 h 20"/>
                    <a:gd name="T42" fmla="*/ 11 w 20"/>
                    <a:gd name="T43" fmla="*/ 1 h 20"/>
                    <a:gd name="T44" fmla="*/ 14 w 20"/>
                    <a:gd name="T45" fmla="*/ 2 h 20"/>
                    <a:gd name="T46" fmla="*/ 18 w 20"/>
                    <a:gd name="T47"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 h="20">
                      <a:moveTo>
                        <a:pt x="18" y="6"/>
                      </a:moveTo>
                      <a:lnTo>
                        <a:pt x="19" y="6"/>
                      </a:lnTo>
                      <a:lnTo>
                        <a:pt x="20" y="7"/>
                      </a:lnTo>
                      <a:lnTo>
                        <a:pt x="20" y="8"/>
                      </a:lnTo>
                      <a:lnTo>
                        <a:pt x="19" y="10"/>
                      </a:lnTo>
                      <a:lnTo>
                        <a:pt x="18" y="13"/>
                      </a:lnTo>
                      <a:lnTo>
                        <a:pt x="15" y="14"/>
                      </a:lnTo>
                      <a:lnTo>
                        <a:pt x="12" y="18"/>
                      </a:lnTo>
                      <a:lnTo>
                        <a:pt x="8" y="20"/>
                      </a:lnTo>
                      <a:lnTo>
                        <a:pt x="7" y="19"/>
                      </a:lnTo>
                      <a:lnTo>
                        <a:pt x="5" y="19"/>
                      </a:lnTo>
                      <a:lnTo>
                        <a:pt x="2" y="18"/>
                      </a:lnTo>
                      <a:lnTo>
                        <a:pt x="2" y="15"/>
                      </a:lnTo>
                      <a:lnTo>
                        <a:pt x="1" y="13"/>
                      </a:lnTo>
                      <a:lnTo>
                        <a:pt x="0" y="9"/>
                      </a:lnTo>
                      <a:lnTo>
                        <a:pt x="1" y="7"/>
                      </a:lnTo>
                      <a:lnTo>
                        <a:pt x="2" y="3"/>
                      </a:lnTo>
                      <a:lnTo>
                        <a:pt x="2" y="2"/>
                      </a:lnTo>
                      <a:lnTo>
                        <a:pt x="3" y="0"/>
                      </a:lnTo>
                      <a:lnTo>
                        <a:pt x="6" y="0"/>
                      </a:lnTo>
                      <a:lnTo>
                        <a:pt x="9" y="0"/>
                      </a:lnTo>
                      <a:lnTo>
                        <a:pt x="11" y="1"/>
                      </a:lnTo>
                      <a:lnTo>
                        <a:pt x="14" y="2"/>
                      </a:lnTo>
                      <a:lnTo>
                        <a:pt x="18" y="6"/>
                      </a:lnTo>
                      <a:close/>
                    </a:path>
                  </a:pathLst>
                </a:custGeom>
                <a:solidFill>
                  <a:srgbClr val="FF9999"/>
                </a:solid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866" name="Freeform 122"/>
                <p:cNvSpPr>
                  <a:spLocks/>
                </p:cNvSpPr>
                <p:nvPr/>
              </p:nvSpPr>
              <p:spPr bwMode="auto">
                <a:xfrm rot="1627522">
                  <a:off x="2710" y="3785"/>
                  <a:ext cx="22" cy="30"/>
                </a:xfrm>
                <a:custGeom>
                  <a:avLst/>
                  <a:gdLst>
                    <a:gd name="T0" fmla="*/ 13 w 19"/>
                    <a:gd name="T1" fmla="*/ 6 h 20"/>
                    <a:gd name="T2" fmla="*/ 14 w 19"/>
                    <a:gd name="T3" fmla="*/ 8 h 20"/>
                    <a:gd name="T4" fmla="*/ 15 w 19"/>
                    <a:gd name="T5" fmla="*/ 10 h 20"/>
                    <a:gd name="T6" fmla="*/ 16 w 19"/>
                    <a:gd name="T7" fmla="*/ 11 h 20"/>
                    <a:gd name="T8" fmla="*/ 18 w 19"/>
                    <a:gd name="T9" fmla="*/ 12 h 20"/>
                    <a:gd name="T10" fmla="*/ 18 w 19"/>
                    <a:gd name="T11" fmla="*/ 14 h 20"/>
                    <a:gd name="T12" fmla="*/ 19 w 19"/>
                    <a:gd name="T13" fmla="*/ 15 h 20"/>
                    <a:gd name="T14" fmla="*/ 18 w 19"/>
                    <a:gd name="T15" fmla="*/ 16 h 20"/>
                    <a:gd name="T16" fmla="*/ 18 w 19"/>
                    <a:gd name="T17" fmla="*/ 17 h 20"/>
                    <a:gd name="T18" fmla="*/ 16 w 19"/>
                    <a:gd name="T19" fmla="*/ 17 h 20"/>
                    <a:gd name="T20" fmla="*/ 15 w 19"/>
                    <a:gd name="T21" fmla="*/ 18 h 20"/>
                    <a:gd name="T22" fmla="*/ 13 w 19"/>
                    <a:gd name="T23" fmla="*/ 18 h 20"/>
                    <a:gd name="T24" fmla="*/ 12 w 19"/>
                    <a:gd name="T25" fmla="*/ 20 h 20"/>
                    <a:gd name="T26" fmla="*/ 9 w 19"/>
                    <a:gd name="T27" fmla="*/ 18 h 20"/>
                    <a:gd name="T28" fmla="*/ 8 w 19"/>
                    <a:gd name="T29" fmla="*/ 17 h 20"/>
                    <a:gd name="T30" fmla="*/ 6 w 19"/>
                    <a:gd name="T31" fmla="*/ 16 h 20"/>
                    <a:gd name="T32" fmla="*/ 4 w 19"/>
                    <a:gd name="T33" fmla="*/ 15 h 20"/>
                    <a:gd name="T34" fmla="*/ 2 w 19"/>
                    <a:gd name="T35" fmla="*/ 12 h 20"/>
                    <a:gd name="T36" fmla="*/ 0 w 19"/>
                    <a:gd name="T37" fmla="*/ 10 h 20"/>
                    <a:gd name="T38" fmla="*/ 0 w 19"/>
                    <a:gd name="T39" fmla="*/ 9 h 20"/>
                    <a:gd name="T40" fmla="*/ 0 w 19"/>
                    <a:gd name="T41" fmla="*/ 8 h 20"/>
                    <a:gd name="T42" fmla="*/ 0 w 19"/>
                    <a:gd name="T43" fmla="*/ 6 h 20"/>
                    <a:gd name="T44" fmla="*/ 0 w 19"/>
                    <a:gd name="T45" fmla="*/ 5 h 20"/>
                    <a:gd name="T46" fmla="*/ 0 w 19"/>
                    <a:gd name="T47" fmla="*/ 4 h 20"/>
                    <a:gd name="T48" fmla="*/ 1 w 19"/>
                    <a:gd name="T49" fmla="*/ 3 h 20"/>
                    <a:gd name="T50" fmla="*/ 2 w 19"/>
                    <a:gd name="T51" fmla="*/ 2 h 20"/>
                    <a:gd name="T52" fmla="*/ 3 w 19"/>
                    <a:gd name="T53" fmla="*/ 0 h 20"/>
                    <a:gd name="T54" fmla="*/ 6 w 19"/>
                    <a:gd name="T55" fmla="*/ 0 h 20"/>
                    <a:gd name="T56" fmla="*/ 7 w 19"/>
                    <a:gd name="T57" fmla="*/ 0 h 20"/>
                    <a:gd name="T58" fmla="*/ 7 w 19"/>
                    <a:gd name="T59" fmla="*/ 2 h 20"/>
                    <a:gd name="T60" fmla="*/ 8 w 19"/>
                    <a:gd name="T61" fmla="*/ 3 h 20"/>
                    <a:gd name="T62" fmla="*/ 9 w 19"/>
                    <a:gd name="T63" fmla="*/ 4 h 20"/>
                    <a:gd name="T64" fmla="*/ 12 w 19"/>
                    <a:gd name="T65" fmla="*/ 5 h 20"/>
                    <a:gd name="T66" fmla="*/ 13 w 19"/>
                    <a:gd name="T67"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 h="20">
                      <a:moveTo>
                        <a:pt x="13" y="6"/>
                      </a:moveTo>
                      <a:lnTo>
                        <a:pt x="14" y="8"/>
                      </a:lnTo>
                      <a:lnTo>
                        <a:pt x="15" y="10"/>
                      </a:lnTo>
                      <a:lnTo>
                        <a:pt x="16" y="11"/>
                      </a:lnTo>
                      <a:lnTo>
                        <a:pt x="18" y="12"/>
                      </a:lnTo>
                      <a:lnTo>
                        <a:pt x="18" y="14"/>
                      </a:lnTo>
                      <a:lnTo>
                        <a:pt x="19" y="15"/>
                      </a:lnTo>
                      <a:lnTo>
                        <a:pt x="18" y="16"/>
                      </a:lnTo>
                      <a:lnTo>
                        <a:pt x="18" y="17"/>
                      </a:lnTo>
                      <a:lnTo>
                        <a:pt x="16" y="17"/>
                      </a:lnTo>
                      <a:lnTo>
                        <a:pt x="15" y="18"/>
                      </a:lnTo>
                      <a:lnTo>
                        <a:pt x="13" y="18"/>
                      </a:lnTo>
                      <a:lnTo>
                        <a:pt x="12" y="20"/>
                      </a:lnTo>
                      <a:lnTo>
                        <a:pt x="9" y="18"/>
                      </a:lnTo>
                      <a:lnTo>
                        <a:pt x="8" y="17"/>
                      </a:lnTo>
                      <a:lnTo>
                        <a:pt x="6" y="16"/>
                      </a:lnTo>
                      <a:lnTo>
                        <a:pt x="4" y="15"/>
                      </a:lnTo>
                      <a:lnTo>
                        <a:pt x="2" y="12"/>
                      </a:lnTo>
                      <a:lnTo>
                        <a:pt x="0" y="10"/>
                      </a:lnTo>
                      <a:lnTo>
                        <a:pt x="0" y="9"/>
                      </a:lnTo>
                      <a:lnTo>
                        <a:pt x="0" y="8"/>
                      </a:lnTo>
                      <a:lnTo>
                        <a:pt x="0" y="6"/>
                      </a:lnTo>
                      <a:lnTo>
                        <a:pt x="0" y="5"/>
                      </a:lnTo>
                      <a:lnTo>
                        <a:pt x="0" y="4"/>
                      </a:lnTo>
                      <a:lnTo>
                        <a:pt x="1" y="3"/>
                      </a:lnTo>
                      <a:lnTo>
                        <a:pt x="2" y="2"/>
                      </a:lnTo>
                      <a:lnTo>
                        <a:pt x="3" y="0"/>
                      </a:lnTo>
                      <a:lnTo>
                        <a:pt x="6" y="0"/>
                      </a:lnTo>
                      <a:lnTo>
                        <a:pt x="7" y="0"/>
                      </a:lnTo>
                      <a:lnTo>
                        <a:pt x="7" y="2"/>
                      </a:lnTo>
                      <a:lnTo>
                        <a:pt x="8" y="3"/>
                      </a:lnTo>
                      <a:lnTo>
                        <a:pt x="9" y="4"/>
                      </a:lnTo>
                      <a:lnTo>
                        <a:pt x="12" y="5"/>
                      </a:lnTo>
                      <a:lnTo>
                        <a:pt x="13" y="6"/>
                      </a:lnTo>
                      <a:close/>
                    </a:path>
                  </a:pathLst>
                </a:custGeom>
                <a:solidFill>
                  <a:srgbClr val="FF9999"/>
                </a:solid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867" name="Freeform 123"/>
                <p:cNvSpPr>
                  <a:spLocks/>
                </p:cNvSpPr>
                <p:nvPr/>
              </p:nvSpPr>
              <p:spPr bwMode="auto">
                <a:xfrm rot="1627522">
                  <a:off x="2776" y="3580"/>
                  <a:ext cx="19" cy="18"/>
                </a:xfrm>
                <a:custGeom>
                  <a:avLst/>
                  <a:gdLst>
                    <a:gd name="T0" fmla="*/ 10 w 16"/>
                    <a:gd name="T1" fmla="*/ 0 h 13"/>
                    <a:gd name="T2" fmla="*/ 8 w 16"/>
                    <a:gd name="T3" fmla="*/ 0 h 13"/>
                    <a:gd name="T4" fmla="*/ 4 w 16"/>
                    <a:gd name="T5" fmla="*/ 0 h 13"/>
                    <a:gd name="T6" fmla="*/ 3 w 16"/>
                    <a:gd name="T7" fmla="*/ 1 h 13"/>
                    <a:gd name="T8" fmla="*/ 1 w 16"/>
                    <a:gd name="T9" fmla="*/ 2 h 13"/>
                    <a:gd name="T10" fmla="*/ 0 w 16"/>
                    <a:gd name="T11" fmla="*/ 3 h 13"/>
                    <a:gd name="T12" fmla="*/ 0 w 16"/>
                    <a:gd name="T13" fmla="*/ 4 h 13"/>
                    <a:gd name="T14" fmla="*/ 1 w 16"/>
                    <a:gd name="T15" fmla="*/ 7 h 13"/>
                    <a:gd name="T16" fmla="*/ 0 w 16"/>
                    <a:gd name="T17" fmla="*/ 8 h 13"/>
                    <a:gd name="T18" fmla="*/ 1 w 16"/>
                    <a:gd name="T19" fmla="*/ 9 h 13"/>
                    <a:gd name="T20" fmla="*/ 2 w 16"/>
                    <a:gd name="T21" fmla="*/ 10 h 13"/>
                    <a:gd name="T22" fmla="*/ 2 w 16"/>
                    <a:gd name="T23" fmla="*/ 12 h 13"/>
                    <a:gd name="T24" fmla="*/ 3 w 16"/>
                    <a:gd name="T25" fmla="*/ 13 h 13"/>
                    <a:gd name="T26" fmla="*/ 6 w 16"/>
                    <a:gd name="T27" fmla="*/ 13 h 13"/>
                    <a:gd name="T28" fmla="*/ 8 w 16"/>
                    <a:gd name="T29" fmla="*/ 13 h 13"/>
                    <a:gd name="T30" fmla="*/ 10 w 16"/>
                    <a:gd name="T31" fmla="*/ 12 h 13"/>
                    <a:gd name="T32" fmla="*/ 13 w 16"/>
                    <a:gd name="T33" fmla="*/ 12 h 13"/>
                    <a:gd name="T34" fmla="*/ 15 w 16"/>
                    <a:gd name="T35" fmla="*/ 10 h 13"/>
                    <a:gd name="T36" fmla="*/ 16 w 16"/>
                    <a:gd name="T37" fmla="*/ 9 h 13"/>
                    <a:gd name="T38" fmla="*/ 16 w 16"/>
                    <a:gd name="T39" fmla="*/ 8 h 13"/>
                    <a:gd name="T40" fmla="*/ 16 w 16"/>
                    <a:gd name="T41" fmla="*/ 7 h 13"/>
                    <a:gd name="T42" fmla="*/ 16 w 16"/>
                    <a:gd name="T43" fmla="*/ 6 h 13"/>
                    <a:gd name="T44" fmla="*/ 14 w 16"/>
                    <a:gd name="T45" fmla="*/ 3 h 13"/>
                    <a:gd name="T46" fmla="*/ 13 w 16"/>
                    <a:gd name="T47" fmla="*/ 2 h 13"/>
                    <a:gd name="T48" fmla="*/ 12 w 16"/>
                    <a:gd name="T49" fmla="*/ 1 h 13"/>
                    <a:gd name="T50" fmla="*/ 10 w 16"/>
                    <a:gd name="T5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 h="13">
                      <a:moveTo>
                        <a:pt x="10" y="0"/>
                      </a:moveTo>
                      <a:lnTo>
                        <a:pt x="8" y="0"/>
                      </a:lnTo>
                      <a:lnTo>
                        <a:pt x="4" y="0"/>
                      </a:lnTo>
                      <a:lnTo>
                        <a:pt x="3" y="1"/>
                      </a:lnTo>
                      <a:lnTo>
                        <a:pt x="1" y="2"/>
                      </a:lnTo>
                      <a:lnTo>
                        <a:pt x="0" y="3"/>
                      </a:lnTo>
                      <a:lnTo>
                        <a:pt x="0" y="4"/>
                      </a:lnTo>
                      <a:lnTo>
                        <a:pt x="1" y="7"/>
                      </a:lnTo>
                      <a:lnTo>
                        <a:pt x="0" y="8"/>
                      </a:lnTo>
                      <a:lnTo>
                        <a:pt x="1" y="9"/>
                      </a:lnTo>
                      <a:lnTo>
                        <a:pt x="2" y="10"/>
                      </a:lnTo>
                      <a:lnTo>
                        <a:pt x="2" y="12"/>
                      </a:lnTo>
                      <a:lnTo>
                        <a:pt x="3" y="13"/>
                      </a:lnTo>
                      <a:lnTo>
                        <a:pt x="6" y="13"/>
                      </a:lnTo>
                      <a:lnTo>
                        <a:pt x="8" y="13"/>
                      </a:lnTo>
                      <a:lnTo>
                        <a:pt x="10" y="12"/>
                      </a:lnTo>
                      <a:lnTo>
                        <a:pt x="13" y="12"/>
                      </a:lnTo>
                      <a:lnTo>
                        <a:pt x="15" y="10"/>
                      </a:lnTo>
                      <a:lnTo>
                        <a:pt x="16" y="9"/>
                      </a:lnTo>
                      <a:lnTo>
                        <a:pt x="16" y="8"/>
                      </a:lnTo>
                      <a:lnTo>
                        <a:pt x="16" y="7"/>
                      </a:lnTo>
                      <a:lnTo>
                        <a:pt x="16" y="6"/>
                      </a:lnTo>
                      <a:lnTo>
                        <a:pt x="14" y="3"/>
                      </a:lnTo>
                      <a:lnTo>
                        <a:pt x="13" y="2"/>
                      </a:lnTo>
                      <a:lnTo>
                        <a:pt x="12" y="1"/>
                      </a:lnTo>
                      <a:lnTo>
                        <a:pt x="10" y="0"/>
                      </a:lnTo>
                      <a:close/>
                    </a:path>
                  </a:pathLst>
                </a:custGeom>
                <a:solidFill>
                  <a:srgbClr val="FF9999"/>
                </a:solid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868" name="Freeform 124"/>
                <p:cNvSpPr>
                  <a:spLocks/>
                </p:cNvSpPr>
                <p:nvPr/>
              </p:nvSpPr>
              <p:spPr bwMode="auto">
                <a:xfrm rot="1627522">
                  <a:off x="2123" y="2918"/>
                  <a:ext cx="329" cy="521"/>
                </a:xfrm>
                <a:custGeom>
                  <a:avLst/>
                  <a:gdLst>
                    <a:gd name="T0" fmla="*/ 221 w 266"/>
                    <a:gd name="T1" fmla="*/ 166 h 350"/>
                    <a:gd name="T2" fmla="*/ 222 w 266"/>
                    <a:gd name="T3" fmla="*/ 185 h 350"/>
                    <a:gd name="T4" fmla="*/ 234 w 266"/>
                    <a:gd name="T5" fmla="*/ 197 h 350"/>
                    <a:gd name="T6" fmla="*/ 220 w 266"/>
                    <a:gd name="T7" fmla="*/ 205 h 350"/>
                    <a:gd name="T8" fmla="*/ 221 w 266"/>
                    <a:gd name="T9" fmla="*/ 228 h 350"/>
                    <a:gd name="T10" fmla="*/ 220 w 266"/>
                    <a:gd name="T11" fmla="*/ 257 h 350"/>
                    <a:gd name="T12" fmla="*/ 204 w 266"/>
                    <a:gd name="T13" fmla="*/ 271 h 350"/>
                    <a:gd name="T14" fmla="*/ 190 w 266"/>
                    <a:gd name="T15" fmla="*/ 281 h 350"/>
                    <a:gd name="T16" fmla="*/ 192 w 266"/>
                    <a:gd name="T17" fmla="*/ 295 h 350"/>
                    <a:gd name="T18" fmla="*/ 203 w 266"/>
                    <a:gd name="T19" fmla="*/ 310 h 350"/>
                    <a:gd name="T20" fmla="*/ 196 w 266"/>
                    <a:gd name="T21" fmla="*/ 332 h 350"/>
                    <a:gd name="T22" fmla="*/ 168 w 266"/>
                    <a:gd name="T23" fmla="*/ 348 h 350"/>
                    <a:gd name="T24" fmla="*/ 126 w 266"/>
                    <a:gd name="T25" fmla="*/ 326 h 350"/>
                    <a:gd name="T26" fmla="*/ 122 w 266"/>
                    <a:gd name="T27" fmla="*/ 306 h 350"/>
                    <a:gd name="T28" fmla="*/ 103 w 266"/>
                    <a:gd name="T29" fmla="*/ 294 h 350"/>
                    <a:gd name="T30" fmla="*/ 88 w 266"/>
                    <a:gd name="T31" fmla="*/ 265 h 350"/>
                    <a:gd name="T32" fmla="*/ 91 w 266"/>
                    <a:gd name="T33" fmla="*/ 248 h 350"/>
                    <a:gd name="T34" fmla="*/ 97 w 266"/>
                    <a:gd name="T35" fmla="*/ 230 h 350"/>
                    <a:gd name="T36" fmla="*/ 100 w 266"/>
                    <a:gd name="T37" fmla="*/ 211 h 350"/>
                    <a:gd name="T38" fmla="*/ 133 w 266"/>
                    <a:gd name="T39" fmla="*/ 186 h 350"/>
                    <a:gd name="T40" fmla="*/ 131 w 266"/>
                    <a:gd name="T41" fmla="*/ 163 h 350"/>
                    <a:gd name="T42" fmla="*/ 91 w 266"/>
                    <a:gd name="T43" fmla="*/ 170 h 350"/>
                    <a:gd name="T44" fmla="*/ 62 w 266"/>
                    <a:gd name="T45" fmla="*/ 149 h 350"/>
                    <a:gd name="T46" fmla="*/ 6 w 266"/>
                    <a:gd name="T47" fmla="*/ 150 h 350"/>
                    <a:gd name="T48" fmla="*/ 1 w 266"/>
                    <a:gd name="T49" fmla="*/ 134 h 350"/>
                    <a:gd name="T50" fmla="*/ 0 w 266"/>
                    <a:gd name="T51" fmla="*/ 116 h 350"/>
                    <a:gd name="T52" fmla="*/ 4 w 266"/>
                    <a:gd name="T53" fmla="*/ 106 h 350"/>
                    <a:gd name="T54" fmla="*/ 14 w 266"/>
                    <a:gd name="T55" fmla="*/ 94 h 350"/>
                    <a:gd name="T56" fmla="*/ 19 w 266"/>
                    <a:gd name="T57" fmla="*/ 80 h 350"/>
                    <a:gd name="T58" fmla="*/ 29 w 266"/>
                    <a:gd name="T59" fmla="*/ 65 h 350"/>
                    <a:gd name="T60" fmla="*/ 26 w 266"/>
                    <a:gd name="T61" fmla="*/ 40 h 350"/>
                    <a:gd name="T62" fmla="*/ 24 w 266"/>
                    <a:gd name="T63" fmla="*/ 18 h 350"/>
                    <a:gd name="T64" fmla="*/ 46 w 266"/>
                    <a:gd name="T65" fmla="*/ 10 h 350"/>
                    <a:gd name="T66" fmla="*/ 78 w 266"/>
                    <a:gd name="T67" fmla="*/ 12 h 350"/>
                    <a:gd name="T68" fmla="*/ 89 w 266"/>
                    <a:gd name="T69" fmla="*/ 7 h 350"/>
                    <a:gd name="T70" fmla="*/ 125 w 266"/>
                    <a:gd name="T71" fmla="*/ 1 h 350"/>
                    <a:gd name="T72" fmla="*/ 125 w 266"/>
                    <a:gd name="T73" fmla="*/ 26 h 350"/>
                    <a:gd name="T74" fmla="*/ 146 w 266"/>
                    <a:gd name="T75" fmla="*/ 23 h 350"/>
                    <a:gd name="T76" fmla="*/ 155 w 266"/>
                    <a:gd name="T77" fmla="*/ 49 h 350"/>
                    <a:gd name="T78" fmla="*/ 173 w 266"/>
                    <a:gd name="T79" fmla="*/ 65 h 350"/>
                    <a:gd name="T80" fmla="*/ 187 w 266"/>
                    <a:gd name="T81" fmla="*/ 62 h 350"/>
                    <a:gd name="T82" fmla="*/ 205 w 266"/>
                    <a:gd name="T83" fmla="*/ 60 h 350"/>
                    <a:gd name="T84" fmla="*/ 214 w 266"/>
                    <a:gd name="T85" fmla="*/ 44 h 350"/>
                    <a:gd name="T86" fmla="*/ 224 w 266"/>
                    <a:gd name="T87" fmla="*/ 43 h 350"/>
                    <a:gd name="T88" fmla="*/ 238 w 266"/>
                    <a:gd name="T89" fmla="*/ 37 h 350"/>
                    <a:gd name="T90" fmla="*/ 239 w 266"/>
                    <a:gd name="T91" fmla="*/ 17 h 350"/>
                    <a:gd name="T92" fmla="*/ 253 w 266"/>
                    <a:gd name="T93" fmla="*/ 29 h 350"/>
                    <a:gd name="T94" fmla="*/ 257 w 266"/>
                    <a:gd name="T95" fmla="*/ 41 h 350"/>
                    <a:gd name="T96" fmla="*/ 263 w 266"/>
                    <a:gd name="T97" fmla="*/ 53 h 350"/>
                    <a:gd name="T98" fmla="*/ 265 w 266"/>
                    <a:gd name="T99" fmla="*/ 72 h 350"/>
                    <a:gd name="T100" fmla="*/ 262 w 266"/>
                    <a:gd name="T101" fmla="*/ 92 h 350"/>
                    <a:gd name="T102" fmla="*/ 257 w 266"/>
                    <a:gd name="T103" fmla="*/ 130 h 350"/>
                    <a:gd name="T104" fmla="*/ 241 w 266"/>
                    <a:gd name="T105" fmla="*/ 142 h 350"/>
                    <a:gd name="T106" fmla="*/ 226 w 266"/>
                    <a:gd name="T107" fmla="*/ 138 h 350"/>
                    <a:gd name="T108" fmla="*/ 216 w 266"/>
                    <a:gd name="T109" fmla="*/ 154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6" h="350">
                      <a:moveTo>
                        <a:pt x="216" y="157"/>
                      </a:moveTo>
                      <a:lnTo>
                        <a:pt x="216" y="160"/>
                      </a:lnTo>
                      <a:lnTo>
                        <a:pt x="218" y="161"/>
                      </a:lnTo>
                      <a:lnTo>
                        <a:pt x="221" y="162"/>
                      </a:lnTo>
                      <a:lnTo>
                        <a:pt x="221" y="166"/>
                      </a:lnTo>
                      <a:lnTo>
                        <a:pt x="220" y="169"/>
                      </a:lnTo>
                      <a:lnTo>
                        <a:pt x="217" y="174"/>
                      </a:lnTo>
                      <a:lnTo>
                        <a:pt x="217" y="179"/>
                      </a:lnTo>
                      <a:lnTo>
                        <a:pt x="220" y="182"/>
                      </a:lnTo>
                      <a:lnTo>
                        <a:pt x="222" y="185"/>
                      </a:lnTo>
                      <a:lnTo>
                        <a:pt x="226" y="186"/>
                      </a:lnTo>
                      <a:lnTo>
                        <a:pt x="228" y="186"/>
                      </a:lnTo>
                      <a:lnTo>
                        <a:pt x="232" y="190"/>
                      </a:lnTo>
                      <a:lnTo>
                        <a:pt x="234" y="193"/>
                      </a:lnTo>
                      <a:lnTo>
                        <a:pt x="234" y="197"/>
                      </a:lnTo>
                      <a:lnTo>
                        <a:pt x="233" y="202"/>
                      </a:lnTo>
                      <a:lnTo>
                        <a:pt x="230" y="203"/>
                      </a:lnTo>
                      <a:lnTo>
                        <a:pt x="227" y="203"/>
                      </a:lnTo>
                      <a:lnTo>
                        <a:pt x="222" y="200"/>
                      </a:lnTo>
                      <a:lnTo>
                        <a:pt x="220" y="205"/>
                      </a:lnTo>
                      <a:lnTo>
                        <a:pt x="218" y="209"/>
                      </a:lnTo>
                      <a:lnTo>
                        <a:pt x="221" y="214"/>
                      </a:lnTo>
                      <a:lnTo>
                        <a:pt x="222" y="220"/>
                      </a:lnTo>
                      <a:lnTo>
                        <a:pt x="220" y="222"/>
                      </a:lnTo>
                      <a:lnTo>
                        <a:pt x="221" y="228"/>
                      </a:lnTo>
                      <a:lnTo>
                        <a:pt x="220" y="233"/>
                      </a:lnTo>
                      <a:lnTo>
                        <a:pt x="220" y="239"/>
                      </a:lnTo>
                      <a:lnTo>
                        <a:pt x="218" y="244"/>
                      </a:lnTo>
                      <a:lnTo>
                        <a:pt x="218" y="250"/>
                      </a:lnTo>
                      <a:lnTo>
                        <a:pt x="220" y="257"/>
                      </a:lnTo>
                      <a:lnTo>
                        <a:pt x="218" y="263"/>
                      </a:lnTo>
                      <a:lnTo>
                        <a:pt x="216" y="265"/>
                      </a:lnTo>
                      <a:lnTo>
                        <a:pt x="211" y="265"/>
                      </a:lnTo>
                      <a:lnTo>
                        <a:pt x="206" y="268"/>
                      </a:lnTo>
                      <a:lnTo>
                        <a:pt x="204" y="271"/>
                      </a:lnTo>
                      <a:lnTo>
                        <a:pt x="199" y="274"/>
                      </a:lnTo>
                      <a:lnTo>
                        <a:pt x="197" y="276"/>
                      </a:lnTo>
                      <a:lnTo>
                        <a:pt x="197" y="278"/>
                      </a:lnTo>
                      <a:lnTo>
                        <a:pt x="191" y="278"/>
                      </a:lnTo>
                      <a:lnTo>
                        <a:pt x="190" y="281"/>
                      </a:lnTo>
                      <a:lnTo>
                        <a:pt x="187" y="281"/>
                      </a:lnTo>
                      <a:lnTo>
                        <a:pt x="186" y="280"/>
                      </a:lnTo>
                      <a:lnTo>
                        <a:pt x="187" y="284"/>
                      </a:lnTo>
                      <a:lnTo>
                        <a:pt x="187" y="288"/>
                      </a:lnTo>
                      <a:lnTo>
                        <a:pt x="192" y="295"/>
                      </a:lnTo>
                      <a:lnTo>
                        <a:pt x="196" y="299"/>
                      </a:lnTo>
                      <a:lnTo>
                        <a:pt x="197" y="302"/>
                      </a:lnTo>
                      <a:lnTo>
                        <a:pt x="199" y="306"/>
                      </a:lnTo>
                      <a:lnTo>
                        <a:pt x="200" y="308"/>
                      </a:lnTo>
                      <a:lnTo>
                        <a:pt x="203" y="310"/>
                      </a:lnTo>
                      <a:lnTo>
                        <a:pt x="205" y="311"/>
                      </a:lnTo>
                      <a:lnTo>
                        <a:pt x="202" y="316"/>
                      </a:lnTo>
                      <a:lnTo>
                        <a:pt x="200" y="319"/>
                      </a:lnTo>
                      <a:lnTo>
                        <a:pt x="198" y="330"/>
                      </a:lnTo>
                      <a:lnTo>
                        <a:pt x="196" y="332"/>
                      </a:lnTo>
                      <a:lnTo>
                        <a:pt x="184" y="340"/>
                      </a:lnTo>
                      <a:lnTo>
                        <a:pt x="182" y="341"/>
                      </a:lnTo>
                      <a:lnTo>
                        <a:pt x="180" y="346"/>
                      </a:lnTo>
                      <a:lnTo>
                        <a:pt x="169" y="350"/>
                      </a:lnTo>
                      <a:lnTo>
                        <a:pt x="168" y="348"/>
                      </a:lnTo>
                      <a:lnTo>
                        <a:pt x="170" y="343"/>
                      </a:lnTo>
                      <a:lnTo>
                        <a:pt x="168" y="343"/>
                      </a:lnTo>
                      <a:lnTo>
                        <a:pt x="140" y="336"/>
                      </a:lnTo>
                      <a:lnTo>
                        <a:pt x="133" y="335"/>
                      </a:lnTo>
                      <a:lnTo>
                        <a:pt x="126" y="326"/>
                      </a:lnTo>
                      <a:lnTo>
                        <a:pt x="125" y="323"/>
                      </a:lnTo>
                      <a:lnTo>
                        <a:pt x="118" y="318"/>
                      </a:lnTo>
                      <a:lnTo>
                        <a:pt x="116" y="312"/>
                      </a:lnTo>
                      <a:lnTo>
                        <a:pt x="120" y="308"/>
                      </a:lnTo>
                      <a:lnTo>
                        <a:pt x="122" y="306"/>
                      </a:lnTo>
                      <a:lnTo>
                        <a:pt x="120" y="304"/>
                      </a:lnTo>
                      <a:lnTo>
                        <a:pt x="114" y="300"/>
                      </a:lnTo>
                      <a:lnTo>
                        <a:pt x="108" y="296"/>
                      </a:lnTo>
                      <a:lnTo>
                        <a:pt x="106" y="295"/>
                      </a:lnTo>
                      <a:lnTo>
                        <a:pt x="103" y="294"/>
                      </a:lnTo>
                      <a:lnTo>
                        <a:pt x="98" y="284"/>
                      </a:lnTo>
                      <a:lnTo>
                        <a:pt x="94" y="281"/>
                      </a:lnTo>
                      <a:lnTo>
                        <a:pt x="91" y="280"/>
                      </a:lnTo>
                      <a:lnTo>
                        <a:pt x="85" y="280"/>
                      </a:lnTo>
                      <a:lnTo>
                        <a:pt x="88" y="265"/>
                      </a:lnTo>
                      <a:lnTo>
                        <a:pt x="89" y="263"/>
                      </a:lnTo>
                      <a:lnTo>
                        <a:pt x="95" y="260"/>
                      </a:lnTo>
                      <a:lnTo>
                        <a:pt x="96" y="257"/>
                      </a:lnTo>
                      <a:lnTo>
                        <a:pt x="95" y="253"/>
                      </a:lnTo>
                      <a:lnTo>
                        <a:pt x="91" y="248"/>
                      </a:lnTo>
                      <a:lnTo>
                        <a:pt x="91" y="246"/>
                      </a:lnTo>
                      <a:lnTo>
                        <a:pt x="91" y="244"/>
                      </a:lnTo>
                      <a:lnTo>
                        <a:pt x="101" y="239"/>
                      </a:lnTo>
                      <a:lnTo>
                        <a:pt x="100" y="235"/>
                      </a:lnTo>
                      <a:lnTo>
                        <a:pt x="97" y="230"/>
                      </a:lnTo>
                      <a:lnTo>
                        <a:pt x="92" y="223"/>
                      </a:lnTo>
                      <a:lnTo>
                        <a:pt x="92" y="218"/>
                      </a:lnTo>
                      <a:lnTo>
                        <a:pt x="92" y="217"/>
                      </a:lnTo>
                      <a:lnTo>
                        <a:pt x="97" y="215"/>
                      </a:lnTo>
                      <a:lnTo>
                        <a:pt x="100" y="211"/>
                      </a:lnTo>
                      <a:lnTo>
                        <a:pt x="104" y="210"/>
                      </a:lnTo>
                      <a:lnTo>
                        <a:pt x="112" y="208"/>
                      </a:lnTo>
                      <a:lnTo>
                        <a:pt x="120" y="202"/>
                      </a:lnTo>
                      <a:lnTo>
                        <a:pt x="127" y="194"/>
                      </a:lnTo>
                      <a:lnTo>
                        <a:pt x="133" y="186"/>
                      </a:lnTo>
                      <a:lnTo>
                        <a:pt x="140" y="176"/>
                      </a:lnTo>
                      <a:lnTo>
                        <a:pt x="140" y="172"/>
                      </a:lnTo>
                      <a:lnTo>
                        <a:pt x="139" y="168"/>
                      </a:lnTo>
                      <a:lnTo>
                        <a:pt x="138" y="167"/>
                      </a:lnTo>
                      <a:lnTo>
                        <a:pt x="131" y="163"/>
                      </a:lnTo>
                      <a:lnTo>
                        <a:pt x="119" y="162"/>
                      </a:lnTo>
                      <a:lnTo>
                        <a:pt x="107" y="168"/>
                      </a:lnTo>
                      <a:lnTo>
                        <a:pt x="103" y="169"/>
                      </a:lnTo>
                      <a:lnTo>
                        <a:pt x="96" y="170"/>
                      </a:lnTo>
                      <a:lnTo>
                        <a:pt x="91" y="170"/>
                      </a:lnTo>
                      <a:lnTo>
                        <a:pt x="85" y="169"/>
                      </a:lnTo>
                      <a:lnTo>
                        <a:pt x="79" y="166"/>
                      </a:lnTo>
                      <a:lnTo>
                        <a:pt x="77" y="164"/>
                      </a:lnTo>
                      <a:lnTo>
                        <a:pt x="70" y="157"/>
                      </a:lnTo>
                      <a:lnTo>
                        <a:pt x="62" y="149"/>
                      </a:lnTo>
                      <a:lnTo>
                        <a:pt x="56" y="145"/>
                      </a:lnTo>
                      <a:lnTo>
                        <a:pt x="26" y="143"/>
                      </a:lnTo>
                      <a:lnTo>
                        <a:pt x="18" y="145"/>
                      </a:lnTo>
                      <a:lnTo>
                        <a:pt x="8" y="149"/>
                      </a:lnTo>
                      <a:lnTo>
                        <a:pt x="6" y="150"/>
                      </a:lnTo>
                      <a:lnTo>
                        <a:pt x="5" y="145"/>
                      </a:lnTo>
                      <a:lnTo>
                        <a:pt x="5" y="143"/>
                      </a:lnTo>
                      <a:lnTo>
                        <a:pt x="2" y="139"/>
                      </a:lnTo>
                      <a:lnTo>
                        <a:pt x="1" y="138"/>
                      </a:lnTo>
                      <a:lnTo>
                        <a:pt x="1" y="134"/>
                      </a:lnTo>
                      <a:lnTo>
                        <a:pt x="0" y="130"/>
                      </a:lnTo>
                      <a:lnTo>
                        <a:pt x="0" y="127"/>
                      </a:lnTo>
                      <a:lnTo>
                        <a:pt x="1" y="124"/>
                      </a:lnTo>
                      <a:lnTo>
                        <a:pt x="1" y="120"/>
                      </a:lnTo>
                      <a:lnTo>
                        <a:pt x="0" y="116"/>
                      </a:lnTo>
                      <a:lnTo>
                        <a:pt x="0" y="114"/>
                      </a:lnTo>
                      <a:lnTo>
                        <a:pt x="1" y="113"/>
                      </a:lnTo>
                      <a:lnTo>
                        <a:pt x="2" y="109"/>
                      </a:lnTo>
                      <a:lnTo>
                        <a:pt x="2" y="108"/>
                      </a:lnTo>
                      <a:lnTo>
                        <a:pt x="4" y="106"/>
                      </a:lnTo>
                      <a:lnTo>
                        <a:pt x="5" y="104"/>
                      </a:lnTo>
                      <a:lnTo>
                        <a:pt x="8" y="101"/>
                      </a:lnTo>
                      <a:lnTo>
                        <a:pt x="11" y="98"/>
                      </a:lnTo>
                      <a:lnTo>
                        <a:pt x="12" y="95"/>
                      </a:lnTo>
                      <a:lnTo>
                        <a:pt x="14" y="94"/>
                      </a:lnTo>
                      <a:lnTo>
                        <a:pt x="17" y="91"/>
                      </a:lnTo>
                      <a:lnTo>
                        <a:pt x="19" y="89"/>
                      </a:lnTo>
                      <a:lnTo>
                        <a:pt x="20" y="86"/>
                      </a:lnTo>
                      <a:lnTo>
                        <a:pt x="19" y="84"/>
                      </a:lnTo>
                      <a:lnTo>
                        <a:pt x="19" y="80"/>
                      </a:lnTo>
                      <a:lnTo>
                        <a:pt x="19" y="76"/>
                      </a:lnTo>
                      <a:lnTo>
                        <a:pt x="24" y="74"/>
                      </a:lnTo>
                      <a:lnTo>
                        <a:pt x="28" y="73"/>
                      </a:lnTo>
                      <a:lnTo>
                        <a:pt x="29" y="68"/>
                      </a:lnTo>
                      <a:lnTo>
                        <a:pt x="29" y="65"/>
                      </a:lnTo>
                      <a:lnTo>
                        <a:pt x="29" y="59"/>
                      </a:lnTo>
                      <a:lnTo>
                        <a:pt x="29" y="55"/>
                      </a:lnTo>
                      <a:lnTo>
                        <a:pt x="30" y="50"/>
                      </a:lnTo>
                      <a:lnTo>
                        <a:pt x="29" y="46"/>
                      </a:lnTo>
                      <a:lnTo>
                        <a:pt x="26" y="40"/>
                      </a:lnTo>
                      <a:lnTo>
                        <a:pt x="24" y="32"/>
                      </a:lnTo>
                      <a:lnTo>
                        <a:pt x="23" y="29"/>
                      </a:lnTo>
                      <a:lnTo>
                        <a:pt x="23" y="24"/>
                      </a:lnTo>
                      <a:lnTo>
                        <a:pt x="23" y="20"/>
                      </a:lnTo>
                      <a:lnTo>
                        <a:pt x="24" y="18"/>
                      </a:lnTo>
                      <a:lnTo>
                        <a:pt x="23" y="16"/>
                      </a:lnTo>
                      <a:lnTo>
                        <a:pt x="22" y="12"/>
                      </a:lnTo>
                      <a:lnTo>
                        <a:pt x="31" y="7"/>
                      </a:lnTo>
                      <a:lnTo>
                        <a:pt x="42" y="11"/>
                      </a:lnTo>
                      <a:lnTo>
                        <a:pt x="46" y="10"/>
                      </a:lnTo>
                      <a:lnTo>
                        <a:pt x="53" y="7"/>
                      </a:lnTo>
                      <a:lnTo>
                        <a:pt x="61" y="11"/>
                      </a:lnTo>
                      <a:lnTo>
                        <a:pt x="64" y="11"/>
                      </a:lnTo>
                      <a:lnTo>
                        <a:pt x="71" y="11"/>
                      </a:lnTo>
                      <a:lnTo>
                        <a:pt x="78" y="12"/>
                      </a:lnTo>
                      <a:lnTo>
                        <a:pt x="83" y="14"/>
                      </a:lnTo>
                      <a:lnTo>
                        <a:pt x="86" y="16"/>
                      </a:lnTo>
                      <a:lnTo>
                        <a:pt x="90" y="14"/>
                      </a:lnTo>
                      <a:lnTo>
                        <a:pt x="90" y="12"/>
                      </a:lnTo>
                      <a:lnTo>
                        <a:pt x="89" y="7"/>
                      </a:lnTo>
                      <a:lnTo>
                        <a:pt x="92" y="5"/>
                      </a:lnTo>
                      <a:lnTo>
                        <a:pt x="104" y="1"/>
                      </a:lnTo>
                      <a:lnTo>
                        <a:pt x="108" y="0"/>
                      </a:lnTo>
                      <a:lnTo>
                        <a:pt x="120" y="0"/>
                      </a:lnTo>
                      <a:lnTo>
                        <a:pt x="125" y="1"/>
                      </a:lnTo>
                      <a:lnTo>
                        <a:pt x="134" y="8"/>
                      </a:lnTo>
                      <a:lnTo>
                        <a:pt x="137" y="13"/>
                      </a:lnTo>
                      <a:lnTo>
                        <a:pt x="136" y="17"/>
                      </a:lnTo>
                      <a:lnTo>
                        <a:pt x="133" y="22"/>
                      </a:lnTo>
                      <a:lnTo>
                        <a:pt x="125" y="26"/>
                      </a:lnTo>
                      <a:lnTo>
                        <a:pt x="126" y="32"/>
                      </a:lnTo>
                      <a:lnTo>
                        <a:pt x="131" y="37"/>
                      </a:lnTo>
                      <a:lnTo>
                        <a:pt x="139" y="32"/>
                      </a:lnTo>
                      <a:lnTo>
                        <a:pt x="145" y="28"/>
                      </a:lnTo>
                      <a:lnTo>
                        <a:pt x="146" y="23"/>
                      </a:lnTo>
                      <a:lnTo>
                        <a:pt x="151" y="28"/>
                      </a:lnTo>
                      <a:lnTo>
                        <a:pt x="154" y="29"/>
                      </a:lnTo>
                      <a:lnTo>
                        <a:pt x="152" y="36"/>
                      </a:lnTo>
                      <a:lnTo>
                        <a:pt x="154" y="44"/>
                      </a:lnTo>
                      <a:lnTo>
                        <a:pt x="155" y="49"/>
                      </a:lnTo>
                      <a:lnTo>
                        <a:pt x="158" y="56"/>
                      </a:lnTo>
                      <a:lnTo>
                        <a:pt x="161" y="61"/>
                      </a:lnTo>
                      <a:lnTo>
                        <a:pt x="164" y="64"/>
                      </a:lnTo>
                      <a:lnTo>
                        <a:pt x="169" y="65"/>
                      </a:lnTo>
                      <a:lnTo>
                        <a:pt x="173" y="65"/>
                      </a:lnTo>
                      <a:lnTo>
                        <a:pt x="176" y="67"/>
                      </a:lnTo>
                      <a:lnTo>
                        <a:pt x="180" y="67"/>
                      </a:lnTo>
                      <a:lnTo>
                        <a:pt x="184" y="66"/>
                      </a:lnTo>
                      <a:lnTo>
                        <a:pt x="187" y="64"/>
                      </a:lnTo>
                      <a:lnTo>
                        <a:pt x="187" y="62"/>
                      </a:lnTo>
                      <a:lnTo>
                        <a:pt x="188" y="61"/>
                      </a:lnTo>
                      <a:lnTo>
                        <a:pt x="191" y="60"/>
                      </a:lnTo>
                      <a:lnTo>
                        <a:pt x="196" y="59"/>
                      </a:lnTo>
                      <a:lnTo>
                        <a:pt x="202" y="60"/>
                      </a:lnTo>
                      <a:lnTo>
                        <a:pt x="205" y="60"/>
                      </a:lnTo>
                      <a:lnTo>
                        <a:pt x="206" y="58"/>
                      </a:lnTo>
                      <a:lnTo>
                        <a:pt x="208" y="54"/>
                      </a:lnTo>
                      <a:lnTo>
                        <a:pt x="210" y="50"/>
                      </a:lnTo>
                      <a:lnTo>
                        <a:pt x="211" y="48"/>
                      </a:lnTo>
                      <a:lnTo>
                        <a:pt x="214" y="44"/>
                      </a:lnTo>
                      <a:lnTo>
                        <a:pt x="215" y="46"/>
                      </a:lnTo>
                      <a:lnTo>
                        <a:pt x="217" y="47"/>
                      </a:lnTo>
                      <a:lnTo>
                        <a:pt x="218" y="44"/>
                      </a:lnTo>
                      <a:lnTo>
                        <a:pt x="221" y="44"/>
                      </a:lnTo>
                      <a:lnTo>
                        <a:pt x="224" y="43"/>
                      </a:lnTo>
                      <a:lnTo>
                        <a:pt x="228" y="42"/>
                      </a:lnTo>
                      <a:lnTo>
                        <a:pt x="230" y="38"/>
                      </a:lnTo>
                      <a:lnTo>
                        <a:pt x="230" y="37"/>
                      </a:lnTo>
                      <a:lnTo>
                        <a:pt x="233" y="37"/>
                      </a:lnTo>
                      <a:lnTo>
                        <a:pt x="238" y="37"/>
                      </a:lnTo>
                      <a:lnTo>
                        <a:pt x="238" y="35"/>
                      </a:lnTo>
                      <a:lnTo>
                        <a:pt x="238" y="29"/>
                      </a:lnTo>
                      <a:lnTo>
                        <a:pt x="235" y="23"/>
                      </a:lnTo>
                      <a:lnTo>
                        <a:pt x="236" y="18"/>
                      </a:lnTo>
                      <a:lnTo>
                        <a:pt x="239" y="17"/>
                      </a:lnTo>
                      <a:lnTo>
                        <a:pt x="242" y="19"/>
                      </a:lnTo>
                      <a:lnTo>
                        <a:pt x="247" y="23"/>
                      </a:lnTo>
                      <a:lnTo>
                        <a:pt x="251" y="25"/>
                      </a:lnTo>
                      <a:lnTo>
                        <a:pt x="252" y="26"/>
                      </a:lnTo>
                      <a:lnTo>
                        <a:pt x="253" y="29"/>
                      </a:lnTo>
                      <a:lnTo>
                        <a:pt x="254" y="30"/>
                      </a:lnTo>
                      <a:lnTo>
                        <a:pt x="257" y="30"/>
                      </a:lnTo>
                      <a:lnTo>
                        <a:pt x="257" y="31"/>
                      </a:lnTo>
                      <a:lnTo>
                        <a:pt x="257" y="36"/>
                      </a:lnTo>
                      <a:lnTo>
                        <a:pt x="257" y="41"/>
                      </a:lnTo>
                      <a:lnTo>
                        <a:pt x="259" y="42"/>
                      </a:lnTo>
                      <a:lnTo>
                        <a:pt x="263" y="43"/>
                      </a:lnTo>
                      <a:lnTo>
                        <a:pt x="262" y="48"/>
                      </a:lnTo>
                      <a:lnTo>
                        <a:pt x="262" y="49"/>
                      </a:lnTo>
                      <a:lnTo>
                        <a:pt x="263" y="53"/>
                      </a:lnTo>
                      <a:lnTo>
                        <a:pt x="264" y="55"/>
                      </a:lnTo>
                      <a:lnTo>
                        <a:pt x="265" y="61"/>
                      </a:lnTo>
                      <a:lnTo>
                        <a:pt x="266" y="66"/>
                      </a:lnTo>
                      <a:lnTo>
                        <a:pt x="266" y="68"/>
                      </a:lnTo>
                      <a:lnTo>
                        <a:pt x="265" y="72"/>
                      </a:lnTo>
                      <a:lnTo>
                        <a:pt x="263" y="76"/>
                      </a:lnTo>
                      <a:lnTo>
                        <a:pt x="260" y="82"/>
                      </a:lnTo>
                      <a:lnTo>
                        <a:pt x="259" y="89"/>
                      </a:lnTo>
                      <a:lnTo>
                        <a:pt x="262" y="91"/>
                      </a:lnTo>
                      <a:lnTo>
                        <a:pt x="262" y="92"/>
                      </a:lnTo>
                      <a:lnTo>
                        <a:pt x="263" y="98"/>
                      </a:lnTo>
                      <a:lnTo>
                        <a:pt x="263" y="103"/>
                      </a:lnTo>
                      <a:lnTo>
                        <a:pt x="262" y="113"/>
                      </a:lnTo>
                      <a:lnTo>
                        <a:pt x="258" y="125"/>
                      </a:lnTo>
                      <a:lnTo>
                        <a:pt x="257" y="130"/>
                      </a:lnTo>
                      <a:lnTo>
                        <a:pt x="254" y="132"/>
                      </a:lnTo>
                      <a:lnTo>
                        <a:pt x="252" y="137"/>
                      </a:lnTo>
                      <a:lnTo>
                        <a:pt x="251" y="140"/>
                      </a:lnTo>
                      <a:lnTo>
                        <a:pt x="246" y="143"/>
                      </a:lnTo>
                      <a:lnTo>
                        <a:pt x="241" y="142"/>
                      </a:lnTo>
                      <a:lnTo>
                        <a:pt x="236" y="140"/>
                      </a:lnTo>
                      <a:lnTo>
                        <a:pt x="233" y="140"/>
                      </a:lnTo>
                      <a:lnTo>
                        <a:pt x="230" y="138"/>
                      </a:lnTo>
                      <a:lnTo>
                        <a:pt x="228" y="137"/>
                      </a:lnTo>
                      <a:lnTo>
                        <a:pt x="226" y="138"/>
                      </a:lnTo>
                      <a:lnTo>
                        <a:pt x="226" y="142"/>
                      </a:lnTo>
                      <a:lnTo>
                        <a:pt x="226" y="145"/>
                      </a:lnTo>
                      <a:lnTo>
                        <a:pt x="223" y="149"/>
                      </a:lnTo>
                      <a:lnTo>
                        <a:pt x="221" y="150"/>
                      </a:lnTo>
                      <a:lnTo>
                        <a:pt x="216" y="154"/>
                      </a:lnTo>
                      <a:lnTo>
                        <a:pt x="216" y="157"/>
                      </a:lnTo>
                      <a:close/>
                    </a:path>
                  </a:pathLst>
                </a:custGeom>
                <a:solidFill>
                  <a:srgbClr val="FF9999"/>
                </a:solid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869" name="Freeform 125"/>
                <p:cNvSpPr>
                  <a:spLocks/>
                </p:cNvSpPr>
                <p:nvPr/>
              </p:nvSpPr>
              <p:spPr bwMode="auto">
                <a:xfrm rot="1627522">
                  <a:off x="2168" y="3133"/>
                  <a:ext cx="59" cy="89"/>
                </a:xfrm>
                <a:custGeom>
                  <a:avLst/>
                  <a:gdLst>
                    <a:gd name="T0" fmla="*/ 48 w 49"/>
                    <a:gd name="T1" fmla="*/ 1 h 61"/>
                    <a:gd name="T2" fmla="*/ 49 w 49"/>
                    <a:gd name="T3" fmla="*/ 4 h 61"/>
                    <a:gd name="T4" fmla="*/ 46 w 49"/>
                    <a:gd name="T5" fmla="*/ 10 h 61"/>
                    <a:gd name="T6" fmla="*/ 45 w 49"/>
                    <a:gd name="T7" fmla="*/ 14 h 61"/>
                    <a:gd name="T8" fmla="*/ 41 w 49"/>
                    <a:gd name="T9" fmla="*/ 18 h 61"/>
                    <a:gd name="T10" fmla="*/ 36 w 49"/>
                    <a:gd name="T11" fmla="*/ 24 h 61"/>
                    <a:gd name="T12" fmla="*/ 33 w 49"/>
                    <a:gd name="T13" fmla="*/ 30 h 61"/>
                    <a:gd name="T14" fmla="*/ 34 w 49"/>
                    <a:gd name="T15" fmla="*/ 32 h 61"/>
                    <a:gd name="T16" fmla="*/ 37 w 49"/>
                    <a:gd name="T17" fmla="*/ 37 h 61"/>
                    <a:gd name="T18" fmla="*/ 40 w 49"/>
                    <a:gd name="T19" fmla="*/ 42 h 61"/>
                    <a:gd name="T20" fmla="*/ 39 w 49"/>
                    <a:gd name="T21" fmla="*/ 46 h 61"/>
                    <a:gd name="T22" fmla="*/ 36 w 49"/>
                    <a:gd name="T23" fmla="*/ 49 h 61"/>
                    <a:gd name="T24" fmla="*/ 29 w 49"/>
                    <a:gd name="T25" fmla="*/ 54 h 61"/>
                    <a:gd name="T26" fmla="*/ 24 w 49"/>
                    <a:gd name="T27" fmla="*/ 57 h 61"/>
                    <a:gd name="T28" fmla="*/ 15 w 49"/>
                    <a:gd name="T29" fmla="*/ 61 h 61"/>
                    <a:gd name="T30" fmla="*/ 10 w 49"/>
                    <a:gd name="T31" fmla="*/ 58 h 61"/>
                    <a:gd name="T32" fmla="*/ 6 w 49"/>
                    <a:gd name="T33" fmla="*/ 55 h 61"/>
                    <a:gd name="T34" fmla="*/ 3 w 49"/>
                    <a:gd name="T35" fmla="*/ 51 h 61"/>
                    <a:gd name="T36" fmla="*/ 0 w 49"/>
                    <a:gd name="T37" fmla="*/ 48 h 61"/>
                    <a:gd name="T38" fmla="*/ 0 w 49"/>
                    <a:gd name="T39" fmla="*/ 42 h 61"/>
                    <a:gd name="T40" fmla="*/ 3 w 49"/>
                    <a:gd name="T41" fmla="*/ 39 h 61"/>
                    <a:gd name="T42" fmla="*/ 6 w 49"/>
                    <a:gd name="T43" fmla="*/ 37 h 61"/>
                    <a:gd name="T44" fmla="*/ 9 w 49"/>
                    <a:gd name="T45" fmla="*/ 34 h 61"/>
                    <a:gd name="T46" fmla="*/ 12 w 49"/>
                    <a:gd name="T47" fmla="*/ 28 h 61"/>
                    <a:gd name="T48" fmla="*/ 17 w 49"/>
                    <a:gd name="T49" fmla="*/ 21 h 61"/>
                    <a:gd name="T50" fmla="*/ 23 w 49"/>
                    <a:gd name="T51" fmla="*/ 15 h 61"/>
                    <a:gd name="T52" fmla="*/ 28 w 49"/>
                    <a:gd name="T53" fmla="*/ 10 h 61"/>
                    <a:gd name="T54" fmla="*/ 33 w 49"/>
                    <a:gd name="T55" fmla="*/ 6 h 61"/>
                    <a:gd name="T56" fmla="*/ 37 w 49"/>
                    <a:gd name="T57" fmla="*/ 2 h 61"/>
                    <a:gd name="T58" fmla="*/ 40 w 49"/>
                    <a:gd name="T59" fmla="*/ 1 h 61"/>
                    <a:gd name="T60" fmla="*/ 43 w 49"/>
                    <a:gd name="T61" fmla="*/ 0 h 61"/>
                    <a:gd name="T62" fmla="*/ 48 w 49"/>
                    <a:gd name="T6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 h="61">
                      <a:moveTo>
                        <a:pt x="48" y="0"/>
                      </a:moveTo>
                      <a:lnTo>
                        <a:pt x="48" y="1"/>
                      </a:lnTo>
                      <a:lnTo>
                        <a:pt x="49" y="3"/>
                      </a:lnTo>
                      <a:lnTo>
                        <a:pt x="49" y="4"/>
                      </a:lnTo>
                      <a:lnTo>
                        <a:pt x="48" y="7"/>
                      </a:lnTo>
                      <a:lnTo>
                        <a:pt x="46" y="10"/>
                      </a:lnTo>
                      <a:lnTo>
                        <a:pt x="46" y="13"/>
                      </a:lnTo>
                      <a:lnTo>
                        <a:pt x="45" y="14"/>
                      </a:lnTo>
                      <a:lnTo>
                        <a:pt x="43" y="15"/>
                      </a:lnTo>
                      <a:lnTo>
                        <a:pt x="41" y="18"/>
                      </a:lnTo>
                      <a:lnTo>
                        <a:pt x="40" y="20"/>
                      </a:lnTo>
                      <a:lnTo>
                        <a:pt x="36" y="24"/>
                      </a:lnTo>
                      <a:lnTo>
                        <a:pt x="35" y="27"/>
                      </a:lnTo>
                      <a:lnTo>
                        <a:pt x="33" y="30"/>
                      </a:lnTo>
                      <a:lnTo>
                        <a:pt x="33" y="31"/>
                      </a:lnTo>
                      <a:lnTo>
                        <a:pt x="34" y="32"/>
                      </a:lnTo>
                      <a:lnTo>
                        <a:pt x="35" y="34"/>
                      </a:lnTo>
                      <a:lnTo>
                        <a:pt x="37" y="37"/>
                      </a:lnTo>
                      <a:lnTo>
                        <a:pt x="39" y="39"/>
                      </a:lnTo>
                      <a:lnTo>
                        <a:pt x="40" y="42"/>
                      </a:lnTo>
                      <a:lnTo>
                        <a:pt x="40" y="44"/>
                      </a:lnTo>
                      <a:lnTo>
                        <a:pt x="39" y="46"/>
                      </a:lnTo>
                      <a:lnTo>
                        <a:pt x="37" y="48"/>
                      </a:lnTo>
                      <a:lnTo>
                        <a:pt x="36" y="49"/>
                      </a:lnTo>
                      <a:lnTo>
                        <a:pt x="34" y="51"/>
                      </a:lnTo>
                      <a:lnTo>
                        <a:pt x="29" y="54"/>
                      </a:lnTo>
                      <a:lnTo>
                        <a:pt x="27" y="56"/>
                      </a:lnTo>
                      <a:lnTo>
                        <a:pt x="24" y="57"/>
                      </a:lnTo>
                      <a:lnTo>
                        <a:pt x="21" y="58"/>
                      </a:lnTo>
                      <a:lnTo>
                        <a:pt x="15" y="61"/>
                      </a:lnTo>
                      <a:lnTo>
                        <a:pt x="12" y="60"/>
                      </a:lnTo>
                      <a:lnTo>
                        <a:pt x="10" y="58"/>
                      </a:lnTo>
                      <a:lnTo>
                        <a:pt x="7" y="56"/>
                      </a:lnTo>
                      <a:lnTo>
                        <a:pt x="6" y="55"/>
                      </a:lnTo>
                      <a:lnTo>
                        <a:pt x="5" y="54"/>
                      </a:lnTo>
                      <a:lnTo>
                        <a:pt x="3" y="51"/>
                      </a:lnTo>
                      <a:lnTo>
                        <a:pt x="1" y="50"/>
                      </a:lnTo>
                      <a:lnTo>
                        <a:pt x="0" y="48"/>
                      </a:lnTo>
                      <a:lnTo>
                        <a:pt x="0" y="45"/>
                      </a:lnTo>
                      <a:lnTo>
                        <a:pt x="0" y="42"/>
                      </a:lnTo>
                      <a:lnTo>
                        <a:pt x="1" y="40"/>
                      </a:lnTo>
                      <a:lnTo>
                        <a:pt x="3" y="39"/>
                      </a:lnTo>
                      <a:lnTo>
                        <a:pt x="4" y="38"/>
                      </a:lnTo>
                      <a:lnTo>
                        <a:pt x="6" y="37"/>
                      </a:lnTo>
                      <a:lnTo>
                        <a:pt x="7" y="36"/>
                      </a:lnTo>
                      <a:lnTo>
                        <a:pt x="9" y="34"/>
                      </a:lnTo>
                      <a:lnTo>
                        <a:pt x="10" y="32"/>
                      </a:lnTo>
                      <a:lnTo>
                        <a:pt x="12" y="28"/>
                      </a:lnTo>
                      <a:lnTo>
                        <a:pt x="15" y="25"/>
                      </a:lnTo>
                      <a:lnTo>
                        <a:pt x="17" y="21"/>
                      </a:lnTo>
                      <a:lnTo>
                        <a:pt x="22" y="18"/>
                      </a:lnTo>
                      <a:lnTo>
                        <a:pt x="23" y="15"/>
                      </a:lnTo>
                      <a:lnTo>
                        <a:pt x="27" y="12"/>
                      </a:lnTo>
                      <a:lnTo>
                        <a:pt x="28" y="10"/>
                      </a:lnTo>
                      <a:lnTo>
                        <a:pt x="30" y="7"/>
                      </a:lnTo>
                      <a:lnTo>
                        <a:pt x="33" y="6"/>
                      </a:lnTo>
                      <a:lnTo>
                        <a:pt x="35" y="3"/>
                      </a:lnTo>
                      <a:lnTo>
                        <a:pt x="37" y="2"/>
                      </a:lnTo>
                      <a:lnTo>
                        <a:pt x="39" y="1"/>
                      </a:lnTo>
                      <a:lnTo>
                        <a:pt x="40" y="1"/>
                      </a:lnTo>
                      <a:lnTo>
                        <a:pt x="42" y="0"/>
                      </a:lnTo>
                      <a:lnTo>
                        <a:pt x="43" y="0"/>
                      </a:lnTo>
                      <a:lnTo>
                        <a:pt x="46" y="0"/>
                      </a:lnTo>
                      <a:lnTo>
                        <a:pt x="48" y="0"/>
                      </a:lnTo>
                      <a:close/>
                    </a:path>
                  </a:pathLst>
                </a:custGeom>
                <a:solidFill>
                  <a:srgbClr val="FF9999"/>
                </a:solid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870" name="Freeform 126"/>
                <p:cNvSpPr>
                  <a:spLocks/>
                </p:cNvSpPr>
                <p:nvPr/>
              </p:nvSpPr>
              <p:spPr bwMode="auto">
                <a:xfrm rot="1627522">
                  <a:off x="1275" y="2885"/>
                  <a:ext cx="381" cy="634"/>
                </a:xfrm>
                <a:custGeom>
                  <a:avLst/>
                  <a:gdLst>
                    <a:gd name="T0" fmla="*/ 249 w 308"/>
                    <a:gd name="T1" fmla="*/ 50 h 426"/>
                    <a:gd name="T2" fmla="*/ 279 w 308"/>
                    <a:gd name="T3" fmla="*/ 58 h 426"/>
                    <a:gd name="T4" fmla="*/ 273 w 308"/>
                    <a:gd name="T5" fmla="*/ 91 h 426"/>
                    <a:gd name="T6" fmla="*/ 262 w 308"/>
                    <a:gd name="T7" fmla="*/ 108 h 426"/>
                    <a:gd name="T8" fmla="*/ 298 w 308"/>
                    <a:gd name="T9" fmla="*/ 110 h 426"/>
                    <a:gd name="T10" fmla="*/ 300 w 308"/>
                    <a:gd name="T11" fmla="*/ 144 h 426"/>
                    <a:gd name="T12" fmla="*/ 304 w 308"/>
                    <a:gd name="T13" fmla="*/ 182 h 426"/>
                    <a:gd name="T14" fmla="*/ 275 w 308"/>
                    <a:gd name="T15" fmla="*/ 204 h 426"/>
                    <a:gd name="T16" fmla="*/ 230 w 308"/>
                    <a:gd name="T17" fmla="*/ 290 h 426"/>
                    <a:gd name="T18" fmla="*/ 213 w 308"/>
                    <a:gd name="T19" fmla="*/ 358 h 426"/>
                    <a:gd name="T20" fmla="*/ 190 w 308"/>
                    <a:gd name="T21" fmla="*/ 385 h 426"/>
                    <a:gd name="T22" fmla="*/ 161 w 308"/>
                    <a:gd name="T23" fmla="*/ 376 h 426"/>
                    <a:gd name="T24" fmla="*/ 168 w 308"/>
                    <a:gd name="T25" fmla="*/ 401 h 426"/>
                    <a:gd name="T26" fmla="*/ 137 w 308"/>
                    <a:gd name="T27" fmla="*/ 419 h 426"/>
                    <a:gd name="T28" fmla="*/ 111 w 308"/>
                    <a:gd name="T29" fmla="*/ 416 h 426"/>
                    <a:gd name="T30" fmla="*/ 126 w 308"/>
                    <a:gd name="T31" fmla="*/ 394 h 426"/>
                    <a:gd name="T32" fmla="*/ 111 w 308"/>
                    <a:gd name="T33" fmla="*/ 353 h 426"/>
                    <a:gd name="T34" fmla="*/ 116 w 308"/>
                    <a:gd name="T35" fmla="*/ 340 h 426"/>
                    <a:gd name="T36" fmla="*/ 129 w 308"/>
                    <a:gd name="T37" fmla="*/ 347 h 426"/>
                    <a:gd name="T38" fmla="*/ 107 w 308"/>
                    <a:gd name="T39" fmla="*/ 340 h 426"/>
                    <a:gd name="T40" fmla="*/ 99 w 308"/>
                    <a:gd name="T41" fmla="*/ 370 h 426"/>
                    <a:gd name="T42" fmla="*/ 110 w 308"/>
                    <a:gd name="T43" fmla="*/ 407 h 426"/>
                    <a:gd name="T44" fmla="*/ 83 w 308"/>
                    <a:gd name="T45" fmla="*/ 395 h 426"/>
                    <a:gd name="T46" fmla="*/ 50 w 308"/>
                    <a:gd name="T47" fmla="*/ 383 h 426"/>
                    <a:gd name="T48" fmla="*/ 68 w 308"/>
                    <a:gd name="T49" fmla="*/ 359 h 426"/>
                    <a:gd name="T50" fmla="*/ 66 w 308"/>
                    <a:gd name="T51" fmla="*/ 324 h 426"/>
                    <a:gd name="T52" fmla="*/ 62 w 308"/>
                    <a:gd name="T53" fmla="*/ 299 h 426"/>
                    <a:gd name="T54" fmla="*/ 78 w 308"/>
                    <a:gd name="T55" fmla="*/ 265 h 426"/>
                    <a:gd name="T56" fmla="*/ 110 w 308"/>
                    <a:gd name="T57" fmla="*/ 222 h 426"/>
                    <a:gd name="T58" fmla="*/ 119 w 308"/>
                    <a:gd name="T59" fmla="*/ 199 h 426"/>
                    <a:gd name="T60" fmla="*/ 108 w 308"/>
                    <a:gd name="T61" fmla="*/ 191 h 426"/>
                    <a:gd name="T62" fmla="*/ 107 w 308"/>
                    <a:gd name="T63" fmla="*/ 149 h 426"/>
                    <a:gd name="T64" fmla="*/ 89 w 308"/>
                    <a:gd name="T65" fmla="*/ 110 h 426"/>
                    <a:gd name="T66" fmla="*/ 78 w 308"/>
                    <a:gd name="T67" fmla="*/ 124 h 426"/>
                    <a:gd name="T68" fmla="*/ 81 w 308"/>
                    <a:gd name="T69" fmla="*/ 145 h 426"/>
                    <a:gd name="T70" fmla="*/ 69 w 308"/>
                    <a:gd name="T71" fmla="*/ 152 h 426"/>
                    <a:gd name="T72" fmla="*/ 90 w 308"/>
                    <a:gd name="T73" fmla="*/ 149 h 426"/>
                    <a:gd name="T74" fmla="*/ 86 w 308"/>
                    <a:gd name="T75" fmla="*/ 193 h 426"/>
                    <a:gd name="T76" fmla="*/ 65 w 308"/>
                    <a:gd name="T77" fmla="*/ 176 h 426"/>
                    <a:gd name="T78" fmla="*/ 45 w 308"/>
                    <a:gd name="T79" fmla="*/ 168 h 426"/>
                    <a:gd name="T80" fmla="*/ 14 w 308"/>
                    <a:gd name="T81" fmla="*/ 188 h 426"/>
                    <a:gd name="T82" fmla="*/ 16 w 308"/>
                    <a:gd name="T83" fmla="*/ 154 h 426"/>
                    <a:gd name="T84" fmla="*/ 4 w 308"/>
                    <a:gd name="T85" fmla="*/ 125 h 426"/>
                    <a:gd name="T86" fmla="*/ 9 w 308"/>
                    <a:gd name="T87" fmla="*/ 114 h 426"/>
                    <a:gd name="T88" fmla="*/ 24 w 308"/>
                    <a:gd name="T89" fmla="*/ 125 h 426"/>
                    <a:gd name="T90" fmla="*/ 29 w 308"/>
                    <a:gd name="T91" fmla="*/ 148 h 426"/>
                    <a:gd name="T92" fmla="*/ 42 w 308"/>
                    <a:gd name="T93" fmla="*/ 131 h 426"/>
                    <a:gd name="T94" fmla="*/ 17 w 308"/>
                    <a:gd name="T95" fmla="*/ 120 h 426"/>
                    <a:gd name="T96" fmla="*/ 10 w 308"/>
                    <a:gd name="T97" fmla="*/ 98 h 426"/>
                    <a:gd name="T98" fmla="*/ 17 w 308"/>
                    <a:gd name="T99" fmla="*/ 65 h 426"/>
                    <a:gd name="T100" fmla="*/ 52 w 308"/>
                    <a:gd name="T101" fmla="*/ 40 h 426"/>
                    <a:gd name="T102" fmla="*/ 78 w 308"/>
                    <a:gd name="T103" fmla="*/ 46 h 426"/>
                    <a:gd name="T104" fmla="*/ 123 w 308"/>
                    <a:gd name="T105" fmla="*/ 19 h 426"/>
                    <a:gd name="T106" fmla="*/ 141 w 308"/>
                    <a:gd name="T107" fmla="*/ 5 h 426"/>
                    <a:gd name="T108" fmla="*/ 158 w 308"/>
                    <a:gd name="T109" fmla="*/ 5 h 426"/>
                    <a:gd name="T110" fmla="*/ 176 w 308"/>
                    <a:gd name="T111" fmla="*/ 1 h 426"/>
                    <a:gd name="T112" fmla="*/ 188 w 308"/>
                    <a:gd name="T113" fmla="*/ 2 h 426"/>
                    <a:gd name="T114" fmla="*/ 196 w 308"/>
                    <a:gd name="T115" fmla="*/ 37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8" h="426">
                      <a:moveTo>
                        <a:pt x="214" y="49"/>
                      </a:moveTo>
                      <a:lnTo>
                        <a:pt x="220" y="53"/>
                      </a:lnTo>
                      <a:lnTo>
                        <a:pt x="234" y="59"/>
                      </a:lnTo>
                      <a:lnTo>
                        <a:pt x="242" y="58"/>
                      </a:lnTo>
                      <a:lnTo>
                        <a:pt x="245" y="54"/>
                      </a:lnTo>
                      <a:lnTo>
                        <a:pt x="249" y="50"/>
                      </a:lnTo>
                      <a:lnTo>
                        <a:pt x="252" y="47"/>
                      </a:lnTo>
                      <a:lnTo>
                        <a:pt x="257" y="46"/>
                      </a:lnTo>
                      <a:lnTo>
                        <a:pt x="262" y="46"/>
                      </a:lnTo>
                      <a:lnTo>
                        <a:pt x="267" y="47"/>
                      </a:lnTo>
                      <a:lnTo>
                        <a:pt x="270" y="50"/>
                      </a:lnTo>
                      <a:lnTo>
                        <a:pt x="279" y="58"/>
                      </a:lnTo>
                      <a:lnTo>
                        <a:pt x="281" y="65"/>
                      </a:lnTo>
                      <a:lnTo>
                        <a:pt x="280" y="73"/>
                      </a:lnTo>
                      <a:lnTo>
                        <a:pt x="279" y="80"/>
                      </a:lnTo>
                      <a:lnTo>
                        <a:pt x="278" y="86"/>
                      </a:lnTo>
                      <a:lnTo>
                        <a:pt x="276" y="90"/>
                      </a:lnTo>
                      <a:lnTo>
                        <a:pt x="273" y="91"/>
                      </a:lnTo>
                      <a:lnTo>
                        <a:pt x="268" y="90"/>
                      </a:lnTo>
                      <a:lnTo>
                        <a:pt x="263" y="92"/>
                      </a:lnTo>
                      <a:lnTo>
                        <a:pt x="260" y="97"/>
                      </a:lnTo>
                      <a:lnTo>
                        <a:pt x="257" y="103"/>
                      </a:lnTo>
                      <a:lnTo>
                        <a:pt x="260" y="106"/>
                      </a:lnTo>
                      <a:lnTo>
                        <a:pt x="262" y="108"/>
                      </a:lnTo>
                      <a:lnTo>
                        <a:pt x="266" y="108"/>
                      </a:lnTo>
                      <a:lnTo>
                        <a:pt x="272" y="109"/>
                      </a:lnTo>
                      <a:lnTo>
                        <a:pt x="278" y="114"/>
                      </a:lnTo>
                      <a:lnTo>
                        <a:pt x="281" y="114"/>
                      </a:lnTo>
                      <a:lnTo>
                        <a:pt x="287" y="114"/>
                      </a:lnTo>
                      <a:lnTo>
                        <a:pt x="298" y="110"/>
                      </a:lnTo>
                      <a:lnTo>
                        <a:pt x="296" y="118"/>
                      </a:lnTo>
                      <a:lnTo>
                        <a:pt x="287" y="126"/>
                      </a:lnTo>
                      <a:lnTo>
                        <a:pt x="285" y="130"/>
                      </a:lnTo>
                      <a:lnTo>
                        <a:pt x="296" y="133"/>
                      </a:lnTo>
                      <a:lnTo>
                        <a:pt x="298" y="140"/>
                      </a:lnTo>
                      <a:lnTo>
                        <a:pt x="300" y="144"/>
                      </a:lnTo>
                      <a:lnTo>
                        <a:pt x="300" y="149"/>
                      </a:lnTo>
                      <a:lnTo>
                        <a:pt x="303" y="156"/>
                      </a:lnTo>
                      <a:lnTo>
                        <a:pt x="304" y="158"/>
                      </a:lnTo>
                      <a:lnTo>
                        <a:pt x="308" y="164"/>
                      </a:lnTo>
                      <a:lnTo>
                        <a:pt x="306" y="170"/>
                      </a:lnTo>
                      <a:lnTo>
                        <a:pt x="304" y="182"/>
                      </a:lnTo>
                      <a:lnTo>
                        <a:pt x="302" y="184"/>
                      </a:lnTo>
                      <a:lnTo>
                        <a:pt x="288" y="190"/>
                      </a:lnTo>
                      <a:lnTo>
                        <a:pt x="287" y="193"/>
                      </a:lnTo>
                      <a:lnTo>
                        <a:pt x="286" y="196"/>
                      </a:lnTo>
                      <a:lnTo>
                        <a:pt x="282" y="199"/>
                      </a:lnTo>
                      <a:lnTo>
                        <a:pt x="275" y="204"/>
                      </a:lnTo>
                      <a:lnTo>
                        <a:pt x="270" y="211"/>
                      </a:lnTo>
                      <a:lnTo>
                        <a:pt x="263" y="224"/>
                      </a:lnTo>
                      <a:lnTo>
                        <a:pt x="252" y="242"/>
                      </a:lnTo>
                      <a:lnTo>
                        <a:pt x="243" y="263"/>
                      </a:lnTo>
                      <a:lnTo>
                        <a:pt x="234" y="286"/>
                      </a:lnTo>
                      <a:lnTo>
                        <a:pt x="230" y="290"/>
                      </a:lnTo>
                      <a:lnTo>
                        <a:pt x="220" y="319"/>
                      </a:lnTo>
                      <a:lnTo>
                        <a:pt x="220" y="323"/>
                      </a:lnTo>
                      <a:lnTo>
                        <a:pt x="222" y="328"/>
                      </a:lnTo>
                      <a:lnTo>
                        <a:pt x="222" y="331"/>
                      </a:lnTo>
                      <a:lnTo>
                        <a:pt x="219" y="347"/>
                      </a:lnTo>
                      <a:lnTo>
                        <a:pt x="213" y="358"/>
                      </a:lnTo>
                      <a:lnTo>
                        <a:pt x="210" y="362"/>
                      </a:lnTo>
                      <a:lnTo>
                        <a:pt x="209" y="366"/>
                      </a:lnTo>
                      <a:lnTo>
                        <a:pt x="206" y="376"/>
                      </a:lnTo>
                      <a:lnTo>
                        <a:pt x="197" y="386"/>
                      </a:lnTo>
                      <a:lnTo>
                        <a:pt x="194" y="388"/>
                      </a:lnTo>
                      <a:lnTo>
                        <a:pt x="190" y="385"/>
                      </a:lnTo>
                      <a:lnTo>
                        <a:pt x="185" y="378"/>
                      </a:lnTo>
                      <a:lnTo>
                        <a:pt x="180" y="372"/>
                      </a:lnTo>
                      <a:lnTo>
                        <a:pt x="178" y="372"/>
                      </a:lnTo>
                      <a:lnTo>
                        <a:pt x="174" y="371"/>
                      </a:lnTo>
                      <a:lnTo>
                        <a:pt x="166" y="373"/>
                      </a:lnTo>
                      <a:lnTo>
                        <a:pt x="161" y="376"/>
                      </a:lnTo>
                      <a:lnTo>
                        <a:pt x="159" y="380"/>
                      </a:lnTo>
                      <a:lnTo>
                        <a:pt x="161" y="384"/>
                      </a:lnTo>
                      <a:lnTo>
                        <a:pt x="166" y="385"/>
                      </a:lnTo>
                      <a:lnTo>
                        <a:pt x="168" y="389"/>
                      </a:lnTo>
                      <a:lnTo>
                        <a:pt x="170" y="396"/>
                      </a:lnTo>
                      <a:lnTo>
                        <a:pt x="168" y="401"/>
                      </a:lnTo>
                      <a:lnTo>
                        <a:pt x="166" y="403"/>
                      </a:lnTo>
                      <a:lnTo>
                        <a:pt x="156" y="404"/>
                      </a:lnTo>
                      <a:lnTo>
                        <a:pt x="153" y="406"/>
                      </a:lnTo>
                      <a:lnTo>
                        <a:pt x="149" y="409"/>
                      </a:lnTo>
                      <a:lnTo>
                        <a:pt x="141" y="418"/>
                      </a:lnTo>
                      <a:lnTo>
                        <a:pt x="137" y="419"/>
                      </a:lnTo>
                      <a:lnTo>
                        <a:pt x="123" y="421"/>
                      </a:lnTo>
                      <a:lnTo>
                        <a:pt x="114" y="425"/>
                      </a:lnTo>
                      <a:lnTo>
                        <a:pt x="107" y="426"/>
                      </a:lnTo>
                      <a:lnTo>
                        <a:pt x="104" y="424"/>
                      </a:lnTo>
                      <a:lnTo>
                        <a:pt x="102" y="420"/>
                      </a:lnTo>
                      <a:lnTo>
                        <a:pt x="111" y="416"/>
                      </a:lnTo>
                      <a:lnTo>
                        <a:pt x="116" y="410"/>
                      </a:lnTo>
                      <a:lnTo>
                        <a:pt x="119" y="406"/>
                      </a:lnTo>
                      <a:lnTo>
                        <a:pt x="120" y="403"/>
                      </a:lnTo>
                      <a:lnTo>
                        <a:pt x="123" y="400"/>
                      </a:lnTo>
                      <a:lnTo>
                        <a:pt x="124" y="397"/>
                      </a:lnTo>
                      <a:lnTo>
                        <a:pt x="126" y="394"/>
                      </a:lnTo>
                      <a:lnTo>
                        <a:pt x="125" y="385"/>
                      </a:lnTo>
                      <a:lnTo>
                        <a:pt x="122" y="373"/>
                      </a:lnTo>
                      <a:lnTo>
                        <a:pt x="117" y="365"/>
                      </a:lnTo>
                      <a:lnTo>
                        <a:pt x="116" y="361"/>
                      </a:lnTo>
                      <a:lnTo>
                        <a:pt x="114" y="359"/>
                      </a:lnTo>
                      <a:lnTo>
                        <a:pt x="111" y="353"/>
                      </a:lnTo>
                      <a:lnTo>
                        <a:pt x="108" y="348"/>
                      </a:lnTo>
                      <a:lnTo>
                        <a:pt x="108" y="346"/>
                      </a:lnTo>
                      <a:lnTo>
                        <a:pt x="110" y="343"/>
                      </a:lnTo>
                      <a:lnTo>
                        <a:pt x="111" y="341"/>
                      </a:lnTo>
                      <a:lnTo>
                        <a:pt x="112" y="341"/>
                      </a:lnTo>
                      <a:lnTo>
                        <a:pt x="116" y="340"/>
                      </a:lnTo>
                      <a:lnTo>
                        <a:pt x="120" y="341"/>
                      </a:lnTo>
                      <a:lnTo>
                        <a:pt x="123" y="344"/>
                      </a:lnTo>
                      <a:lnTo>
                        <a:pt x="124" y="350"/>
                      </a:lnTo>
                      <a:lnTo>
                        <a:pt x="125" y="353"/>
                      </a:lnTo>
                      <a:lnTo>
                        <a:pt x="126" y="352"/>
                      </a:lnTo>
                      <a:lnTo>
                        <a:pt x="129" y="347"/>
                      </a:lnTo>
                      <a:lnTo>
                        <a:pt x="132" y="340"/>
                      </a:lnTo>
                      <a:lnTo>
                        <a:pt x="130" y="335"/>
                      </a:lnTo>
                      <a:lnTo>
                        <a:pt x="124" y="330"/>
                      </a:lnTo>
                      <a:lnTo>
                        <a:pt x="118" y="330"/>
                      </a:lnTo>
                      <a:lnTo>
                        <a:pt x="113" y="332"/>
                      </a:lnTo>
                      <a:lnTo>
                        <a:pt x="107" y="340"/>
                      </a:lnTo>
                      <a:lnTo>
                        <a:pt x="106" y="347"/>
                      </a:lnTo>
                      <a:lnTo>
                        <a:pt x="105" y="349"/>
                      </a:lnTo>
                      <a:lnTo>
                        <a:pt x="101" y="353"/>
                      </a:lnTo>
                      <a:lnTo>
                        <a:pt x="98" y="356"/>
                      </a:lnTo>
                      <a:lnTo>
                        <a:pt x="98" y="360"/>
                      </a:lnTo>
                      <a:lnTo>
                        <a:pt x="99" y="370"/>
                      </a:lnTo>
                      <a:lnTo>
                        <a:pt x="100" y="376"/>
                      </a:lnTo>
                      <a:lnTo>
                        <a:pt x="101" y="382"/>
                      </a:lnTo>
                      <a:lnTo>
                        <a:pt x="107" y="389"/>
                      </a:lnTo>
                      <a:lnTo>
                        <a:pt x="110" y="392"/>
                      </a:lnTo>
                      <a:lnTo>
                        <a:pt x="111" y="397"/>
                      </a:lnTo>
                      <a:lnTo>
                        <a:pt x="110" y="407"/>
                      </a:lnTo>
                      <a:lnTo>
                        <a:pt x="107" y="409"/>
                      </a:lnTo>
                      <a:lnTo>
                        <a:pt x="101" y="407"/>
                      </a:lnTo>
                      <a:lnTo>
                        <a:pt x="98" y="407"/>
                      </a:lnTo>
                      <a:lnTo>
                        <a:pt x="90" y="406"/>
                      </a:lnTo>
                      <a:lnTo>
                        <a:pt x="88" y="403"/>
                      </a:lnTo>
                      <a:lnTo>
                        <a:pt x="83" y="395"/>
                      </a:lnTo>
                      <a:lnTo>
                        <a:pt x="80" y="394"/>
                      </a:lnTo>
                      <a:lnTo>
                        <a:pt x="69" y="392"/>
                      </a:lnTo>
                      <a:lnTo>
                        <a:pt x="63" y="392"/>
                      </a:lnTo>
                      <a:lnTo>
                        <a:pt x="60" y="391"/>
                      </a:lnTo>
                      <a:lnTo>
                        <a:pt x="50" y="385"/>
                      </a:lnTo>
                      <a:lnTo>
                        <a:pt x="50" y="383"/>
                      </a:lnTo>
                      <a:lnTo>
                        <a:pt x="52" y="378"/>
                      </a:lnTo>
                      <a:lnTo>
                        <a:pt x="52" y="374"/>
                      </a:lnTo>
                      <a:lnTo>
                        <a:pt x="48" y="367"/>
                      </a:lnTo>
                      <a:lnTo>
                        <a:pt x="44" y="361"/>
                      </a:lnTo>
                      <a:lnTo>
                        <a:pt x="59" y="360"/>
                      </a:lnTo>
                      <a:lnTo>
                        <a:pt x="68" y="359"/>
                      </a:lnTo>
                      <a:lnTo>
                        <a:pt x="70" y="354"/>
                      </a:lnTo>
                      <a:lnTo>
                        <a:pt x="71" y="347"/>
                      </a:lnTo>
                      <a:lnTo>
                        <a:pt x="71" y="336"/>
                      </a:lnTo>
                      <a:lnTo>
                        <a:pt x="70" y="330"/>
                      </a:lnTo>
                      <a:lnTo>
                        <a:pt x="68" y="326"/>
                      </a:lnTo>
                      <a:lnTo>
                        <a:pt x="66" y="324"/>
                      </a:lnTo>
                      <a:lnTo>
                        <a:pt x="59" y="318"/>
                      </a:lnTo>
                      <a:lnTo>
                        <a:pt x="56" y="312"/>
                      </a:lnTo>
                      <a:lnTo>
                        <a:pt x="57" y="308"/>
                      </a:lnTo>
                      <a:lnTo>
                        <a:pt x="59" y="305"/>
                      </a:lnTo>
                      <a:lnTo>
                        <a:pt x="60" y="301"/>
                      </a:lnTo>
                      <a:lnTo>
                        <a:pt x="62" y="299"/>
                      </a:lnTo>
                      <a:lnTo>
                        <a:pt x="62" y="296"/>
                      </a:lnTo>
                      <a:lnTo>
                        <a:pt x="60" y="282"/>
                      </a:lnTo>
                      <a:lnTo>
                        <a:pt x="62" y="276"/>
                      </a:lnTo>
                      <a:lnTo>
                        <a:pt x="65" y="271"/>
                      </a:lnTo>
                      <a:lnTo>
                        <a:pt x="71" y="269"/>
                      </a:lnTo>
                      <a:lnTo>
                        <a:pt x="78" y="265"/>
                      </a:lnTo>
                      <a:lnTo>
                        <a:pt x="86" y="259"/>
                      </a:lnTo>
                      <a:lnTo>
                        <a:pt x="88" y="256"/>
                      </a:lnTo>
                      <a:lnTo>
                        <a:pt x="92" y="250"/>
                      </a:lnTo>
                      <a:lnTo>
                        <a:pt x="102" y="236"/>
                      </a:lnTo>
                      <a:lnTo>
                        <a:pt x="107" y="228"/>
                      </a:lnTo>
                      <a:lnTo>
                        <a:pt x="110" y="222"/>
                      </a:lnTo>
                      <a:lnTo>
                        <a:pt x="111" y="216"/>
                      </a:lnTo>
                      <a:lnTo>
                        <a:pt x="114" y="211"/>
                      </a:lnTo>
                      <a:lnTo>
                        <a:pt x="120" y="202"/>
                      </a:lnTo>
                      <a:lnTo>
                        <a:pt x="122" y="200"/>
                      </a:lnTo>
                      <a:lnTo>
                        <a:pt x="120" y="199"/>
                      </a:lnTo>
                      <a:lnTo>
                        <a:pt x="119" y="199"/>
                      </a:lnTo>
                      <a:lnTo>
                        <a:pt x="111" y="200"/>
                      </a:lnTo>
                      <a:lnTo>
                        <a:pt x="102" y="202"/>
                      </a:lnTo>
                      <a:lnTo>
                        <a:pt x="99" y="199"/>
                      </a:lnTo>
                      <a:lnTo>
                        <a:pt x="99" y="197"/>
                      </a:lnTo>
                      <a:lnTo>
                        <a:pt x="101" y="193"/>
                      </a:lnTo>
                      <a:lnTo>
                        <a:pt x="108" y="191"/>
                      </a:lnTo>
                      <a:lnTo>
                        <a:pt x="119" y="185"/>
                      </a:lnTo>
                      <a:lnTo>
                        <a:pt x="128" y="182"/>
                      </a:lnTo>
                      <a:lnTo>
                        <a:pt x="128" y="180"/>
                      </a:lnTo>
                      <a:lnTo>
                        <a:pt x="128" y="176"/>
                      </a:lnTo>
                      <a:lnTo>
                        <a:pt x="110" y="154"/>
                      </a:lnTo>
                      <a:lnTo>
                        <a:pt x="107" y="149"/>
                      </a:lnTo>
                      <a:lnTo>
                        <a:pt x="105" y="143"/>
                      </a:lnTo>
                      <a:lnTo>
                        <a:pt x="104" y="134"/>
                      </a:lnTo>
                      <a:lnTo>
                        <a:pt x="101" y="124"/>
                      </a:lnTo>
                      <a:lnTo>
                        <a:pt x="100" y="120"/>
                      </a:lnTo>
                      <a:lnTo>
                        <a:pt x="99" y="119"/>
                      </a:lnTo>
                      <a:lnTo>
                        <a:pt x="89" y="110"/>
                      </a:lnTo>
                      <a:lnTo>
                        <a:pt x="83" y="108"/>
                      </a:lnTo>
                      <a:lnTo>
                        <a:pt x="78" y="109"/>
                      </a:lnTo>
                      <a:lnTo>
                        <a:pt x="76" y="113"/>
                      </a:lnTo>
                      <a:lnTo>
                        <a:pt x="75" y="116"/>
                      </a:lnTo>
                      <a:lnTo>
                        <a:pt x="75" y="120"/>
                      </a:lnTo>
                      <a:lnTo>
                        <a:pt x="78" y="124"/>
                      </a:lnTo>
                      <a:lnTo>
                        <a:pt x="81" y="127"/>
                      </a:lnTo>
                      <a:lnTo>
                        <a:pt x="82" y="131"/>
                      </a:lnTo>
                      <a:lnTo>
                        <a:pt x="82" y="139"/>
                      </a:lnTo>
                      <a:lnTo>
                        <a:pt x="82" y="140"/>
                      </a:lnTo>
                      <a:lnTo>
                        <a:pt x="82" y="144"/>
                      </a:lnTo>
                      <a:lnTo>
                        <a:pt x="81" y="145"/>
                      </a:lnTo>
                      <a:lnTo>
                        <a:pt x="77" y="146"/>
                      </a:lnTo>
                      <a:lnTo>
                        <a:pt x="74" y="149"/>
                      </a:lnTo>
                      <a:lnTo>
                        <a:pt x="69" y="150"/>
                      </a:lnTo>
                      <a:lnTo>
                        <a:pt x="66" y="151"/>
                      </a:lnTo>
                      <a:lnTo>
                        <a:pt x="68" y="152"/>
                      </a:lnTo>
                      <a:lnTo>
                        <a:pt x="69" y="152"/>
                      </a:lnTo>
                      <a:lnTo>
                        <a:pt x="71" y="152"/>
                      </a:lnTo>
                      <a:lnTo>
                        <a:pt x="75" y="151"/>
                      </a:lnTo>
                      <a:lnTo>
                        <a:pt x="77" y="151"/>
                      </a:lnTo>
                      <a:lnTo>
                        <a:pt x="81" y="149"/>
                      </a:lnTo>
                      <a:lnTo>
                        <a:pt x="84" y="148"/>
                      </a:lnTo>
                      <a:lnTo>
                        <a:pt x="90" y="149"/>
                      </a:lnTo>
                      <a:lnTo>
                        <a:pt x="95" y="151"/>
                      </a:lnTo>
                      <a:lnTo>
                        <a:pt x="99" y="157"/>
                      </a:lnTo>
                      <a:lnTo>
                        <a:pt x="101" y="168"/>
                      </a:lnTo>
                      <a:lnTo>
                        <a:pt x="98" y="179"/>
                      </a:lnTo>
                      <a:lnTo>
                        <a:pt x="94" y="186"/>
                      </a:lnTo>
                      <a:lnTo>
                        <a:pt x="86" y="193"/>
                      </a:lnTo>
                      <a:lnTo>
                        <a:pt x="76" y="196"/>
                      </a:lnTo>
                      <a:lnTo>
                        <a:pt x="66" y="196"/>
                      </a:lnTo>
                      <a:lnTo>
                        <a:pt x="62" y="192"/>
                      </a:lnTo>
                      <a:lnTo>
                        <a:pt x="62" y="187"/>
                      </a:lnTo>
                      <a:lnTo>
                        <a:pt x="63" y="181"/>
                      </a:lnTo>
                      <a:lnTo>
                        <a:pt x="65" y="176"/>
                      </a:lnTo>
                      <a:lnTo>
                        <a:pt x="68" y="174"/>
                      </a:lnTo>
                      <a:lnTo>
                        <a:pt x="70" y="172"/>
                      </a:lnTo>
                      <a:lnTo>
                        <a:pt x="71" y="169"/>
                      </a:lnTo>
                      <a:lnTo>
                        <a:pt x="69" y="168"/>
                      </a:lnTo>
                      <a:lnTo>
                        <a:pt x="64" y="168"/>
                      </a:lnTo>
                      <a:lnTo>
                        <a:pt x="45" y="168"/>
                      </a:lnTo>
                      <a:lnTo>
                        <a:pt x="42" y="169"/>
                      </a:lnTo>
                      <a:lnTo>
                        <a:pt x="36" y="180"/>
                      </a:lnTo>
                      <a:lnTo>
                        <a:pt x="34" y="182"/>
                      </a:lnTo>
                      <a:lnTo>
                        <a:pt x="20" y="191"/>
                      </a:lnTo>
                      <a:lnTo>
                        <a:pt x="16" y="192"/>
                      </a:lnTo>
                      <a:lnTo>
                        <a:pt x="14" y="188"/>
                      </a:lnTo>
                      <a:lnTo>
                        <a:pt x="14" y="186"/>
                      </a:lnTo>
                      <a:lnTo>
                        <a:pt x="15" y="181"/>
                      </a:lnTo>
                      <a:lnTo>
                        <a:pt x="17" y="176"/>
                      </a:lnTo>
                      <a:lnTo>
                        <a:pt x="17" y="175"/>
                      </a:lnTo>
                      <a:lnTo>
                        <a:pt x="18" y="158"/>
                      </a:lnTo>
                      <a:lnTo>
                        <a:pt x="16" y="154"/>
                      </a:lnTo>
                      <a:lnTo>
                        <a:pt x="12" y="150"/>
                      </a:lnTo>
                      <a:lnTo>
                        <a:pt x="6" y="143"/>
                      </a:lnTo>
                      <a:lnTo>
                        <a:pt x="5" y="136"/>
                      </a:lnTo>
                      <a:lnTo>
                        <a:pt x="5" y="130"/>
                      </a:lnTo>
                      <a:lnTo>
                        <a:pt x="5" y="126"/>
                      </a:lnTo>
                      <a:lnTo>
                        <a:pt x="4" y="125"/>
                      </a:lnTo>
                      <a:lnTo>
                        <a:pt x="0" y="122"/>
                      </a:lnTo>
                      <a:lnTo>
                        <a:pt x="0" y="120"/>
                      </a:lnTo>
                      <a:lnTo>
                        <a:pt x="0" y="118"/>
                      </a:lnTo>
                      <a:lnTo>
                        <a:pt x="3" y="114"/>
                      </a:lnTo>
                      <a:lnTo>
                        <a:pt x="6" y="112"/>
                      </a:lnTo>
                      <a:lnTo>
                        <a:pt x="9" y="114"/>
                      </a:lnTo>
                      <a:lnTo>
                        <a:pt x="12" y="116"/>
                      </a:lnTo>
                      <a:lnTo>
                        <a:pt x="15" y="120"/>
                      </a:lnTo>
                      <a:lnTo>
                        <a:pt x="20" y="124"/>
                      </a:lnTo>
                      <a:lnTo>
                        <a:pt x="22" y="125"/>
                      </a:lnTo>
                      <a:lnTo>
                        <a:pt x="23" y="125"/>
                      </a:lnTo>
                      <a:lnTo>
                        <a:pt x="24" y="125"/>
                      </a:lnTo>
                      <a:lnTo>
                        <a:pt x="26" y="125"/>
                      </a:lnTo>
                      <a:lnTo>
                        <a:pt x="27" y="125"/>
                      </a:lnTo>
                      <a:lnTo>
                        <a:pt x="29" y="126"/>
                      </a:lnTo>
                      <a:lnTo>
                        <a:pt x="30" y="128"/>
                      </a:lnTo>
                      <a:lnTo>
                        <a:pt x="30" y="139"/>
                      </a:lnTo>
                      <a:lnTo>
                        <a:pt x="29" y="148"/>
                      </a:lnTo>
                      <a:lnTo>
                        <a:pt x="30" y="148"/>
                      </a:lnTo>
                      <a:lnTo>
                        <a:pt x="36" y="146"/>
                      </a:lnTo>
                      <a:lnTo>
                        <a:pt x="45" y="150"/>
                      </a:lnTo>
                      <a:lnTo>
                        <a:pt x="41" y="140"/>
                      </a:lnTo>
                      <a:lnTo>
                        <a:pt x="41" y="137"/>
                      </a:lnTo>
                      <a:lnTo>
                        <a:pt x="42" y="131"/>
                      </a:lnTo>
                      <a:lnTo>
                        <a:pt x="39" y="125"/>
                      </a:lnTo>
                      <a:lnTo>
                        <a:pt x="36" y="122"/>
                      </a:lnTo>
                      <a:lnTo>
                        <a:pt x="33" y="122"/>
                      </a:lnTo>
                      <a:lnTo>
                        <a:pt x="27" y="122"/>
                      </a:lnTo>
                      <a:lnTo>
                        <a:pt x="22" y="121"/>
                      </a:lnTo>
                      <a:lnTo>
                        <a:pt x="17" y="120"/>
                      </a:lnTo>
                      <a:lnTo>
                        <a:pt x="15" y="118"/>
                      </a:lnTo>
                      <a:lnTo>
                        <a:pt x="16" y="114"/>
                      </a:lnTo>
                      <a:lnTo>
                        <a:pt x="17" y="109"/>
                      </a:lnTo>
                      <a:lnTo>
                        <a:pt x="17" y="106"/>
                      </a:lnTo>
                      <a:lnTo>
                        <a:pt x="17" y="102"/>
                      </a:lnTo>
                      <a:lnTo>
                        <a:pt x="10" y="98"/>
                      </a:lnTo>
                      <a:lnTo>
                        <a:pt x="4" y="94"/>
                      </a:lnTo>
                      <a:lnTo>
                        <a:pt x="3" y="88"/>
                      </a:lnTo>
                      <a:lnTo>
                        <a:pt x="6" y="74"/>
                      </a:lnTo>
                      <a:lnTo>
                        <a:pt x="8" y="71"/>
                      </a:lnTo>
                      <a:lnTo>
                        <a:pt x="10" y="66"/>
                      </a:lnTo>
                      <a:lnTo>
                        <a:pt x="17" y="65"/>
                      </a:lnTo>
                      <a:lnTo>
                        <a:pt x="26" y="60"/>
                      </a:lnTo>
                      <a:lnTo>
                        <a:pt x="33" y="54"/>
                      </a:lnTo>
                      <a:lnTo>
                        <a:pt x="38" y="53"/>
                      </a:lnTo>
                      <a:lnTo>
                        <a:pt x="39" y="53"/>
                      </a:lnTo>
                      <a:lnTo>
                        <a:pt x="44" y="48"/>
                      </a:lnTo>
                      <a:lnTo>
                        <a:pt x="52" y="40"/>
                      </a:lnTo>
                      <a:lnTo>
                        <a:pt x="54" y="43"/>
                      </a:lnTo>
                      <a:lnTo>
                        <a:pt x="62" y="53"/>
                      </a:lnTo>
                      <a:lnTo>
                        <a:pt x="68" y="55"/>
                      </a:lnTo>
                      <a:lnTo>
                        <a:pt x="75" y="54"/>
                      </a:lnTo>
                      <a:lnTo>
                        <a:pt x="77" y="53"/>
                      </a:lnTo>
                      <a:lnTo>
                        <a:pt x="78" y="46"/>
                      </a:lnTo>
                      <a:lnTo>
                        <a:pt x="101" y="34"/>
                      </a:lnTo>
                      <a:lnTo>
                        <a:pt x="104" y="31"/>
                      </a:lnTo>
                      <a:lnTo>
                        <a:pt x="108" y="32"/>
                      </a:lnTo>
                      <a:lnTo>
                        <a:pt x="118" y="28"/>
                      </a:lnTo>
                      <a:lnTo>
                        <a:pt x="120" y="23"/>
                      </a:lnTo>
                      <a:lnTo>
                        <a:pt x="123" y="19"/>
                      </a:lnTo>
                      <a:lnTo>
                        <a:pt x="123" y="14"/>
                      </a:lnTo>
                      <a:lnTo>
                        <a:pt x="124" y="12"/>
                      </a:lnTo>
                      <a:lnTo>
                        <a:pt x="126" y="7"/>
                      </a:lnTo>
                      <a:lnTo>
                        <a:pt x="129" y="6"/>
                      </a:lnTo>
                      <a:lnTo>
                        <a:pt x="132" y="4"/>
                      </a:lnTo>
                      <a:lnTo>
                        <a:pt x="141" y="5"/>
                      </a:lnTo>
                      <a:lnTo>
                        <a:pt x="146" y="4"/>
                      </a:lnTo>
                      <a:lnTo>
                        <a:pt x="149" y="4"/>
                      </a:lnTo>
                      <a:lnTo>
                        <a:pt x="150" y="2"/>
                      </a:lnTo>
                      <a:lnTo>
                        <a:pt x="153" y="2"/>
                      </a:lnTo>
                      <a:lnTo>
                        <a:pt x="155" y="2"/>
                      </a:lnTo>
                      <a:lnTo>
                        <a:pt x="158" y="5"/>
                      </a:lnTo>
                      <a:lnTo>
                        <a:pt x="160" y="5"/>
                      </a:lnTo>
                      <a:lnTo>
                        <a:pt x="161" y="4"/>
                      </a:lnTo>
                      <a:lnTo>
                        <a:pt x="166" y="1"/>
                      </a:lnTo>
                      <a:lnTo>
                        <a:pt x="168" y="0"/>
                      </a:lnTo>
                      <a:lnTo>
                        <a:pt x="172" y="1"/>
                      </a:lnTo>
                      <a:lnTo>
                        <a:pt x="176" y="1"/>
                      </a:lnTo>
                      <a:lnTo>
                        <a:pt x="177" y="2"/>
                      </a:lnTo>
                      <a:lnTo>
                        <a:pt x="180" y="4"/>
                      </a:lnTo>
                      <a:lnTo>
                        <a:pt x="183" y="5"/>
                      </a:lnTo>
                      <a:lnTo>
                        <a:pt x="185" y="4"/>
                      </a:lnTo>
                      <a:lnTo>
                        <a:pt x="186" y="2"/>
                      </a:lnTo>
                      <a:lnTo>
                        <a:pt x="188" y="2"/>
                      </a:lnTo>
                      <a:lnTo>
                        <a:pt x="190" y="0"/>
                      </a:lnTo>
                      <a:lnTo>
                        <a:pt x="194" y="1"/>
                      </a:lnTo>
                      <a:lnTo>
                        <a:pt x="194" y="6"/>
                      </a:lnTo>
                      <a:lnTo>
                        <a:pt x="192" y="18"/>
                      </a:lnTo>
                      <a:lnTo>
                        <a:pt x="192" y="29"/>
                      </a:lnTo>
                      <a:lnTo>
                        <a:pt x="196" y="37"/>
                      </a:lnTo>
                      <a:lnTo>
                        <a:pt x="202" y="43"/>
                      </a:lnTo>
                      <a:lnTo>
                        <a:pt x="214" y="49"/>
                      </a:lnTo>
                      <a:close/>
                    </a:path>
                  </a:pathLst>
                </a:custGeom>
                <a:solidFill>
                  <a:srgbClr val="FF9999"/>
                </a:solid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871" name="Freeform 127"/>
                <p:cNvSpPr>
                  <a:spLocks/>
                </p:cNvSpPr>
                <p:nvPr/>
              </p:nvSpPr>
              <p:spPr bwMode="auto">
                <a:xfrm rot="1627522">
                  <a:off x="303" y="3974"/>
                  <a:ext cx="129" cy="164"/>
                </a:xfrm>
                <a:custGeom>
                  <a:avLst/>
                  <a:gdLst>
                    <a:gd name="T0" fmla="*/ 3 w 106"/>
                    <a:gd name="T1" fmla="*/ 108 h 110"/>
                    <a:gd name="T2" fmla="*/ 0 w 106"/>
                    <a:gd name="T3" fmla="*/ 93 h 110"/>
                    <a:gd name="T4" fmla="*/ 9 w 106"/>
                    <a:gd name="T5" fmla="*/ 81 h 110"/>
                    <a:gd name="T6" fmla="*/ 16 w 106"/>
                    <a:gd name="T7" fmla="*/ 72 h 110"/>
                    <a:gd name="T8" fmla="*/ 15 w 106"/>
                    <a:gd name="T9" fmla="*/ 62 h 110"/>
                    <a:gd name="T10" fmla="*/ 25 w 106"/>
                    <a:gd name="T11" fmla="*/ 52 h 110"/>
                    <a:gd name="T12" fmla="*/ 36 w 106"/>
                    <a:gd name="T13" fmla="*/ 45 h 110"/>
                    <a:gd name="T14" fmla="*/ 49 w 106"/>
                    <a:gd name="T15" fmla="*/ 38 h 110"/>
                    <a:gd name="T16" fmla="*/ 40 w 106"/>
                    <a:gd name="T17" fmla="*/ 31 h 110"/>
                    <a:gd name="T18" fmla="*/ 37 w 106"/>
                    <a:gd name="T19" fmla="*/ 22 h 110"/>
                    <a:gd name="T20" fmla="*/ 45 w 106"/>
                    <a:gd name="T21" fmla="*/ 16 h 110"/>
                    <a:gd name="T22" fmla="*/ 57 w 106"/>
                    <a:gd name="T23" fmla="*/ 20 h 110"/>
                    <a:gd name="T24" fmla="*/ 60 w 106"/>
                    <a:gd name="T25" fmla="*/ 26 h 110"/>
                    <a:gd name="T26" fmla="*/ 67 w 106"/>
                    <a:gd name="T27" fmla="*/ 24 h 110"/>
                    <a:gd name="T28" fmla="*/ 82 w 106"/>
                    <a:gd name="T29" fmla="*/ 14 h 110"/>
                    <a:gd name="T30" fmla="*/ 93 w 106"/>
                    <a:gd name="T31" fmla="*/ 1 h 110"/>
                    <a:gd name="T32" fmla="*/ 101 w 106"/>
                    <a:gd name="T33" fmla="*/ 3 h 110"/>
                    <a:gd name="T34" fmla="*/ 102 w 106"/>
                    <a:gd name="T35" fmla="*/ 27 h 110"/>
                    <a:gd name="T36" fmla="*/ 89 w 106"/>
                    <a:gd name="T37" fmla="*/ 34 h 110"/>
                    <a:gd name="T38" fmla="*/ 78 w 106"/>
                    <a:gd name="T39" fmla="*/ 38 h 110"/>
                    <a:gd name="T40" fmla="*/ 69 w 106"/>
                    <a:gd name="T41" fmla="*/ 44 h 110"/>
                    <a:gd name="T42" fmla="*/ 58 w 106"/>
                    <a:gd name="T43" fmla="*/ 55 h 110"/>
                    <a:gd name="T44" fmla="*/ 48 w 106"/>
                    <a:gd name="T45" fmla="*/ 58 h 110"/>
                    <a:gd name="T46" fmla="*/ 43 w 106"/>
                    <a:gd name="T47" fmla="*/ 57 h 110"/>
                    <a:gd name="T48" fmla="*/ 39 w 106"/>
                    <a:gd name="T49" fmla="*/ 57 h 110"/>
                    <a:gd name="T50" fmla="*/ 37 w 106"/>
                    <a:gd name="T51" fmla="*/ 60 h 110"/>
                    <a:gd name="T52" fmla="*/ 46 w 106"/>
                    <a:gd name="T53" fmla="*/ 76 h 110"/>
                    <a:gd name="T54" fmla="*/ 35 w 106"/>
                    <a:gd name="T55" fmla="*/ 78 h 110"/>
                    <a:gd name="T56" fmla="*/ 28 w 106"/>
                    <a:gd name="T57" fmla="*/ 81 h 110"/>
                    <a:gd name="T58" fmla="*/ 34 w 106"/>
                    <a:gd name="T59" fmla="*/ 90 h 110"/>
                    <a:gd name="T60" fmla="*/ 27 w 106"/>
                    <a:gd name="T61" fmla="*/ 102 h 110"/>
                    <a:gd name="T62" fmla="*/ 17 w 106"/>
                    <a:gd name="T63" fmla="*/ 10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10">
                      <a:moveTo>
                        <a:pt x="6" y="110"/>
                      </a:moveTo>
                      <a:lnTo>
                        <a:pt x="3" y="108"/>
                      </a:lnTo>
                      <a:lnTo>
                        <a:pt x="1" y="100"/>
                      </a:lnTo>
                      <a:lnTo>
                        <a:pt x="0" y="93"/>
                      </a:lnTo>
                      <a:lnTo>
                        <a:pt x="3" y="85"/>
                      </a:lnTo>
                      <a:lnTo>
                        <a:pt x="9" y="81"/>
                      </a:lnTo>
                      <a:lnTo>
                        <a:pt x="15" y="75"/>
                      </a:lnTo>
                      <a:lnTo>
                        <a:pt x="16" y="72"/>
                      </a:lnTo>
                      <a:lnTo>
                        <a:pt x="16" y="69"/>
                      </a:lnTo>
                      <a:lnTo>
                        <a:pt x="15" y="62"/>
                      </a:lnTo>
                      <a:lnTo>
                        <a:pt x="17" y="56"/>
                      </a:lnTo>
                      <a:lnTo>
                        <a:pt x="25" y="52"/>
                      </a:lnTo>
                      <a:lnTo>
                        <a:pt x="34" y="46"/>
                      </a:lnTo>
                      <a:lnTo>
                        <a:pt x="36" y="45"/>
                      </a:lnTo>
                      <a:lnTo>
                        <a:pt x="48" y="40"/>
                      </a:lnTo>
                      <a:lnTo>
                        <a:pt x="49" y="38"/>
                      </a:lnTo>
                      <a:lnTo>
                        <a:pt x="48" y="34"/>
                      </a:lnTo>
                      <a:lnTo>
                        <a:pt x="40" y="31"/>
                      </a:lnTo>
                      <a:lnTo>
                        <a:pt x="37" y="27"/>
                      </a:lnTo>
                      <a:lnTo>
                        <a:pt x="37" y="22"/>
                      </a:lnTo>
                      <a:lnTo>
                        <a:pt x="40" y="19"/>
                      </a:lnTo>
                      <a:lnTo>
                        <a:pt x="45" y="16"/>
                      </a:lnTo>
                      <a:lnTo>
                        <a:pt x="53" y="18"/>
                      </a:lnTo>
                      <a:lnTo>
                        <a:pt x="57" y="20"/>
                      </a:lnTo>
                      <a:lnTo>
                        <a:pt x="59" y="24"/>
                      </a:lnTo>
                      <a:lnTo>
                        <a:pt x="60" y="26"/>
                      </a:lnTo>
                      <a:lnTo>
                        <a:pt x="64" y="26"/>
                      </a:lnTo>
                      <a:lnTo>
                        <a:pt x="67" y="24"/>
                      </a:lnTo>
                      <a:lnTo>
                        <a:pt x="76" y="19"/>
                      </a:lnTo>
                      <a:lnTo>
                        <a:pt x="82" y="14"/>
                      </a:lnTo>
                      <a:lnTo>
                        <a:pt x="85" y="8"/>
                      </a:lnTo>
                      <a:lnTo>
                        <a:pt x="93" y="1"/>
                      </a:lnTo>
                      <a:lnTo>
                        <a:pt x="97" y="0"/>
                      </a:lnTo>
                      <a:lnTo>
                        <a:pt x="101" y="3"/>
                      </a:lnTo>
                      <a:lnTo>
                        <a:pt x="106" y="19"/>
                      </a:lnTo>
                      <a:lnTo>
                        <a:pt x="102" y="27"/>
                      </a:lnTo>
                      <a:lnTo>
                        <a:pt x="95" y="33"/>
                      </a:lnTo>
                      <a:lnTo>
                        <a:pt x="89" y="34"/>
                      </a:lnTo>
                      <a:lnTo>
                        <a:pt x="81" y="36"/>
                      </a:lnTo>
                      <a:lnTo>
                        <a:pt x="78" y="38"/>
                      </a:lnTo>
                      <a:lnTo>
                        <a:pt x="72" y="44"/>
                      </a:lnTo>
                      <a:lnTo>
                        <a:pt x="69" y="44"/>
                      </a:lnTo>
                      <a:lnTo>
                        <a:pt x="63" y="49"/>
                      </a:lnTo>
                      <a:lnTo>
                        <a:pt x="58" y="55"/>
                      </a:lnTo>
                      <a:lnTo>
                        <a:pt x="53" y="57"/>
                      </a:lnTo>
                      <a:lnTo>
                        <a:pt x="48" y="58"/>
                      </a:lnTo>
                      <a:lnTo>
                        <a:pt x="45" y="58"/>
                      </a:lnTo>
                      <a:lnTo>
                        <a:pt x="43" y="57"/>
                      </a:lnTo>
                      <a:lnTo>
                        <a:pt x="41" y="56"/>
                      </a:lnTo>
                      <a:lnTo>
                        <a:pt x="39" y="57"/>
                      </a:lnTo>
                      <a:lnTo>
                        <a:pt x="37" y="58"/>
                      </a:lnTo>
                      <a:lnTo>
                        <a:pt x="37" y="60"/>
                      </a:lnTo>
                      <a:lnTo>
                        <a:pt x="46" y="75"/>
                      </a:lnTo>
                      <a:lnTo>
                        <a:pt x="46" y="76"/>
                      </a:lnTo>
                      <a:lnTo>
                        <a:pt x="42" y="78"/>
                      </a:lnTo>
                      <a:lnTo>
                        <a:pt x="35" y="78"/>
                      </a:lnTo>
                      <a:lnTo>
                        <a:pt x="30" y="78"/>
                      </a:lnTo>
                      <a:lnTo>
                        <a:pt x="28" y="81"/>
                      </a:lnTo>
                      <a:lnTo>
                        <a:pt x="29" y="84"/>
                      </a:lnTo>
                      <a:lnTo>
                        <a:pt x="34" y="90"/>
                      </a:lnTo>
                      <a:lnTo>
                        <a:pt x="34" y="93"/>
                      </a:lnTo>
                      <a:lnTo>
                        <a:pt x="27" y="102"/>
                      </a:lnTo>
                      <a:lnTo>
                        <a:pt x="19" y="105"/>
                      </a:lnTo>
                      <a:lnTo>
                        <a:pt x="17" y="106"/>
                      </a:lnTo>
                      <a:lnTo>
                        <a:pt x="6" y="110"/>
                      </a:lnTo>
                      <a:close/>
                    </a:path>
                  </a:pathLst>
                </a:custGeom>
                <a:solidFill>
                  <a:srgbClr val="FF9999"/>
                </a:solid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872" name="Freeform 128"/>
                <p:cNvSpPr>
                  <a:spLocks/>
                </p:cNvSpPr>
                <p:nvPr/>
              </p:nvSpPr>
              <p:spPr bwMode="auto">
                <a:xfrm rot="1627522">
                  <a:off x="730" y="3817"/>
                  <a:ext cx="102" cy="86"/>
                </a:xfrm>
                <a:custGeom>
                  <a:avLst/>
                  <a:gdLst>
                    <a:gd name="T0" fmla="*/ 36 w 80"/>
                    <a:gd name="T1" fmla="*/ 13 h 59"/>
                    <a:gd name="T2" fmla="*/ 38 w 80"/>
                    <a:gd name="T3" fmla="*/ 12 h 59"/>
                    <a:gd name="T4" fmla="*/ 44 w 80"/>
                    <a:gd name="T5" fmla="*/ 10 h 59"/>
                    <a:gd name="T6" fmla="*/ 51 w 80"/>
                    <a:gd name="T7" fmla="*/ 7 h 59"/>
                    <a:gd name="T8" fmla="*/ 59 w 80"/>
                    <a:gd name="T9" fmla="*/ 5 h 59"/>
                    <a:gd name="T10" fmla="*/ 61 w 80"/>
                    <a:gd name="T11" fmla="*/ 6 h 59"/>
                    <a:gd name="T12" fmla="*/ 63 w 80"/>
                    <a:gd name="T13" fmla="*/ 10 h 59"/>
                    <a:gd name="T14" fmla="*/ 67 w 80"/>
                    <a:gd name="T15" fmla="*/ 12 h 59"/>
                    <a:gd name="T16" fmla="*/ 69 w 80"/>
                    <a:gd name="T17" fmla="*/ 12 h 59"/>
                    <a:gd name="T18" fmla="*/ 71 w 80"/>
                    <a:gd name="T19" fmla="*/ 10 h 59"/>
                    <a:gd name="T20" fmla="*/ 71 w 80"/>
                    <a:gd name="T21" fmla="*/ 7 h 59"/>
                    <a:gd name="T22" fmla="*/ 71 w 80"/>
                    <a:gd name="T23" fmla="*/ 4 h 59"/>
                    <a:gd name="T24" fmla="*/ 72 w 80"/>
                    <a:gd name="T25" fmla="*/ 3 h 59"/>
                    <a:gd name="T26" fmla="*/ 73 w 80"/>
                    <a:gd name="T27" fmla="*/ 0 h 59"/>
                    <a:gd name="T28" fmla="*/ 77 w 80"/>
                    <a:gd name="T29" fmla="*/ 1 h 59"/>
                    <a:gd name="T30" fmla="*/ 78 w 80"/>
                    <a:gd name="T31" fmla="*/ 4 h 59"/>
                    <a:gd name="T32" fmla="*/ 79 w 80"/>
                    <a:gd name="T33" fmla="*/ 9 h 59"/>
                    <a:gd name="T34" fmla="*/ 80 w 80"/>
                    <a:gd name="T35" fmla="*/ 11 h 59"/>
                    <a:gd name="T36" fmla="*/ 79 w 80"/>
                    <a:gd name="T37" fmla="*/ 13 h 59"/>
                    <a:gd name="T38" fmla="*/ 79 w 80"/>
                    <a:gd name="T39" fmla="*/ 17 h 59"/>
                    <a:gd name="T40" fmla="*/ 77 w 80"/>
                    <a:gd name="T41" fmla="*/ 23 h 59"/>
                    <a:gd name="T42" fmla="*/ 69 w 80"/>
                    <a:gd name="T43" fmla="*/ 25 h 59"/>
                    <a:gd name="T44" fmla="*/ 67 w 80"/>
                    <a:gd name="T45" fmla="*/ 24 h 59"/>
                    <a:gd name="T46" fmla="*/ 63 w 80"/>
                    <a:gd name="T47" fmla="*/ 24 h 59"/>
                    <a:gd name="T48" fmla="*/ 61 w 80"/>
                    <a:gd name="T49" fmla="*/ 28 h 59"/>
                    <a:gd name="T50" fmla="*/ 59 w 80"/>
                    <a:gd name="T51" fmla="*/ 30 h 59"/>
                    <a:gd name="T52" fmla="*/ 55 w 80"/>
                    <a:gd name="T53" fmla="*/ 31 h 59"/>
                    <a:gd name="T54" fmla="*/ 50 w 80"/>
                    <a:gd name="T55" fmla="*/ 31 h 59"/>
                    <a:gd name="T56" fmla="*/ 47 w 80"/>
                    <a:gd name="T57" fmla="*/ 33 h 59"/>
                    <a:gd name="T58" fmla="*/ 44 w 80"/>
                    <a:gd name="T59" fmla="*/ 36 h 59"/>
                    <a:gd name="T60" fmla="*/ 42 w 80"/>
                    <a:gd name="T61" fmla="*/ 39 h 59"/>
                    <a:gd name="T62" fmla="*/ 39 w 80"/>
                    <a:gd name="T63" fmla="*/ 46 h 59"/>
                    <a:gd name="T64" fmla="*/ 38 w 80"/>
                    <a:gd name="T65" fmla="*/ 48 h 59"/>
                    <a:gd name="T66" fmla="*/ 32 w 80"/>
                    <a:gd name="T67" fmla="*/ 53 h 59"/>
                    <a:gd name="T68" fmla="*/ 24 w 80"/>
                    <a:gd name="T69" fmla="*/ 59 h 59"/>
                    <a:gd name="T70" fmla="*/ 23 w 80"/>
                    <a:gd name="T71" fmla="*/ 58 h 59"/>
                    <a:gd name="T72" fmla="*/ 19 w 80"/>
                    <a:gd name="T73" fmla="*/ 55 h 59"/>
                    <a:gd name="T74" fmla="*/ 18 w 80"/>
                    <a:gd name="T75" fmla="*/ 52 h 59"/>
                    <a:gd name="T76" fmla="*/ 15 w 80"/>
                    <a:gd name="T77" fmla="*/ 48 h 59"/>
                    <a:gd name="T78" fmla="*/ 13 w 80"/>
                    <a:gd name="T79" fmla="*/ 45 h 59"/>
                    <a:gd name="T80" fmla="*/ 11 w 80"/>
                    <a:gd name="T81" fmla="*/ 42 h 59"/>
                    <a:gd name="T82" fmla="*/ 9 w 80"/>
                    <a:gd name="T83" fmla="*/ 39 h 59"/>
                    <a:gd name="T84" fmla="*/ 5 w 80"/>
                    <a:gd name="T85" fmla="*/ 35 h 59"/>
                    <a:gd name="T86" fmla="*/ 0 w 80"/>
                    <a:gd name="T87" fmla="*/ 30 h 59"/>
                    <a:gd name="T88" fmla="*/ 1 w 80"/>
                    <a:gd name="T89" fmla="*/ 28 h 59"/>
                    <a:gd name="T90" fmla="*/ 3 w 80"/>
                    <a:gd name="T91" fmla="*/ 27 h 59"/>
                    <a:gd name="T92" fmla="*/ 8 w 80"/>
                    <a:gd name="T93" fmla="*/ 25 h 59"/>
                    <a:gd name="T94" fmla="*/ 12 w 80"/>
                    <a:gd name="T95" fmla="*/ 24 h 59"/>
                    <a:gd name="T96" fmla="*/ 14 w 80"/>
                    <a:gd name="T97" fmla="*/ 24 h 59"/>
                    <a:gd name="T98" fmla="*/ 17 w 80"/>
                    <a:gd name="T99" fmla="*/ 23 h 59"/>
                    <a:gd name="T100" fmla="*/ 20 w 80"/>
                    <a:gd name="T101" fmla="*/ 21 h 59"/>
                    <a:gd name="T102" fmla="*/ 20 w 80"/>
                    <a:gd name="T103" fmla="*/ 19 h 59"/>
                    <a:gd name="T104" fmla="*/ 21 w 80"/>
                    <a:gd name="T105" fmla="*/ 18 h 59"/>
                    <a:gd name="T106" fmla="*/ 26 w 80"/>
                    <a:gd name="T107" fmla="*/ 16 h 59"/>
                    <a:gd name="T108" fmla="*/ 36 w 80"/>
                    <a:gd name="T109" fmla="*/ 1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0" h="59">
                      <a:moveTo>
                        <a:pt x="36" y="13"/>
                      </a:moveTo>
                      <a:lnTo>
                        <a:pt x="38" y="12"/>
                      </a:lnTo>
                      <a:lnTo>
                        <a:pt x="44" y="10"/>
                      </a:lnTo>
                      <a:lnTo>
                        <a:pt x="51" y="7"/>
                      </a:lnTo>
                      <a:lnTo>
                        <a:pt x="59" y="5"/>
                      </a:lnTo>
                      <a:lnTo>
                        <a:pt x="61" y="6"/>
                      </a:lnTo>
                      <a:lnTo>
                        <a:pt x="63" y="10"/>
                      </a:lnTo>
                      <a:lnTo>
                        <a:pt x="67" y="12"/>
                      </a:lnTo>
                      <a:lnTo>
                        <a:pt x="69" y="12"/>
                      </a:lnTo>
                      <a:lnTo>
                        <a:pt x="71" y="10"/>
                      </a:lnTo>
                      <a:lnTo>
                        <a:pt x="71" y="7"/>
                      </a:lnTo>
                      <a:lnTo>
                        <a:pt x="71" y="4"/>
                      </a:lnTo>
                      <a:lnTo>
                        <a:pt x="72" y="3"/>
                      </a:lnTo>
                      <a:lnTo>
                        <a:pt x="73" y="0"/>
                      </a:lnTo>
                      <a:lnTo>
                        <a:pt x="77" y="1"/>
                      </a:lnTo>
                      <a:lnTo>
                        <a:pt x="78" y="4"/>
                      </a:lnTo>
                      <a:lnTo>
                        <a:pt x="79" y="9"/>
                      </a:lnTo>
                      <a:lnTo>
                        <a:pt x="80" y="11"/>
                      </a:lnTo>
                      <a:lnTo>
                        <a:pt x="79" y="13"/>
                      </a:lnTo>
                      <a:lnTo>
                        <a:pt x="79" y="17"/>
                      </a:lnTo>
                      <a:lnTo>
                        <a:pt x="77" y="23"/>
                      </a:lnTo>
                      <a:lnTo>
                        <a:pt x="69" y="25"/>
                      </a:lnTo>
                      <a:lnTo>
                        <a:pt x="67" y="24"/>
                      </a:lnTo>
                      <a:lnTo>
                        <a:pt x="63" y="24"/>
                      </a:lnTo>
                      <a:lnTo>
                        <a:pt x="61" y="28"/>
                      </a:lnTo>
                      <a:lnTo>
                        <a:pt x="59" y="30"/>
                      </a:lnTo>
                      <a:lnTo>
                        <a:pt x="55" y="31"/>
                      </a:lnTo>
                      <a:lnTo>
                        <a:pt x="50" y="31"/>
                      </a:lnTo>
                      <a:lnTo>
                        <a:pt x="47" y="33"/>
                      </a:lnTo>
                      <a:lnTo>
                        <a:pt x="44" y="36"/>
                      </a:lnTo>
                      <a:lnTo>
                        <a:pt x="42" y="39"/>
                      </a:lnTo>
                      <a:lnTo>
                        <a:pt x="39" y="46"/>
                      </a:lnTo>
                      <a:lnTo>
                        <a:pt x="38" y="48"/>
                      </a:lnTo>
                      <a:lnTo>
                        <a:pt x="32" y="53"/>
                      </a:lnTo>
                      <a:lnTo>
                        <a:pt x="24" y="59"/>
                      </a:lnTo>
                      <a:lnTo>
                        <a:pt x="23" y="58"/>
                      </a:lnTo>
                      <a:lnTo>
                        <a:pt x="19" y="55"/>
                      </a:lnTo>
                      <a:lnTo>
                        <a:pt x="18" y="52"/>
                      </a:lnTo>
                      <a:lnTo>
                        <a:pt x="15" y="48"/>
                      </a:lnTo>
                      <a:lnTo>
                        <a:pt x="13" y="45"/>
                      </a:lnTo>
                      <a:lnTo>
                        <a:pt x="11" y="42"/>
                      </a:lnTo>
                      <a:lnTo>
                        <a:pt x="9" y="39"/>
                      </a:lnTo>
                      <a:lnTo>
                        <a:pt x="5" y="35"/>
                      </a:lnTo>
                      <a:lnTo>
                        <a:pt x="0" y="30"/>
                      </a:lnTo>
                      <a:lnTo>
                        <a:pt x="1" y="28"/>
                      </a:lnTo>
                      <a:lnTo>
                        <a:pt x="3" y="27"/>
                      </a:lnTo>
                      <a:lnTo>
                        <a:pt x="8" y="25"/>
                      </a:lnTo>
                      <a:lnTo>
                        <a:pt x="12" y="24"/>
                      </a:lnTo>
                      <a:lnTo>
                        <a:pt x="14" y="24"/>
                      </a:lnTo>
                      <a:lnTo>
                        <a:pt x="17" y="23"/>
                      </a:lnTo>
                      <a:lnTo>
                        <a:pt x="20" y="21"/>
                      </a:lnTo>
                      <a:lnTo>
                        <a:pt x="20" y="19"/>
                      </a:lnTo>
                      <a:lnTo>
                        <a:pt x="21" y="18"/>
                      </a:lnTo>
                      <a:lnTo>
                        <a:pt x="26" y="16"/>
                      </a:lnTo>
                      <a:lnTo>
                        <a:pt x="36" y="13"/>
                      </a:lnTo>
                      <a:close/>
                    </a:path>
                  </a:pathLst>
                </a:custGeom>
                <a:solidFill>
                  <a:srgbClr val="FF9999"/>
                </a:solid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873" name="Freeform 129"/>
                <p:cNvSpPr>
                  <a:spLocks/>
                </p:cNvSpPr>
                <p:nvPr/>
              </p:nvSpPr>
              <p:spPr bwMode="auto">
                <a:xfrm rot="1627522">
                  <a:off x="1469" y="2657"/>
                  <a:ext cx="62" cy="122"/>
                </a:xfrm>
                <a:custGeom>
                  <a:avLst/>
                  <a:gdLst>
                    <a:gd name="T0" fmla="*/ 29 w 51"/>
                    <a:gd name="T1" fmla="*/ 60 h 81"/>
                    <a:gd name="T2" fmla="*/ 23 w 51"/>
                    <a:gd name="T3" fmla="*/ 66 h 81"/>
                    <a:gd name="T4" fmla="*/ 19 w 51"/>
                    <a:gd name="T5" fmla="*/ 70 h 81"/>
                    <a:gd name="T6" fmla="*/ 17 w 51"/>
                    <a:gd name="T7" fmla="*/ 75 h 81"/>
                    <a:gd name="T8" fmla="*/ 16 w 51"/>
                    <a:gd name="T9" fmla="*/ 78 h 81"/>
                    <a:gd name="T10" fmla="*/ 12 w 51"/>
                    <a:gd name="T11" fmla="*/ 79 h 81"/>
                    <a:gd name="T12" fmla="*/ 9 w 51"/>
                    <a:gd name="T13" fmla="*/ 80 h 81"/>
                    <a:gd name="T14" fmla="*/ 5 w 51"/>
                    <a:gd name="T15" fmla="*/ 81 h 81"/>
                    <a:gd name="T16" fmla="*/ 0 w 51"/>
                    <a:gd name="T17" fmla="*/ 81 h 81"/>
                    <a:gd name="T18" fmla="*/ 0 w 51"/>
                    <a:gd name="T19" fmla="*/ 76 h 81"/>
                    <a:gd name="T20" fmla="*/ 0 w 51"/>
                    <a:gd name="T21" fmla="*/ 70 h 81"/>
                    <a:gd name="T22" fmla="*/ 1 w 51"/>
                    <a:gd name="T23" fmla="*/ 66 h 81"/>
                    <a:gd name="T24" fmla="*/ 4 w 51"/>
                    <a:gd name="T25" fmla="*/ 58 h 81"/>
                    <a:gd name="T26" fmla="*/ 7 w 51"/>
                    <a:gd name="T27" fmla="*/ 52 h 81"/>
                    <a:gd name="T28" fmla="*/ 12 w 51"/>
                    <a:gd name="T29" fmla="*/ 51 h 81"/>
                    <a:gd name="T30" fmla="*/ 17 w 51"/>
                    <a:gd name="T31" fmla="*/ 52 h 81"/>
                    <a:gd name="T32" fmla="*/ 19 w 51"/>
                    <a:gd name="T33" fmla="*/ 55 h 81"/>
                    <a:gd name="T34" fmla="*/ 21 w 51"/>
                    <a:gd name="T35" fmla="*/ 52 h 81"/>
                    <a:gd name="T36" fmla="*/ 19 w 51"/>
                    <a:gd name="T37" fmla="*/ 50 h 81"/>
                    <a:gd name="T38" fmla="*/ 19 w 51"/>
                    <a:gd name="T39" fmla="*/ 48 h 81"/>
                    <a:gd name="T40" fmla="*/ 15 w 51"/>
                    <a:gd name="T41" fmla="*/ 45 h 81"/>
                    <a:gd name="T42" fmla="*/ 12 w 51"/>
                    <a:gd name="T43" fmla="*/ 44 h 81"/>
                    <a:gd name="T44" fmla="*/ 12 w 51"/>
                    <a:gd name="T45" fmla="*/ 40 h 81"/>
                    <a:gd name="T46" fmla="*/ 16 w 51"/>
                    <a:gd name="T47" fmla="*/ 36 h 81"/>
                    <a:gd name="T48" fmla="*/ 19 w 51"/>
                    <a:gd name="T49" fmla="*/ 31 h 81"/>
                    <a:gd name="T50" fmla="*/ 23 w 51"/>
                    <a:gd name="T51" fmla="*/ 22 h 81"/>
                    <a:gd name="T52" fmla="*/ 24 w 51"/>
                    <a:gd name="T53" fmla="*/ 18 h 81"/>
                    <a:gd name="T54" fmla="*/ 24 w 51"/>
                    <a:gd name="T55" fmla="*/ 13 h 81"/>
                    <a:gd name="T56" fmla="*/ 25 w 51"/>
                    <a:gd name="T57" fmla="*/ 8 h 81"/>
                    <a:gd name="T58" fmla="*/ 28 w 51"/>
                    <a:gd name="T59" fmla="*/ 6 h 81"/>
                    <a:gd name="T60" fmla="*/ 31 w 51"/>
                    <a:gd name="T61" fmla="*/ 2 h 81"/>
                    <a:gd name="T62" fmla="*/ 35 w 51"/>
                    <a:gd name="T63" fmla="*/ 1 h 81"/>
                    <a:gd name="T64" fmla="*/ 41 w 51"/>
                    <a:gd name="T65" fmla="*/ 0 h 81"/>
                    <a:gd name="T66" fmla="*/ 43 w 51"/>
                    <a:gd name="T67" fmla="*/ 0 h 81"/>
                    <a:gd name="T68" fmla="*/ 48 w 51"/>
                    <a:gd name="T69" fmla="*/ 1 h 81"/>
                    <a:gd name="T70" fmla="*/ 49 w 51"/>
                    <a:gd name="T71" fmla="*/ 4 h 81"/>
                    <a:gd name="T72" fmla="*/ 51 w 51"/>
                    <a:gd name="T73" fmla="*/ 9 h 81"/>
                    <a:gd name="T74" fmla="*/ 51 w 51"/>
                    <a:gd name="T75" fmla="*/ 13 h 81"/>
                    <a:gd name="T76" fmla="*/ 48 w 51"/>
                    <a:gd name="T77" fmla="*/ 19 h 81"/>
                    <a:gd name="T78" fmla="*/ 45 w 51"/>
                    <a:gd name="T79" fmla="*/ 24 h 81"/>
                    <a:gd name="T80" fmla="*/ 41 w 51"/>
                    <a:gd name="T81" fmla="*/ 30 h 81"/>
                    <a:gd name="T82" fmla="*/ 34 w 51"/>
                    <a:gd name="T83" fmla="*/ 40 h 81"/>
                    <a:gd name="T84" fmla="*/ 33 w 51"/>
                    <a:gd name="T85" fmla="*/ 51 h 81"/>
                    <a:gd name="T86" fmla="*/ 31 w 51"/>
                    <a:gd name="T87" fmla="*/ 56 h 81"/>
                    <a:gd name="T88" fmla="*/ 29 w 51"/>
                    <a:gd name="T89" fmla="*/ 6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1" h="81">
                      <a:moveTo>
                        <a:pt x="29" y="60"/>
                      </a:moveTo>
                      <a:lnTo>
                        <a:pt x="23" y="66"/>
                      </a:lnTo>
                      <a:lnTo>
                        <a:pt x="19" y="70"/>
                      </a:lnTo>
                      <a:lnTo>
                        <a:pt x="17" y="75"/>
                      </a:lnTo>
                      <a:lnTo>
                        <a:pt x="16" y="78"/>
                      </a:lnTo>
                      <a:lnTo>
                        <a:pt x="12" y="79"/>
                      </a:lnTo>
                      <a:lnTo>
                        <a:pt x="9" y="80"/>
                      </a:lnTo>
                      <a:lnTo>
                        <a:pt x="5" y="81"/>
                      </a:lnTo>
                      <a:lnTo>
                        <a:pt x="0" y="81"/>
                      </a:lnTo>
                      <a:lnTo>
                        <a:pt x="0" y="76"/>
                      </a:lnTo>
                      <a:lnTo>
                        <a:pt x="0" y="70"/>
                      </a:lnTo>
                      <a:lnTo>
                        <a:pt x="1" y="66"/>
                      </a:lnTo>
                      <a:lnTo>
                        <a:pt x="4" y="58"/>
                      </a:lnTo>
                      <a:lnTo>
                        <a:pt x="7" y="52"/>
                      </a:lnTo>
                      <a:lnTo>
                        <a:pt x="12" y="51"/>
                      </a:lnTo>
                      <a:lnTo>
                        <a:pt x="17" y="52"/>
                      </a:lnTo>
                      <a:lnTo>
                        <a:pt x="19" y="55"/>
                      </a:lnTo>
                      <a:lnTo>
                        <a:pt x="21" y="52"/>
                      </a:lnTo>
                      <a:lnTo>
                        <a:pt x="19" y="50"/>
                      </a:lnTo>
                      <a:lnTo>
                        <a:pt x="19" y="48"/>
                      </a:lnTo>
                      <a:lnTo>
                        <a:pt x="15" y="45"/>
                      </a:lnTo>
                      <a:lnTo>
                        <a:pt x="12" y="44"/>
                      </a:lnTo>
                      <a:lnTo>
                        <a:pt x="12" y="40"/>
                      </a:lnTo>
                      <a:lnTo>
                        <a:pt x="16" y="36"/>
                      </a:lnTo>
                      <a:lnTo>
                        <a:pt x="19" y="31"/>
                      </a:lnTo>
                      <a:lnTo>
                        <a:pt x="23" y="22"/>
                      </a:lnTo>
                      <a:lnTo>
                        <a:pt x="24" y="18"/>
                      </a:lnTo>
                      <a:lnTo>
                        <a:pt x="24" y="13"/>
                      </a:lnTo>
                      <a:lnTo>
                        <a:pt x="25" y="8"/>
                      </a:lnTo>
                      <a:lnTo>
                        <a:pt x="28" y="6"/>
                      </a:lnTo>
                      <a:lnTo>
                        <a:pt x="31" y="2"/>
                      </a:lnTo>
                      <a:lnTo>
                        <a:pt x="35" y="1"/>
                      </a:lnTo>
                      <a:lnTo>
                        <a:pt x="41" y="0"/>
                      </a:lnTo>
                      <a:lnTo>
                        <a:pt x="43" y="0"/>
                      </a:lnTo>
                      <a:lnTo>
                        <a:pt x="48" y="1"/>
                      </a:lnTo>
                      <a:lnTo>
                        <a:pt x="49" y="4"/>
                      </a:lnTo>
                      <a:lnTo>
                        <a:pt x="51" y="9"/>
                      </a:lnTo>
                      <a:lnTo>
                        <a:pt x="51" y="13"/>
                      </a:lnTo>
                      <a:lnTo>
                        <a:pt x="48" y="19"/>
                      </a:lnTo>
                      <a:lnTo>
                        <a:pt x="45" y="24"/>
                      </a:lnTo>
                      <a:lnTo>
                        <a:pt x="41" y="30"/>
                      </a:lnTo>
                      <a:lnTo>
                        <a:pt x="34" y="40"/>
                      </a:lnTo>
                      <a:lnTo>
                        <a:pt x="33" y="51"/>
                      </a:lnTo>
                      <a:lnTo>
                        <a:pt x="31" y="56"/>
                      </a:lnTo>
                      <a:lnTo>
                        <a:pt x="29" y="60"/>
                      </a:lnTo>
                      <a:close/>
                    </a:path>
                  </a:pathLst>
                </a:custGeom>
                <a:solidFill>
                  <a:srgbClr val="FF9999"/>
                </a:solid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874" name="Freeform 130"/>
                <p:cNvSpPr>
                  <a:spLocks/>
                </p:cNvSpPr>
                <p:nvPr/>
              </p:nvSpPr>
              <p:spPr bwMode="auto">
                <a:xfrm rot="1627522">
                  <a:off x="1325" y="3122"/>
                  <a:ext cx="44" cy="86"/>
                </a:xfrm>
                <a:custGeom>
                  <a:avLst/>
                  <a:gdLst>
                    <a:gd name="T0" fmla="*/ 35 w 36"/>
                    <a:gd name="T1" fmla="*/ 8 h 58"/>
                    <a:gd name="T2" fmla="*/ 36 w 36"/>
                    <a:gd name="T3" fmla="*/ 10 h 58"/>
                    <a:gd name="T4" fmla="*/ 35 w 36"/>
                    <a:gd name="T5" fmla="*/ 14 h 58"/>
                    <a:gd name="T6" fmla="*/ 33 w 36"/>
                    <a:gd name="T7" fmla="*/ 22 h 58"/>
                    <a:gd name="T8" fmla="*/ 32 w 36"/>
                    <a:gd name="T9" fmla="*/ 25 h 58"/>
                    <a:gd name="T10" fmla="*/ 31 w 36"/>
                    <a:gd name="T11" fmla="*/ 31 h 58"/>
                    <a:gd name="T12" fmla="*/ 31 w 36"/>
                    <a:gd name="T13" fmla="*/ 37 h 58"/>
                    <a:gd name="T14" fmla="*/ 29 w 36"/>
                    <a:gd name="T15" fmla="*/ 40 h 58"/>
                    <a:gd name="T16" fmla="*/ 27 w 36"/>
                    <a:gd name="T17" fmla="*/ 42 h 58"/>
                    <a:gd name="T18" fmla="*/ 25 w 36"/>
                    <a:gd name="T19" fmla="*/ 43 h 58"/>
                    <a:gd name="T20" fmla="*/ 23 w 36"/>
                    <a:gd name="T21" fmla="*/ 46 h 58"/>
                    <a:gd name="T22" fmla="*/ 18 w 36"/>
                    <a:gd name="T23" fmla="*/ 49 h 58"/>
                    <a:gd name="T24" fmla="*/ 14 w 36"/>
                    <a:gd name="T25" fmla="*/ 52 h 58"/>
                    <a:gd name="T26" fmla="*/ 11 w 36"/>
                    <a:gd name="T27" fmla="*/ 54 h 58"/>
                    <a:gd name="T28" fmla="*/ 8 w 36"/>
                    <a:gd name="T29" fmla="*/ 56 h 58"/>
                    <a:gd name="T30" fmla="*/ 8 w 36"/>
                    <a:gd name="T31" fmla="*/ 58 h 58"/>
                    <a:gd name="T32" fmla="*/ 5 w 36"/>
                    <a:gd name="T33" fmla="*/ 56 h 58"/>
                    <a:gd name="T34" fmla="*/ 2 w 36"/>
                    <a:gd name="T35" fmla="*/ 54 h 58"/>
                    <a:gd name="T36" fmla="*/ 0 w 36"/>
                    <a:gd name="T37" fmla="*/ 52 h 58"/>
                    <a:gd name="T38" fmla="*/ 1 w 36"/>
                    <a:gd name="T39" fmla="*/ 50 h 58"/>
                    <a:gd name="T40" fmla="*/ 1 w 36"/>
                    <a:gd name="T41" fmla="*/ 47 h 58"/>
                    <a:gd name="T42" fmla="*/ 0 w 36"/>
                    <a:gd name="T43" fmla="*/ 43 h 58"/>
                    <a:gd name="T44" fmla="*/ 0 w 36"/>
                    <a:gd name="T45" fmla="*/ 41 h 58"/>
                    <a:gd name="T46" fmla="*/ 0 w 36"/>
                    <a:gd name="T47" fmla="*/ 36 h 58"/>
                    <a:gd name="T48" fmla="*/ 1 w 36"/>
                    <a:gd name="T49" fmla="*/ 31 h 58"/>
                    <a:gd name="T50" fmla="*/ 2 w 36"/>
                    <a:gd name="T51" fmla="*/ 28 h 58"/>
                    <a:gd name="T52" fmla="*/ 3 w 36"/>
                    <a:gd name="T53" fmla="*/ 22 h 58"/>
                    <a:gd name="T54" fmla="*/ 6 w 36"/>
                    <a:gd name="T55" fmla="*/ 14 h 58"/>
                    <a:gd name="T56" fmla="*/ 7 w 36"/>
                    <a:gd name="T57" fmla="*/ 11 h 58"/>
                    <a:gd name="T58" fmla="*/ 8 w 36"/>
                    <a:gd name="T59" fmla="*/ 7 h 58"/>
                    <a:gd name="T60" fmla="*/ 9 w 36"/>
                    <a:gd name="T61" fmla="*/ 5 h 58"/>
                    <a:gd name="T62" fmla="*/ 12 w 36"/>
                    <a:gd name="T63" fmla="*/ 4 h 58"/>
                    <a:gd name="T64" fmla="*/ 14 w 36"/>
                    <a:gd name="T65" fmla="*/ 2 h 58"/>
                    <a:gd name="T66" fmla="*/ 15 w 36"/>
                    <a:gd name="T67" fmla="*/ 1 h 58"/>
                    <a:gd name="T68" fmla="*/ 18 w 36"/>
                    <a:gd name="T69" fmla="*/ 0 h 58"/>
                    <a:gd name="T70" fmla="*/ 20 w 36"/>
                    <a:gd name="T71" fmla="*/ 1 h 58"/>
                    <a:gd name="T72" fmla="*/ 24 w 36"/>
                    <a:gd name="T73" fmla="*/ 1 h 58"/>
                    <a:gd name="T74" fmla="*/ 27 w 36"/>
                    <a:gd name="T75" fmla="*/ 1 h 58"/>
                    <a:gd name="T76" fmla="*/ 30 w 36"/>
                    <a:gd name="T77" fmla="*/ 2 h 58"/>
                    <a:gd name="T78" fmla="*/ 33 w 36"/>
                    <a:gd name="T79" fmla="*/ 4 h 58"/>
                    <a:gd name="T80" fmla="*/ 35 w 36"/>
                    <a:gd name="T81" fmla="*/ 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 h="58">
                      <a:moveTo>
                        <a:pt x="35" y="8"/>
                      </a:moveTo>
                      <a:lnTo>
                        <a:pt x="36" y="10"/>
                      </a:lnTo>
                      <a:lnTo>
                        <a:pt x="35" y="14"/>
                      </a:lnTo>
                      <a:lnTo>
                        <a:pt x="33" y="22"/>
                      </a:lnTo>
                      <a:lnTo>
                        <a:pt x="32" y="25"/>
                      </a:lnTo>
                      <a:lnTo>
                        <a:pt x="31" y="31"/>
                      </a:lnTo>
                      <a:lnTo>
                        <a:pt x="31" y="37"/>
                      </a:lnTo>
                      <a:lnTo>
                        <a:pt x="29" y="40"/>
                      </a:lnTo>
                      <a:lnTo>
                        <a:pt x="27" y="42"/>
                      </a:lnTo>
                      <a:lnTo>
                        <a:pt x="25" y="43"/>
                      </a:lnTo>
                      <a:lnTo>
                        <a:pt x="23" y="46"/>
                      </a:lnTo>
                      <a:lnTo>
                        <a:pt x="18" y="49"/>
                      </a:lnTo>
                      <a:lnTo>
                        <a:pt x="14" y="52"/>
                      </a:lnTo>
                      <a:lnTo>
                        <a:pt x="11" y="54"/>
                      </a:lnTo>
                      <a:lnTo>
                        <a:pt x="8" y="56"/>
                      </a:lnTo>
                      <a:lnTo>
                        <a:pt x="8" y="58"/>
                      </a:lnTo>
                      <a:lnTo>
                        <a:pt x="5" y="56"/>
                      </a:lnTo>
                      <a:lnTo>
                        <a:pt x="2" y="54"/>
                      </a:lnTo>
                      <a:lnTo>
                        <a:pt x="0" y="52"/>
                      </a:lnTo>
                      <a:lnTo>
                        <a:pt x="1" y="50"/>
                      </a:lnTo>
                      <a:lnTo>
                        <a:pt x="1" y="47"/>
                      </a:lnTo>
                      <a:lnTo>
                        <a:pt x="0" y="43"/>
                      </a:lnTo>
                      <a:lnTo>
                        <a:pt x="0" y="41"/>
                      </a:lnTo>
                      <a:lnTo>
                        <a:pt x="0" y="36"/>
                      </a:lnTo>
                      <a:lnTo>
                        <a:pt x="1" y="31"/>
                      </a:lnTo>
                      <a:lnTo>
                        <a:pt x="2" y="28"/>
                      </a:lnTo>
                      <a:lnTo>
                        <a:pt x="3" y="22"/>
                      </a:lnTo>
                      <a:lnTo>
                        <a:pt x="6" y="14"/>
                      </a:lnTo>
                      <a:lnTo>
                        <a:pt x="7" y="11"/>
                      </a:lnTo>
                      <a:lnTo>
                        <a:pt x="8" y="7"/>
                      </a:lnTo>
                      <a:lnTo>
                        <a:pt x="9" y="5"/>
                      </a:lnTo>
                      <a:lnTo>
                        <a:pt x="12" y="4"/>
                      </a:lnTo>
                      <a:lnTo>
                        <a:pt x="14" y="2"/>
                      </a:lnTo>
                      <a:lnTo>
                        <a:pt x="15" y="1"/>
                      </a:lnTo>
                      <a:lnTo>
                        <a:pt x="18" y="0"/>
                      </a:lnTo>
                      <a:lnTo>
                        <a:pt x="20" y="1"/>
                      </a:lnTo>
                      <a:lnTo>
                        <a:pt x="24" y="1"/>
                      </a:lnTo>
                      <a:lnTo>
                        <a:pt x="27" y="1"/>
                      </a:lnTo>
                      <a:lnTo>
                        <a:pt x="30" y="2"/>
                      </a:lnTo>
                      <a:lnTo>
                        <a:pt x="33" y="4"/>
                      </a:lnTo>
                      <a:lnTo>
                        <a:pt x="35" y="8"/>
                      </a:lnTo>
                      <a:close/>
                    </a:path>
                  </a:pathLst>
                </a:custGeom>
                <a:solidFill>
                  <a:srgbClr val="FF9999"/>
                </a:solid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875" name="Freeform 131"/>
                <p:cNvSpPr>
                  <a:spLocks/>
                </p:cNvSpPr>
                <p:nvPr/>
              </p:nvSpPr>
              <p:spPr bwMode="auto">
                <a:xfrm rot="1627522">
                  <a:off x="1142" y="3553"/>
                  <a:ext cx="52" cy="59"/>
                </a:xfrm>
                <a:custGeom>
                  <a:avLst/>
                  <a:gdLst>
                    <a:gd name="T0" fmla="*/ 34 w 42"/>
                    <a:gd name="T1" fmla="*/ 6 h 40"/>
                    <a:gd name="T2" fmla="*/ 28 w 42"/>
                    <a:gd name="T3" fmla="*/ 4 h 40"/>
                    <a:gd name="T4" fmla="*/ 22 w 42"/>
                    <a:gd name="T5" fmla="*/ 2 h 40"/>
                    <a:gd name="T6" fmla="*/ 20 w 42"/>
                    <a:gd name="T7" fmla="*/ 2 h 40"/>
                    <a:gd name="T8" fmla="*/ 15 w 42"/>
                    <a:gd name="T9" fmla="*/ 0 h 40"/>
                    <a:gd name="T10" fmla="*/ 11 w 42"/>
                    <a:gd name="T11" fmla="*/ 3 h 40"/>
                    <a:gd name="T12" fmla="*/ 8 w 42"/>
                    <a:gd name="T13" fmla="*/ 4 h 40"/>
                    <a:gd name="T14" fmla="*/ 6 w 42"/>
                    <a:gd name="T15" fmla="*/ 5 h 40"/>
                    <a:gd name="T16" fmla="*/ 3 w 42"/>
                    <a:gd name="T17" fmla="*/ 9 h 40"/>
                    <a:gd name="T18" fmla="*/ 0 w 42"/>
                    <a:gd name="T19" fmla="*/ 12 h 40"/>
                    <a:gd name="T20" fmla="*/ 0 w 42"/>
                    <a:gd name="T21" fmla="*/ 15 h 40"/>
                    <a:gd name="T22" fmla="*/ 2 w 42"/>
                    <a:gd name="T23" fmla="*/ 18 h 40"/>
                    <a:gd name="T24" fmla="*/ 3 w 42"/>
                    <a:gd name="T25" fmla="*/ 22 h 40"/>
                    <a:gd name="T26" fmla="*/ 8 w 42"/>
                    <a:gd name="T27" fmla="*/ 26 h 40"/>
                    <a:gd name="T28" fmla="*/ 12 w 42"/>
                    <a:gd name="T29" fmla="*/ 32 h 40"/>
                    <a:gd name="T30" fmla="*/ 16 w 42"/>
                    <a:gd name="T31" fmla="*/ 35 h 40"/>
                    <a:gd name="T32" fmla="*/ 20 w 42"/>
                    <a:gd name="T33" fmla="*/ 38 h 40"/>
                    <a:gd name="T34" fmla="*/ 22 w 42"/>
                    <a:gd name="T35" fmla="*/ 39 h 40"/>
                    <a:gd name="T36" fmla="*/ 24 w 42"/>
                    <a:gd name="T37" fmla="*/ 40 h 40"/>
                    <a:gd name="T38" fmla="*/ 26 w 42"/>
                    <a:gd name="T39" fmla="*/ 39 h 40"/>
                    <a:gd name="T40" fmla="*/ 27 w 42"/>
                    <a:gd name="T41" fmla="*/ 38 h 40"/>
                    <a:gd name="T42" fmla="*/ 32 w 42"/>
                    <a:gd name="T43" fmla="*/ 33 h 40"/>
                    <a:gd name="T44" fmla="*/ 34 w 42"/>
                    <a:gd name="T45" fmla="*/ 29 h 40"/>
                    <a:gd name="T46" fmla="*/ 36 w 42"/>
                    <a:gd name="T47" fmla="*/ 27 h 40"/>
                    <a:gd name="T48" fmla="*/ 39 w 42"/>
                    <a:gd name="T49" fmla="*/ 24 h 40"/>
                    <a:gd name="T50" fmla="*/ 40 w 42"/>
                    <a:gd name="T51" fmla="*/ 21 h 40"/>
                    <a:gd name="T52" fmla="*/ 42 w 42"/>
                    <a:gd name="T53" fmla="*/ 17 h 40"/>
                    <a:gd name="T54" fmla="*/ 41 w 42"/>
                    <a:gd name="T55" fmla="*/ 16 h 40"/>
                    <a:gd name="T56" fmla="*/ 40 w 42"/>
                    <a:gd name="T57" fmla="*/ 14 h 40"/>
                    <a:gd name="T58" fmla="*/ 39 w 42"/>
                    <a:gd name="T59" fmla="*/ 10 h 40"/>
                    <a:gd name="T60" fmla="*/ 36 w 42"/>
                    <a:gd name="T61" fmla="*/ 9 h 40"/>
                    <a:gd name="T62" fmla="*/ 34 w 42"/>
                    <a:gd name="T63"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 h="40">
                      <a:moveTo>
                        <a:pt x="34" y="6"/>
                      </a:moveTo>
                      <a:lnTo>
                        <a:pt x="28" y="4"/>
                      </a:lnTo>
                      <a:lnTo>
                        <a:pt x="22" y="2"/>
                      </a:lnTo>
                      <a:lnTo>
                        <a:pt x="20" y="2"/>
                      </a:lnTo>
                      <a:lnTo>
                        <a:pt x="15" y="0"/>
                      </a:lnTo>
                      <a:lnTo>
                        <a:pt x="11" y="3"/>
                      </a:lnTo>
                      <a:lnTo>
                        <a:pt x="8" y="4"/>
                      </a:lnTo>
                      <a:lnTo>
                        <a:pt x="6" y="5"/>
                      </a:lnTo>
                      <a:lnTo>
                        <a:pt x="3" y="9"/>
                      </a:lnTo>
                      <a:lnTo>
                        <a:pt x="0" y="12"/>
                      </a:lnTo>
                      <a:lnTo>
                        <a:pt x="0" y="15"/>
                      </a:lnTo>
                      <a:lnTo>
                        <a:pt x="2" y="18"/>
                      </a:lnTo>
                      <a:lnTo>
                        <a:pt x="3" y="22"/>
                      </a:lnTo>
                      <a:lnTo>
                        <a:pt x="8" y="26"/>
                      </a:lnTo>
                      <a:lnTo>
                        <a:pt x="12" y="32"/>
                      </a:lnTo>
                      <a:lnTo>
                        <a:pt x="16" y="35"/>
                      </a:lnTo>
                      <a:lnTo>
                        <a:pt x="20" y="38"/>
                      </a:lnTo>
                      <a:lnTo>
                        <a:pt x="22" y="39"/>
                      </a:lnTo>
                      <a:lnTo>
                        <a:pt x="24" y="40"/>
                      </a:lnTo>
                      <a:lnTo>
                        <a:pt x="26" y="39"/>
                      </a:lnTo>
                      <a:lnTo>
                        <a:pt x="27" y="38"/>
                      </a:lnTo>
                      <a:lnTo>
                        <a:pt x="32" y="33"/>
                      </a:lnTo>
                      <a:lnTo>
                        <a:pt x="34" y="29"/>
                      </a:lnTo>
                      <a:lnTo>
                        <a:pt x="36" y="27"/>
                      </a:lnTo>
                      <a:lnTo>
                        <a:pt x="39" y="24"/>
                      </a:lnTo>
                      <a:lnTo>
                        <a:pt x="40" y="21"/>
                      </a:lnTo>
                      <a:lnTo>
                        <a:pt x="42" y="17"/>
                      </a:lnTo>
                      <a:lnTo>
                        <a:pt x="41" y="16"/>
                      </a:lnTo>
                      <a:lnTo>
                        <a:pt x="40" y="14"/>
                      </a:lnTo>
                      <a:lnTo>
                        <a:pt x="39" y="10"/>
                      </a:lnTo>
                      <a:lnTo>
                        <a:pt x="36" y="9"/>
                      </a:lnTo>
                      <a:lnTo>
                        <a:pt x="34" y="6"/>
                      </a:lnTo>
                      <a:close/>
                    </a:path>
                  </a:pathLst>
                </a:custGeom>
                <a:solidFill>
                  <a:srgbClr val="FF9999"/>
                </a:solid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876" name="Freeform 132"/>
                <p:cNvSpPr>
                  <a:spLocks/>
                </p:cNvSpPr>
                <p:nvPr/>
              </p:nvSpPr>
              <p:spPr bwMode="auto">
                <a:xfrm rot="1627522">
                  <a:off x="1191" y="2957"/>
                  <a:ext cx="47" cy="51"/>
                </a:xfrm>
                <a:custGeom>
                  <a:avLst/>
                  <a:gdLst>
                    <a:gd name="T0" fmla="*/ 34 w 40"/>
                    <a:gd name="T1" fmla="*/ 10 h 33"/>
                    <a:gd name="T2" fmla="*/ 35 w 40"/>
                    <a:gd name="T3" fmla="*/ 13 h 33"/>
                    <a:gd name="T4" fmla="*/ 37 w 40"/>
                    <a:gd name="T5" fmla="*/ 15 h 33"/>
                    <a:gd name="T6" fmla="*/ 40 w 40"/>
                    <a:gd name="T7" fmla="*/ 19 h 33"/>
                    <a:gd name="T8" fmla="*/ 40 w 40"/>
                    <a:gd name="T9" fmla="*/ 21 h 33"/>
                    <a:gd name="T10" fmla="*/ 40 w 40"/>
                    <a:gd name="T11" fmla="*/ 25 h 33"/>
                    <a:gd name="T12" fmla="*/ 40 w 40"/>
                    <a:gd name="T13" fmla="*/ 27 h 33"/>
                    <a:gd name="T14" fmla="*/ 37 w 40"/>
                    <a:gd name="T15" fmla="*/ 28 h 33"/>
                    <a:gd name="T16" fmla="*/ 35 w 40"/>
                    <a:gd name="T17" fmla="*/ 31 h 33"/>
                    <a:gd name="T18" fmla="*/ 33 w 40"/>
                    <a:gd name="T19" fmla="*/ 32 h 33"/>
                    <a:gd name="T20" fmla="*/ 28 w 40"/>
                    <a:gd name="T21" fmla="*/ 33 h 33"/>
                    <a:gd name="T22" fmla="*/ 24 w 40"/>
                    <a:gd name="T23" fmla="*/ 33 h 33"/>
                    <a:gd name="T24" fmla="*/ 21 w 40"/>
                    <a:gd name="T25" fmla="*/ 33 h 33"/>
                    <a:gd name="T26" fmla="*/ 17 w 40"/>
                    <a:gd name="T27" fmla="*/ 32 h 33"/>
                    <a:gd name="T28" fmla="*/ 15 w 40"/>
                    <a:gd name="T29" fmla="*/ 31 h 33"/>
                    <a:gd name="T30" fmla="*/ 12 w 40"/>
                    <a:gd name="T31" fmla="*/ 31 h 33"/>
                    <a:gd name="T32" fmla="*/ 6 w 40"/>
                    <a:gd name="T33" fmla="*/ 28 h 33"/>
                    <a:gd name="T34" fmla="*/ 3 w 40"/>
                    <a:gd name="T35" fmla="*/ 27 h 33"/>
                    <a:gd name="T36" fmla="*/ 1 w 40"/>
                    <a:gd name="T37" fmla="*/ 25 h 33"/>
                    <a:gd name="T38" fmla="*/ 0 w 40"/>
                    <a:gd name="T39" fmla="*/ 22 h 33"/>
                    <a:gd name="T40" fmla="*/ 0 w 40"/>
                    <a:gd name="T41" fmla="*/ 20 h 33"/>
                    <a:gd name="T42" fmla="*/ 1 w 40"/>
                    <a:gd name="T43" fmla="*/ 18 h 33"/>
                    <a:gd name="T44" fmla="*/ 1 w 40"/>
                    <a:gd name="T45" fmla="*/ 14 h 33"/>
                    <a:gd name="T46" fmla="*/ 4 w 40"/>
                    <a:gd name="T47" fmla="*/ 10 h 33"/>
                    <a:gd name="T48" fmla="*/ 4 w 40"/>
                    <a:gd name="T49" fmla="*/ 8 h 33"/>
                    <a:gd name="T50" fmla="*/ 6 w 40"/>
                    <a:gd name="T51" fmla="*/ 7 h 33"/>
                    <a:gd name="T52" fmla="*/ 7 w 40"/>
                    <a:gd name="T53" fmla="*/ 6 h 33"/>
                    <a:gd name="T54" fmla="*/ 7 w 40"/>
                    <a:gd name="T55" fmla="*/ 4 h 33"/>
                    <a:gd name="T56" fmla="*/ 7 w 40"/>
                    <a:gd name="T57" fmla="*/ 2 h 33"/>
                    <a:gd name="T58" fmla="*/ 9 w 40"/>
                    <a:gd name="T59" fmla="*/ 0 h 33"/>
                    <a:gd name="T60" fmla="*/ 11 w 40"/>
                    <a:gd name="T61" fmla="*/ 1 h 33"/>
                    <a:gd name="T62" fmla="*/ 13 w 40"/>
                    <a:gd name="T63" fmla="*/ 1 h 33"/>
                    <a:gd name="T64" fmla="*/ 17 w 40"/>
                    <a:gd name="T65" fmla="*/ 3 h 33"/>
                    <a:gd name="T66" fmla="*/ 19 w 40"/>
                    <a:gd name="T67" fmla="*/ 2 h 33"/>
                    <a:gd name="T68" fmla="*/ 22 w 40"/>
                    <a:gd name="T69" fmla="*/ 2 h 33"/>
                    <a:gd name="T70" fmla="*/ 24 w 40"/>
                    <a:gd name="T71" fmla="*/ 2 h 33"/>
                    <a:gd name="T72" fmla="*/ 25 w 40"/>
                    <a:gd name="T73" fmla="*/ 3 h 33"/>
                    <a:gd name="T74" fmla="*/ 29 w 40"/>
                    <a:gd name="T75" fmla="*/ 6 h 33"/>
                    <a:gd name="T76" fmla="*/ 34 w 40"/>
                    <a:gd name="T77" fmla="*/ 1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 h="33">
                      <a:moveTo>
                        <a:pt x="34" y="10"/>
                      </a:moveTo>
                      <a:lnTo>
                        <a:pt x="35" y="13"/>
                      </a:lnTo>
                      <a:lnTo>
                        <a:pt x="37" y="15"/>
                      </a:lnTo>
                      <a:lnTo>
                        <a:pt x="40" y="19"/>
                      </a:lnTo>
                      <a:lnTo>
                        <a:pt x="40" y="21"/>
                      </a:lnTo>
                      <a:lnTo>
                        <a:pt x="40" y="25"/>
                      </a:lnTo>
                      <a:lnTo>
                        <a:pt x="40" y="27"/>
                      </a:lnTo>
                      <a:lnTo>
                        <a:pt x="37" y="28"/>
                      </a:lnTo>
                      <a:lnTo>
                        <a:pt x="35" y="31"/>
                      </a:lnTo>
                      <a:lnTo>
                        <a:pt x="33" y="32"/>
                      </a:lnTo>
                      <a:lnTo>
                        <a:pt x="28" y="33"/>
                      </a:lnTo>
                      <a:lnTo>
                        <a:pt x="24" y="33"/>
                      </a:lnTo>
                      <a:lnTo>
                        <a:pt x="21" y="33"/>
                      </a:lnTo>
                      <a:lnTo>
                        <a:pt x="17" y="32"/>
                      </a:lnTo>
                      <a:lnTo>
                        <a:pt x="15" y="31"/>
                      </a:lnTo>
                      <a:lnTo>
                        <a:pt x="12" y="31"/>
                      </a:lnTo>
                      <a:lnTo>
                        <a:pt x="6" y="28"/>
                      </a:lnTo>
                      <a:lnTo>
                        <a:pt x="3" y="27"/>
                      </a:lnTo>
                      <a:lnTo>
                        <a:pt x="1" y="25"/>
                      </a:lnTo>
                      <a:lnTo>
                        <a:pt x="0" y="22"/>
                      </a:lnTo>
                      <a:lnTo>
                        <a:pt x="0" y="20"/>
                      </a:lnTo>
                      <a:lnTo>
                        <a:pt x="1" y="18"/>
                      </a:lnTo>
                      <a:lnTo>
                        <a:pt x="1" y="14"/>
                      </a:lnTo>
                      <a:lnTo>
                        <a:pt x="4" y="10"/>
                      </a:lnTo>
                      <a:lnTo>
                        <a:pt x="4" y="8"/>
                      </a:lnTo>
                      <a:lnTo>
                        <a:pt x="6" y="7"/>
                      </a:lnTo>
                      <a:lnTo>
                        <a:pt x="7" y="6"/>
                      </a:lnTo>
                      <a:lnTo>
                        <a:pt x="7" y="4"/>
                      </a:lnTo>
                      <a:lnTo>
                        <a:pt x="7" y="2"/>
                      </a:lnTo>
                      <a:lnTo>
                        <a:pt x="9" y="0"/>
                      </a:lnTo>
                      <a:lnTo>
                        <a:pt x="11" y="1"/>
                      </a:lnTo>
                      <a:lnTo>
                        <a:pt x="13" y="1"/>
                      </a:lnTo>
                      <a:lnTo>
                        <a:pt x="17" y="3"/>
                      </a:lnTo>
                      <a:lnTo>
                        <a:pt x="19" y="2"/>
                      </a:lnTo>
                      <a:lnTo>
                        <a:pt x="22" y="2"/>
                      </a:lnTo>
                      <a:lnTo>
                        <a:pt x="24" y="2"/>
                      </a:lnTo>
                      <a:lnTo>
                        <a:pt x="25" y="3"/>
                      </a:lnTo>
                      <a:lnTo>
                        <a:pt x="29" y="6"/>
                      </a:lnTo>
                      <a:lnTo>
                        <a:pt x="34" y="10"/>
                      </a:lnTo>
                      <a:close/>
                    </a:path>
                  </a:pathLst>
                </a:custGeom>
                <a:solidFill>
                  <a:srgbClr val="FF9999"/>
                </a:solid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877" name="Freeform 133"/>
                <p:cNvSpPr>
                  <a:spLocks/>
                </p:cNvSpPr>
                <p:nvPr/>
              </p:nvSpPr>
              <p:spPr bwMode="auto">
                <a:xfrm rot="1627522">
                  <a:off x="1234" y="3522"/>
                  <a:ext cx="39" cy="98"/>
                </a:xfrm>
                <a:custGeom>
                  <a:avLst/>
                  <a:gdLst>
                    <a:gd name="T0" fmla="*/ 20 w 31"/>
                    <a:gd name="T1" fmla="*/ 9 h 66"/>
                    <a:gd name="T2" fmla="*/ 21 w 31"/>
                    <a:gd name="T3" fmla="*/ 7 h 66"/>
                    <a:gd name="T4" fmla="*/ 26 w 31"/>
                    <a:gd name="T5" fmla="*/ 1 h 66"/>
                    <a:gd name="T6" fmla="*/ 29 w 31"/>
                    <a:gd name="T7" fmla="*/ 0 h 66"/>
                    <a:gd name="T8" fmla="*/ 31 w 31"/>
                    <a:gd name="T9" fmla="*/ 2 h 66"/>
                    <a:gd name="T10" fmla="*/ 30 w 31"/>
                    <a:gd name="T11" fmla="*/ 7 h 66"/>
                    <a:gd name="T12" fmla="*/ 30 w 31"/>
                    <a:gd name="T13" fmla="*/ 10 h 66"/>
                    <a:gd name="T14" fmla="*/ 29 w 31"/>
                    <a:gd name="T15" fmla="*/ 20 h 66"/>
                    <a:gd name="T16" fmla="*/ 27 w 31"/>
                    <a:gd name="T17" fmla="*/ 27 h 66"/>
                    <a:gd name="T18" fmla="*/ 26 w 31"/>
                    <a:gd name="T19" fmla="*/ 36 h 66"/>
                    <a:gd name="T20" fmla="*/ 25 w 31"/>
                    <a:gd name="T21" fmla="*/ 38 h 66"/>
                    <a:gd name="T22" fmla="*/ 23 w 31"/>
                    <a:gd name="T23" fmla="*/ 40 h 66"/>
                    <a:gd name="T24" fmla="*/ 20 w 31"/>
                    <a:gd name="T25" fmla="*/ 43 h 66"/>
                    <a:gd name="T26" fmla="*/ 18 w 31"/>
                    <a:gd name="T27" fmla="*/ 45 h 66"/>
                    <a:gd name="T28" fmla="*/ 17 w 31"/>
                    <a:gd name="T29" fmla="*/ 48 h 66"/>
                    <a:gd name="T30" fmla="*/ 17 w 31"/>
                    <a:gd name="T31" fmla="*/ 49 h 66"/>
                    <a:gd name="T32" fmla="*/ 17 w 31"/>
                    <a:gd name="T33" fmla="*/ 51 h 66"/>
                    <a:gd name="T34" fmla="*/ 17 w 31"/>
                    <a:gd name="T35" fmla="*/ 57 h 66"/>
                    <a:gd name="T36" fmla="*/ 15 w 31"/>
                    <a:gd name="T37" fmla="*/ 58 h 66"/>
                    <a:gd name="T38" fmla="*/ 13 w 31"/>
                    <a:gd name="T39" fmla="*/ 63 h 66"/>
                    <a:gd name="T40" fmla="*/ 12 w 31"/>
                    <a:gd name="T41" fmla="*/ 64 h 66"/>
                    <a:gd name="T42" fmla="*/ 8 w 31"/>
                    <a:gd name="T43" fmla="*/ 66 h 66"/>
                    <a:gd name="T44" fmla="*/ 5 w 31"/>
                    <a:gd name="T45" fmla="*/ 64 h 66"/>
                    <a:gd name="T46" fmla="*/ 2 w 31"/>
                    <a:gd name="T47" fmla="*/ 64 h 66"/>
                    <a:gd name="T48" fmla="*/ 1 w 31"/>
                    <a:gd name="T49" fmla="*/ 61 h 66"/>
                    <a:gd name="T50" fmla="*/ 0 w 31"/>
                    <a:gd name="T51" fmla="*/ 58 h 66"/>
                    <a:gd name="T52" fmla="*/ 0 w 31"/>
                    <a:gd name="T53" fmla="*/ 56 h 66"/>
                    <a:gd name="T54" fmla="*/ 1 w 31"/>
                    <a:gd name="T55" fmla="*/ 52 h 66"/>
                    <a:gd name="T56" fmla="*/ 1 w 31"/>
                    <a:gd name="T57" fmla="*/ 49 h 66"/>
                    <a:gd name="T58" fmla="*/ 3 w 31"/>
                    <a:gd name="T59" fmla="*/ 46 h 66"/>
                    <a:gd name="T60" fmla="*/ 7 w 31"/>
                    <a:gd name="T61" fmla="*/ 43 h 66"/>
                    <a:gd name="T62" fmla="*/ 11 w 31"/>
                    <a:gd name="T63" fmla="*/ 37 h 66"/>
                    <a:gd name="T64" fmla="*/ 12 w 31"/>
                    <a:gd name="T65" fmla="*/ 34 h 66"/>
                    <a:gd name="T66" fmla="*/ 15 w 31"/>
                    <a:gd name="T67" fmla="*/ 26 h 66"/>
                    <a:gd name="T68" fmla="*/ 17 w 31"/>
                    <a:gd name="T69" fmla="*/ 22 h 66"/>
                    <a:gd name="T70" fmla="*/ 17 w 31"/>
                    <a:gd name="T71" fmla="*/ 16 h 66"/>
                    <a:gd name="T72" fmla="*/ 18 w 31"/>
                    <a:gd name="T73" fmla="*/ 13 h 66"/>
                    <a:gd name="T74" fmla="*/ 20 w 31"/>
                    <a:gd name="T75" fmla="*/ 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 h="66">
                      <a:moveTo>
                        <a:pt x="20" y="9"/>
                      </a:moveTo>
                      <a:lnTo>
                        <a:pt x="21" y="7"/>
                      </a:lnTo>
                      <a:lnTo>
                        <a:pt x="26" y="1"/>
                      </a:lnTo>
                      <a:lnTo>
                        <a:pt x="29" y="0"/>
                      </a:lnTo>
                      <a:lnTo>
                        <a:pt x="31" y="2"/>
                      </a:lnTo>
                      <a:lnTo>
                        <a:pt x="30" y="7"/>
                      </a:lnTo>
                      <a:lnTo>
                        <a:pt x="30" y="10"/>
                      </a:lnTo>
                      <a:lnTo>
                        <a:pt x="29" y="20"/>
                      </a:lnTo>
                      <a:lnTo>
                        <a:pt x="27" y="27"/>
                      </a:lnTo>
                      <a:lnTo>
                        <a:pt x="26" y="36"/>
                      </a:lnTo>
                      <a:lnTo>
                        <a:pt x="25" y="38"/>
                      </a:lnTo>
                      <a:lnTo>
                        <a:pt x="23" y="40"/>
                      </a:lnTo>
                      <a:lnTo>
                        <a:pt x="20" y="43"/>
                      </a:lnTo>
                      <a:lnTo>
                        <a:pt x="18" y="45"/>
                      </a:lnTo>
                      <a:lnTo>
                        <a:pt x="17" y="48"/>
                      </a:lnTo>
                      <a:lnTo>
                        <a:pt x="17" y="49"/>
                      </a:lnTo>
                      <a:lnTo>
                        <a:pt x="17" y="51"/>
                      </a:lnTo>
                      <a:lnTo>
                        <a:pt x="17" y="57"/>
                      </a:lnTo>
                      <a:lnTo>
                        <a:pt x="15" y="58"/>
                      </a:lnTo>
                      <a:lnTo>
                        <a:pt x="13" y="63"/>
                      </a:lnTo>
                      <a:lnTo>
                        <a:pt x="12" y="64"/>
                      </a:lnTo>
                      <a:lnTo>
                        <a:pt x="8" y="66"/>
                      </a:lnTo>
                      <a:lnTo>
                        <a:pt x="5" y="64"/>
                      </a:lnTo>
                      <a:lnTo>
                        <a:pt x="2" y="64"/>
                      </a:lnTo>
                      <a:lnTo>
                        <a:pt x="1" y="61"/>
                      </a:lnTo>
                      <a:lnTo>
                        <a:pt x="0" y="58"/>
                      </a:lnTo>
                      <a:lnTo>
                        <a:pt x="0" y="56"/>
                      </a:lnTo>
                      <a:lnTo>
                        <a:pt x="1" y="52"/>
                      </a:lnTo>
                      <a:lnTo>
                        <a:pt x="1" y="49"/>
                      </a:lnTo>
                      <a:lnTo>
                        <a:pt x="3" y="46"/>
                      </a:lnTo>
                      <a:lnTo>
                        <a:pt x="7" y="43"/>
                      </a:lnTo>
                      <a:lnTo>
                        <a:pt x="11" y="37"/>
                      </a:lnTo>
                      <a:lnTo>
                        <a:pt x="12" y="34"/>
                      </a:lnTo>
                      <a:lnTo>
                        <a:pt x="15" y="26"/>
                      </a:lnTo>
                      <a:lnTo>
                        <a:pt x="17" y="22"/>
                      </a:lnTo>
                      <a:lnTo>
                        <a:pt x="17" y="16"/>
                      </a:lnTo>
                      <a:lnTo>
                        <a:pt x="18" y="13"/>
                      </a:lnTo>
                      <a:lnTo>
                        <a:pt x="20" y="9"/>
                      </a:lnTo>
                      <a:close/>
                    </a:path>
                  </a:pathLst>
                </a:custGeom>
                <a:solidFill>
                  <a:srgbClr val="FF9999"/>
                </a:solid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878" name="Freeform 134"/>
                <p:cNvSpPr>
                  <a:spLocks/>
                </p:cNvSpPr>
                <p:nvPr/>
              </p:nvSpPr>
              <p:spPr bwMode="auto">
                <a:xfrm rot="1627522">
                  <a:off x="638" y="3884"/>
                  <a:ext cx="32" cy="60"/>
                </a:xfrm>
                <a:custGeom>
                  <a:avLst/>
                  <a:gdLst>
                    <a:gd name="T0" fmla="*/ 14 w 26"/>
                    <a:gd name="T1" fmla="*/ 6 h 38"/>
                    <a:gd name="T2" fmla="*/ 14 w 26"/>
                    <a:gd name="T3" fmla="*/ 3 h 38"/>
                    <a:gd name="T4" fmla="*/ 9 w 26"/>
                    <a:gd name="T5" fmla="*/ 1 h 38"/>
                    <a:gd name="T6" fmla="*/ 8 w 26"/>
                    <a:gd name="T7" fmla="*/ 0 h 38"/>
                    <a:gd name="T8" fmla="*/ 5 w 26"/>
                    <a:gd name="T9" fmla="*/ 0 h 38"/>
                    <a:gd name="T10" fmla="*/ 3 w 26"/>
                    <a:gd name="T11" fmla="*/ 1 h 38"/>
                    <a:gd name="T12" fmla="*/ 2 w 26"/>
                    <a:gd name="T13" fmla="*/ 3 h 38"/>
                    <a:gd name="T14" fmla="*/ 2 w 26"/>
                    <a:gd name="T15" fmla="*/ 6 h 38"/>
                    <a:gd name="T16" fmla="*/ 0 w 26"/>
                    <a:gd name="T17" fmla="*/ 8 h 38"/>
                    <a:gd name="T18" fmla="*/ 2 w 26"/>
                    <a:gd name="T19" fmla="*/ 12 h 38"/>
                    <a:gd name="T20" fmla="*/ 2 w 26"/>
                    <a:gd name="T21" fmla="*/ 17 h 38"/>
                    <a:gd name="T22" fmla="*/ 3 w 26"/>
                    <a:gd name="T23" fmla="*/ 19 h 38"/>
                    <a:gd name="T24" fmla="*/ 3 w 26"/>
                    <a:gd name="T25" fmla="*/ 23 h 38"/>
                    <a:gd name="T26" fmla="*/ 2 w 26"/>
                    <a:gd name="T27" fmla="*/ 25 h 38"/>
                    <a:gd name="T28" fmla="*/ 3 w 26"/>
                    <a:gd name="T29" fmla="*/ 27 h 38"/>
                    <a:gd name="T30" fmla="*/ 4 w 26"/>
                    <a:gd name="T31" fmla="*/ 32 h 38"/>
                    <a:gd name="T32" fmla="*/ 6 w 26"/>
                    <a:gd name="T33" fmla="*/ 36 h 38"/>
                    <a:gd name="T34" fmla="*/ 8 w 26"/>
                    <a:gd name="T35" fmla="*/ 37 h 38"/>
                    <a:gd name="T36" fmla="*/ 11 w 26"/>
                    <a:gd name="T37" fmla="*/ 38 h 38"/>
                    <a:gd name="T38" fmla="*/ 12 w 26"/>
                    <a:gd name="T39" fmla="*/ 37 h 38"/>
                    <a:gd name="T40" fmla="*/ 15 w 26"/>
                    <a:gd name="T41" fmla="*/ 36 h 38"/>
                    <a:gd name="T42" fmla="*/ 18 w 26"/>
                    <a:gd name="T43" fmla="*/ 32 h 38"/>
                    <a:gd name="T44" fmla="*/ 22 w 26"/>
                    <a:gd name="T45" fmla="*/ 29 h 38"/>
                    <a:gd name="T46" fmla="*/ 24 w 26"/>
                    <a:gd name="T47" fmla="*/ 25 h 38"/>
                    <a:gd name="T48" fmla="*/ 26 w 26"/>
                    <a:gd name="T49" fmla="*/ 23 h 38"/>
                    <a:gd name="T50" fmla="*/ 24 w 26"/>
                    <a:gd name="T51" fmla="*/ 19 h 38"/>
                    <a:gd name="T52" fmla="*/ 23 w 26"/>
                    <a:gd name="T53" fmla="*/ 18 h 38"/>
                    <a:gd name="T54" fmla="*/ 20 w 26"/>
                    <a:gd name="T55" fmla="*/ 15 h 38"/>
                    <a:gd name="T56" fmla="*/ 17 w 26"/>
                    <a:gd name="T57" fmla="*/ 14 h 38"/>
                    <a:gd name="T58" fmla="*/ 17 w 26"/>
                    <a:gd name="T59" fmla="*/ 12 h 38"/>
                    <a:gd name="T60" fmla="*/ 15 w 26"/>
                    <a:gd name="T61" fmla="*/ 8 h 38"/>
                    <a:gd name="T62" fmla="*/ 14 w 26"/>
                    <a:gd name="T63" fmla="*/ 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 h="38">
                      <a:moveTo>
                        <a:pt x="14" y="6"/>
                      </a:moveTo>
                      <a:lnTo>
                        <a:pt x="14" y="3"/>
                      </a:lnTo>
                      <a:lnTo>
                        <a:pt x="9" y="1"/>
                      </a:lnTo>
                      <a:lnTo>
                        <a:pt x="8" y="0"/>
                      </a:lnTo>
                      <a:lnTo>
                        <a:pt x="5" y="0"/>
                      </a:lnTo>
                      <a:lnTo>
                        <a:pt x="3" y="1"/>
                      </a:lnTo>
                      <a:lnTo>
                        <a:pt x="2" y="3"/>
                      </a:lnTo>
                      <a:lnTo>
                        <a:pt x="2" y="6"/>
                      </a:lnTo>
                      <a:lnTo>
                        <a:pt x="0" y="8"/>
                      </a:lnTo>
                      <a:lnTo>
                        <a:pt x="2" y="12"/>
                      </a:lnTo>
                      <a:lnTo>
                        <a:pt x="2" y="17"/>
                      </a:lnTo>
                      <a:lnTo>
                        <a:pt x="3" y="19"/>
                      </a:lnTo>
                      <a:lnTo>
                        <a:pt x="3" y="23"/>
                      </a:lnTo>
                      <a:lnTo>
                        <a:pt x="2" y="25"/>
                      </a:lnTo>
                      <a:lnTo>
                        <a:pt x="3" y="27"/>
                      </a:lnTo>
                      <a:lnTo>
                        <a:pt x="4" y="32"/>
                      </a:lnTo>
                      <a:lnTo>
                        <a:pt x="6" y="36"/>
                      </a:lnTo>
                      <a:lnTo>
                        <a:pt x="8" y="37"/>
                      </a:lnTo>
                      <a:lnTo>
                        <a:pt x="11" y="38"/>
                      </a:lnTo>
                      <a:lnTo>
                        <a:pt x="12" y="37"/>
                      </a:lnTo>
                      <a:lnTo>
                        <a:pt x="15" y="36"/>
                      </a:lnTo>
                      <a:lnTo>
                        <a:pt x="18" y="32"/>
                      </a:lnTo>
                      <a:lnTo>
                        <a:pt x="22" y="29"/>
                      </a:lnTo>
                      <a:lnTo>
                        <a:pt x="24" y="25"/>
                      </a:lnTo>
                      <a:lnTo>
                        <a:pt x="26" y="23"/>
                      </a:lnTo>
                      <a:lnTo>
                        <a:pt x="24" y="19"/>
                      </a:lnTo>
                      <a:lnTo>
                        <a:pt x="23" y="18"/>
                      </a:lnTo>
                      <a:lnTo>
                        <a:pt x="20" y="15"/>
                      </a:lnTo>
                      <a:lnTo>
                        <a:pt x="17" y="14"/>
                      </a:lnTo>
                      <a:lnTo>
                        <a:pt x="17" y="12"/>
                      </a:lnTo>
                      <a:lnTo>
                        <a:pt x="15" y="8"/>
                      </a:lnTo>
                      <a:lnTo>
                        <a:pt x="14" y="6"/>
                      </a:lnTo>
                      <a:close/>
                    </a:path>
                  </a:pathLst>
                </a:custGeom>
                <a:solidFill>
                  <a:srgbClr val="FF9999"/>
                </a:solid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879" name="Freeform 135"/>
                <p:cNvSpPr>
                  <a:spLocks/>
                </p:cNvSpPr>
                <p:nvPr/>
              </p:nvSpPr>
              <p:spPr bwMode="auto">
                <a:xfrm rot="1627522">
                  <a:off x="1372" y="3151"/>
                  <a:ext cx="37" cy="38"/>
                </a:xfrm>
                <a:custGeom>
                  <a:avLst/>
                  <a:gdLst>
                    <a:gd name="T0" fmla="*/ 28 w 30"/>
                    <a:gd name="T1" fmla="*/ 16 h 25"/>
                    <a:gd name="T2" fmla="*/ 30 w 30"/>
                    <a:gd name="T3" fmla="*/ 8 h 25"/>
                    <a:gd name="T4" fmla="*/ 30 w 30"/>
                    <a:gd name="T5" fmla="*/ 5 h 25"/>
                    <a:gd name="T6" fmla="*/ 28 w 30"/>
                    <a:gd name="T7" fmla="*/ 2 h 25"/>
                    <a:gd name="T8" fmla="*/ 27 w 30"/>
                    <a:gd name="T9" fmla="*/ 2 h 25"/>
                    <a:gd name="T10" fmla="*/ 22 w 30"/>
                    <a:gd name="T11" fmla="*/ 4 h 25"/>
                    <a:gd name="T12" fmla="*/ 21 w 30"/>
                    <a:gd name="T13" fmla="*/ 0 h 25"/>
                    <a:gd name="T14" fmla="*/ 16 w 30"/>
                    <a:gd name="T15" fmla="*/ 1 h 25"/>
                    <a:gd name="T16" fmla="*/ 12 w 30"/>
                    <a:gd name="T17" fmla="*/ 1 h 25"/>
                    <a:gd name="T18" fmla="*/ 8 w 30"/>
                    <a:gd name="T19" fmla="*/ 6 h 25"/>
                    <a:gd name="T20" fmla="*/ 4 w 30"/>
                    <a:gd name="T21" fmla="*/ 7 h 25"/>
                    <a:gd name="T22" fmla="*/ 1 w 30"/>
                    <a:gd name="T23" fmla="*/ 8 h 25"/>
                    <a:gd name="T24" fmla="*/ 0 w 30"/>
                    <a:gd name="T25" fmla="*/ 14 h 25"/>
                    <a:gd name="T26" fmla="*/ 1 w 30"/>
                    <a:gd name="T27" fmla="*/ 17 h 25"/>
                    <a:gd name="T28" fmla="*/ 2 w 30"/>
                    <a:gd name="T29" fmla="*/ 20 h 25"/>
                    <a:gd name="T30" fmla="*/ 4 w 30"/>
                    <a:gd name="T31" fmla="*/ 23 h 25"/>
                    <a:gd name="T32" fmla="*/ 6 w 30"/>
                    <a:gd name="T33" fmla="*/ 24 h 25"/>
                    <a:gd name="T34" fmla="*/ 8 w 30"/>
                    <a:gd name="T35" fmla="*/ 24 h 25"/>
                    <a:gd name="T36" fmla="*/ 12 w 30"/>
                    <a:gd name="T37" fmla="*/ 24 h 25"/>
                    <a:gd name="T38" fmla="*/ 15 w 30"/>
                    <a:gd name="T39" fmla="*/ 24 h 25"/>
                    <a:gd name="T40" fmla="*/ 21 w 30"/>
                    <a:gd name="T41" fmla="*/ 25 h 25"/>
                    <a:gd name="T42" fmla="*/ 22 w 30"/>
                    <a:gd name="T43" fmla="*/ 24 h 25"/>
                    <a:gd name="T44" fmla="*/ 26 w 30"/>
                    <a:gd name="T45" fmla="*/ 23 h 25"/>
                    <a:gd name="T46" fmla="*/ 27 w 30"/>
                    <a:gd name="T47" fmla="*/ 18 h 25"/>
                    <a:gd name="T48" fmla="*/ 28 w 30"/>
                    <a:gd name="T49"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0" h="25">
                      <a:moveTo>
                        <a:pt x="28" y="16"/>
                      </a:moveTo>
                      <a:lnTo>
                        <a:pt x="30" y="8"/>
                      </a:lnTo>
                      <a:lnTo>
                        <a:pt x="30" y="5"/>
                      </a:lnTo>
                      <a:lnTo>
                        <a:pt x="28" y="2"/>
                      </a:lnTo>
                      <a:lnTo>
                        <a:pt x="27" y="2"/>
                      </a:lnTo>
                      <a:lnTo>
                        <a:pt x="22" y="4"/>
                      </a:lnTo>
                      <a:lnTo>
                        <a:pt x="21" y="0"/>
                      </a:lnTo>
                      <a:lnTo>
                        <a:pt x="16" y="1"/>
                      </a:lnTo>
                      <a:lnTo>
                        <a:pt x="12" y="1"/>
                      </a:lnTo>
                      <a:lnTo>
                        <a:pt x="8" y="6"/>
                      </a:lnTo>
                      <a:lnTo>
                        <a:pt x="4" y="7"/>
                      </a:lnTo>
                      <a:lnTo>
                        <a:pt x="1" y="8"/>
                      </a:lnTo>
                      <a:lnTo>
                        <a:pt x="0" y="14"/>
                      </a:lnTo>
                      <a:lnTo>
                        <a:pt x="1" y="17"/>
                      </a:lnTo>
                      <a:lnTo>
                        <a:pt x="2" y="20"/>
                      </a:lnTo>
                      <a:lnTo>
                        <a:pt x="4" y="23"/>
                      </a:lnTo>
                      <a:lnTo>
                        <a:pt x="6" y="24"/>
                      </a:lnTo>
                      <a:lnTo>
                        <a:pt x="8" y="24"/>
                      </a:lnTo>
                      <a:lnTo>
                        <a:pt x="12" y="24"/>
                      </a:lnTo>
                      <a:lnTo>
                        <a:pt x="15" y="24"/>
                      </a:lnTo>
                      <a:lnTo>
                        <a:pt x="21" y="25"/>
                      </a:lnTo>
                      <a:lnTo>
                        <a:pt x="22" y="24"/>
                      </a:lnTo>
                      <a:lnTo>
                        <a:pt x="26" y="23"/>
                      </a:lnTo>
                      <a:lnTo>
                        <a:pt x="27" y="18"/>
                      </a:lnTo>
                      <a:lnTo>
                        <a:pt x="28" y="16"/>
                      </a:lnTo>
                      <a:close/>
                    </a:path>
                  </a:pathLst>
                </a:custGeom>
                <a:solidFill>
                  <a:srgbClr val="FF9999"/>
                </a:solid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880" name="Freeform 136"/>
                <p:cNvSpPr>
                  <a:spLocks/>
                </p:cNvSpPr>
                <p:nvPr/>
              </p:nvSpPr>
              <p:spPr bwMode="auto">
                <a:xfrm rot="1627522">
                  <a:off x="1360" y="2909"/>
                  <a:ext cx="38" cy="47"/>
                </a:xfrm>
                <a:custGeom>
                  <a:avLst/>
                  <a:gdLst>
                    <a:gd name="T0" fmla="*/ 0 w 31"/>
                    <a:gd name="T1" fmla="*/ 29 h 32"/>
                    <a:gd name="T2" fmla="*/ 2 w 31"/>
                    <a:gd name="T3" fmla="*/ 32 h 32"/>
                    <a:gd name="T4" fmla="*/ 4 w 31"/>
                    <a:gd name="T5" fmla="*/ 32 h 32"/>
                    <a:gd name="T6" fmla="*/ 8 w 31"/>
                    <a:gd name="T7" fmla="*/ 30 h 32"/>
                    <a:gd name="T8" fmla="*/ 14 w 31"/>
                    <a:gd name="T9" fmla="*/ 26 h 32"/>
                    <a:gd name="T10" fmla="*/ 21 w 31"/>
                    <a:gd name="T11" fmla="*/ 21 h 32"/>
                    <a:gd name="T12" fmla="*/ 22 w 31"/>
                    <a:gd name="T13" fmla="*/ 20 h 32"/>
                    <a:gd name="T14" fmla="*/ 26 w 31"/>
                    <a:gd name="T15" fmla="*/ 16 h 32"/>
                    <a:gd name="T16" fmla="*/ 27 w 31"/>
                    <a:gd name="T17" fmla="*/ 12 h 32"/>
                    <a:gd name="T18" fmla="*/ 28 w 31"/>
                    <a:gd name="T19" fmla="*/ 11 h 32"/>
                    <a:gd name="T20" fmla="*/ 28 w 31"/>
                    <a:gd name="T21" fmla="*/ 9 h 32"/>
                    <a:gd name="T22" fmla="*/ 31 w 31"/>
                    <a:gd name="T23" fmla="*/ 4 h 32"/>
                    <a:gd name="T24" fmla="*/ 31 w 31"/>
                    <a:gd name="T25" fmla="*/ 3 h 32"/>
                    <a:gd name="T26" fmla="*/ 30 w 31"/>
                    <a:gd name="T27" fmla="*/ 2 h 32"/>
                    <a:gd name="T28" fmla="*/ 28 w 31"/>
                    <a:gd name="T29" fmla="*/ 0 h 32"/>
                    <a:gd name="T30" fmla="*/ 27 w 31"/>
                    <a:gd name="T31" fmla="*/ 0 h 32"/>
                    <a:gd name="T32" fmla="*/ 25 w 31"/>
                    <a:gd name="T33" fmla="*/ 0 h 32"/>
                    <a:gd name="T34" fmla="*/ 20 w 31"/>
                    <a:gd name="T35" fmla="*/ 3 h 32"/>
                    <a:gd name="T36" fmla="*/ 18 w 31"/>
                    <a:gd name="T37" fmla="*/ 4 h 32"/>
                    <a:gd name="T38" fmla="*/ 14 w 31"/>
                    <a:gd name="T39" fmla="*/ 8 h 32"/>
                    <a:gd name="T40" fmla="*/ 8 w 31"/>
                    <a:gd name="T41" fmla="*/ 14 h 32"/>
                    <a:gd name="T42" fmla="*/ 3 w 31"/>
                    <a:gd name="T43" fmla="*/ 20 h 32"/>
                    <a:gd name="T44" fmla="*/ 0 w 31"/>
                    <a:gd name="T45" fmla="*/ 22 h 32"/>
                    <a:gd name="T46" fmla="*/ 0 w 31"/>
                    <a:gd name="T47" fmla="*/ 23 h 32"/>
                    <a:gd name="T48" fmla="*/ 0 w 31"/>
                    <a:gd name="T49" fmla="*/ 26 h 32"/>
                    <a:gd name="T50" fmla="*/ 0 w 31"/>
                    <a:gd name="T51"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32">
                      <a:moveTo>
                        <a:pt x="0" y="29"/>
                      </a:moveTo>
                      <a:lnTo>
                        <a:pt x="2" y="32"/>
                      </a:lnTo>
                      <a:lnTo>
                        <a:pt x="4" y="32"/>
                      </a:lnTo>
                      <a:lnTo>
                        <a:pt x="8" y="30"/>
                      </a:lnTo>
                      <a:lnTo>
                        <a:pt x="14" y="26"/>
                      </a:lnTo>
                      <a:lnTo>
                        <a:pt x="21" y="21"/>
                      </a:lnTo>
                      <a:lnTo>
                        <a:pt x="22" y="20"/>
                      </a:lnTo>
                      <a:lnTo>
                        <a:pt x="26" y="16"/>
                      </a:lnTo>
                      <a:lnTo>
                        <a:pt x="27" y="12"/>
                      </a:lnTo>
                      <a:lnTo>
                        <a:pt x="28" y="11"/>
                      </a:lnTo>
                      <a:lnTo>
                        <a:pt x="28" y="9"/>
                      </a:lnTo>
                      <a:lnTo>
                        <a:pt x="31" y="4"/>
                      </a:lnTo>
                      <a:lnTo>
                        <a:pt x="31" y="3"/>
                      </a:lnTo>
                      <a:lnTo>
                        <a:pt x="30" y="2"/>
                      </a:lnTo>
                      <a:lnTo>
                        <a:pt x="28" y="0"/>
                      </a:lnTo>
                      <a:lnTo>
                        <a:pt x="27" y="0"/>
                      </a:lnTo>
                      <a:lnTo>
                        <a:pt x="25" y="0"/>
                      </a:lnTo>
                      <a:lnTo>
                        <a:pt x="20" y="3"/>
                      </a:lnTo>
                      <a:lnTo>
                        <a:pt x="18" y="4"/>
                      </a:lnTo>
                      <a:lnTo>
                        <a:pt x="14" y="8"/>
                      </a:lnTo>
                      <a:lnTo>
                        <a:pt x="8" y="14"/>
                      </a:lnTo>
                      <a:lnTo>
                        <a:pt x="3" y="20"/>
                      </a:lnTo>
                      <a:lnTo>
                        <a:pt x="0" y="22"/>
                      </a:lnTo>
                      <a:lnTo>
                        <a:pt x="0" y="23"/>
                      </a:lnTo>
                      <a:lnTo>
                        <a:pt x="0" y="26"/>
                      </a:lnTo>
                      <a:lnTo>
                        <a:pt x="0" y="29"/>
                      </a:lnTo>
                      <a:close/>
                    </a:path>
                  </a:pathLst>
                </a:custGeom>
                <a:solidFill>
                  <a:srgbClr val="FF9999"/>
                </a:solid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881" name="Freeform 137"/>
                <p:cNvSpPr>
                  <a:spLocks/>
                </p:cNvSpPr>
                <p:nvPr/>
              </p:nvSpPr>
              <p:spPr bwMode="auto">
                <a:xfrm rot="1627522">
                  <a:off x="1460" y="2838"/>
                  <a:ext cx="25" cy="45"/>
                </a:xfrm>
                <a:custGeom>
                  <a:avLst/>
                  <a:gdLst>
                    <a:gd name="T0" fmla="*/ 5 w 21"/>
                    <a:gd name="T1" fmla="*/ 5 h 30"/>
                    <a:gd name="T2" fmla="*/ 3 w 21"/>
                    <a:gd name="T3" fmla="*/ 12 h 30"/>
                    <a:gd name="T4" fmla="*/ 0 w 21"/>
                    <a:gd name="T5" fmla="*/ 19 h 30"/>
                    <a:gd name="T6" fmla="*/ 0 w 21"/>
                    <a:gd name="T7" fmla="*/ 23 h 30"/>
                    <a:gd name="T8" fmla="*/ 0 w 21"/>
                    <a:gd name="T9" fmla="*/ 27 h 30"/>
                    <a:gd name="T10" fmla="*/ 3 w 21"/>
                    <a:gd name="T11" fmla="*/ 30 h 30"/>
                    <a:gd name="T12" fmla="*/ 6 w 21"/>
                    <a:gd name="T13" fmla="*/ 29 h 30"/>
                    <a:gd name="T14" fmla="*/ 11 w 21"/>
                    <a:gd name="T15" fmla="*/ 30 h 30"/>
                    <a:gd name="T16" fmla="*/ 16 w 21"/>
                    <a:gd name="T17" fmla="*/ 29 h 30"/>
                    <a:gd name="T18" fmla="*/ 21 w 21"/>
                    <a:gd name="T19" fmla="*/ 23 h 30"/>
                    <a:gd name="T20" fmla="*/ 21 w 21"/>
                    <a:gd name="T21" fmla="*/ 17 h 30"/>
                    <a:gd name="T22" fmla="*/ 18 w 21"/>
                    <a:gd name="T23" fmla="*/ 13 h 30"/>
                    <a:gd name="T24" fmla="*/ 15 w 21"/>
                    <a:gd name="T25" fmla="*/ 7 h 30"/>
                    <a:gd name="T26" fmla="*/ 12 w 21"/>
                    <a:gd name="T27" fmla="*/ 1 h 30"/>
                    <a:gd name="T28" fmla="*/ 11 w 21"/>
                    <a:gd name="T29" fmla="*/ 0 h 30"/>
                    <a:gd name="T30" fmla="*/ 8 w 21"/>
                    <a:gd name="T31" fmla="*/ 0 h 30"/>
                    <a:gd name="T32" fmla="*/ 5 w 21"/>
                    <a:gd name="T33"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 h="30">
                      <a:moveTo>
                        <a:pt x="5" y="5"/>
                      </a:moveTo>
                      <a:lnTo>
                        <a:pt x="3" y="12"/>
                      </a:lnTo>
                      <a:lnTo>
                        <a:pt x="0" y="19"/>
                      </a:lnTo>
                      <a:lnTo>
                        <a:pt x="0" y="23"/>
                      </a:lnTo>
                      <a:lnTo>
                        <a:pt x="0" y="27"/>
                      </a:lnTo>
                      <a:lnTo>
                        <a:pt x="3" y="30"/>
                      </a:lnTo>
                      <a:lnTo>
                        <a:pt x="6" y="29"/>
                      </a:lnTo>
                      <a:lnTo>
                        <a:pt x="11" y="30"/>
                      </a:lnTo>
                      <a:lnTo>
                        <a:pt x="16" y="29"/>
                      </a:lnTo>
                      <a:lnTo>
                        <a:pt x="21" y="23"/>
                      </a:lnTo>
                      <a:lnTo>
                        <a:pt x="21" y="17"/>
                      </a:lnTo>
                      <a:lnTo>
                        <a:pt x="18" y="13"/>
                      </a:lnTo>
                      <a:lnTo>
                        <a:pt x="15" y="7"/>
                      </a:lnTo>
                      <a:lnTo>
                        <a:pt x="12" y="1"/>
                      </a:lnTo>
                      <a:lnTo>
                        <a:pt x="11" y="0"/>
                      </a:lnTo>
                      <a:lnTo>
                        <a:pt x="8" y="0"/>
                      </a:lnTo>
                      <a:lnTo>
                        <a:pt x="5" y="5"/>
                      </a:lnTo>
                      <a:close/>
                    </a:path>
                  </a:pathLst>
                </a:custGeom>
                <a:solidFill>
                  <a:srgbClr val="FF9999"/>
                </a:solid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882" name="Freeform 138"/>
                <p:cNvSpPr>
                  <a:spLocks/>
                </p:cNvSpPr>
                <p:nvPr/>
              </p:nvSpPr>
              <p:spPr bwMode="auto">
                <a:xfrm rot="1627522">
                  <a:off x="1276" y="2936"/>
                  <a:ext cx="23" cy="65"/>
                </a:xfrm>
                <a:custGeom>
                  <a:avLst/>
                  <a:gdLst>
                    <a:gd name="T0" fmla="*/ 17 w 18"/>
                    <a:gd name="T1" fmla="*/ 0 h 43"/>
                    <a:gd name="T2" fmla="*/ 12 w 18"/>
                    <a:gd name="T3" fmla="*/ 2 h 43"/>
                    <a:gd name="T4" fmla="*/ 7 w 18"/>
                    <a:gd name="T5" fmla="*/ 6 h 43"/>
                    <a:gd name="T6" fmla="*/ 5 w 18"/>
                    <a:gd name="T7" fmla="*/ 8 h 43"/>
                    <a:gd name="T8" fmla="*/ 2 w 18"/>
                    <a:gd name="T9" fmla="*/ 11 h 43"/>
                    <a:gd name="T10" fmla="*/ 0 w 18"/>
                    <a:gd name="T11" fmla="*/ 13 h 43"/>
                    <a:gd name="T12" fmla="*/ 0 w 18"/>
                    <a:gd name="T13" fmla="*/ 18 h 43"/>
                    <a:gd name="T14" fmla="*/ 1 w 18"/>
                    <a:gd name="T15" fmla="*/ 20 h 43"/>
                    <a:gd name="T16" fmla="*/ 2 w 18"/>
                    <a:gd name="T17" fmla="*/ 23 h 43"/>
                    <a:gd name="T18" fmla="*/ 4 w 18"/>
                    <a:gd name="T19" fmla="*/ 25 h 43"/>
                    <a:gd name="T20" fmla="*/ 5 w 18"/>
                    <a:gd name="T21" fmla="*/ 26 h 43"/>
                    <a:gd name="T22" fmla="*/ 5 w 18"/>
                    <a:gd name="T23" fmla="*/ 27 h 43"/>
                    <a:gd name="T24" fmla="*/ 5 w 18"/>
                    <a:gd name="T25" fmla="*/ 29 h 43"/>
                    <a:gd name="T26" fmla="*/ 2 w 18"/>
                    <a:gd name="T27" fmla="*/ 30 h 43"/>
                    <a:gd name="T28" fmla="*/ 1 w 18"/>
                    <a:gd name="T29" fmla="*/ 31 h 43"/>
                    <a:gd name="T30" fmla="*/ 0 w 18"/>
                    <a:gd name="T31" fmla="*/ 33 h 43"/>
                    <a:gd name="T32" fmla="*/ 0 w 18"/>
                    <a:gd name="T33" fmla="*/ 36 h 43"/>
                    <a:gd name="T34" fmla="*/ 0 w 18"/>
                    <a:gd name="T35" fmla="*/ 38 h 43"/>
                    <a:gd name="T36" fmla="*/ 0 w 18"/>
                    <a:gd name="T37" fmla="*/ 42 h 43"/>
                    <a:gd name="T38" fmla="*/ 1 w 18"/>
                    <a:gd name="T39" fmla="*/ 43 h 43"/>
                    <a:gd name="T40" fmla="*/ 4 w 18"/>
                    <a:gd name="T41" fmla="*/ 43 h 43"/>
                    <a:gd name="T42" fmla="*/ 5 w 18"/>
                    <a:gd name="T43" fmla="*/ 43 h 43"/>
                    <a:gd name="T44" fmla="*/ 6 w 18"/>
                    <a:gd name="T45" fmla="*/ 41 h 43"/>
                    <a:gd name="T46" fmla="*/ 7 w 18"/>
                    <a:gd name="T47" fmla="*/ 37 h 43"/>
                    <a:gd name="T48" fmla="*/ 10 w 18"/>
                    <a:gd name="T49" fmla="*/ 30 h 43"/>
                    <a:gd name="T50" fmla="*/ 12 w 18"/>
                    <a:gd name="T51" fmla="*/ 23 h 43"/>
                    <a:gd name="T52" fmla="*/ 13 w 18"/>
                    <a:gd name="T53" fmla="*/ 18 h 43"/>
                    <a:gd name="T54" fmla="*/ 16 w 18"/>
                    <a:gd name="T55" fmla="*/ 14 h 43"/>
                    <a:gd name="T56" fmla="*/ 17 w 18"/>
                    <a:gd name="T57" fmla="*/ 9 h 43"/>
                    <a:gd name="T58" fmla="*/ 18 w 18"/>
                    <a:gd name="T59" fmla="*/ 3 h 43"/>
                    <a:gd name="T60" fmla="*/ 18 w 18"/>
                    <a:gd name="T61" fmla="*/ 2 h 43"/>
                    <a:gd name="T62" fmla="*/ 17 w 18"/>
                    <a:gd name="T6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 h="43">
                      <a:moveTo>
                        <a:pt x="17" y="0"/>
                      </a:moveTo>
                      <a:lnTo>
                        <a:pt x="12" y="2"/>
                      </a:lnTo>
                      <a:lnTo>
                        <a:pt x="7" y="6"/>
                      </a:lnTo>
                      <a:lnTo>
                        <a:pt x="5" y="8"/>
                      </a:lnTo>
                      <a:lnTo>
                        <a:pt x="2" y="11"/>
                      </a:lnTo>
                      <a:lnTo>
                        <a:pt x="0" y="13"/>
                      </a:lnTo>
                      <a:lnTo>
                        <a:pt x="0" y="18"/>
                      </a:lnTo>
                      <a:lnTo>
                        <a:pt x="1" y="20"/>
                      </a:lnTo>
                      <a:lnTo>
                        <a:pt x="2" y="23"/>
                      </a:lnTo>
                      <a:lnTo>
                        <a:pt x="4" y="25"/>
                      </a:lnTo>
                      <a:lnTo>
                        <a:pt x="5" y="26"/>
                      </a:lnTo>
                      <a:lnTo>
                        <a:pt x="5" y="27"/>
                      </a:lnTo>
                      <a:lnTo>
                        <a:pt x="5" y="29"/>
                      </a:lnTo>
                      <a:lnTo>
                        <a:pt x="2" y="30"/>
                      </a:lnTo>
                      <a:lnTo>
                        <a:pt x="1" y="31"/>
                      </a:lnTo>
                      <a:lnTo>
                        <a:pt x="0" y="33"/>
                      </a:lnTo>
                      <a:lnTo>
                        <a:pt x="0" y="36"/>
                      </a:lnTo>
                      <a:lnTo>
                        <a:pt x="0" y="38"/>
                      </a:lnTo>
                      <a:lnTo>
                        <a:pt x="0" y="42"/>
                      </a:lnTo>
                      <a:lnTo>
                        <a:pt x="1" y="43"/>
                      </a:lnTo>
                      <a:lnTo>
                        <a:pt x="4" y="43"/>
                      </a:lnTo>
                      <a:lnTo>
                        <a:pt x="5" y="43"/>
                      </a:lnTo>
                      <a:lnTo>
                        <a:pt x="6" y="41"/>
                      </a:lnTo>
                      <a:lnTo>
                        <a:pt x="7" y="37"/>
                      </a:lnTo>
                      <a:lnTo>
                        <a:pt x="10" y="30"/>
                      </a:lnTo>
                      <a:lnTo>
                        <a:pt x="12" y="23"/>
                      </a:lnTo>
                      <a:lnTo>
                        <a:pt x="13" y="18"/>
                      </a:lnTo>
                      <a:lnTo>
                        <a:pt x="16" y="14"/>
                      </a:lnTo>
                      <a:lnTo>
                        <a:pt x="17" y="9"/>
                      </a:lnTo>
                      <a:lnTo>
                        <a:pt x="18" y="3"/>
                      </a:lnTo>
                      <a:lnTo>
                        <a:pt x="18" y="2"/>
                      </a:lnTo>
                      <a:lnTo>
                        <a:pt x="17" y="0"/>
                      </a:lnTo>
                      <a:close/>
                    </a:path>
                  </a:pathLst>
                </a:custGeom>
                <a:solidFill>
                  <a:srgbClr val="FF9999"/>
                </a:solid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883" name="Freeform 139"/>
                <p:cNvSpPr>
                  <a:spLocks/>
                </p:cNvSpPr>
                <p:nvPr/>
              </p:nvSpPr>
              <p:spPr bwMode="auto">
                <a:xfrm rot="1627522">
                  <a:off x="542" y="3941"/>
                  <a:ext cx="37" cy="27"/>
                </a:xfrm>
                <a:custGeom>
                  <a:avLst/>
                  <a:gdLst>
                    <a:gd name="T0" fmla="*/ 28 w 29"/>
                    <a:gd name="T1" fmla="*/ 1 h 18"/>
                    <a:gd name="T2" fmla="*/ 29 w 29"/>
                    <a:gd name="T3" fmla="*/ 3 h 18"/>
                    <a:gd name="T4" fmla="*/ 29 w 29"/>
                    <a:gd name="T5" fmla="*/ 4 h 18"/>
                    <a:gd name="T6" fmla="*/ 28 w 29"/>
                    <a:gd name="T7" fmla="*/ 6 h 18"/>
                    <a:gd name="T8" fmla="*/ 24 w 29"/>
                    <a:gd name="T9" fmla="*/ 9 h 18"/>
                    <a:gd name="T10" fmla="*/ 22 w 29"/>
                    <a:gd name="T11" fmla="*/ 11 h 18"/>
                    <a:gd name="T12" fmla="*/ 17 w 29"/>
                    <a:gd name="T13" fmla="*/ 15 h 18"/>
                    <a:gd name="T14" fmla="*/ 12 w 29"/>
                    <a:gd name="T15" fmla="*/ 18 h 18"/>
                    <a:gd name="T16" fmla="*/ 10 w 29"/>
                    <a:gd name="T17" fmla="*/ 17 h 18"/>
                    <a:gd name="T18" fmla="*/ 8 w 29"/>
                    <a:gd name="T19" fmla="*/ 16 h 18"/>
                    <a:gd name="T20" fmla="*/ 5 w 29"/>
                    <a:gd name="T21" fmla="*/ 15 h 18"/>
                    <a:gd name="T22" fmla="*/ 3 w 29"/>
                    <a:gd name="T23" fmla="*/ 13 h 18"/>
                    <a:gd name="T24" fmla="*/ 3 w 29"/>
                    <a:gd name="T25" fmla="*/ 12 h 18"/>
                    <a:gd name="T26" fmla="*/ 2 w 29"/>
                    <a:gd name="T27" fmla="*/ 11 h 18"/>
                    <a:gd name="T28" fmla="*/ 0 w 29"/>
                    <a:gd name="T29" fmla="*/ 9 h 18"/>
                    <a:gd name="T30" fmla="*/ 0 w 29"/>
                    <a:gd name="T31" fmla="*/ 7 h 18"/>
                    <a:gd name="T32" fmla="*/ 2 w 29"/>
                    <a:gd name="T33" fmla="*/ 6 h 18"/>
                    <a:gd name="T34" fmla="*/ 2 w 29"/>
                    <a:gd name="T35" fmla="*/ 5 h 18"/>
                    <a:gd name="T36" fmla="*/ 4 w 29"/>
                    <a:gd name="T37" fmla="*/ 3 h 18"/>
                    <a:gd name="T38" fmla="*/ 5 w 29"/>
                    <a:gd name="T39" fmla="*/ 1 h 18"/>
                    <a:gd name="T40" fmla="*/ 6 w 29"/>
                    <a:gd name="T41" fmla="*/ 1 h 18"/>
                    <a:gd name="T42" fmla="*/ 9 w 29"/>
                    <a:gd name="T43" fmla="*/ 3 h 18"/>
                    <a:gd name="T44" fmla="*/ 10 w 29"/>
                    <a:gd name="T45" fmla="*/ 3 h 18"/>
                    <a:gd name="T46" fmla="*/ 14 w 29"/>
                    <a:gd name="T47" fmla="*/ 3 h 18"/>
                    <a:gd name="T48" fmla="*/ 17 w 29"/>
                    <a:gd name="T49" fmla="*/ 4 h 18"/>
                    <a:gd name="T50" fmla="*/ 18 w 29"/>
                    <a:gd name="T51" fmla="*/ 4 h 18"/>
                    <a:gd name="T52" fmla="*/ 21 w 29"/>
                    <a:gd name="T53" fmla="*/ 3 h 18"/>
                    <a:gd name="T54" fmla="*/ 23 w 29"/>
                    <a:gd name="T55" fmla="*/ 1 h 18"/>
                    <a:gd name="T56" fmla="*/ 26 w 29"/>
                    <a:gd name="T57" fmla="*/ 0 h 18"/>
                    <a:gd name="T58" fmla="*/ 28 w 29"/>
                    <a:gd name="T5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9" h="18">
                      <a:moveTo>
                        <a:pt x="28" y="1"/>
                      </a:moveTo>
                      <a:lnTo>
                        <a:pt x="29" y="3"/>
                      </a:lnTo>
                      <a:lnTo>
                        <a:pt x="29" y="4"/>
                      </a:lnTo>
                      <a:lnTo>
                        <a:pt x="28" y="6"/>
                      </a:lnTo>
                      <a:lnTo>
                        <a:pt x="24" y="9"/>
                      </a:lnTo>
                      <a:lnTo>
                        <a:pt x="22" y="11"/>
                      </a:lnTo>
                      <a:lnTo>
                        <a:pt x="17" y="15"/>
                      </a:lnTo>
                      <a:lnTo>
                        <a:pt x="12" y="18"/>
                      </a:lnTo>
                      <a:lnTo>
                        <a:pt x="10" y="17"/>
                      </a:lnTo>
                      <a:lnTo>
                        <a:pt x="8" y="16"/>
                      </a:lnTo>
                      <a:lnTo>
                        <a:pt x="5" y="15"/>
                      </a:lnTo>
                      <a:lnTo>
                        <a:pt x="3" y="13"/>
                      </a:lnTo>
                      <a:lnTo>
                        <a:pt x="3" y="12"/>
                      </a:lnTo>
                      <a:lnTo>
                        <a:pt x="2" y="11"/>
                      </a:lnTo>
                      <a:lnTo>
                        <a:pt x="0" y="9"/>
                      </a:lnTo>
                      <a:lnTo>
                        <a:pt x="0" y="7"/>
                      </a:lnTo>
                      <a:lnTo>
                        <a:pt x="2" y="6"/>
                      </a:lnTo>
                      <a:lnTo>
                        <a:pt x="2" y="5"/>
                      </a:lnTo>
                      <a:lnTo>
                        <a:pt x="4" y="3"/>
                      </a:lnTo>
                      <a:lnTo>
                        <a:pt x="5" y="1"/>
                      </a:lnTo>
                      <a:lnTo>
                        <a:pt x="6" y="1"/>
                      </a:lnTo>
                      <a:lnTo>
                        <a:pt x="9" y="3"/>
                      </a:lnTo>
                      <a:lnTo>
                        <a:pt x="10" y="3"/>
                      </a:lnTo>
                      <a:lnTo>
                        <a:pt x="14" y="3"/>
                      </a:lnTo>
                      <a:lnTo>
                        <a:pt x="17" y="4"/>
                      </a:lnTo>
                      <a:lnTo>
                        <a:pt x="18" y="4"/>
                      </a:lnTo>
                      <a:lnTo>
                        <a:pt x="21" y="3"/>
                      </a:lnTo>
                      <a:lnTo>
                        <a:pt x="23" y="1"/>
                      </a:lnTo>
                      <a:lnTo>
                        <a:pt x="26" y="0"/>
                      </a:lnTo>
                      <a:lnTo>
                        <a:pt x="28" y="1"/>
                      </a:lnTo>
                      <a:close/>
                    </a:path>
                  </a:pathLst>
                </a:custGeom>
                <a:solidFill>
                  <a:srgbClr val="FF9999"/>
                </a:solid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884" name="Freeform 140"/>
                <p:cNvSpPr>
                  <a:spLocks/>
                </p:cNvSpPr>
                <p:nvPr/>
              </p:nvSpPr>
              <p:spPr bwMode="auto">
                <a:xfrm rot="1627522">
                  <a:off x="1323" y="3191"/>
                  <a:ext cx="18" cy="33"/>
                </a:xfrm>
                <a:custGeom>
                  <a:avLst/>
                  <a:gdLst>
                    <a:gd name="T0" fmla="*/ 15 w 15"/>
                    <a:gd name="T1" fmla="*/ 6 h 23"/>
                    <a:gd name="T2" fmla="*/ 14 w 15"/>
                    <a:gd name="T3" fmla="*/ 1 h 23"/>
                    <a:gd name="T4" fmla="*/ 10 w 15"/>
                    <a:gd name="T5" fmla="*/ 0 h 23"/>
                    <a:gd name="T6" fmla="*/ 2 w 15"/>
                    <a:gd name="T7" fmla="*/ 5 h 23"/>
                    <a:gd name="T8" fmla="*/ 0 w 15"/>
                    <a:gd name="T9" fmla="*/ 7 h 23"/>
                    <a:gd name="T10" fmla="*/ 0 w 15"/>
                    <a:gd name="T11" fmla="*/ 11 h 23"/>
                    <a:gd name="T12" fmla="*/ 3 w 15"/>
                    <a:gd name="T13" fmla="*/ 19 h 23"/>
                    <a:gd name="T14" fmla="*/ 5 w 15"/>
                    <a:gd name="T15" fmla="*/ 22 h 23"/>
                    <a:gd name="T16" fmla="*/ 10 w 15"/>
                    <a:gd name="T17" fmla="*/ 23 h 23"/>
                    <a:gd name="T18" fmla="*/ 10 w 15"/>
                    <a:gd name="T19" fmla="*/ 22 h 23"/>
                    <a:gd name="T20" fmla="*/ 12 w 15"/>
                    <a:gd name="T21" fmla="*/ 18 h 23"/>
                    <a:gd name="T22" fmla="*/ 14 w 15"/>
                    <a:gd name="T23" fmla="*/ 13 h 23"/>
                    <a:gd name="T24" fmla="*/ 15 w 15"/>
                    <a:gd name="T25"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23">
                      <a:moveTo>
                        <a:pt x="15" y="6"/>
                      </a:moveTo>
                      <a:lnTo>
                        <a:pt x="14" y="1"/>
                      </a:lnTo>
                      <a:lnTo>
                        <a:pt x="10" y="0"/>
                      </a:lnTo>
                      <a:lnTo>
                        <a:pt x="2" y="5"/>
                      </a:lnTo>
                      <a:lnTo>
                        <a:pt x="0" y="7"/>
                      </a:lnTo>
                      <a:lnTo>
                        <a:pt x="0" y="11"/>
                      </a:lnTo>
                      <a:lnTo>
                        <a:pt x="3" y="19"/>
                      </a:lnTo>
                      <a:lnTo>
                        <a:pt x="5" y="22"/>
                      </a:lnTo>
                      <a:lnTo>
                        <a:pt x="10" y="23"/>
                      </a:lnTo>
                      <a:lnTo>
                        <a:pt x="10" y="22"/>
                      </a:lnTo>
                      <a:lnTo>
                        <a:pt x="12" y="18"/>
                      </a:lnTo>
                      <a:lnTo>
                        <a:pt x="14" y="13"/>
                      </a:lnTo>
                      <a:lnTo>
                        <a:pt x="15" y="6"/>
                      </a:lnTo>
                      <a:close/>
                    </a:path>
                  </a:pathLst>
                </a:custGeom>
                <a:solidFill>
                  <a:srgbClr val="FF9999"/>
                </a:solid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885" name="Freeform 141"/>
                <p:cNvSpPr>
                  <a:spLocks/>
                </p:cNvSpPr>
                <p:nvPr/>
              </p:nvSpPr>
              <p:spPr bwMode="auto">
                <a:xfrm rot="1627522">
                  <a:off x="1700" y="3037"/>
                  <a:ext cx="426" cy="357"/>
                </a:xfrm>
                <a:custGeom>
                  <a:avLst/>
                  <a:gdLst>
                    <a:gd name="T0" fmla="*/ 277 w 343"/>
                    <a:gd name="T1" fmla="*/ 148 h 240"/>
                    <a:gd name="T2" fmla="*/ 268 w 343"/>
                    <a:gd name="T3" fmla="*/ 178 h 240"/>
                    <a:gd name="T4" fmla="*/ 214 w 343"/>
                    <a:gd name="T5" fmla="*/ 131 h 240"/>
                    <a:gd name="T6" fmla="*/ 170 w 343"/>
                    <a:gd name="T7" fmla="*/ 144 h 240"/>
                    <a:gd name="T8" fmla="*/ 155 w 343"/>
                    <a:gd name="T9" fmla="*/ 156 h 240"/>
                    <a:gd name="T10" fmla="*/ 139 w 343"/>
                    <a:gd name="T11" fmla="*/ 185 h 240"/>
                    <a:gd name="T12" fmla="*/ 128 w 343"/>
                    <a:gd name="T13" fmla="*/ 200 h 240"/>
                    <a:gd name="T14" fmla="*/ 115 w 343"/>
                    <a:gd name="T15" fmla="*/ 215 h 240"/>
                    <a:gd name="T16" fmla="*/ 110 w 343"/>
                    <a:gd name="T17" fmla="*/ 222 h 240"/>
                    <a:gd name="T18" fmla="*/ 119 w 343"/>
                    <a:gd name="T19" fmla="*/ 238 h 240"/>
                    <a:gd name="T20" fmla="*/ 103 w 343"/>
                    <a:gd name="T21" fmla="*/ 233 h 240"/>
                    <a:gd name="T22" fmla="*/ 79 w 343"/>
                    <a:gd name="T23" fmla="*/ 230 h 240"/>
                    <a:gd name="T24" fmla="*/ 70 w 343"/>
                    <a:gd name="T25" fmla="*/ 222 h 240"/>
                    <a:gd name="T26" fmla="*/ 77 w 343"/>
                    <a:gd name="T27" fmla="*/ 209 h 240"/>
                    <a:gd name="T28" fmla="*/ 48 w 343"/>
                    <a:gd name="T29" fmla="*/ 205 h 240"/>
                    <a:gd name="T30" fmla="*/ 52 w 343"/>
                    <a:gd name="T31" fmla="*/ 192 h 240"/>
                    <a:gd name="T32" fmla="*/ 41 w 343"/>
                    <a:gd name="T33" fmla="*/ 191 h 240"/>
                    <a:gd name="T34" fmla="*/ 42 w 343"/>
                    <a:gd name="T35" fmla="*/ 184 h 240"/>
                    <a:gd name="T36" fmla="*/ 48 w 343"/>
                    <a:gd name="T37" fmla="*/ 180 h 240"/>
                    <a:gd name="T38" fmla="*/ 53 w 343"/>
                    <a:gd name="T39" fmla="*/ 158 h 240"/>
                    <a:gd name="T40" fmla="*/ 53 w 343"/>
                    <a:gd name="T41" fmla="*/ 150 h 240"/>
                    <a:gd name="T42" fmla="*/ 42 w 343"/>
                    <a:gd name="T43" fmla="*/ 146 h 240"/>
                    <a:gd name="T44" fmla="*/ 43 w 343"/>
                    <a:gd name="T45" fmla="*/ 131 h 240"/>
                    <a:gd name="T46" fmla="*/ 14 w 343"/>
                    <a:gd name="T47" fmla="*/ 138 h 240"/>
                    <a:gd name="T48" fmla="*/ 0 w 343"/>
                    <a:gd name="T49" fmla="*/ 134 h 240"/>
                    <a:gd name="T50" fmla="*/ 24 w 343"/>
                    <a:gd name="T51" fmla="*/ 124 h 240"/>
                    <a:gd name="T52" fmla="*/ 52 w 343"/>
                    <a:gd name="T53" fmla="*/ 109 h 240"/>
                    <a:gd name="T54" fmla="*/ 65 w 343"/>
                    <a:gd name="T55" fmla="*/ 100 h 240"/>
                    <a:gd name="T56" fmla="*/ 85 w 343"/>
                    <a:gd name="T57" fmla="*/ 83 h 240"/>
                    <a:gd name="T58" fmla="*/ 89 w 343"/>
                    <a:gd name="T59" fmla="*/ 71 h 240"/>
                    <a:gd name="T60" fmla="*/ 97 w 343"/>
                    <a:gd name="T61" fmla="*/ 52 h 240"/>
                    <a:gd name="T62" fmla="*/ 120 w 343"/>
                    <a:gd name="T63" fmla="*/ 35 h 240"/>
                    <a:gd name="T64" fmla="*/ 133 w 343"/>
                    <a:gd name="T65" fmla="*/ 40 h 240"/>
                    <a:gd name="T66" fmla="*/ 145 w 343"/>
                    <a:gd name="T67" fmla="*/ 61 h 240"/>
                    <a:gd name="T68" fmla="*/ 166 w 343"/>
                    <a:gd name="T69" fmla="*/ 56 h 240"/>
                    <a:gd name="T70" fmla="*/ 190 w 343"/>
                    <a:gd name="T71" fmla="*/ 59 h 240"/>
                    <a:gd name="T72" fmla="*/ 206 w 343"/>
                    <a:gd name="T73" fmla="*/ 44 h 240"/>
                    <a:gd name="T74" fmla="*/ 205 w 343"/>
                    <a:gd name="T75" fmla="*/ 31 h 240"/>
                    <a:gd name="T76" fmla="*/ 204 w 343"/>
                    <a:gd name="T77" fmla="*/ 18 h 240"/>
                    <a:gd name="T78" fmla="*/ 239 w 343"/>
                    <a:gd name="T79" fmla="*/ 7 h 240"/>
                    <a:gd name="T80" fmla="*/ 271 w 343"/>
                    <a:gd name="T81" fmla="*/ 0 h 240"/>
                    <a:gd name="T82" fmla="*/ 288 w 343"/>
                    <a:gd name="T83" fmla="*/ 16 h 240"/>
                    <a:gd name="T84" fmla="*/ 299 w 343"/>
                    <a:gd name="T85" fmla="*/ 23 h 240"/>
                    <a:gd name="T86" fmla="*/ 307 w 343"/>
                    <a:gd name="T87" fmla="*/ 30 h 240"/>
                    <a:gd name="T88" fmla="*/ 316 w 343"/>
                    <a:gd name="T89" fmla="*/ 35 h 240"/>
                    <a:gd name="T90" fmla="*/ 334 w 343"/>
                    <a:gd name="T91" fmla="*/ 41 h 240"/>
                    <a:gd name="T92" fmla="*/ 330 w 343"/>
                    <a:gd name="T93" fmla="*/ 62 h 240"/>
                    <a:gd name="T94" fmla="*/ 338 w 343"/>
                    <a:gd name="T95" fmla="*/ 79 h 240"/>
                    <a:gd name="T96" fmla="*/ 336 w 343"/>
                    <a:gd name="T97" fmla="*/ 89 h 240"/>
                    <a:gd name="T98" fmla="*/ 332 w 343"/>
                    <a:gd name="T99" fmla="*/ 101 h 240"/>
                    <a:gd name="T100" fmla="*/ 288 w 343"/>
                    <a:gd name="T101" fmla="*/ 13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43" h="240">
                      <a:moveTo>
                        <a:pt x="288" y="134"/>
                      </a:moveTo>
                      <a:lnTo>
                        <a:pt x="287" y="134"/>
                      </a:lnTo>
                      <a:lnTo>
                        <a:pt x="277" y="148"/>
                      </a:lnTo>
                      <a:lnTo>
                        <a:pt x="274" y="156"/>
                      </a:lnTo>
                      <a:lnTo>
                        <a:pt x="270" y="169"/>
                      </a:lnTo>
                      <a:lnTo>
                        <a:pt x="268" y="178"/>
                      </a:lnTo>
                      <a:lnTo>
                        <a:pt x="248" y="154"/>
                      </a:lnTo>
                      <a:lnTo>
                        <a:pt x="232" y="137"/>
                      </a:lnTo>
                      <a:lnTo>
                        <a:pt x="214" y="131"/>
                      </a:lnTo>
                      <a:lnTo>
                        <a:pt x="203" y="131"/>
                      </a:lnTo>
                      <a:lnTo>
                        <a:pt x="191" y="134"/>
                      </a:lnTo>
                      <a:lnTo>
                        <a:pt x="170" y="144"/>
                      </a:lnTo>
                      <a:lnTo>
                        <a:pt x="167" y="146"/>
                      </a:lnTo>
                      <a:lnTo>
                        <a:pt x="157" y="151"/>
                      </a:lnTo>
                      <a:lnTo>
                        <a:pt x="155" y="156"/>
                      </a:lnTo>
                      <a:lnTo>
                        <a:pt x="150" y="169"/>
                      </a:lnTo>
                      <a:lnTo>
                        <a:pt x="145" y="179"/>
                      </a:lnTo>
                      <a:lnTo>
                        <a:pt x="139" y="185"/>
                      </a:lnTo>
                      <a:lnTo>
                        <a:pt x="136" y="190"/>
                      </a:lnTo>
                      <a:lnTo>
                        <a:pt x="131" y="196"/>
                      </a:lnTo>
                      <a:lnTo>
                        <a:pt x="128" y="200"/>
                      </a:lnTo>
                      <a:lnTo>
                        <a:pt x="113" y="204"/>
                      </a:lnTo>
                      <a:lnTo>
                        <a:pt x="113" y="206"/>
                      </a:lnTo>
                      <a:lnTo>
                        <a:pt x="115" y="215"/>
                      </a:lnTo>
                      <a:lnTo>
                        <a:pt x="115" y="217"/>
                      </a:lnTo>
                      <a:lnTo>
                        <a:pt x="112" y="218"/>
                      </a:lnTo>
                      <a:lnTo>
                        <a:pt x="110" y="222"/>
                      </a:lnTo>
                      <a:lnTo>
                        <a:pt x="113" y="226"/>
                      </a:lnTo>
                      <a:lnTo>
                        <a:pt x="116" y="229"/>
                      </a:lnTo>
                      <a:lnTo>
                        <a:pt x="119" y="238"/>
                      </a:lnTo>
                      <a:lnTo>
                        <a:pt x="116" y="240"/>
                      </a:lnTo>
                      <a:lnTo>
                        <a:pt x="110" y="238"/>
                      </a:lnTo>
                      <a:lnTo>
                        <a:pt x="103" y="233"/>
                      </a:lnTo>
                      <a:lnTo>
                        <a:pt x="98" y="232"/>
                      </a:lnTo>
                      <a:lnTo>
                        <a:pt x="86" y="233"/>
                      </a:lnTo>
                      <a:lnTo>
                        <a:pt x="79" y="230"/>
                      </a:lnTo>
                      <a:lnTo>
                        <a:pt x="70" y="229"/>
                      </a:lnTo>
                      <a:lnTo>
                        <a:pt x="68" y="227"/>
                      </a:lnTo>
                      <a:lnTo>
                        <a:pt x="70" y="222"/>
                      </a:lnTo>
                      <a:lnTo>
                        <a:pt x="77" y="212"/>
                      </a:lnTo>
                      <a:lnTo>
                        <a:pt x="78" y="210"/>
                      </a:lnTo>
                      <a:lnTo>
                        <a:pt x="77" y="209"/>
                      </a:lnTo>
                      <a:lnTo>
                        <a:pt x="58" y="209"/>
                      </a:lnTo>
                      <a:lnTo>
                        <a:pt x="52" y="209"/>
                      </a:lnTo>
                      <a:lnTo>
                        <a:pt x="48" y="205"/>
                      </a:lnTo>
                      <a:lnTo>
                        <a:pt x="48" y="199"/>
                      </a:lnTo>
                      <a:lnTo>
                        <a:pt x="50" y="196"/>
                      </a:lnTo>
                      <a:lnTo>
                        <a:pt x="52" y="192"/>
                      </a:lnTo>
                      <a:lnTo>
                        <a:pt x="50" y="191"/>
                      </a:lnTo>
                      <a:lnTo>
                        <a:pt x="44" y="191"/>
                      </a:lnTo>
                      <a:lnTo>
                        <a:pt x="41" y="191"/>
                      </a:lnTo>
                      <a:lnTo>
                        <a:pt x="40" y="190"/>
                      </a:lnTo>
                      <a:lnTo>
                        <a:pt x="40" y="186"/>
                      </a:lnTo>
                      <a:lnTo>
                        <a:pt x="42" y="184"/>
                      </a:lnTo>
                      <a:lnTo>
                        <a:pt x="46" y="184"/>
                      </a:lnTo>
                      <a:lnTo>
                        <a:pt x="48" y="182"/>
                      </a:lnTo>
                      <a:lnTo>
                        <a:pt x="48" y="180"/>
                      </a:lnTo>
                      <a:lnTo>
                        <a:pt x="47" y="163"/>
                      </a:lnTo>
                      <a:lnTo>
                        <a:pt x="53" y="161"/>
                      </a:lnTo>
                      <a:lnTo>
                        <a:pt x="53" y="158"/>
                      </a:lnTo>
                      <a:lnTo>
                        <a:pt x="53" y="154"/>
                      </a:lnTo>
                      <a:lnTo>
                        <a:pt x="53" y="152"/>
                      </a:lnTo>
                      <a:lnTo>
                        <a:pt x="53" y="150"/>
                      </a:lnTo>
                      <a:lnTo>
                        <a:pt x="50" y="149"/>
                      </a:lnTo>
                      <a:lnTo>
                        <a:pt x="44" y="148"/>
                      </a:lnTo>
                      <a:lnTo>
                        <a:pt x="42" y="146"/>
                      </a:lnTo>
                      <a:lnTo>
                        <a:pt x="42" y="139"/>
                      </a:lnTo>
                      <a:lnTo>
                        <a:pt x="42" y="133"/>
                      </a:lnTo>
                      <a:lnTo>
                        <a:pt x="43" y="131"/>
                      </a:lnTo>
                      <a:lnTo>
                        <a:pt x="43" y="125"/>
                      </a:lnTo>
                      <a:lnTo>
                        <a:pt x="34" y="128"/>
                      </a:lnTo>
                      <a:lnTo>
                        <a:pt x="14" y="138"/>
                      </a:lnTo>
                      <a:lnTo>
                        <a:pt x="5" y="134"/>
                      </a:lnTo>
                      <a:lnTo>
                        <a:pt x="0" y="136"/>
                      </a:lnTo>
                      <a:lnTo>
                        <a:pt x="0" y="134"/>
                      </a:lnTo>
                      <a:lnTo>
                        <a:pt x="8" y="130"/>
                      </a:lnTo>
                      <a:lnTo>
                        <a:pt x="14" y="126"/>
                      </a:lnTo>
                      <a:lnTo>
                        <a:pt x="24" y="124"/>
                      </a:lnTo>
                      <a:lnTo>
                        <a:pt x="32" y="121"/>
                      </a:lnTo>
                      <a:lnTo>
                        <a:pt x="46" y="114"/>
                      </a:lnTo>
                      <a:lnTo>
                        <a:pt x="52" y="109"/>
                      </a:lnTo>
                      <a:lnTo>
                        <a:pt x="56" y="103"/>
                      </a:lnTo>
                      <a:lnTo>
                        <a:pt x="59" y="102"/>
                      </a:lnTo>
                      <a:lnTo>
                        <a:pt x="65" y="100"/>
                      </a:lnTo>
                      <a:lnTo>
                        <a:pt x="72" y="97"/>
                      </a:lnTo>
                      <a:lnTo>
                        <a:pt x="80" y="89"/>
                      </a:lnTo>
                      <a:lnTo>
                        <a:pt x="85" y="83"/>
                      </a:lnTo>
                      <a:lnTo>
                        <a:pt x="86" y="79"/>
                      </a:lnTo>
                      <a:lnTo>
                        <a:pt x="88" y="74"/>
                      </a:lnTo>
                      <a:lnTo>
                        <a:pt x="89" y="71"/>
                      </a:lnTo>
                      <a:lnTo>
                        <a:pt x="94" y="61"/>
                      </a:lnTo>
                      <a:lnTo>
                        <a:pt x="96" y="56"/>
                      </a:lnTo>
                      <a:lnTo>
                        <a:pt x="97" y="52"/>
                      </a:lnTo>
                      <a:lnTo>
                        <a:pt x="100" y="49"/>
                      </a:lnTo>
                      <a:lnTo>
                        <a:pt x="112" y="42"/>
                      </a:lnTo>
                      <a:lnTo>
                        <a:pt x="120" y="35"/>
                      </a:lnTo>
                      <a:lnTo>
                        <a:pt x="124" y="31"/>
                      </a:lnTo>
                      <a:lnTo>
                        <a:pt x="126" y="32"/>
                      </a:lnTo>
                      <a:lnTo>
                        <a:pt x="133" y="40"/>
                      </a:lnTo>
                      <a:lnTo>
                        <a:pt x="133" y="43"/>
                      </a:lnTo>
                      <a:lnTo>
                        <a:pt x="140" y="58"/>
                      </a:lnTo>
                      <a:lnTo>
                        <a:pt x="145" y="61"/>
                      </a:lnTo>
                      <a:lnTo>
                        <a:pt x="152" y="61"/>
                      </a:lnTo>
                      <a:lnTo>
                        <a:pt x="161" y="58"/>
                      </a:lnTo>
                      <a:lnTo>
                        <a:pt x="166" y="56"/>
                      </a:lnTo>
                      <a:lnTo>
                        <a:pt x="170" y="56"/>
                      </a:lnTo>
                      <a:lnTo>
                        <a:pt x="187" y="58"/>
                      </a:lnTo>
                      <a:lnTo>
                        <a:pt x="190" y="59"/>
                      </a:lnTo>
                      <a:lnTo>
                        <a:pt x="199" y="52"/>
                      </a:lnTo>
                      <a:lnTo>
                        <a:pt x="203" y="48"/>
                      </a:lnTo>
                      <a:lnTo>
                        <a:pt x="206" y="44"/>
                      </a:lnTo>
                      <a:lnTo>
                        <a:pt x="209" y="40"/>
                      </a:lnTo>
                      <a:lnTo>
                        <a:pt x="208" y="36"/>
                      </a:lnTo>
                      <a:lnTo>
                        <a:pt x="205" y="31"/>
                      </a:lnTo>
                      <a:lnTo>
                        <a:pt x="203" y="24"/>
                      </a:lnTo>
                      <a:lnTo>
                        <a:pt x="203" y="20"/>
                      </a:lnTo>
                      <a:lnTo>
                        <a:pt x="204" y="18"/>
                      </a:lnTo>
                      <a:lnTo>
                        <a:pt x="220" y="20"/>
                      </a:lnTo>
                      <a:lnTo>
                        <a:pt x="227" y="13"/>
                      </a:lnTo>
                      <a:lnTo>
                        <a:pt x="239" y="7"/>
                      </a:lnTo>
                      <a:lnTo>
                        <a:pt x="242" y="6"/>
                      </a:lnTo>
                      <a:lnTo>
                        <a:pt x="247" y="7"/>
                      </a:lnTo>
                      <a:lnTo>
                        <a:pt x="271" y="0"/>
                      </a:lnTo>
                      <a:lnTo>
                        <a:pt x="280" y="6"/>
                      </a:lnTo>
                      <a:lnTo>
                        <a:pt x="286" y="11"/>
                      </a:lnTo>
                      <a:lnTo>
                        <a:pt x="288" y="16"/>
                      </a:lnTo>
                      <a:lnTo>
                        <a:pt x="290" y="20"/>
                      </a:lnTo>
                      <a:lnTo>
                        <a:pt x="294" y="23"/>
                      </a:lnTo>
                      <a:lnTo>
                        <a:pt x="299" y="23"/>
                      </a:lnTo>
                      <a:lnTo>
                        <a:pt x="304" y="23"/>
                      </a:lnTo>
                      <a:lnTo>
                        <a:pt x="306" y="24"/>
                      </a:lnTo>
                      <a:lnTo>
                        <a:pt x="307" y="30"/>
                      </a:lnTo>
                      <a:lnTo>
                        <a:pt x="311" y="34"/>
                      </a:lnTo>
                      <a:lnTo>
                        <a:pt x="312" y="35"/>
                      </a:lnTo>
                      <a:lnTo>
                        <a:pt x="316" y="35"/>
                      </a:lnTo>
                      <a:lnTo>
                        <a:pt x="330" y="31"/>
                      </a:lnTo>
                      <a:lnTo>
                        <a:pt x="332" y="35"/>
                      </a:lnTo>
                      <a:lnTo>
                        <a:pt x="334" y="41"/>
                      </a:lnTo>
                      <a:lnTo>
                        <a:pt x="331" y="50"/>
                      </a:lnTo>
                      <a:lnTo>
                        <a:pt x="330" y="58"/>
                      </a:lnTo>
                      <a:lnTo>
                        <a:pt x="330" y="62"/>
                      </a:lnTo>
                      <a:lnTo>
                        <a:pt x="332" y="67"/>
                      </a:lnTo>
                      <a:lnTo>
                        <a:pt x="337" y="72"/>
                      </a:lnTo>
                      <a:lnTo>
                        <a:pt x="338" y="79"/>
                      </a:lnTo>
                      <a:lnTo>
                        <a:pt x="337" y="82"/>
                      </a:lnTo>
                      <a:lnTo>
                        <a:pt x="335" y="85"/>
                      </a:lnTo>
                      <a:lnTo>
                        <a:pt x="336" y="89"/>
                      </a:lnTo>
                      <a:lnTo>
                        <a:pt x="341" y="91"/>
                      </a:lnTo>
                      <a:lnTo>
                        <a:pt x="343" y="94"/>
                      </a:lnTo>
                      <a:lnTo>
                        <a:pt x="332" y="101"/>
                      </a:lnTo>
                      <a:lnTo>
                        <a:pt x="314" y="113"/>
                      </a:lnTo>
                      <a:lnTo>
                        <a:pt x="296" y="124"/>
                      </a:lnTo>
                      <a:lnTo>
                        <a:pt x="288" y="134"/>
                      </a:lnTo>
                      <a:close/>
                    </a:path>
                  </a:pathLst>
                </a:custGeom>
                <a:solidFill>
                  <a:srgbClr val="FF9999"/>
                </a:solid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886" name="Freeform 142"/>
                <p:cNvSpPr>
                  <a:spLocks/>
                </p:cNvSpPr>
                <p:nvPr/>
              </p:nvSpPr>
              <p:spPr bwMode="auto">
                <a:xfrm rot="1627522">
                  <a:off x="1670" y="2750"/>
                  <a:ext cx="562" cy="381"/>
                </a:xfrm>
                <a:custGeom>
                  <a:avLst/>
                  <a:gdLst>
                    <a:gd name="T0" fmla="*/ 306 w 454"/>
                    <a:gd name="T1" fmla="*/ 10 h 256"/>
                    <a:gd name="T2" fmla="*/ 300 w 454"/>
                    <a:gd name="T3" fmla="*/ 0 h 256"/>
                    <a:gd name="T4" fmla="*/ 266 w 454"/>
                    <a:gd name="T5" fmla="*/ 10 h 256"/>
                    <a:gd name="T6" fmla="*/ 232 w 454"/>
                    <a:gd name="T7" fmla="*/ 27 h 256"/>
                    <a:gd name="T8" fmla="*/ 210 w 454"/>
                    <a:gd name="T9" fmla="*/ 46 h 256"/>
                    <a:gd name="T10" fmla="*/ 177 w 454"/>
                    <a:gd name="T11" fmla="*/ 74 h 256"/>
                    <a:gd name="T12" fmla="*/ 158 w 454"/>
                    <a:gd name="T13" fmla="*/ 89 h 256"/>
                    <a:gd name="T14" fmla="*/ 102 w 454"/>
                    <a:gd name="T15" fmla="*/ 122 h 256"/>
                    <a:gd name="T16" fmla="*/ 69 w 454"/>
                    <a:gd name="T17" fmla="*/ 152 h 256"/>
                    <a:gd name="T18" fmla="*/ 36 w 454"/>
                    <a:gd name="T19" fmla="*/ 154 h 256"/>
                    <a:gd name="T20" fmla="*/ 22 w 454"/>
                    <a:gd name="T21" fmla="*/ 154 h 256"/>
                    <a:gd name="T22" fmla="*/ 4 w 454"/>
                    <a:gd name="T23" fmla="*/ 162 h 256"/>
                    <a:gd name="T24" fmla="*/ 4 w 454"/>
                    <a:gd name="T25" fmla="*/ 185 h 256"/>
                    <a:gd name="T26" fmla="*/ 5 w 454"/>
                    <a:gd name="T27" fmla="*/ 213 h 256"/>
                    <a:gd name="T28" fmla="*/ 6 w 454"/>
                    <a:gd name="T29" fmla="*/ 222 h 256"/>
                    <a:gd name="T30" fmla="*/ 12 w 454"/>
                    <a:gd name="T31" fmla="*/ 216 h 256"/>
                    <a:gd name="T32" fmla="*/ 29 w 454"/>
                    <a:gd name="T33" fmla="*/ 210 h 256"/>
                    <a:gd name="T34" fmla="*/ 58 w 454"/>
                    <a:gd name="T35" fmla="*/ 225 h 256"/>
                    <a:gd name="T36" fmla="*/ 95 w 454"/>
                    <a:gd name="T37" fmla="*/ 218 h 256"/>
                    <a:gd name="T38" fmla="*/ 148 w 454"/>
                    <a:gd name="T39" fmla="*/ 255 h 256"/>
                    <a:gd name="T40" fmla="*/ 154 w 454"/>
                    <a:gd name="T41" fmla="*/ 248 h 256"/>
                    <a:gd name="T42" fmla="*/ 155 w 454"/>
                    <a:gd name="T43" fmla="*/ 239 h 256"/>
                    <a:gd name="T44" fmla="*/ 161 w 454"/>
                    <a:gd name="T45" fmla="*/ 240 h 256"/>
                    <a:gd name="T46" fmla="*/ 165 w 454"/>
                    <a:gd name="T47" fmla="*/ 228 h 256"/>
                    <a:gd name="T48" fmla="*/ 172 w 454"/>
                    <a:gd name="T49" fmla="*/ 198 h 256"/>
                    <a:gd name="T50" fmla="*/ 186 w 454"/>
                    <a:gd name="T51" fmla="*/ 186 h 256"/>
                    <a:gd name="T52" fmla="*/ 197 w 454"/>
                    <a:gd name="T53" fmla="*/ 195 h 256"/>
                    <a:gd name="T54" fmla="*/ 204 w 454"/>
                    <a:gd name="T55" fmla="*/ 209 h 256"/>
                    <a:gd name="T56" fmla="*/ 224 w 454"/>
                    <a:gd name="T57" fmla="*/ 201 h 256"/>
                    <a:gd name="T58" fmla="*/ 237 w 454"/>
                    <a:gd name="T59" fmla="*/ 192 h 256"/>
                    <a:gd name="T60" fmla="*/ 249 w 454"/>
                    <a:gd name="T61" fmla="*/ 189 h 256"/>
                    <a:gd name="T62" fmla="*/ 297 w 454"/>
                    <a:gd name="T63" fmla="*/ 179 h 256"/>
                    <a:gd name="T64" fmla="*/ 308 w 454"/>
                    <a:gd name="T65" fmla="*/ 183 h 256"/>
                    <a:gd name="T66" fmla="*/ 338 w 454"/>
                    <a:gd name="T67" fmla="*/ 173 h 256"/>
                    <a:gd name="T68" fmla="*/ 363 w 454"/>
                    <a:gd name="T69" fmla="*/ 179 h 256"/>
                    <a:gd name="T70" fmla="*/ 381 w 454"/>
                    <a:gd name="T71" fmla="*/ 177 h 256"/>
                    <a:gd name="T72" fmla="*/ 387 w 454"/>
                    <a:gd name="T73" fmla="*/ 164 h 256"/>
                    <a:gd name="T74" fmla="*/ 418 w 454"/>
                    <a:gd name="T75" fmla="*/ 147 h 256"/>
                    <a:gd name="T76" fmla="*/ 429 w 454"/>
                    <a:gd name="T77" fmla="*/ 135 h 256"/>
                    <a:gd name="T78" fmla="*/ 424 w 454"/>
                    <a:gd name="T79" fmla="*/ 122 h 256"/>
                    <a:gd name="T80" fmla="*/ 424 w 454"/>
                    <a:gd name="T81" fmla="*/ 108 h 256"/>
                    <a:gd name="T82" fmla="*/ 426 w 454"/>
                    <a:gd name="T83" fmla="*/ 100 h 256"/>
                    <a:gd name="T84" fmla="*/ 435 w 454"/>
                    <a:gd name="T85" fmla="*/ 90 h 256"/>
                    <a:gd name="T86" fmla="*/ 443 w 454"/>
                    <a:gd name="T87" fmla="*/ 81 h 256"/>
                    <a:gd name="T88" fmla="*/ 443 w 454"/>
                    <a:gd name="T89" fmla="*/ 68 h 256"/>
                    <a:gd name="T90" fmla="*/ 453 w 454"/>
                    <a:gd name="T91" fmla="*/ 57 h 256"/>
                    <a:gd name="T92" fmla="*/ 453 w 454"/>
                    <a:gd name="T93" fmla="*/ 38 h 256"/>
                    <a:gd name="T94" fmla="*/ 447 w 454"/>
                    <a:gd name="T95" fmla="*/ 16 h 256"/>
                    <a:gd name="T96" fmla="*/ 446 w 454"/>
                    <a:gd name="T97" fmla="*/ 4 h 256"/>
                    <a:gd name="T98" fmla="*/ 393 w 454"/>
                    <a:gd name="T99" fmla="*/ 16 h 256"/>
                    <a:gd name="T100" fmla="*/ 348 w 454"/>
                    <a:gd name="T101" fmla="*/ 10 h 256"/>
                    <a:gd name="T102" fmla="*/ 318 w 454"/>
                    <a:gd name="T103" fmla="*/ 1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4" h="256">
                      <a:moveTo>
                        <a:pt x="311" y="22"/>
                      </a:moveTo>
                      <a:lnTo>
                        <a:pt x="308" y="16"/>
                      </a:lnTo>
                      <a:lnTo>
                        <a:pt x="306" y="12"/>
                      </a:lnTo>
                      <a:lnTo>
                        <a:pt x="306" y="10"/>
                      </a:lnTo>
                      <a:lnTo>
                        <a:pt x="308" y="9"/>
                      </a:lnTo>
                      <a:lnTo>
                        <a:pt x="315" y="6"/>
                      </a:lnTo>
                      <a:lnTo>
                        <a:pt x="309" y="4"/>
                      </a:lnTo>
                      <a:lnTo>
                        <a:pt x="300" y="0"/>
                      </a:lnTo>
                      <a:lnTo>
                        <a:pt x="292" y="2"/>
                      </a:lnTo>
                      <a:lnTo>
                        <a:pt x="284" y="0"/>
                      </a:lnTo>
                      <a:lnTo>
                        <a:pt x="268" y="9"/>
                      </a:lnTo>
                      <a:lnTo>
                        <a:pt x="266" y="10"/>
                      </a:lnTo>
                      <a:lnTo>
                        <a:pt x="246" y="14"/>
                      </a:lnTo>
                      <a:lnTo>
                        <a:pt x="244" y="16"/>
                      </a:lnTo>
                      <a:lnTo>
                        <a:pt x="228" y="21"/>
                      </a:lnTo>
                      <a:lnTo>
                        <a:pt x="232" y="27"/>
                      </a:lnTo>
                      <a:lnTo>
                        <a:pt x="233" y="30"/>
                      </a:lnTo>
                      <a:lnTo>
                        <a:pt x="231" y="35"/>
                      </a:lnTo>
                      <a:lnTo>
                        <a:pt x="222" y="41"/>
                      </a:lnTo>
                      <a:lnTo>
                        <a:pt x="210" y="46"/>
                      </a:lnTo>
                      <a:lnTo>
                        <a:pt x="206" y="47"/>
                      </a:lnTo>
                      <a:lnTo>
                        <a:pt x="191" y="63"/>
                      </a:lnTo>
                      <a:lnTo>
                        <a:pt x="186" y="69"/>
                      </a:lnTo>
                      <a:lnTo>
                        <a:pt x="177" y="74"/>
                      </a:lnTo>
                      <a:lnTo>
                        <a:pt x="173" y="76"/>
                      </a:lnTo>
                      <a:lnTo>
                        <a:pt x="170" y="81"/>
                      </a:lnTo>
                      <a:lnTo>
                        <a:pt x="166" y="84"/>
                      </a:lnTo>
                      <a:lnTo>
                        <a:pt x="158" y="89"/>
                      </a:lnTo>
                      <a:lnTo>
                        <a:pt x="125" y="117"/>
                      </a:lnTo>
                      <a:lnTo>
                        <a:pt x="120" y="120"/>
                      </a:lnTo>
                      <a:lnTo>
                        <a:pt x="116" y="120"/>
                      </a:lnTo>
                      <a:lnTo>
                        <a:pt x="102" y="122"/>
                      </a:lnTo>
                      <a:lnTo>
                        <a:pt x="96" y="124"/>
                      </a:lnTo>
                      <a:lnTo>
                        <a:pt x="84" y="136"/>
                      </a:lnTo>
                      <a:lnTo>
                        <a:pt x="80" y="140"/>
                      </a:lnTo>
                      <a:lnTo>
                        <a:pt x="69" y="152"/>
                      </a:lnTo>
                      <a:lnTo>
                        <a:pt x="53" y="156"/>
                      </a:lnTo>
                      <a:lnTo>
                        <a:pt x="45" y="158"/>
                      </a:lnTo>
                      <a:lnTo>
                        <a:pt x="41" y="158"/>
                      </a:lnTo>
                      <a:lnTo>
                        <a:pt x="36" y="154"/>
                      </a:lnTo>
                      <a:lnTo>
                        <a:pt x="27" y="149"/>
                      </a:lnTo>
                      <a:lnTo>
                        <a:pt x="15" y="150"/>
                      </a:lnTo>
                      <a:lnTo>
                        <a:pt x="14" y="152"/>
                      </a:lnTo>
                      <a:lnTo>
                        <a:pt x="22" y="154"/>
                      </a:lnTo>
                      <a:lnTo>
                        <a:pt x="22" y="156"/>
                      </a:lnTo>
                      <a:lnTo>
                        <a:pt x="15" y="158"/>
                      </a:lnTo>
                      <a:lnTo>
                        <a:pt x="8" y="160"/>
                      </a:lnTo>
                      <a:lnTo>
                        <a:pt x="4" y="162"/>
                      </a:lnTo>
                      <a:lnTo>
                        <a:pt x="3" y="166"/>
                      </a:lnTo>
                      <a:lnTo>
                        <a:pt x="5" y="172"/>
                      </a:lnTo>
                      <a:lnTo>
                        <a:pt x="8" y="183"/>
                      </a:lnTo>
                      <a:lnTo>
                        <a:pt x="4" y="185"/>
                      </a:lnTo>
                      <a:lnTo>
                        <a:pt x="2" y="186"/>
                      </a:lnTo>
                      <a:lnTo>
                        <a:pt x="0" y="191"/>
                      </a:lnTo>
                      <a:lnTo>
                        <a:pt x="6" y="206"/>
                      </a:lnTo>
                      <a:lnTo>
                        <a:pt x="5" y="213"/>
                      </a:lnTo>
                      <a:lnTo>
                        <a:pt x="4" y="218"/>
                      </a:lnTo>
                      <a:lnTo>
                        <a:pt x="3" y="221"/>
                      </a:lnTo>
                      <a:lnTo>
                        <a:pt x="4" y="222"/>
                      </a:lnTo>
                      <a:lnTo>
                        <a:pt x="6" y="222"/>
                      </a:lnTo>
                      <a:lnTo>
                        <a:pt x="6" y="221"/>
                      </a:lnTo>
                      <a:lnTo>
                        <a:pt x="9" y="220"/>
                      </a:lnTo>
                      <a:lnTo>
                        <a:pt x="9" y="219"/>
                      </a:lnTo>
                      <a:lnTo>
                        <a:pt x="12" y="216"/>
                      </a:lnTo>
                      <a:lnTo>
                        <a:pt x="15" y="213"/>
                      </a:lnTo>
                      <a:lnTo>
                        <a:pt x="21" y="207"/>
                      </a:lnTo>
                      <a:lnTo>
                        <a:pt x="23" y="207"/>
                      </a:lnTo>
                      <a:lnTo>
                        <a:pt x="29" y="210"/>
                      </a:lnTo>
                      <a:lnTo>
                        <a:pt x="39" y="224"/>
                      </a:lnTo>
                      <a:lnTo>
                        <a:pt x="44" y="227"/>
                      </a:lnTo>
                      <a:lnTo>
                        <a:pt x="51" y="230"/>
                      </a:lnTo>
                      <a:lnTo>
                        <a:pt x="58" y="225"/>
                      </a:lnTo>
                      <a:lnTo>
                        <a:pt x="63" y="222"/>
                      </a:lnTo>
                      <a:lnTo>
                        <a:pt x="70" y="220"/>
                      </a:lnTo>
                      <a:lnTo>
                        <a:pt x="88" y="220"/>
                      </a:lnTo>
                      <a:lnTo>
                        <a:pt x="95" y="218"/>
                      </a:lnTo>
                      <a:lnTo>
                        <a:pt x="107" y="216"/>
                      </a:lnTo>
                      <a:lnTo>
                        <a:pt x="113" y="220"/>
                      </a:lnTo>
                      <a:lnTo>
                        <a:pt x="124" y="234"/>
                      </a:lnTo>
                      <a:lnTo>
                        <a:pt x="148" y="255"/>
                      </a:lnTo>
                      <a:lnTo>
                        <a:pt x="153" y="256"/>
                      </a:lnTo>
                      <a:lnTo>
                        <a:pt x="155" y="255"/>
                      </a:lnTo>
                      <a:lnTo>
                        <a:pt x="155" y="251"/>
                      </a:lnTo>
                      <a:lnTo>
                        <a:pt x="154" y="248"/>
                      </a:lnTo>
                      <a:lnTo>
                        <a:pt x="153" y="244"/>
                      </a:lnTo>
                      <a:lnTo>
                        <a:pt x="153" y="242"/>
                      </a:lnTo>
                      <a:lnTo>
                        <a:pt x="154" y="240"/>
                      </a:lnTo>
                      <a:lnTo>
                        <a:pt x="155" y="239"/>
                      </a:lnTo>
                      <a:lnTo>
                        <a:pt x="156" y="239"/>
                      </a:lnTo>
                      <a:lnTo>
                        <a:pt x="158" y="240"/>
                      </a:lnTo>
                      <a:lnTo>
                        <a:pt x="160" y="240"/>
                      </a:lnTo>
                      <a:lnTo>
                        <a:pt x="161" y="240"/>
                      </a:lnTo>
                      <a:lnTo>
                        <a:pt x="162" y="239"/>
                      </a:lnTo>
                      <a:lnTo>
                        <a:pt x="165" y="236"/>
                      </a:lnTo>
                      <a:lnTo>
                        <a:pt x="165" y="234"/>
                      </a:lnTo>
                      <a:lnTo>
                        <a:pt x="165" y="228"/>
                      </a:lnTo>
                      <a:lnTo>
                        <a:pt x="166" y="222"/>
                      </a:lnTo>
                      <a:lnTo>
                        <a:pt x="166" y="216"/>
                      </a:lnTo>
                      <a:lnTo>
                        <a:pt x="170" y="207"/>
                      </a:lnTo>
                      <a:lnTo>
                        <a:pt x="172" y="198"/>
                      </a:lnTo>
                      <a:lnTo>
                        <a:pt x="172" y="197"/>
                      </a:lnTo>
                      <a:lnTo>
                        <a:pt x="173" y="195"/>
                      </a:lnTo>
                      <a:lnTo>
                        <a:pt x="180" y="191"/>
                      </a:lnTo>
                      <a:lnTo>
                        <a:pt x="186" y="186"/>
                      </a:lnTo>
                      <a:lnTo>
                        <a:pt x="190" y="185"/>
                      </a:lnTo>
                      <a:lnTo>
                        <a:pt x="195" y="188"/>
                      </a:lnTo>
                      <a:lnTo>
                        <a:pt x="196" y="190"/>
                      </a:lnTo>
                      <a:lnTo>
                        <a:pt x="197" y="195"/>
                      </a:lnTo>
                      <a:lnTo>
                        <a:pt x="198" y="196"/>
                      </a:lnTo>
                      <a:lnTo>
                        <a:pt x="200" y="201"/>
                      </a:lnTo>
                      <a:lnTo>
                        <a:pt x="201" y="204"/>
                      </a:lnTo>
                      <a:lnTo>
                        <a:pt x="204" y="209"/>
                      </a:lnTo>
                      <a:lnTo>
                        <a:pt x="206" y="208"/>
                      </a:lnTo>
                      <a:lnTo>
                        <a:pt x="209" y="203"/>
                      </a:lnTo>
                      <a:lnTo>
                        <a:pt x="212" y="202"/>
                      </a:lnTo>
                      <a:lnTo>
                        <a:pt x="224" y="201"/>
                      </a:lnTo>
                      <a:lnTo>
                        <a:pt x="226" y="201"/>
                      </a:lnTo>
                      <a:lnTo>
                        <a:pt x="230" y="201"/>
                      </a:lnTo>
                      <a:lnTo>
                        <a:pt x="232" y="198"/>
                      </a:lnTo>
                      <a:lnTo>
                        <a:pt x="237" y="192"/>
                      </a:lnTo>
                      <a:lnTo>
                        <a:pt x="239" y="191"/>
                      </a:lnTo>
                      <a:lnTo>
                        <a:pt x="243" y="191"/>
                      </a:lnTo>
                      <a:lnTo>
                        <a:pt x="245" y="191"/>
                      </a:lnTo>
                      <a:lnTo>
                        <a:pt x="249" y="189"/>
                      </a:lnTo>
                      <a:lnTo>
                        <a:pt x="267" y="186"/>
                      </a:lnTo>
                      <a:lnTo>
                        <a:pt x="270" y="185"/>
                      </a:lnTo>
                      <a:lnTo>
                        <a:pt x="285" y="183"/>
                      </a:lnTo>
                      <a:lnTo>
                        <a:pt x="297" y="179"/>
                      </a:lnTo>
                      <a:lnTo>
                        <a:pt x="300" y="182"/>
                      </a:lnTo>
                      <a:lnTo>
                        <a:pt x="303" y="183"/>
                      </a:lnTo>
                      <a:lnTo>
                        <a:pt x="306" y="184"/>
                      </a:lnTo>
                      <a:lnTo>
                        <a:pt x="308" y="183"/>
                      </a:lnTo>
                      <a:lnTo>
                        <a:pt x="314" y="174"/>
                      </a:lnTo>
                      <a:lnTo>
                        <a:pt x="318" y="174"/>
                      </a:lnTo>
                      <a:lnTo>
                        <a:pt x="334" y="173"/>
                      </a:lnTo>
                      <a:lnTo>
                        <a:pt x="338" y="173"/>
                      </a:lnTo>
                      <a:lnTo>
                        <a:pt x="345" y="171"/>
                      </a:lnTo>
                      <a:lnTo>
                        <a:pt x="348" y="171"/>
                      </a:lnTo>
                      <a:lnTo>
                        <a:pt x="360" y="179"/>
                      </a:lnTo>
                      <a:lnTo>
                        <a:pt x="363" y="179"/>
                      </a:lnTo>
                      <a:lnTo>
                        <a:pt x="364" y="177"/>
                      </a:lnTo>
                      <a:lnTo>
                        <a:pt x="366" y="176"/>
                      </a:lnTo>
                      <a:lnTo>
                        <a:pt x="377" y="178"/>
                      </a:lnTo>
                      <a:lnTo>
                        <a:pt x="381" y="177"/>
                      </a:lnTo>
                      <a:lnTo>
                        <a:pt x="383" y="174"/>
                      </a:lnTo>
                      <a:lnTo>
                        <a:pt x="383" y="172"/>
                      </a:lnTo>
                      <a:lnTo>
                        <a:pt x="384" y="167"/>
                      </a:lnTo>
                      <a:lnTo>
                        <a:pt x="387" y="164"/>
                      </a:lnTo>
                      <a:lnTo>
                        <a:pt x="389" y="160"/>
                      </a:lnTo>
                      <a:lnTo>
                        <a:pt x="405" y="159"/>
                      </a:lnTo>
                      <a:lnTo>
                        <a:pt x="408" y="156"/>
                      </a:lnTo>
                      <a:lnTo>
                        <a:pt x="418" y="147"/>
                      </a:lnTo>
                      <a:lnTo>
                        <a:pt x="422" y="144"/>
                      </a:lnTo>
                      <a:lnTo>
                        <a:pt x="430" y="142"/>
                      </a:lnTo>
                      <a:lnTo>
                        <a:pt x="429" y="137"/>
                      </a:lnTo>
                      <a:lnTo>
                        <a:pt x="429" y="135"/>
                      </a:lnTo>
                      <a:lnTo>
                        <a:pt x="426" y="131"/>
                      </a:lnTo>
                      <a:lnTo>
                        <a:pt x="425" y="130"/>
                      </a:lnTo>
                      <a:lnTo>
                        <a:pt x="425" y="126"/>
                      </a:lnTo>
                      <a:lnTo>
                        <a:pt x="424" y="122"/>
                      </a:lnTo>
                      <a:lnTo>
                        <a:pt x="424" y="119"/>
                      </a:lnTo>
                      <a:lnTo>
                        <a:pt x="425" y="116"/>
                      </a:lnTo>
                      <a:lnTo>
                        <a:pt x="425" y="112"/>
                      </a:lnTo>
                      <a:lnTo>
                        <a:pt x="424" y="108"/>
                      </a:lnTo>
                      <a:lnTo>
                        <a:pt x="424" y="106"/>
                      </a:lnTo>
                      <a:lnTo>
                        <a:pt x="425" y="105"/>
                      </a:lnTo>
                      <a:lnTo>
                        <a:pt x="426" y="101"/>
                      </a:lnTo>
                      <a:lnTo>
                        <a:pt x="426" y="100"/>
                      </a:lnTo>
                      <a:lnTo>
                        <a:pt x="428" y="98"/>
                      </a:lnTo>
                      <a:lnTo>
                        <a:pt x="429" y="96"/>
                      </a:lnTo>
                      <a:lnTo>
                        <a:pt x="432" y="93"/>
                      </a:lnTo>
                      <a:lnTo>
                        <a:pt x="435" y="90"/>
                      </a:lnTo>
                      <a:lnTo>
                        <a:pt x="436" y="87"/>
                      </a:lnTo>
                      <a:lnTo>
                        <a:pt x="438" y="86"/>
                      </a:lnTo>
                      <a:lnTo>
                        <a:pt x="441" y="83"/>
                      </a:lnTo>
                      <a:lnTo>
                        <a:pt x="443" y="81"/>
                      </a:lnTo>
                      <a:lnTo>
                        <a:pt x="444" y="78"/>
                      </a:lnTo>
                      <a:lnTo>
                        <a:pt x="443" y="76"/>
                      </a:lnTo>
                      <a:lnTo>
                        <a:pt x="443" y="72"/>
                      </a:lnTo>
                      <a:lnTo>
                        <a:pt x="443" y="68"/>
                      </a:lnTo>
                      <a:lnTo>
                        <a:pt x="448" y="66"/>
                      </a:lnTo>
                      <a:lnTo>
                        <a:pt x="452" y="65"/>
                      </a:lnTo>
                      <a:lnTo>
                        <a:pt x="453" y="60"/>
                      </a:lnTo>
                      <a:lnTo>
                        <a:pt x="453" y="57"/>
                      </a:lnTo>
                      <a:lnTo>
                        <a:pt x="453" y="51"/>
                      </a:lnTo>
                      <a:lnTo>
                        <a:pt x="453" y="47"/>
                      </a:lnTo>
                      <a:lnTo>
                        <a:pt x="454" y="42"/>
                      </a:lnTo>
                      <a:lnTo>
                        <a:pt x="453" y="38"/>
                      </a:lnTo>
                      <a:lnTo>
                        <a:pt x="450" y="32"/>
                      </a:lnTo>
                      <a:lnTo>
                        <a:pt x="448" y="24"/>
                      </a:lnTo>
                      <a:lnTo>
                        <a:pt x="447" y="21"/>
                      </a:lnTo>
                      <a:lnTo>
                        <a:pt x="447" y="16"/>
                      </a:lnTo>
                      <a:lnTo>
                        <a:pt x="447" y="12"/>
                      </a:lnTo>
                      <a:lnTo>
                        <a:pt x="448" y="10"/>
                      </a:lnTo>
                      <a:lnTo>
                        <a:pt x="447" y="8"/>
                      </a:lnTo>
                      <a:lnTo>
                        <a:pt x="446" y="4"/>
                      </a:lnTo>
                      <a:lnTo>
                        <a:pt x="432" y="10"/>
                      </a:lnTo>
                      <a:lnTo>
                        <a:pt x="426" y="15"/>
                      </a:lnTo>
                      <a:lnTo>
                        <a:pt x="405" y="16"/>
                      </a:lnTo>
                      <a:lnTo>
                        <a:pt x="393" y="16"/>
                      </a:lnTo>
                      <a:lnTo>
                        <a:pt x="382" y="17"/>
                      </a:lnTo>
                      <a:lnTo>
                        <a:pt x="375" y="17"/>
                      </a:lnTo>
                      <a:lnTo>
                        <a:pt x="362" y="15"/>
                      </a:lnTo>
                      <a:lnTo>
                        <a:pt x="348" y="10"/>
                      </a:lnTo>
                      <a:lnTo>
                        <a:pt x="344" y="10"/>
                      </a:lnTo>
                      <a:lnTo>
                        <a:pt x="329" y="16"/>
                      </a:lnTo>
                      <a:lnTo>
                        <a:pt x="324" y="18"/>
                      </a:lnTo>
                      <a:lnTo>
                        <a:pt x="318" y="18"/>
                      </a:lnTo>
                      <a:lnTo>
                        <a:pt x="316" y="21"/>
                      </a:lnTo>
                      <a:lnTo>
                        <a:pt x="311" y="22"/>
                      </a:lnTo>
                      <a:close/>
                    </a:path>
                  </a:pathLst>
                </a:custGeom>
                <a:solidFill>
                  <a:srgbClr val="FF9999"/>
                </a:solid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887" name="Freeform 143"/>
                <p:cNvSpPr>
                  <a:spLocks/>
                </p:cNvSpPr>
                <p:nvPr/>
              </p:nvSpPr>
              <p:spPr bwMode="auto">
                <a:xfrm rot="1627522">
                  <a:off x="2186" y="2676"/>
                  <a:ext cx="37" cy="38"/>
                </a:xfrm>
                <a:custGeom>
                  <a:avLst/>
                  <a:gdLst>
                    <a:gd name="T0" fmla="*/ 30 w 30"/>
                    <a:gd name="T1" fmla="*/ 8 h 26"/>
                    <a:gd name="T2" fmla="*/ 29 w 30"/>
                    <a:gd name="T3" fmla="*/ 10 h 26"/>
                    <a:gd name="T4" fmla="*/ 29 w 30"/>
                    <a:gd name="T5" fmla="*/ 13 h 26"/>
                    <a:gd name="T6" fmla="*/ 28 w 30"/>
                    <a:gd name="T7" fmla="*/ 18 h 26"/>
                    <a:gd name="T8" fmla="*/ 26 w 30"/>
                    <a:gd name="T9" fmla="*/ 20 h 26"/>
                    <a:gd name="T10" fmla="*/ 23 w 30"/>
                    <a:gd name="T11" fmla="*/ 25 h 26"/>
                    <a:gd name="T12" fmla="*/ 20 w 30"/>
                    <a:gd name="T13" fmla="*/ 26 h 26"/>
                    <a:gd name="T14" fmla="*/ 18 w 30"/>
                    <a:gd name="T15" fmla="*/ 26 h 26"/>
                    <a:gd name="T16" fmla="*/ 14 w 30"/>
                    <a:gd name="T17" fmla="*/ 26 h 26"/>
                    <a:gd name="T18" fmla="*/ 7 w 30"/>
                    <a:gd name="T19" fmla="*/ 26 h 26"/>
                    <a:gd name="T20" fmla="*/ 5 w 30"/>
                    <a:gd name="T21" fmla="*/ 25 h 26"/>
                    <a:gd name="T22" fmla="*/ 4 w 30"/>
                    <a:gd name="T23" fmla="*/ 23 h 26"/>
                    <a:gd name="T24" fmla="*/ 1 w 30"/>
                    <a:gd name="T25" fmla="*/ 20 h 26"/>
                    <a:gd name="T26" fmla="*/ 0 w 30"/>
                    <a:gd name="T27" fmla="*/ 16 h 26"/>
                    <a:gd name="T28" fmla="*/ 1 w 30"/>
                    <a:gd name="T29" fmla="*/ 13 h 26"/>
                    <a:gd name="T30" fmla="*/ 1 w 30"/>
                    <a:gd name="T31" fmla="*/ 10 h 26"/>
                    <a:gd name="T32" fmla="*/ 2 w 30"/>
                    <a:gd name="T33" fmla="*/ 8 h 26"/>
                    <a:gd name="T34" fmla="*/ 4 w 30"/>
                    <a:gd name="T35" fmla="*/ 5 h 26"/>
                    <a:gd name="T36" fmla="*/ 6 w 30"/>
                    <a:gd name="T37" fmla="*/ 4 h 26"/>
                    <a:gd name="T38" fmla="*/ 8 w 30"/>
                    <a:gd name="T39" fmla="*/ 1 h 26"/>
                    <a:gd name="T40" fmla="*/ 13 w 30"/>
                    <a:gd name="T41" fmla="*/ 1 h 26"/>
                    <a:gd name="T42" fmla="*/ 19 w 30"/>
                    <a:gd name="T43" fmla="*/ 0 h 26"/>
                    <a:gd name="T44" fmla="*/ 23 w 30"/>
                    <a:gd name="T45" fmla="*/ 1 h 26"/>
                    <a:gd name="T46" fmla="*/ 28 w 30"/>
                    <a:gd name="T47" fmla="*/ 2 h 26"/>
                    <a:gd name="T48" fmla="*/ 30 w 30"/>
                    <a:gd name="T4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0" h="26">
                      <a:moveTo>
                        <a:pt x="30" y="8"/>
                      </a:moveTo>
                      <a:lnTo>
                        <a:pt x="29" y="10"/>
                      </a:lnTo>
                      <a:lnTo>
                        <a:pt x="29" y="13"/>
                      </a:lnTo>
                      <a:lnTo>
                        <a:pt x="28" y="18"/>
                      </a:lnTo>
                      <a:lnTo>
                        <a:pt x="26" y="20"/>
                      </a:lnTo>
                      <a:lnTo>
                        <a:pt x="23" y="25"/>
                      </a:lnTo>
                      <a:lnTo>
                        <a:pt x="20" y="26"/>
                      </a:lnTo>
                      <a:lnTo>
                        <a:pt x="18" y="26"/>
                      </a:lnTo>
                      <a:lnTo>
                        <a:pt x="14" y="26"/>
                      </a:lnTo>
                      <a:lnTo>
                        <a:pt x="7" y="26"/>
                      </a:lnTo>
                      <a:lnTo>
                        <a:pt x="5" y="25"/>
                      </a:lnTo>
                      <a:lnTo>
                        <a:pt x="4" y="23"/>
                      </a:lnTo>
                      <a:lnTo>
                        <a:pt x="1" y="20"/>
                      </a:lnTo>
                      <a:lnTo>
                        <a:pt x="0" y="16"/>
                      </a:lnTo>
                      <a:lnTo>
                        <a:pt x="1" y="13"/>
                      </a:lnTo>
                      <a:lnTo>
                        <a:pt x="1" y="10"/>
                      </a:lnTo>
                      <a:lnTo>
                        <a:pt x="2" y="8"/>
                      </a:lnTo>
                      <a:lnTo>
                        <a:pt x="4" y="5"/>
                      </a:lnTo>
                      <a:lnTo>
                        <a:pt x="6" y="4"/>
                      </a:lnTo>
                      <a:lnTo>
                        <a:pt x="8" y="1"/>
                      </a:lnTo>
                      <a:lnTo>
                        <a:pt x="13" y="1"/>
                      </a:lnTo>
                      <a:lnTo>
                        <a:pt x="19" y="0"/>
                      </a:lnTo>
                      <a:lnTo>
                        <a:pt x="23" y="1"/>
                      </a:lnTo>
                      <a:lnTo>
                        <a:pt x="28" y="2"/>
                      </a:lnTo>
                      <a:lnTo>
                        <a:pt x="30" y="8"/>
                      </a:lnTo>
                      <a:close/>
                    </a:path>
                  </a:pathLst>
                </a:custGeom>
                <a:solidFill>
                  <a:srgbClr val="FF9999"/>
                </a:solid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888" name="Freeform 144"/>
                <p:cNvSpPr>
                  <a:spLocks/>
                </p:cNvSpPr>
                <p:nvPr/>
              </p:nvSpPr>
              <p:spPr bwMode="auto">
                <a:xfrm rot="1627522">
                  <a:off x="1800" y="3049"/>
                  <a:ext cx="37" cy="27"/>
                </a:xfrm>
                <a:custGeom>
                  <a:avLst/>
                  <a:gdLst>
                    <a:gd name="T0" fmla="*/ 5 w 30"/>
                    <a:gd name="T1" fmla="*/ 5 h 18"/>
                    <a:gd name="T2" fmla="*/ 5 w 30"/>
                    <a:gd name="T3" fmla="*/ 4 h 18"/>
                    <a:gd name="T4" fmla="*/ 5 w 30"/>
                    <a:gd name="T5" fmla="*/ 2 h 18"/>
                    <a:gd name="T6" fmla="*/ 5 w 30"/>
                    <a:gd name="T7" fmla="*/ 1 h 18"/>
                    <a:gd name="T8" fmla="*/ 6 w 30"/>
                    <a:gd name="T9" fmla="*/ 0 h 18"/>
                    <a:gd name="T10" fmla="*/ 7 w 30"/>
                    <a:gd name="T11" fmla="*/ 0 h 18"/>
                    <a:gd name="T12" fmla="*/ 10 w 30"/>
                    <a:gd name="T13" fmla="*/ 1 h 18"/>
                    <a:gd name="T14" fmla="*/ 10 w 30"/>
                    <a:gd name="T15" fmla="*/ 2 h 18"/>
                    <a:gd name="T16" fmla="*/ 12 w 30"/>
                    <a:gd name="T17" fmla="*/ 4 h 18"/>
                    <a:gd name="T18" fmla="*/ 15 w 30"/>
                    <a:gd name="T19" fmla="*/ 4 h 18"/>
                    <a:gd name="T20" fmla="*/ 17 w 30"/>
                    <a:gd name="T21" fmla="*/ 5 h 18"/>
                    <a:gd name="T22" fmla="*/ 19 w 30"/>
                    <a:gd name="T23" fmla="*/ 6 h 18"/>
                    <a:gd name="T24" fmla="*/ 22 w 30"/>
                    <a:gd name="T25" fmla="*/ 5 h 18"/>
                    <a:gd name="T26" fmla="*/ 23 w 30"/>
                    <a:gd name="T27" fmla="*/ 5 h 18"/>
                    <a:gd name="T28" fmla="*/ 24 w 30"/>
                    <a:gd name="T29" fmla="*/ 5 h 18"/>
                    <a:gd name="T30" fmla="*/ 25 w 30"/>
                    <a:gd name="T31" fmla="*/ 5 h 18"/>
                    <a:gd name="T32" fmla="*/ 28 w 30"/>
                    <a:gd name="T33" fmla="*/ 4 h 18"/>
                    <a:gd name="T34" fmla="*/ 29 w 30"/>
                    <a:gd name="T35" fmla="*/ 4 h 18"/>
                    <a:gd name="T36" fmla="*/ 29 w 30"/>
                    <a:gd name="T37" fmla="*/ 5 h 18"/>
                    <a:gd name="T38" fmla="*/ 30 w 30"/>
                    <a:gd name="T39" fmla="*/ 6 h 18"/>
                    <a:gd name="T40" fmla="*/ 29 w 30"/>
                    <a:gd name="T41" fmla="*/ 7 h 18"/>
                    <a:gd name="T42" fmla="*/ 29 w 30"/>
                    <a:gd name="T43" fmla="*/ 10 h 18"/>
                    <a:gd name="T44" fmla="*/ 28 w 30"/>
                    <a:gd name="T45" fmla="*/ 11 h 18"/>
                    <a:gd name="T46" fmla="*/ 25 w 30"/>
                    <a:gd name="T47" fmla="*/ 13 h 18"/>
                    <a:gd name="T48" fmla="*/ 22 w 30"/>
                    <a:gd name="T49" fmla="*/ 14 h 18"/>
                    <a:gd name="T50" fmla="*/ 19 w 30"/>
                    <a:gd name="T51" fmla="*/ 17 h 18"/>
                    <a:gd name="T52" fmla="*/ 17 w 30"/>
                    <a:gd name="T53" fmla="*/ 17 h 18"/>
                    <a:gd name="T54" fmla="*/ 15 w 30"/>
                    <a:gd name="T55" fmla="*/ 18 h 18"/>
                    <a:gd name="T56" fmla="*/ 13 w 30"/>
                    <a:gd name="T57" fmla="*/ 18 h 18"/>
                    <a:gd name="T58" fmla="*/ 11 w 30"/>
                    <a:gd name="T59" fmla="*/ 18 h 18"/>
                    <a:gd name="T60" fmla="*/ 9 w 30"/>
                    <a:gd name="T61" fmla="*/ 17 h 18"/>
                    <a:gd name="T62" fmla="*/ 5 w 30"/>
                    <a:gd name="T63" fmla="*/ 17 h 18"/>
                    <a:gd name="T64" fmla="*/ 3 w 30"/>
                    <a:gd name="T65" fmla="*/ 17 h 18"/>
                    <a:gd name="T66" fmla="*/ 1 w 30"/>
                    <a:gd name="T67" fmla="*/ 17 h 18"/>
                    <a:gd name="T68" fmla="*/ 0 w 30"/>
                    <a:gd name="T69" fmla="*/ 16 h 18"/>
                    <a:gd name="T70" fmla="*/ 0 w 30"/>
                    <a:gd name="T71" fmla="*/ 14 h 18"/>
                    <a:gd name="T72" fmla="*/ 1 w 30"/>
                    <a:gd name="T73" fmla="*/ 13 h 18"/>
                    <a:gd name="T74" fmla="*/ 1 w 30"/>
                    <a:gd name="T75" fmla="*/ 12 h 18"/>
                    <a:gd name="T76" fmla="*/ 3 w 30"/>
                    <a:gd name="T77" fmla="*/ 11 h 18"/>
                    <a:gd name="T78" fmla="*/ 4 w 30"/>
                    <a:gd name="T79" fmla="*/ 10 h 18"/>
                    <a:gd name="T80" fmla="*/ 4 w 30"/>
                    <a:gd name="T81" fmla="*/ 8 h 18"/>
                    <a:gd name="T82" fmla="*/ 5 w 30"/>
                    <a:gd name="T83" fmla="*/ 7 h 18"/>
                    <a:gd name="T84" fmla="*/ 5 w 30"/>
                    <a:gd name="T85"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 h="18">
                      <a:moveTo>
                        <a:pt x="5" y="5"/>
                      </a:moveTo>
                      <a:lnTo>
                        <a:pt x="5" y="4"/>
                      </a:lnTo>
                      <a:lnTo>
                        <a:pt x="5" y="2"/>
                      </a:lnTo>
                      <a:lnTo>
                        <a:pt x="5" y="1"/>
                      </a:lnTo>
                      <a:lnTo>
                        <a:pt x="6" y="0"/>
                      </a:lnTo>
                      <a:lnTo>
                        <a:pt x="7" y="0"/>
                      </a:lnTo>
                      <a:lnTo>
                        <a:pt x="10" y="1"/>
                      </a:lnTo>
                      <a:lnTo>
                        <a:pt x="10" y="2"/>
                      </a:lnTo>
                      <a:lnTo>
                        <a:pt x="12" y="4"/>
                      </a:lnTo>
                      <a:lnTo>
                        <a:pt x="15" y="4"/>
                      </a:lnTo>
                      <a:lnTo>
                        <a:pt x="17" y="5"/>
                      </a:lnTo>
                      <a:lnTo>
                        <a:pt x="19" y="6"/>
                      </a:lnTo>
                      <a:lnTo>
                        <a:pt x="22" y="5"/>
                      </a:lnTo>
                      <a:lnTo>
                        <a:pt x="23" y="5"/>
                      </a:lnTo>
                      <a:lnTo>
                        <a:pt x="24" y="5"/>
                      </a:lnTo>
                      <a:lnTo>
                        <a:pt x="25" y="5"/>
                      </a:lnTo>
                      <a:lnTo>
                        <a:pt x="28" y="4"/>
                      </a:lnTo>
                      <a:lnTo>
                        <a:pt x="29" y="4"/>
                      </a:lnTo>
                      <a:lnTo>
                        <a:pt x="29" y="5"/>
                      </a:lnTo>
                      <a:lnTo>
                        <a:pt x="30" y="6"/>
                      </a:lnTo>
                      <a:lnTo>
                        <a:pt x="29" y="7"/>
                      </a:lnTo>
                      <a:lnTo>
                        <a:pt x="29" y="10"/>
                      </a:lnTo>
                      <a:lnTo>
                        <a:pt x="28" y="11"/>
                      </a:lnTo>
                      <a:lnTo>
                        <a:pt x="25" y="13"/>
                      </a:lnTo>
                      <a:lnTo>
                        <a:pt x="22" y="14"/>
                      </a:lnTo>
                      <a:lnTo>
                        <a:pt x="19" y="17"/>
                      </a:lnTo>
                      <a:lnTo>
                        <a:pt x="17" y="17"/>
                      </a:lnTo>
                      <a:lnTo>
                        <a:pt x="15" y="18"/>
                      </a:lnTo>
                      <a:lnTo>
                        <a:pt x="13" y="18"/>
                      </a:lnTo>
                      <a:lnTo>
                        <a:pt x="11" y="18"/>
                      </a:lnTo>
                      <a:lnTo>
                        <a:pt x="9" y="17"/>
                      </a:lnTo>
                      <a:lnTo>
                        <a:pt x="5" y="17"/>
                      </a:lnTo>
                      <a:lnTo>
                        <a:pt x="3" y="17"/>
                      </a:lnTo>
                      <a:lnTo>
                        <a:pt x="1" y="17"/>
                      </a:lnTo>
                      <a:lnTo>
                        <a:pt x="0" y="16"/>
                      </a:lnTo>
                      <a:lnTo>
                        <a:pt x="0" y="14"/>
                      </a:lnTo>
                      <a:lnTo>
                        <a:pt x="1" y="13"/>
                      </a:lnTo>
                      <a:lnTo>
                        <a:pt x="1" y="12"/>
                      </a:lnTo>
                      <a:lnTo>
                        <a:pt x="3" y="11"/>
                      </a:lnTo>
                      <a:lnTo>
                        <a:pt x="4" y="10"/>
                      </a:lnTo>
                      <a:lnTo>
                        <a:pt x="4" y="8"/>
                      </a:lnTo>
                      <a:lnTo>
                        <a:pt x="5" y="7"/>
                      </a:lnTo>
                      <a:lnTo>
                        <a:pt x="5" y="5"/>
                      </a:lnTo>
                      <a:close/>
                    </a:path>
                  </a:pathLst>
                </a:custGeom>
                <a:solidFill>
                  <a:srgbClr val="FF9999"/>
                </a:solid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889" name="Freeform 145"/>
                <p:cNvSpPr>
                  <a:spLocks/>
                </p:cNvSpPr>
                <p:nvPr/>
              </p:nvSpPr>
              <p:spPr bwMode="auto">
                <a:xfrm rot="1627522">
                  <a:off x="1850" y="3008"/>
                  <a:ext cx="22" cy="41"/>
                </a:xfrm>
                <a:custGeom>
                  <a:avLst/>
                  <a:gdLst>
                    <a:gd name="T0" fmla="*/ 12 w 18"/>
                    <a:gd name="T1" fmla="*/ 6 h 27"/>
                    <a:gd name="T2" fmla="*/ 12 w 18"/>
                    <a:gd name="T3" fmla="*/ 7 h 27"/>
                    <a:gd name="T4" fmla="*/ 14 w 18"/>
                    <a:gd name="T5" fmla="*/ 9 h 27"/>
                    <a:gd name="T6" fmla="*/ 15 w 18"/>
                    <a:gd name="T7" fmla="*/ 12 h 27"/>
                    <a:gd name="T8" fmla="*/ 16 w 18"/>
                    <a:gd name="T9" fmla="*/ 14 h 27"/>
                    <a:gd name="T10" fmla="*/ 16 w 18"/>
                    <a:gd name="T11" fmla="*/ 15 h 27"/>
                    <a:gd name="T12" fmla="*/ 17 w 18"/>
                    <a:gd name="T13" fmla="*/ 17 h 27"/>
                    <a:gd name="T14" fmla="*/ 18 w 18"/>
                    <a:gd name="T15" fmla="*/ 18 h 27"/>
                    <a:gd name="T16" fmla="*/ 17 w 18"/>
                    <a:gd name="T17" fmla="*/ 19 h 27"/>
                    <a:gd name="T18" fmla="*/ 17 w 18"/>
                    <a:gd name="T19" fmla="*/ 21 h 27"/>
                    <a:gd name="T20" fmla="*/ 17 w 18"/>
                    <a:gd name="T21" fmla="*/ 25 h 27"/>
                    <a:gd name="T22" fmla="*/ 16 w 18"/>
                    <a:gd name="T23" fmla="*/ 25 h 27"/>
                    <a:gd name="T24" fmla="*/ 14 w 18"/>
                    <a:gd name="T25" fmla="*/ 26 h 27"/>
                    <a:gd name="T26" fmla="*/ 14 w 18"/>
                    <a:gd name="T27" fmla="*/ 27 h 27"/>
                    <a:gd name="T28" fmla="*/ 12 w 18"/>
                    <a:gd name="T29" fmla="*/ 26 h 27"/>
                    <a:gd name="T30" fmla="*/ 10 w 18"/>
                    <a:gd name="T31" fmla="*/ 25 h 27"/>
                    <a:gd name="T32" fmla="*/ 8 w 18"/>
                    <a:gd name="T33" fmla="*/ 21 h 27"/>
                    <a:gd name="T34" fmla="*/ 4 w 18"/>
                    <a:gd name="T35" fmla="*/ 18 h 27"/>
                    <a:gd name="T36" fmla="*/ 3 w 18"/>
                    <a:gd name="T37" fmla="*/ 17 h 27"/>
                    <a:gd name="T38" fmla="*/ 2 w 18"/>
                    <a:gd name="T39" fmla="*/ 13 h 27"/>
                    <a:gd name="T40" fmla="*/ 0 w 18"/>
                    <a:gd name="T41" fmla="*/ 11 h 27"/>
                    <a:gd name="T42" fmla="*/ 0 w 18"/>
                    <a:gd name="T43" fmla="*/ 7 h 27"/>
                    <a:gd name="T44" fmla="*/ 0 w 18"/>
                    <a:gd name="T45" fmla="*/ 5 h 27"/>
                    <a:gd name="T46" fmla="*/ 2 w 18"/>
                    <a:gd name="T47" fmla="*/ 3 h 27"/>
                    <a:gd name="T48" fmla="*/ 2 w 18"/>
                    <a:gd name="T49" fmla="*/ 2 h 27"/>
                    <a:gd name="T50" fmla="*/ 5 w 18"/>
                    <a:gd name="T51" fmla="*/ 0 h 27"/>
                    <a:gd name="T52" fmla="*/ 6 w 18"/>
                    <a:gd name="T53" fmla="*/ 0 h 27"/>
                    <a:gd name="T54" fmla="*/ 9 w 18"/>
                    <a:gd name="T55" fmla="*/ 0 h 27"/>
                    <a:gd name="T56" fmla="*/ 10 w 18"/>
                    <a:gd name="T57" fmla="*/ 1 h 27"/>
                    <a:gd name="T58" fmla="*/ 10 w 18"/>
                    <a:gd name="T59" fmla="*/ 2 h 27"/>
                    <a:gd name="T60" fmla="*/ 12 w 18"/>
                    <a:gd name="T61"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 h="27">
                      <a:moveTo>
                        <a:pt x="12" y="6"/>
                      </a:moveTo>
                      <a:lnTo>
                        <a:pt x="12" y="7"/>
                      </a:lnTo>
                      <a:lnTo>
                        <a:pt x="14" y="9"/>
                      </a:lnTo>
                      <a:lnTo>
                        <a:pt x="15" y="12"/>
                      </a:lnTo>
                      <a:lnTo>
                        <a:pt x="16" y="14"/>
                      </a:lnTo>
                      <a:lnTo>
                        <a:pt x="16" y="15"/>
                      </a:lnTo>
                      <a:lnTo>
                        <a:pt x="17" y="17"/>
                      </a:lnTo>
                      <a:lnTo>
                        <a:pt x="18" y="18"/>
                      </a:lnTo>
                      <a:lnTo>
                        <a:pt x="17" y="19"/>
                      </a:lnTo>
                      <a:lnTo>
                        <a:pt x="17" y="21"/>
                      </a:lnTo>
                      <a:lnTo>
                        <a:pt x="17" y="25"/>
                      </a:lnTo>
                      <a:lnTo>
                        <a:pt x="16" y="25"/>
                      </a:lnTo>
                      <a:lnTo>
                        <a:pt x="14" y="26"/>
                      </a:lnTo>
                      <a:lnTo>
                        <a:pt x="14" y="27"/>
                      </a:lnTo>
                      <a:lnTo>
                        <a:pt x="12" y="26"/>
                      </a:lnTo>
                      <a:lnTo>
                        <a:pt x="10" y="25"/>
                      </a:lnTo>
                      <a:lnTo>
                        <a:pt x="8" y="21"/>
                      </a:lnTo>
                      <a:lnTo>
                        <a:pt x="4" y="18"/>
                      </a:lnTo>
                      <a:lnTo>
                        <a:pt x="3" y="17"/>
                      </a:lnTo>
                      <a:lnTo>
                        <a:pt x="2" y="13"/>
                      </a:lnTo>
                      <a:lnTo>
                        <a:pt x="0" y="11"/>
                      </a:lnTo>
                      <a:lnTo>
                        <a:pt x="0" y="7"/>
                      </a:lnTo>
                      <a:lnTo>
                        <a:pt x="0" y="5"/>
                      </a:lnTo>
                      <a:lnTo>
                        <a:pt x="2" y="3"/>
                      </a:lnTo>
                      <a:lnTo>
                        <a:pt x="2" y="2"/>
                      </a:lnTo>
                      <a:lnTo>
                        <a:pt x="5" y="0"/>
                      </a:lnTo>
                      <a:lnTo>
                        <a:pt x="6" y="0"/>
                      </a:lnTo>
                      <a:lnTo>
                        <a:pt x="9" y="0"/>
                      </a:lnTo>
                      <a:lnTo>
                        <a:pt x="10" y="1"/>
                      </a:lnTo>
                      <a:lnTo>
                        <a:pt x="10" y="2"/>
                      </a:lnTo>
                      <a:lnTo>
                        <a:pt x="12" y="6"/>
                      </a:lnTo>
                      <a:close/>
                    </a:path>
                  </a:pathLst>
                </a:custGeom>
                <a:solidFill>
                  <a:srgbClr val="FF9999"/>
                </a:solid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890" name="Freeform 146"/>
                <p:cNvSpPr>
                  <a:spLocks/>
                </p:cNvSpPr>
                <p:nvPr/>
              </p:nvSpPr>
              <p:spPr bwMode="auto">
                <a:xfrm rot="1627522">
                  <a:off x="2392" y="2818"/>
                  <a:ext cx="508" cy="725"/>
                </a:xfrm>
                <a:custGeom>
                  <a:avLst/>
                  <a:gdLst>
                    <a:gd name="T0" fmla="*/ 310 w 409"/>
                    <a:gd name="T1" fmla="*/ 251 h 490"/>
                    <a:gd name="T2" fmla="*/ 326 w 409"/>
                    <a:gd name="T3" fmla="*/ 286 h 490"/>
                    <a:gd name="T4" fmla="*/ 343 w 409"/>
                    <a:gd name="T5" fmla="*/ 250 h 490"/>
                    <a:gd name="T6" fmla="*/ 355 w 409"/>
                    <a:gd name="T7" fmla="*/ 253 h 490"/>
                    <a:gd name="T8" fmla="*/ 379 w 409"/>
                    <a:gd name="T9" fmla="*/ 256 h 490"/>
                    <a:gd name="T10" fmla="*/ 401 w 409"/>
                    <a:gd name="T11" fmla="*/ 262 h 490"/>
                    <a:gd name="T12" fmla="*/ 407 w 409"/>
                    <a:gd name="T13" fmla="*/ 294 h 490"/>
                    <a:gd name="T14" fmla="*/ 402 w 409"/>
                    <a:gd name="T15" fmla="*/ 345 h 490"/>
                    <a:gd name="T16" fmla="*/ 367 w 409"/>
                    <a:gd name="T17" fmla="*/ 305 h 490"/>
                    <a:gd name="T18" fmla="*/ 335 w 409"/>
                    <a:gd name="T19" fmla="*/ 315 h 490"/>
                    <a:gd name="T20" fmla="*/ 298 w 409"/>
                    <a:gd name="T21" fmla="*/ 359 h 490"/>
                    <a:gd name="T22" fmla="*/ 241 w 409"/>
                    <a:gd name="T23" fmla="*/ 366 h 490"/>
                    <a:gd name="T24" fmla="*/ 148 w 409"/>
                    <a:gd name="T25" fmla="*/ 369 h 490"/>
                    <a:gd name="T26" fmla="*/ 172 w 409"/>
                    <a:gd name="T27" fmla="*/ 340 h 490"/>
                    <a:gd name="T28" fmla="*/ 139 w 409"/>
                    <a:gd name="T29" fmla="*/ 340 h 490"/>
                    <a:gd name="T30" fmla="*/ 128 w 409"/>
                    <a:gd name="T31" fmla="*/ 333 h 490"/>
                    <a:gd name="T32" fmla="*/ 122 w 409"/>
                    <a:gd name="T33" fmla="*/ 300 h 490"/>
                    <a:gd name="T34" fmla="*/ 92 w 409"/>
                    <a:gd name="T35" fmla="*/ 347 h 490"/>
                    <a:gd name="T36" fmla="*/ 134 w 409"/>
                    <a:gd name="T37" fmla="*/ 373 h 490"/>
                    <a:gd name="T38" fmla="*/ 66 w 409"/>
                    <a:gd name="T39" fmla="*/ 421 h 490"/>
                    <a:gd name="T40" fmla="*/ 31 w 409"/>
                    <a:gd name="T41" fmla="*/ 468 h 490"/>
                    <a:gd name="T42" fmla="*/ 10 w 409"/>
                    <a:gd name="T43" fmla="*/ 478 h 490"/>
                    <a:gd name="T44" fmla="*/ 11 w 409"/>
                    <a:gd name="T45" fmla="*/ 457 h 490"/>
                    <a:gd name="T46" fmla="*/ 34 w 409"/>
                    <a:gd name="T47" fmla="*/ 436 h 490"/>
                    <a:gd name="T48" fmla="*/ 35 w 409"/>
                    <a:gd name="T49" fmla="*/ 393 h 490"/>
                    <a:gd name="T50" fmla="*/ 48 w 409"/>
                    <a:gd name="T51" fmla="*/ 372 h 490"/>
                    <a:gd name="T52" fmla="*/ 34 w 409"/>
                    <a:gd name="T53" fmla="*/ 348 h 490"/>
                    <a:gd name="T54" fmla="*/ 37 w 409"/>
                    <a:gd name="T55" fmla="*/ 328 h 490"/>
                    <a:gd name="T56" fmla="*/ 55 w 409"/>
                    <a:gd name="T57" fmla="*/ 321 h 490"/>
                    <a:gd name="T58" fmla="*/ 77 w 409"/>
                    <a:gd name="T59" fmla="*/ 282 h 490"/>
                    <a:gd name="T60" fmla="*/ 80 w 409"/>
                    <a:gd name="T61" fmla="*/ 247 h 490"/>
                    <a:gd name="T62" fmla="*/ 73 w 409"/>
                    <a:gd name="T63" fmla="*/ 221 h 490"/>
                    <a:gd name="T64" fmla="*/ 65 w 409"/>
                    <a:gd name="T65" fmla="*/ 204 h 490"/>
                    <a:gd name="T66" fmla="*/ 89 w 409"/>
                    <a:gd name="T67" fmla="*/ 184 h 490"/>
                    <a:gd name="T68" fmla="*/ 115 w 409"/>
                    <a:gd name="T69" fmla="*/ 180 h 490"/>
                    <a:gd name="T70" fmla="*/ 110 w 409"/>
                    <a:gd name="T71" fmla="*/ 160 h 490"/>
                    <a:gd name="T72" fmla="*/ 115 w 409"/>
                    <a:gd name="T73" fmla="*/ 137 h 490"/>
                    <a:gd name="T74" fmla="*/ 131 w 409"/>
                    <a:gd name="T75" fmla="*/ 109 h 490"/>
                    <a:gd name="T76" fmla="*/ 151 w 409"/>
                    <a:gd name="T77" fmla="*/ 111 h 490"/>
                    <a:gd name="T78" fmla="*/ 167 w 409"/>
                    <a:gd name="T79" fmla="*/ 93 h 490"/>
                    <a:gd name="T80" fmla="*/ 191 w 409"/>
                    <a:gd name="T81" fmla="*/ 91 h 490"/>
                    <a:gd name="T82" fmla="*/ 211 w 409"/>
                    <a:gd name="T83" fmla="*/ 95 h 490"/>
                    <a:gd name="T84" fmla="*/ 226 w 409"/>
                    <a:gd name="T85" fmla="*/ 93 h 490"/>
                    <a:gd name="T86" fmla="*/ 239 w 409"/>
                    <a:gd name="T87" fmla="*/ 65 h 490"/>
                    <a:gd name="T88" fmla="*/ 280 w 409"/>
                    <a:gd name="T89" fmla="*/ 22 h 490"/>
                    <a:gd name="T90" fmla="*/ 296 w 409"/>
                    <a:gd name="T91" fmla="*/ 28 h 490"/>
                    <a:gd name="T92" fmla="*/ 317 w 409"/>
                    <a:gd name="T93" fmla="*/ 28 h 490"/>
                    <a:gd name="T94" fmla="*/ 323 w 409"/>
                    <a:gd name="T95" fmla="*/ 15 h 490"/>
                    <a:gd name="T96" fmla="*/ 354 w 409"/>
                    <a:gd name="T97" fmla="*/ 7 h 490"/>
                    <a:gd name="T98" fmla="*/ 364 w 409"/>
                    <a:gd name="T99" fmla="*/ 25 h 490"/>
                    <a:gd name="T100" fmla="*/ 358 w 409"/>
                    <a:gd name="T101" fmla="*/ 48 h 490"/>
                    <a:gd name="T102" fmla="*/ 331 w 409"/>
                    <a:gd name="T103" fmla="*/ 89 h 490"/>
                    <a:gd name="T104" fmla="*/ 354 w 409"/>
                    <a:gd name="T105" fmla="*/ 95 h 490"/>
                    <a:gd name="T106" fmla="*/ 352 w 409"/>
                    <a:gd name="T107" fmla="*/ 132 h 490"/>
                    <a:gd name="T108" fmla="*/ 360 w 409"/>
                    <a:gd name="T109" fmla="*/ 163 h 490"/>
                    <a:gd name="T110" fmla="*/ 342 w 409"/>
                    <a:gd name="T111" fmla="*/ 174 h 490"/>
                    <a:gd name="T112" fmla="*/ 311 w 409"/>
                    <a:gd name="T113" fmla="*/ 173 h 490"/>
                    <a:gd name="T114" fmla="*/ 310 w 409"/>
                    <a:gd name="T115" fmla="*/ 213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09" h="490">
                      <a:moveTo>
                        <a:pt x="310" y="213"/>
                      </a:moveTo>
                      <a:lnTo>
                        <a:pt x="312" y="217"/>
                      </a:lnTo>
                      <a:lnTo>
                        <a:pt x="312" y="222"/>
                      </a:lnTo>
                      <a:lnTo>
                        <a:pt x="313" y="227"/>
                      </a:lnTo>
                      <a:lnTo>
                        <a:pt x="313" y="235"/>
                      </a:lnTo>
                      <a:lnTo>
                        <a:pt x="313" y="243"/>
                      </a:lnTo>
                      <a:lnTo>
                        <a:pt x="312" y="247"/>
                      </a:lnTo>
                      <a:lnTo>
                        <a:pt x="310" y="251"/>
                      </a:lnTo>
                      <a:lnTo>
                        <a:pt x="311" y="259"/>
                      </a:lnTo>
                      <a:lnTo>
                        <a:pt x="313" y="264"/>
                      </a:lnTo>
                      <a:lnTo>
                        <a:pt x="318" y="264"/>
                      </a:lnTo>
                      <a:lnTo>
                        <a:pt x="320" y="265"/>
                      </a:lnTo>
                      <a:lnTo>
                        <a:pt x="322" y="271"/>
                      </a:lnTo>
                      <a:lnTo>
                        <a:pt x="323" y="277"/>
                      </a:lnTo>
                      <a:lnTo>
                        <a:pt x="324" y="281"/>
                      </a:lnTo>
                      <a:lnTo>
                        <a:pt x="326" y="286"/>
                      </a:lnTo>
                      <a:lnTo>
                        <a:pt x="330" y="286"/>
                      </a:lnTo>
                      <a:lnTo>
                        <a:pt x="334" y="285"/>
                      </a:lnTo>
                      <a:lnTo>
                        <a:pt x="338" y="274"/>
                      </a:lnTo>
                      <a:lnTo>
                        <a:pt x="340" y="268"/>
                      </a:lnTo>
                      <a:lnTo>
                        <a:pt x="338" y="264"/>
                      </a:lnTo>
                      <a:lnTo>
                        <a:pt x="340" y="258"/>
                      </a:lnTo>
                      <a:lnTo>
                        <a:pt x="341" y="253"/>
                      </a:lnTo>
                      <a:lnTo>
                        <a:pt x="343" y="250"/>
                      </a:lnTo>
                      <a:lnTo>
                        <a:pt x="344" y="247"/>
                      </a:lnTo>
                      <a:lnTo>
                        <a:pt x="347" y="246"/>
                      </a:lnTo>
                      <a:lnTo>
                        <a:pt x="348" y="247"/>
                      </a:lnTo>
                      <a:lnTo>
                        <a:pt x="348" y="249"/>
                      </a:lnTo>
                      <a:lnTo>
                        <a:pt x="349" y="251"/>
                      </a:lnTo>
                      <a:lnTo>
                        <a:pt x="350" y="252"/>
                      </a:lnTo>
                      <a:lnTo>
                        <a:pt x="354" y="252"/>
                      </a:lnTo>
                      <a:lnTo>
                        <a:pt x="355" y="253"/>
                      </a:lnTo>
                      <a:lnTo>
                        <a:pt x="356" y="256"/>
                      </a:lnTo>
                      <a:lnTo>
                        <a:pt x="358" y="258"/>
                      </a:lnTo>
                      <a:lnTo>
                        <a:pt x="360" y="259"/>
                      </a:lnTo>
                      <a:lnTo>
                        <a:pt x="365" y="259"/>
                      </a:lnTo>
                      <a:lnTo>
                        <a:pt x="370" y="258"/>
                      </a:lnTo>
                      <a:lnTo>
                        <a:pt x="372" y="258"/>
                      </a:lnTo>
                      <a:lnTo>
                        <a:pt x="377" y="256"/>
                      </a:lnTo>
                      <a:lnTo>
                        <a:pt x="379" y="256"/>
                      </a:lnTo>
                      <a:lnTo>
                        <a:pt x="384" y="256"/>
                      </a:lnTo>
                      <a:lnTo>
                        <a:pt x="386" y="255"/>
                      </a:lnTo>
                      <a:lnTo>
                        <a:pt x="390" y="252"/>
                      </a:lnTo>
                      <a:lnTo>
                        <a:pt x="391" y="251"/>
                      </a:lnTo>
                      <a:lnTo>
                        <a:pt x="395" y="251"/>
                      </a:lnTo>
                      <a:lnTo>
                        <a:pt x="398" y="253"/>
                      </a:lnTo>
                      <a:lnTo>
                        <a:pt x="401" y="257"/>
                      </a:lnTo>
                      <a:lnTo>
                        <a:pt x="401" y="262"/>
                      </a:lnTo>
                      <a:lnTo>
                        <a:pt x="401" y="265"/>
                      </a:lnTo>
                      <a:lnTo>
                        <a:pt x="398" y="269"/>
                      </a:lnTo>
                      <a:lnTo>
                        <a:pt x="396" y="274"/>
                      </a:lnTo>
                      <a:lnTo>
                        <a:pt x="395" y="277"/>
                      </a:lnTo>
                      <a:lnTo>
                        <a:pt x="396" y="281"/>
                      </a:lnTo>
                      <a:lnTo>
                        <a:pt x="401" y="289"/>
                      </a:lnTo>
                      <a:lnTo>
                        <a:pt x="404" y="292"/>
                      </a:lnTo>
                      <a:lnTo>
                        <a:pt x="407" y="294"/>
                      </a:lnTo>
                      <a:lnTo>
                        <a:pt x="408" y="294"/>
                      </a:lnTo>
                      <a:lnTo>
                        <a:pt x="408" y="297"/>
                      </a:lnTo>
                      <a:lnTo>
                        <a:pt x="404" y="306"/>
                      </a:lnTo>
                      <a:lnTo>
                        <a:pt x="406" y="312"/>
                      </a:lnTo>
                      <a:lnTo>
                        <a:pt x="408" y="316"/>
                      </a:lnTo>
                      <a:lnTo>
                        <a:pt x="409" y="319"/>
                      </a:lnTo>
                      <a:lnTo>
                        <a:pt x="409" y="325"/>
                      </a:lnTo>
                      <a:lnTo>
                        <a:pt x="402" y="345"/>
                      </a:lnTo>
                      <a:lnTo>
                        <a:pt x="386" y="363"/>
                      </a:lnTo>
                      <a:lnTo>
                        <a:pt x="374" y="370"/>
                      </a:lnTo>
                      <a:lnTo>
                        <a:pt x="368" y="369"/>
                      </a:lnTo>
                      <a:lnTo>
                        <a:pt x="362" y="364"/>
                      </a:lnTo>
                      <a:lnTo>
                        <a:pt x="359" y="355"/>
                      </a:lnTo>
                      <a:lnTo>
                        <a:pt x="361" y="337"/>
                      </a:lnTo>
                      <a:lnTo>
                        <a:pt x="362" y="312"/>
                      </a:lnTo>
                      <a:lnTo>
                        <a:pt x="367" y="305"/>
                      </a:lnTo>
                      <a:lnTo>
                        <a:pt x="368" y="301"/>
                      </a:lnTo>
                      <a:lnTo>
                        <a:pt x="367" y="299"/>
                      </a:lnTo>
                      <a:lnTo>
                        <a:pt x="366" y="297"/>
                      </a:lnTo>
                      <a:lnTo>
                        <a:pt x="341" y="298"/>
                      </a:lnTo>
                      <a:lnTo>
                        <a:pt x="338" y="303"/>
                      </a:lnTo>
                      <a:lnTo>
                        <a:pt x="338" y="309"/>
                      </a:lnTo>
                      <a:lnTo>
                        <a:pt x="337" y="312"/>
                      </a:lnTo>
                      <a:lnTo>
                        <a:pt x="335" y="315"/>
                      </a:lnTo>
                      <a:lnTo>
                        <a:pt x="329" y="319"/>
                      </a:lnTo>
                      <a:lnTo>
                        <a:pt x="322" y="323"/>
                      </a:lnTo>
                      <a:lnTo>
                        <a:pt x="313" y="329"/>
                      </a:lnTo>
                      <a:lnTo>
                        <a:pt x="312" y="333"/>
                      </a:lnTo>
                      <a:lnTo>
                        <a:pt x="311" y="339"/>
                      </a:lnTo>
                      <a:lnTo>
                        <a:pt x="308" y="341"/>
                      </a:lnTo>
                      <a:lnTo>
                        <a:pt x="301" y="352"/>
                      </a:lnTo>
                      <a:lnTo>
                        <a:pt x="298" y="359"/>
                      </a:lnTo>
                      <a:lnTo>
                        <a:pt x="296" y="361"/>
                      </a:lnTo>
                      <a:lnTo>
                        <a:pt x="298" y="371"/>
                      </a:lnTo>
                      <a:lnTo>
                        <a:pt x="287" y="369"/>
                      </a:lnTo>
                      <a:lnTo>
                        <a:pt x="266" y="360"/>
                      </a:lnTo>
                      <a:lnTo>
                        <a:pt x="262" y="360"/>
                      </a:lnTo>
                      <a:lnTo>
                        <a:pt x="256" y="361"/>
                      </a:lnTo>
                      <a:lnTo>
                        <a:pt x="247" y="365"/>
                      </a:lnTo>
                      <a:lnTo>
                        <a:pt x="241" y="366"/>
                      </a:lnTo>
                      <a:lnTo>
                        <a:pt x="234" y="363"/>
                      </a:lnTo>
                      <a:lnTo>
                        <a:pt x="218" y="358"/>
                      </a:lnTo>
                      <a:lnTo>
                        <a:pt x="214" y="358"/>
                      </a:lnTo>
                      <a:lnTo>
                        <a:pt x="208" y="358"/>
                      </a:lnTo>
                      <a:lnTo>
                        <a:pt x="200" y="359"/>
                      </a:lnTo>
                      <a:lnTo>
                        <a:pt x="184" y="363"/>
                      </a:lnTo>
                      <a:lnTo>
                        <a:pt x="150" y="372"/>
                      </a:lnTo>
                      <a:lnTo>
                        <a:pt x="148" y="369"/>
                      </a:lnTo>
                      <a:lnTo>
                        <a:pt x="157" y="357"/>
                      </a:lnTo>
                      <a:lnTo>
                        <a:pt x="164" y="358"/>
                      </a:lnTo>
                      <a:lnTo>
                        <a:pt x="179" y="351"/>
                      </a:lnTo>
                      <a:lnTo>
                        <a:pt x="188" y="346"/>
                      </a:lnTo>
                      <a:lnTo>
                        <a:pt x="190" y="343"/>
                      </a:lnTo>
                      <a:lnTo>
                        <a:pt x="186" y="340"/>
                      </a:lnTo>
                      <a:lnTo>
                        <a:pt x="174" y="336"/>
                      </a:lnTo>
                      <a:lnTo>
                        <a:pt x="172" y="340"/>
                      </a:lnTo>
                      <a:lnTo>
                        <a:pt x="170" y="342"/>
                      </a:lnTo>
                      <a:lnTo>
                        <a:pt x="152" y="340"/>
                      </a:lnTo>
                      <a:lnTo>
                        <a:pt x="149" y="337"/>
                      </a:lnTo>
                      <a:lnTo>
                        <a:pt x="145" y="330"/>
                      </a:lnTo>
                      <a:lnTo>
                        <a:pt x="145" y="323"/>
                      </a:lnTo>
                      <a:lnTo>
                        <a:pt x="144" y="323"/>
                      </a:lnTo>
                      <a:lnTo>
                        <a:pt x="142" y="327"/>
                      </a:lnTo>
                      <a:lnTo>
                        <a:pt x="139" y="340"/>
                      </a:lnTo>
                      <a:lnTo>
                        <a:pt x="144" y="346"/>
                      </a:lnTo>
                      <a:lnTo>
                        <a:pt x="146" y="351"/>
                      </a:lnTo>
                      <a:lnTo>
                        <a:pt x="145" y="352"/>
                      </a:lnTo>
                      <a:lnTo>
                        <a:pt x="131" y="348"/>
                      </a:lnTo>
                      <a:lnTo>
                        <a:pt x="128" y="346"/>
                      </a:lnTo>
                      <a:lnTo>
                        <a:pt x="128" y="342"/>
                      </a:lnTo>
                      <a:lnTo>
                        <a:pt x="128" y="337"/>
                      </a:lnTo>
                      <a:lnTo>
                        <a:pt x="128" y="333"/>
                      </a:lnTo>
                      <a:lnTo>
                        <a:pt x="124" y="322"/>
                      </a:lnTo>
                      <a:lnTo>
                        <a:pt x="124" y="318"/>
                      </a:lnTo>
                      <a:lnTo>
                        <a:pt x="126" y="311"/>
                      </a:lnTo>
                      <a:lnTo>
                        <a:pt x="130" y="304"/>
                      </a:lnTo>
                      <a:lnTo>
                        <a:pt x="131" y="300"/>
                      </a:lnTo>
                      <a:lnTo>
                        <a:pt x="130" y="298"/>
                      </a:lnTo>
                      <a:lnTo>
                        <a:pt x="126" y="299"/>
                      </a:lnTo>
                      <a:lnTo>
                        <a:pt x="122" y="300"/>
                      </a:lnTo>
                      <a:lnTo>
                        <a:pt x="114" y="304"/>
                      </a:lnTo>
                      <a:lnTo>
                        <a:pt x="108" y="310"/>
                      </a:lnTo>
                      <a:lnTo>
                        <a:pt x="106" y="317"/>
                      </a:lnTo>
                      <a:lnTo>
                        <a:pt x="106" y="327"/>
                      </a:lnTo>
                      <a:lnTo>
                        <a:pt x="103" y="330"/>
                      </a:lnTo>
                      <a:lnTo>
                        <a:pt x="96" y="335"/>
                      </a:lnTo>
                      <a:lnTo>
                        <a:pt x="94" y="340"/>
                      </a:lnTo>
                      <a:lnTo>
                        <a:pt x="92" y="347"/>
                      </a:lnTo>
                      <a:lnTo>
                        <a:pt x="92" y="355"/>
                      </a:lnTo>
                      <a:lnTo>
                        <a:pt x="96" y="361"/>
                      </a:lnTo>
                      <a:lnTo>
                        <a:pt x="101" y="366"/>
                      </a:lnTo>
                      <a:lnTo>
                        <a:pt x="109" y="371"/>
                      </a:lnTo>
                      <a:lnTo>
                        <a:pt x="116" y="373"/>
                      </a:lnTo>
                      <a:lnTo>
                        <a:pt x="124" y="373"/>
                      </a:lnTo>
                      <a:lnTo>
                        <a:pt x="131" y="375"/>
                      </a:lnTo>
                      <a:lnTo>
                        <a:pt x="134" y="373"/>
                      </a:lnTo>
                      <a:lnTo>
                        <a:pt x="137" y="391"/>
                      </a:lnTo>
                      <a:lnTo>
                        <a:pt x="133" y="415"/>
                      </a:lnTo>
                      <a:lnTo>
                        <a:pt x="130" y="418"/>
                      </a:lnTo>
                      <a:lnTo>
                        <a:pt x="118" y="419"/>
                      </a:lnTo>
                      <a:lnTo>
                        <a:pt x="102" y="418"/>
                      </a:lnTo>
                      <a:lnTo>
                        <a:pt x="98" y="415"/>
                      </a:lnTo>
                      <a:lnTo>
                        <a:pt x="80" y="417"/>
                      </a:lnTo>
                      <a:lnTo>
                        <a:pt x="66" y="421"/>
                      </a:lnTo>
                      <a:lnTo>
                        <a:pt x="61" y="427"/>
                      </a:lnTo>
                      <a:lnTo>
                        <a:pt x="55" y="435"/>
                      </a:lnTo>
                      <a:lnTo>
                        <a:pt x="53" y="438"/>
                      </a:lnTo>
                      <a:lnTo>
                        <a:pt x="52" y="441"/>
                      </a:lnTo>
                      <a:lnTo>
                        <a:pt x="50" y="453"/>
                      </a:lnTo>
                      <a:lnTo>
                        <a:pt x="49" y="455"/>
                      </a:lnTo>
                      <a:lnTo>
                        <a:pt x="36" y="465"/>
                      </a:lnTo>
                      <a:lnTo>
                        <a:pt x="31" y="468"/>
                      </a:lnTo>
                      <a:lnTo>
                        <a:pt x="26" y="478"/>
                      </a:lnTo>
                      <a:lnTo>
                        <a:pt x="22" y="485"/>
                      </a:lnTo>
                      <a:lnTo>
                        <a:pt x="19" y="490"/>
                      </a:lnTo>
                      <a:lnTo>
                        <a:pt x="17" y="489"/>
                      </a:lnTo>
                      <a:lnTo>
                        <a:pt x="14" y="487"/>
                      </a:lnTo>
                      <a:lnTo>
                        <a:pt x="13" y="485"/>
                      </a:lnTo>
                      <a:lnTo>
                        <a:pt x="11" y="481"/>
                      </a:lnTo>
                      <a:lnTo>
                        <a:pt x="10" y="478"/>
                      </a:lnTo>
                      <a:lnTo>
                        <a:pt x="6" y="474"/>
                      </a:lnTo>
                      <a:lnTo>
                        <a:pt x="1" y="467"/>
                      </a:lnTo>
                      <a:lnTo>
                        <a:pt x="1" y="463"/>
                      </a:lnTo>
                      <a:lnTo>
                        <a:pt x="0" y="459"/>
                      </a:lnTo>
                      <a:lnTo>
                        <a:pt x="1" y="460"/>
                      </a:lnTo>
                      <a:lnTo>
                        <a:pt x="4" y="460"/>
                      </a:lnTo>
                      <a:lnTo>
                        <a:pt x="5" y="457"/>
                      </a:lnTo>
                      <a:lnTo>
                        <a:pt x="11" y="457"/>
                      </a:lnTo>
                      <a:lnTo>
                        <a:pt x="11" y="455"/>
                      </a:lnTo>
                      <a:lnTo>
                        <a:pt x="13" y="453"/>
                      </a:lnTo>
                      <a:lnTo>
                        <a:pt x="18" y="450"/>
                      </a:lnTo>
                      <a:lnTo>
                        <a:pt x="20" y="447"/>
                      </a:lnTo>
                      <a:lnTo>
                        <a:pt x="25" y="444"/>
                      </a:lnTo>
                      <a:lnTo>
                        <a:pt x="30" y="444"/>
                      </a:lnTo>
                      <a:lnTo>
                        <a:pt x="32" y="442"/>
                      </a:lnTo>
                      <a:lnTo>
                        <a:pt x="34" y="436"/>
                      </a:lnTo>
                      <a:lnTo>
                        <a:pt x="32" y="429"/>
                      </a:lnTo>
                      <a:lnTo>
                        <a:pt x="32" y="423"/>
                      </a:lnTo>
                      <a:lnTo>
                        <a:pt x="34" y="418"/>
                      </a:lnTo>
                      <a:lnTo>
                        <a:pt x="34" y="412"/>
                      </a:lnTo>
                      <a:lnTo>
                        <a:pt x="35" y="407"/>
                      </a:lnTo>
                      <a:lnTo>
                        <a:pt x="34" y="401"/>
                      </a:lnTo>
                      <a:lnTo>
                        <a:pt x="36" y="399"/>
                      </a:lnTo>
                      <a:lnTo>
                        <a:pt x="35" y="393"/>
                      </a:lnTo>
                      <a:lnTo>
                        <a:pt x="32" y="388"/>
                      </a:lnTo>
                      <a:lnTo>
                        <a:pt x="34" y="384"/>
                      </a:lnTo>
                      <a:lnTo>
                        <a:pt x="36" y="379"/>
                      </a:lnTo>
                      <a:lnTo>
                        <a:pt x="41" y="382"/>
                      </a:lnTo>
                      <a:lnTo>
                        <a:pt x="44" y="382"/>
                      </a:lnTo>
                      <a:lnTo>
                        <a:pt x="47" y="381"/>
                      </a:lnTo>
                      <a:lnTo>
                        <a:pt x="48" y="376"/>
                      </a:lnTo>
                      <a:lnTo>
                        <a:pt x="48" y="372"/>
                      </a:lnTo>
                      <a:lnTo>
                        <a:pt x="46" y="369"/>
                      </a:lnTo>
                      <a:lnTo>
                        <a:pt x="42" y="365"/>
                      </a:lnTo>
                      <a:lnTo>
                        <a:pt x="40" y="365"/>
                      </a:lnTo>
                      <a:lnTo>
                        <a:pt x="36" y="364"/>
                      </a:lnTo>
                      <a:lnTo>
                        <a:pt x="34" y="361"/>
                      </a:lnTo>
                      <a:lnTo>
                        <a:pt x="31" y="358"/>
                      </a:lnTo>
                      <a:lnTo>
                        <a:pt x="31" y="353"/>
                      </a:lnTo>
                      <a:lnTo>
                        <a:pt x="34" y="348"/>
                      </a:lnTo>
                      <a:lnTo>
                        <a:pt x="35" y="345"/>
                      </a:lnTo>
                      <a:lnTo>
                        <a:pt x="35" y="341"/>
                      </a:lnTo>
                      <a:lnTo>
                        <a:pt x="32" y="340"/>
                      </a:lnTo>
                      <a:lnTo>
                        <a:pt x="30" y="339"/>
                      </a:lnTo>
                      <a:lnTo>
                        <a:pt x="30" y="336"/>
                      </a:lnTo>
                      <a:lnTo>
                        <a:pt x="30" y="333"/>
                      </a:lnTo>
                      <a:lnTo>
                        <a:pt x="35" y="329"/>
                      </a:lnTo>
                      <a:lnTo>
                        <a:pt x="37" y="328"/>
                      </a:lnTo>
                      <a:lnTo>
                        <a:pt x="40" y="324"/>
                      </a:lnTo>
                      <a:lnTo>
                        <a:pt x="40" y="321"/>
                      </a:lnTo>
                      <a:lnTo>
                        <a:pt x="40" y="317"/>
                      </a:lnTo>
                      <a:lnTo>
                        <a:pt x="42" y="316"/>
                      </a:lnTo>
                      <a:lnTo>
                        <a:pt x="44" y="317"/>
                      </a:lnTo>
                      <a:lnTo>
                        <a:pt x="47" y="319"/>
                      </a:lnTo>
                      <a:lnTo>
                        <a:pt x="50" y="319"/>
                      </a:lnTo>
                      <a:lnTo>
                        <a:pt x="55" y="321"/>
                      </a:lnTo>
                      <a:lnTo>
                        <a:pt x="60" y="322"/>
                      </a:lnTo>
                      <a:lnTo>
                        <a:pt x="65" y="319"/>
                      </a:lnTo>
                      <a:lnTo>
                        <a:pt x="66" y="316"/>
                      </a:lnTo>
                      <a:lnTo>
                        <a:pt x="68" y="311"/>
                      </a:lnTo>
                      <a:lnTo>
                        <a:pt x="71" y="309"/>
                      </a:lnTo>
                      <a:lnTo>
                        <a:pt x="72" y="304"/>
                      </a:lnTo>
                      <a:lnTo>
                        <a:pt x="76" y="292"/>
                      </a:lnTo>
                      <a:lnTo>
                        <a:pt x="77" y="282"/>
                      </a:lnTo>
                      <a:lnTo>
                        <a:pt x="77" y="277"/>
                      </a:lnTo>
                      <a:lnTo>
                        <a:pt x="76" y="271"/>
                      </a:lnTo>
                      <a:lnTo>
                        <a:pt x="76" y="270"/>
                      </a:lnTo>
                      <a:lnTo>
                        <a:pt x="73" y="268"/>
                      </a:lnTo>
                      <a:lnTo>
                        <a:pt x="74" y="261"/>
                      </a:lnTo>
                      <a:lnTo>
                        <a:pt x="77" y="255"/>
                      </a:lnTo>
                      <a:lnTo>
                        <a:pt x="79" y="251"/>
                      </a:lnTo>
                      <a:lnTo>
                        <a:pt x="80" y="247"/>
                      </a:lnTo>
                      <a:lnTo>
                        <a:pt x="80" y="245"/>
                      </a:lnTo>
                      <a:lnTo>
                        <a:pt x="79" y="240"/>
                      </a:lnTo>
                      <a:lnTo>
                        <a:pt x="78" y="234"/>
                      </a:lnTo>
                      <a:lnTo>
                        <a:pt x="77" y="232"/>
                      </a:lnTo>
                      <a:lnTo>
                        <a:pt x="76" y="228"/>
                      </a:lnTo>
                      <a:lnTo>
                        <a:pt x="76" y="227"/>
                      </a:lnTo>
                      <a:lnTo>
                        <a:pt x="77" y="222"/>
                      </a:lnTo>
                      <a:lnTo>
                        <a:pt x="73" y="221"/>
                      </a:lnTo>
                      <a:lnTo>
                        <a:pt x="71" y="220"/>
                      </a:lnTo>
                      <a:lnTo>
                        <a:pt x="71" y="215"/>
                      </a:lnTo>
                      <a:lnTo>
                        <a:pt x="71" y="210"/>
                      </a:lnTo>
                      <a:lnTo>
                        <a:pt x="71" y="209"/>
                      </a:lnTo>
                      <a:lnTo>
                        <a:pt x="68" y="209"/>
                      </a:lnTo>
                      <a:lnTo>
                        <a:pt x="67" y="208"/>
                      </a:lnTo>
                      <a:lnTo>
                        <a:pt x="66" y="205"/>
                      </a:lnTo>
                      <a:lnTo>
                        <a:pt x="65" y="204"/>
                      </a:lnTo>
                      <a:lnTo>
                        <a:pt x="66" y="191"/>
                      </a:lnTo>
                      <a:lnTo>
                        <a:pt x="67" y="187"/>
                      </a:lnTo>
                      <a:lnTo>
                        <a:pt x="68" y="184"/>
                      </a:lnTo>
                      <a:lnTo>
                        <a:pt x="72" y="181"/>
                      </a:lnTo>
                      <a:lnTo>
                        <a:pt x="77" y="181"/>
                      </a:lnTo>
                      <a:lnTo>
                        <a:pt x="82" y="184"/>
                      </a:lnTo>
                      <a:lnTo>
                        <a:pt x="86" y="186"/>
                      </a:lnTo>
                      <a:lnTo>
                        <a:pt x="89" y="184"/>
                      </a:lnTo>
                      <a:lnTo>
                        <a:pt x="94" y="183"/>
                      </a:lnTo>
                      <a:lnTo>
                        <a:pt x="100" y="180"/>
                      </a:lnTo>
                      <a:lnTo>
                        <a:pt x="102" y="181"/>
                      </a:lnTo>
                      <a:lnTo>
                        <a:pt x="103" y="183"/>
                      </a:lnTo>
                      <a:lnTo>
                        <a:pt x="104" y="184"/>
                      </a:lnTo>
                      <a:lnTo>
                        <a:pt x="107" y="183"/>
                      </a:lnTo>
                      <a:lnTo>
                        <a:pt x="113" y="181"/>
                      </a:lnTo>
                      <a:lnTo>
                        <a:pt x="115" y="180"/>
                      </a:lnTo>
                      <a:lnTo>
                        <a:pt x="118" y="177"/>
                      </a:lnTo>
                      <a:lnTo>
                        <a:pt x="119" y="174"/>
                      </a:lnTo>
                      <a:lnTo>
                        <a:pt x="119" y="169"/>
                      </a:lnTo>
                      <a:lnTo>
                        <a:pt x="118" y="165"/>
                      </a:lnTo>
                      <a:lnTo>
                        <a:pt x="116" y="162"/>
                      </a:lnTo>
                      <a:lnTo>
                        <a:pt x="114" y="162"/>
                      </a:lnTo>
                      <a:lnTo>
                        <a:pt x="113" y="161"/>
                      </a:lnTo>
                      <a:lnTo>
                        <a:pt x="110" y="160"/>
                      </a:lnTo>
                      <a:lnTo>
                        <a:pt x="109" y="159"/>
                      </a:lnTo>
                      <a:lnTo>
                        <a:pt x="110" y="147"/>
                      </a:lnTo>
                      <a:lnTo>
                        <a:pt x="110" y="144"/>
                      </a:lnTo>
                      <a:lnTo>
                        <a:pt x="113" y="143"/>
                      </a:lnTo>
                      <a:lnTo>
                        <a:pt x="116" y="142"/>
                      </a:lnTo>
                      <a:lnTo>
                        <a:pt x="116" y="141"/>
                      </a:lnTo>
                      <a:lnTo>
                        <a:pt x="116" y="138"/>
                      </a:lnTo>
                      <a:lnTo>
                        <a:pt x="115" y="137"/>
                      </a:lnTo>
                      <a:lnTo>
                        <a:pt x="116" y="136"/>
                      </a:lnTo>
                      <a:lnTo>
                        <a:pt x="121" y="135"/>
                      </a:lnTo>
                      <a:lnTo>
                        <a:pt x="125" y="131"/>
                      </a:lnTo>
                      <a:lnTo>
                        <a:pt x="128" y="126"/>
                      </a:lnTo>
                      <a:lnTo>
                        <a:pt x="130" y="121"/>
                      </a:lnTo>
                      <a:lnTo>
                        <a:pt x="130" y="118"/>
                      </a:lnTo>
                      <a:lnTo>
                        <a:pt x="128" y="115"/>
                      </a:lnTo>
                      <a:lnTo>
                        <a:pt x="131" y="109"/>
                      </a:lnTo>
                      <a:lnTo>
                        <a:pt x="132" y="107"/>
                      </a:lnTo>
                      <a:lnTo>
                        <a:pt x="134" y="107"/>
                      </a:lnTo>
                      <a:lnTo>
                        <a:pt x="137" y="106"/>
                      </a:lnTo>
                      <a:lnTo>
                        <a:pt x="142" y="102"/>
                      </a:lnTo>
                      <a:lnTo>
                        <a:pt x="143" y="101"/>
                      </a:lnTo>
                      <a:lnTo>
                        <a:pt x="145" y="102"/>
                      </a:lnTo>
                      <a:lnTo>
                        <a:pt x="151" y="106"/>
                      </a:lnTo>
                      <a:lnTo>
                        <a:pt x="151" y="111"/>
                      </a:lnTo>
                      <a:lnTo>
                        <a:pt x="154" y="112"/>
                      </a:lnTo>
                      <a:lnTo>
                        <a:pt x="154" y="111"/>
                      </a:lnTo>
                      <a:lnTo>
                        <a:pt x="157" y="111"/>
                      </a:lnTo>
                      <a:lnTo>
                        <a:pt x="160" y="107"/>
                      </a:lnTo>
                      <a:lnTo>
                        <a:pt x="161" y="103"/>
                      </a:lnTo>
                      <a:lnTo>
                        <a:pt x="163" y="99"/>
                      </a:lnTo>
                      <a:lnTo>
                        <a:pt x="164" y="95"/>
                      </a:lnTo>
                      <a:lnTo>
                        <a:pt x="167" y="93"/>
                      </a:lnTo>
                      <a:lnTo>
                        <a:pt x="170" y="91"/>
                      </a:lnTo>
                      <a:lnTo>
                        <a:pt x="173" y="88"/>
                      </a:lnTo>
                      <a:lnTo>
                        <a:pt x="175" y="85"/>
                      </a:lnTo>
                      <a:lnTo>
                        <a:pt x="179" y="87"/>
                      </a:lnTo>
                      <a:lnTo>
                        <a:pt x="182" y="89"/>
                      </a:lnTo>
                      <a:lnTo>
                        <a:pt x="186" y="87"/>
                      </a:lnTo>
                      <a:lnTo>
                        <a:pt x="190" y="88"/>
                      </a:lnTo>
                      <a:lnTo>
                        <a:pt x="191" y="91"/>
                      </a:lnTo>
                      <a:lnTo>
                        <a:pt x="193" y="93"/>
                      </a:lnTo>
                      <a:lnTo>
                        <a:pt x="197" y="90"/>
                      </a:lnTo>
                      <a:lnTo>
                        <a:pt x="199" y="90"/>
                      </a:lnTo>
                      <a:lnTo>
                        <a:pt x="202" y="91"/>
                      </a:lnTo>
                      <a:lnTo>
                        <a:pt x="204" y="95"/>
                      </a:lnTo>
                      <a:lnTo>
                        <a:pt x="205" y="96"/>
                      </a:lnTo>
                      <a:lnTo>
                        <a:pt x="209" y="95"/>
                      </a:lnTo>
                      <a:lnTo>
                        <a:pt x="211" y="95"/>
                      </a:lnTo>
                      <a:lnTo>
                        <a:pt x="214" y="96"/>
                      </a:lnTo>
                      <a:lnTo>
                        <a:pt x="216" y="100"/>
                      </a:lnTo>
                      <a:lnTo>
                        <a:pt x="216" y="101"/>
                      </a:lnTo>
                      <a:lnTo>
                        <a:pt x="217" y="102"/>
                      </a:lnTo>
                      <a:lnTo>
                        <a:pt x="218" y="101"/>
                      </a:lnTo>
                      <a:lnTo>
                        <a:pt x="222" y="100"/>
                      </a:lnTo>
                      <a:lnTo>
                        <a:pt x="224" y="95"/>
                      </a:lnTo>
                      <a:lnTo>
                        <a:pt x="226" y="93"/>
                      </a:lnTo>
                      <a:lnTo>
                        <a:pt x="227" y="89"/>
                      </a:lnTo>
                      <a:lnTo>
                        <a:pt x="228" y="85"/>
                      </a:lnTo>
                      <a:lnTo>
                        <a:pt x="232" y="82"/>
                      </a:lnTo>
                      <a:lnTo>
                        <a:pt x="230" y="78"/>
                      </a:lnTo>
                      <a:lnTo>
                        <a:pt x="233" y="75"/>
                      </a:lnTo>
                      <a:lnTo>
                        <a:pt x="234" y="72"/>
                      </a:lnTo>
                      <a:lnTo>
                        <a:pt x="236" y="70"/>
                      </a:lnTo>
                      <a:lnTo>
                        <a:pt x="239" y="65"/>
                      </a:lnTo>
                      <a:lnTo>
                        <a:pt x="239" y="59"/>
                      </a:lnTo>
                      <a:lnTo>
                        <a:pt x="239" y="57"/>
                      </a:lnTo>
                      <a:lnTo>
                        <a:pt x="240" y="49"/>
                      </a:lnTo>
                      <a:lnTo>
                        <a:pt x="240" y="45"/>
                      </a:lnTo>
                      <a:lnTo>
                        <a:pt x="240" y="43"/>
                      </a:lnTo>
                      <a:lnTo>
                        <a:pt x="265" y="35"/>
                      </a:lnTo>
                      <a:lnTo>
                        <a:pt x="276" y="29"/>
                      </a:lnTo>
                      <a:lnTo>
                        <a:pt x="280" y="22"/>
                      </a:lnTo>
                      <a:lnTo>
                        <a:pt x="281" y="16"/>
                      </a:lnTo>
                      <a:lnTo>
                        <a:pt x="283" y="13"/>
                      </a:lnTo>
                      <a:lnTo>
                        <a:pt x="287" y="12"/>
                      </a:lnTo>
                      <a:lnTo>
                        <a:pt x="293" y="13"/>
                      </a:lnTo>
                      <a:lnTo>
                        <a:pt x="298" y="16"/>
                      </a:lnTo>
                      <a:lnTo>
                        <a:pt x="299" y="17"/>
                      </a:lnTo>
                      <a:lnTo>
                        <a:pt x="296" y="25"/>
                      </a:lnTo>
                      <a:lnTo>
                        <a:pt x="296" y="28"/>
                      </a:lnTo>
                      <a:lnTo>
                        <a:pt x="296" y="31"/>
                      </a:lnTo>
                      <a:lnTo>
                        <a:pt x="302" y="36"/>
                      </a:lnTo>
                      <a:lnTo>
                        <a:pt x="306" y="34"/>
                      </a:lnTo>
                      <a:lnTo>
                        <a:pt x="307" y="31"/>
                      </a:lnTo>
                      <a:lnTo>
                        <a:pt x="308" y="27"/>
                      </a:lnTo>
                      <a:lnTo>
                        <a:pt x="310" y="25"/>
                      </a:lnTo>
                      <a:lnTo>
                        <a:pt x="317" y="25"/>
                      </a:lnTo>
                      <a:lnTo>
                        <a:pt x="317" y="28"/>
                      </a:lnTo>
                      <a:lnTo>
                        <a:pt x="317" y="31"/>
                      </a:lnTo>
                      <a:lnTo>
                        <a:pt x="317" y="33"/>
                      </a:lnTo>
                      <a:lnTo>
                        <a:pt x="320" y="28"/>
                      </a:lnTo>
                      <a:lnTo>
                        <a:pt x="320" y="24"/>
                      </a:lnTo>
                      <a:lnTo>
                        <a:pt x="322" y="21"/>
                      </a:lnTo>
                      <a:lnTo>
                        <a:pt x="323" y="18"/>
                      </a:lnTo>
                      <a:lnTo>
                        <a:pt x="323" y="16"/>
                      </a:lnTo>
                      <a:lnTo>
                        <a:pt x="323" y="15"/>
                      </a:lnTo>
                      <a:lnTo>
                        <a:pt x="324" y="13"/>
                      </a:lnTo>
                      <a:lnTo>
                        <a:pt x="332" y="9"/>
                      </a:lnTo>
                      <a:lnTo>
                        <a:pt x="335" y="5"/>
                      </a:lnTo>
                      <a:lnTo>
                        <a:pt x="340" y="0"/>
                      </a:lnTo>
                      <a:lnTo>
                        <a:pt x="346" y="0"/>
                      </a:lnTo>
                      <a:lnTo>
                        <a:pt x="353" y="3"/>
                      </a:lnTo>
                      <a:lnTo>
                        <a:pt x="353" y="5"/>
                      </a:lnTo>
                      <a:lnTo>
                        <a:pt x="354" y="7"/>
                      </a:lnTo>
                      <a:lnTo>
                        <a:pt x="353" y="10"/>
                      </a:lnTo>
                      <a:lnTo>
                        <a:pt x="353" y="12"/>
                      </a:lnTo>
                      <a:lnTo>
                        <a:pt x="353" y="15"/>
                      </a:lnTo>
                      <a:lnTo>
                        <a:pt x="356" y="17"/>
                      </a:lnTo>
                      <a:lnTo>
                        <a:pt x="356" y="18"/>
                      </a:lnTo>
                      <a:lnTo>
                        <a:pt x="358" y="21"/>
                      </a:lnTo>
                      <a:lnTo>
                        <a:pt x="360" y="23"/>
                      </a:lnTo>
                      <a:lnTo>
                        <a:pt x="364" y="25"/>
                      </a:lnTo>
                      <a:lnTo>
                        <a:pt x="365" y="28"/>
                      </a:lnTo>
                      <a:lnTo>
                        <a:pt x="365" y="35"/>
                      </a:lnTo>
                      <a:lnTo>
                        <a:pt x="362" y="36"/>
                      </a:lnTo>
                      <a:lnTo>
                        <a:pt x="361" y="39"/>
                      </a:lnTo>
                      <a:lnTo>
                        <a:pt x="361" y="40"/>
                      </a:lnTo>
                      <a:lnTo>
                        <a:pt x="364" y="42"/>
                      </a:lnTo>
                      <a:lnTo>
                        <a:pt x="364" y="45"/>
                      </a:lnTo>
                      <a:lnTo>
                        <a:pt x="358" y="48"/>
                      </a:lnTo>
                      <a:lnTo>
                        <a:pt x="353" y="48"/>
                      </a:lnTo>
                      <a:lnTo>
                        <a:pt x="349" y="49"/>
                      </a:lnTo>
                      <a:lnTo>
                        <a:pt x="347" y="52"/>
                      </a:lnTo>
                      <a:lnTo>
                        <a:pt x="344" y="58"/>
                      </a:lnTo>
                      <a:lnTo>
                        <a:pt x="342" y="59"/>
                      </a:lnTo>
                      <a:lnTo>
                        <a:pt x="338" y="65"/>
                      </a:lnTo>
                      <a:lnTo>
                        <a:pt x="334" y="73"/>
                      </a:lnTo>
                      <a:lnTo>
                        <a:pt x="331" y="89"/>
                      </a:lnTo>
                      <a:lnTo>
                        <a:pt x="332" y="94"/>
                      </a:lnTo>
                      <a:lnTo>
                        <a:pt x="336" y="96"/>
                      </a:lnTo>
                      <a:lnTo>
                        <a:pt x="340" y="95"/>
                      </a:lnTo>
                      <a:lnTo>
                        <a:pt x="342" y="94"/>
                      </a:lnTo>
                      <a:lnTo>
                        <a:pt x="346" y="96"/>
                      </a:lnTo>
                      <a:lnTo>
                        <a:pt x="346" y="97"/>
                      </a:lnTo>
                      <a:lnTo>
                        <a:pt x="347" y="99"/>
                      </a:lnTo>
                      <a:lnTo>
                        <a:pt x="354" y="95"/>
                      </a:lnTo>
                      <a:lnTo>
                        <a:pt x="356" y="96"/>
                      </a:lnTo>
                      <a:lnTo>
                        <a:pt x="359" y="102"/>
                      </a:lnTo>
                      <a:lnTo>
                        <a:pt x="355" y="114"/>
                      </a:lnTo>
                      <a:lnTo>
                        <a:pt x="352" y="117"/>
                      </a:lnTo>
                      <a:lnTo>
                        <a:pt x="352" y="120"/>
                      </a:lnTo>
                      <a:lnTo>
                        <a:pt x="354" y="125"/>
                      </a:lnTo>
                      <a:lnTo>
                        <a:pt x="353" y="127"/>
                      </a:lnTo>
                      <a:lnTo>
                        <a:pt x="352" y="132"/>
                      </a:lnTo>
                      <a:lnTo>
                        <a:pt x="349" y="133"/>
                      </a:lnTo>
                      <a:lnTo>
                        <a:pt x="349" y="139"/>
                      </a:lnTo>
                      <a:lnTo>
                        <a:pt x="354" y="144"/>
                      </a:lnTo>
                      <a:lnTo>
                        <a:pt x="353" y="148"/>
                      </a:lnTo>
                      <a:lnTo>
                        <a:pt x="352" y="155"/>
                      </a:lnTo>
                      <a:lnTo>
                        <a:pt x="354" y="159"/>
                      </a:lnTo>
                      <a:lnTo>
                        <a:pt x="358" y="161"/>
                      </a:lnTo>
                      <a:lnTo>
                        <a:pt x="360" y="163"/>
                      </a:lnTo>
                      <a:lnTo>
                        <a:pt x="361" y="167"/>
                      </a:lnTo>
                      <a:lnTo>
                        <a:pt x="361" y="172"/>
                      </a:lnTo>
                      <a:lnTo>
                        <a:pt x="360" y="177"/>
                      </a:lnTo>
                      <a:lnTo>
                        <a:pt x="355" y="178"/>
                      </a:lnTo>
                      <a:lnTo>
                        <a:pt x="353" y="181"/>
                      </a:lnTo>
                      <a:lnTo>
                        <a:pt x="346" y="179"/>
                      </a:lnTo>
                      <a:lnTo>
                        <a:pt x="346" y="177"/>
                      </a:lnTo>
                      <a:lnTo>
                        <a:pt x="342" y="174"/>
                      </a:lnTo>
                      <a:lnTo>
                        <a:pt x="335" y="177"/>
                      </a:lnTo>
                      <a:lnTo>
                        <a:pt x="331" y="172"/>
                      </a:lnTo>
                      <a:lnTo>
                        <a:pt x="330" y="168"/>
                      </a:lnTo>
                      <a:lnTo>
                        <a:pt x="324" y="167"/>
                      </a:lnTo>
                      <a:lnTo>
                        <a:pt x="320" y="172"/>
                      </a:lnTo>
                      <a:lnTo>
                        <a:pt x="319" y="173"/>
                      </a:lnTo>
                      <a:lnTo>
                        <a:pt x="316" y="174"/>
                      </a:lnTo>
                      <a:lnTo>
                        <a:pt x="311" y="173"/>
                      </a:lnTo>
                      <a:lnTo>
                        <a:pt x="304" y="187"/>
                      </a:lnTo>
                      <a:lnTo>
                        <a:pt x="305" y="195"/>
                      </a:lnTo>
                      <a:lnTo>
                        <a:pt x="302" y="198"/>
                      </a:lnTo>
                      <a:lnTo>
                        <a:pt x="301" y="202"/>
                      </a:lnTo>
                      <a:lnTo>
                        <a:pt x="302" y="203"/>
                      </a:lnTo>
                      <a:lnTo>
                        <a:pt x="305" y="207"/>
                      </a:lnTo>
                      <a:lnTo>
                        <a:pt x="308" y="209"/>
                      </a:lnTo>
                      <a:lnTo>
                        <a:pt x="310" y="213"/>
                      </a:lnTo>
                      <a:close/>
                    </a:path>
                  </a:pathLst>
                </a:custGeom>
                <a:solidFill>
                  <a:srgbClr val="FF9999"/>
                </a:solid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891" name="Freeform 147"/>
                <p:cNvSpPr>
                  <a:spLocks/>
                </p:cNvSpPr>
                <p:nvPr/>
              </p:nvSpPr>
              <p:spPr bwMode="auto">
                <a:xfrm rot="1627522">
                  <a:off x="3230" y="2135"/>
                  <a:ext cx="431" cy="1062"/>
                </a:xfrm>
                <a:custGeom>
                  <a:avLst/>
                  <a:gdLst>
                    <a:gd name="T0" fmla="*/ 324 w 349"/>
                    <a:gd name="T1" fmla="*/ 209 h 714"/>
                    <a:gd name="T2" fmla="*/ 335 w 349"/>
                    <a:gd name="T3" fmla="*/ 232 h 714"/>
                    <a:gd name="T4" fmla="*/ 343 w 349"/>
                    <a:gd name="T5" fmla="*/ 276 h 714"/>
                    <a:gd name="T6" fmla="*/ 347 w 349"/>
                    <a:gd name="T7" fmla="*/ 300 h 714"/>
                    <a:gd name="T8" fmla="*/ 342 w 349"/>
                    <a:gd name="T9" fmla="*/ 318 h 714"/>
                    <a:gd name="T10" fmla="*/ 339 w 349"/>
                    <a:gd name="T11" fmla="*/ 336 h 714"/>
                    <a:gd name="T12" fmla="*/ 330 w 349"/>
                    <a:gd name="T13" fmla="*/ 354 h 714"/>
                    <a:gd name="T14" fmla="*/ 307 w 349"/>
                    <a:gd name="T15" fmla="*/ 382 h 714"/>
                    <a:gd name="T16" fmla="*/ 286 w 349"/>
                    <a:gd name="T17" fmla="*/ 408 h 714"/>
                    <a:gd name="T18" fmla="*/ 287 w 349"/>
                    <a:gd name="T19" fmla="*/ 426 h 714"/>
                    <a:gd name="T20" fmla="*/ 287 w 349"/>
                    <a:gd name="T21" fmla="*/ 446 h 714"/>
                    <a:gd name="T22" fmla="*/ 268 w 349"/>
                    <a:gd name="T23" fmla="*/ 478 h 714"/>
                    <a:gd name="T24" fmla="*/ 243 w 349"/>
                    <a:gd name="T25" fmla="*/ 480 h 714"/>
                    <a:gd name="T26" fmla="*/ 233 w 349"/>
                    <a:gd name="T27" fmla="*/ 486 h 714"/>
                    <a:gd name="T28" fmla="*/ 211 w 349"/>
                    <a:gd name="T29" fmla="*/ 526 h 714"/>
                    <a:gd name="T30" fmla="*/ 225 w 349"/>
                    <a:gd name="T31" fmla="*/ 642 h 714"/>
                    <a:gd name="T32" fmla="*/ 204 w 349"/>
                    <a:gd name="T33" fmla="*/ 696 h 714"/>
                    <a:gd name="T34" fmla="*/ 189 w 349"/>
                    <a:gd name="T35" fmla="*/ 704 h 714"/>
                    <a:gd name="T36" fmla="*/ 173 w 349"/>
                    <a:gd name="T37" fmla="*/ 699 h 714"/>
                    <a:gd name="T38" fmla="*/ 159 w 349"/>
                    <a:gd name="T39" fmla="*/ 712 h 714"/>
                    <a:gd name="T40" fmla="*/ 133 w 349"/>
                    <a:gd name="T41" fmla="*/ 688 h 714"/>
                    <a:gd name="T42" fmla="*/ 96 w 349"/>
                    <a:gd name="T43" fmla="*/ 653 h 714"/>
                    <a:gd name="T44" fmla="*/ 69 w 349"/>
                    <a:gd name="T45" fmla="*/ 668 h 714"/>
                    <a:gd name="T46" fmla="*/ 37 w 349"/>
                    <a:gd name="T47" fmla="*/ 690 h 714"/>
                    <a:gd name="T48" fmla="*/ 6 w 349"/>
                    <a:gd name="T49" fmla="*/ 678 h 714"/>
                    <a:gd name="T50" fmla="*/ 10 w 349"/>
                    <a:gd name="T51" fmla="*/ 624 h 714"/>
                    <a:gd name="T52" fmla="*/ 19 w 349"/>
                    <a:gd name="T53" fmla="*/ 611 h 714"/>
                    <a:gd name="T54" fmla="*/ 45 w 349"/>
                    <a:gd name="T55" fmla="*/ 605 h 714"/>
                    <a:gd name="T56" fmla="*/ 54 w 349"/>
                    <a:gd name="T57" fmla="*/ 572 h 714"/>
                    <a:gd name="T58" fmla="*/ 55 w 349"/>
                    <a:gd name="T59" fmla="*/ 534 h 714"/>
                    <a:gd name="T60" fmla="*/ 63 w 349"/>
                    <a:gd name="T61" fmla="*/ 510 h 714"/>
                    <a:gd name="T62" fmla="*/ 84 w 349"/>
                    <a:gd name="T63" fmla="*/ 488 h 714"/>
                    <a:gd name="T64" fmla="*/ 71 w 349"/>
                    <a:gd name="T65" fmla="*/ 470 h 714"/>
                    <a:gd name="T66" fmla="*/ 66 w 349"/>
                    <a:gd name="T67" fmla="*/ 447 h 714"/>
                    <a:gd name="T68" fmla="*/ 83 w 349"/>
                    <a:gd name="T69" fmla="*/ 390 h 714"/>
                    <a:gd name="T70" fmla="*/ 105 w 349"/>
                    <a:gd name="T71" fmla="*/ 322 h 714"/>
                    <a:gd name="T72" fmla="*/ 97 w 349"/>
                    <a:gd name="T73" fmla="*/ 249 h 714"/>
                    <a:gd name="T74" fmla="*/ 70 w 349"/>
                    <a:gd name="T75" fmla="*/ 236 h 714"/>
                    <a:gd name="T76" fmla="*/ 99 w 349"/>
                    <a:gd name="T77" fmla="*/ 225 h 714"/>
                    <a:gd name="T78" fmla="*/ 100 w 349"/>
                    <a:gd name="T79" fmla="*/ 168 h 714"/>
                    <a:gd name="T80" fmla="*/ 88 w 349"/>
                    <a:gd name="T81" fmla="*/ 142 h 714"/>
                    <a:gd name="T82" fmla="*/ 113 w 349"/>
                    <a:gd name="T83" fmla="*/ 122 h 714"/>
                    <a:gd name="T84" fmla="*/ 137 w 349"/>
                    <a:gd name="T85" fmla="*/ 99 h 714"/>
                    <a:gd name="T86" fmla="*/ 141 w 349"/>
                    <a:gd name="T87" fmla="*/ 59 h 714"/>
                    <a:gd name="T88" fmla="*/ 168 w 349"/>
                    <a:gd name="T89" fmla="*/ 50 h 714"/>
                    <a:gd name="T90" fmla="*/ 185 w 349"/>
                    <a:gd name="T91" fmla="*/ 95 h 714"/>
                    <a:gd name="T92" fmla="*/ 205 w 349"/>
                    <a:gd name="T93" fmla="*/ 77 h 714"/>
                    <a:gd name="T94" fmla="*/ 237 w 349"/>
                    <a:gd name="T95" fmla="*/ 92 h 714"/>
                    <a:gd name="T96" fmla="*/ 229 w 349"/>
                    <a:gd name="T97" fmla="*/ 51 h 714"/>
                    <a:gd name="T98" fmla="*/ 193 w 349"/>
                    <a:gd name="T99" fmla="*/ 65 h 714"/>
                    <a:gd name="T100" fmla="*/ 208 w 349"/>
                    <a:gd name="T101" fmla="*/ 0 h 714"/>
                    <a:gd name="T102" fmla="*/ 250 w 349"/>
                    <a:gd name="T103" fmla="*/ 26 h 714"/>
                    <a:gd name="T104" fmla="*/ 267 w 349"/>
                    <a:gd name="T105" fmla="*/ 96 h 714"/>
                    <a:gd name="T106" fmla="*/ 305 w 349"/>
                    <a:gd name="T107" fmla="*/ 162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9" h="714">
                      <a:moveTo>
                        <a:pt x="305" y="162"/>
                      </a:moveTo>
                      <a:lnTo>
                        <a:pt x="306" y="164"/>
                      </a:lnTo>
                      <a:lnTo>
                        <a:pt x="317" y="183"/>
                      </a:lnTo>
                      <a:lnTo>
                        <a:pt x="324" y="200"/>
                      </a:lnTo>
                      <a:lnTo>
                        <a:pt x="327" y="206"/>
                      </a:lnTo>
                      <a:lnTo>
                        <a:pt x="324" y="209"/>
                      </a:lnTo>
                      <a:lnTo>
                        <a:pt x="322" y="210"/>
                      </a:lnTo>
                      <a:lnTo>
                        <a:pt x="321" y="213"/>
                      </a:lnTo>
                      <a:lnTo>
                        <a:pt x="321" y="216"/>
                      </a:lnTo>
                      <a:lnTo>
                        <a:pt x="324" y="219"/>
                      </a:lnTo>
                      <a:lnTo>
                        <a:pt x="334" y="226"/>
                      </a:lnTo>
                      <a:lnTo>
                        <a:pt x="335" y="232"/>
                      </a:lnTo>
                      <a:lnTo>
                        <a:pt x="335" y="240"/>
                      </a:lnTo>
                      <a:lnTo>
                        <a:pt x="336" y="243"/>
                      </a:lnTo>
                      <a:lnTo>
                        <a:pt x="337" y="248"/>
                      </a:lnTo>
                      <a:lnTo>
                        <a:pt x="339" y="250"/>
                      </a:lnTo>
                      <a:lnTo>
                        <a:pt x="339" y="274"/>
                      </a:lnTo>
                      <a:lnTo>
                        <a:pt x="343" y="276"/>
                      </a:lnTo>
                      <a:lnTo>
                        <a:pt x="347" y="285"/>
                      </a:lnTo>
                      <a:lnTo>
                        <a:pt x="349" y="292"/>
                      </a:lnTo>
                      <a:lnTo>
                        <a:pt x="348" y="296"/>
                      </a:lnTo>
                      <a:lnTo>
                        <a:pt x="345" y="298"/>
                      </a:lnTo>
                      <a:lnTo>
                        <a:pt x="343" y="300"/>
                      </a:lnTo>
                      <a:lnTo>
                        <a:pt x="347" y="300"/>
                      </a:lnTo>
                      <a:lnTo>
                        <a:pt x="346" y="308"/>
                      </a:lnTo>
                      <a:lnTo>
                        <a:pt x="343" y="311"/>
                      </a:lnTo>
                      <a:lnTo>
                        <a:pt x="336" y="312"/>
                      </a:lnTo>
                      <a:lnTo>
                        <a:pt x="335" y="315"/>
                      </a:lnTo>
                      <a:lnTo>
                        <a:pt x="342" y="316"/>
                      </a:lnTo>
                      <a:lnTo>
                        <a:pt x="342" y="318"/>
                      </a:lnTo>
                      <a:lnTo>
                        <a:pt x="341" y="324"/>
                      </a:lnTo>
                      <a:lnTo>
                        <a:pt x="334" y="328"/>
                      </a:lnTo>
                      <a:lnTo>
                        <a:pt x="330" y="333"/>
                      </a:lnTo>
                      <a:lnTo>
                        <a:pt x="333" y="334"/>
                      </a:lnTo>
                      <a:lnTo>
                        <a:pt x="339" y="333"/>
                      </a:lnTo>
                      <a:lnTo>
                        <a:pt x="339" y="336"/>
                      </a:lnTo>
                      <a:lnTo>
                        <a:pt x="333" y="342"/>
                      </a:lnTo>
                      <a:lnTo>
                        <a:pt x="331" y="344"/>
                      </a:lnTo>
                      <a:lnTo>
                        <a:pt x="330" y="347"/>
                      </a:lnTo>
                      <a:lnTo>
                        <a:pt x="328" y="350"/>
                      </a:lnTo>
                      <a:lnTo>
                        <a:pt x="328" y="353"/>
                      </a:lnTo>
                      <a:lnTo>
                        <a:pt x="330" y="354"/>
                      </a:lnTo>
                      <a:lnTo>
                        <a:pt x="331" y="357"/>
                      </a:lnTo>
                      <a:lnTo>
                        <a:pt x="325" y="365"/>
                      </a:lnTo>
                      <a:lnTo>
                        <a:pt x="322" y="365"/>
                      </a:lnTo>
                      <a:lnTo>
                        <a:pt x="323" y="369"/>
                      </a:lnTo>
                      <a:lnTo>
                        <a:pt x="313" y="370"/>
                      </a:lnTo>
                      <a:lnTo>
                        <a:pt x="307" y="382"/>
                      </a:lnTo>
                      <a:lnTo>
                        <a:pt x="304" y="387"/>
                      </a:lnTo>
                      <a:lnTo>
                        <a:pt x="303" y="388"/>
                      </a:lnTo>
                      <a:lnTo>
                        <a:pt x="301" y="399"/>
                      </a:lnTo>
                      <a:lnTo>
                        <a:pt x="295" y="402"/>
                      </a:lnTo>
                      <a:lnTo>
                        <a:pt x="292" y="407"/>
                      </a:lnTo>
                      <a:lnTo>
                        <a:pt x="286" y="408"/>
                      </a:lnTo>
                      <a:lnTo>
                        <a:pt x="286" y="411"/>
                      </a:lnTo>
                      <a:lnTo>
                        <a:pt x="286" y="416"/>
                      </a:lnTo>
                      <a:lnTo>
                        <a:pt x="289" y="418"/>
                      </a:lnTo>
                      <a:lnTo>
                        <a:pt x="291" y="422"/>
                      </a:lnTo>
                      <a:lnTo>
                        <a:pt x="289" y="426"/>
                      </a:lnTo>
                      <a:lnTo>
                        <a:pt x="287" y="426"/>
                      </a:lnTo>
                      <a:lnTo>
                        <a:pt x="285" y="428"/>
                      </a:lnTo>
                      <a:lnTo>
                        <a:pt x="283" y="435"/>
                      </a:lnTo>
                      <a:lnTo>
                        <a:pt x="281" y="440"/>
                      </a:lnTo>
                      <a:lnTo>
                        <a:pt x="283" y="443"/>
                      </a:lnTo>
                      <a:lnTo>
                        <a:pt x="286" y="443"/>
                      </a:lnTo>
                      <a:lnTo>
                        <a:pt x="287" y="446"/>
                      </a:lnTo>
                      <a:lnTo>
                        <a:pt x="285" y="455"/>
                      </a:lnTo>
                      <a:lnTo>
                        <a:pt x="286" y="484"/>
                      </a:lnTo>
                      <a:lnTo>
                        <a:pt x="282" y="489"/>
                      </a:lnTo>
                      <a:lnTo>
                        <a:pt x="277" y="489"/>
                      </a:lnTo>
                      <a:lnTo>
                        <a:pt x="265" y="482"/>
                      </a:lnTo>
                      <a:lnTo>
                        <a:pt x="268" y="478"/>
                      </a:lnTo>
                      <a:lnTo>
                        <a:pt x="269" y="473"/>
                      </a:lnTo>
                      <a:lnTo>
                        <a:pt x="268" y="471"/>
                      </a:lnTo>
                      <a:lnTo>
                        <a:pt x="249" y="471"/>
                      </a:lnTo>
                      <a:lnTo>
                        <a:pt x="243" y="473"/>
                      </a:lnTo>
                      <a:lnTo>
                        <a:pt x="241" y="476"/>
                      </a:lnTo>
                      <a:lnTo>
                        <a:pt x="243" y="480"/>
                      </a:lnTo>
                      <a:lnTo>
                        <a:pt x="239" y="479"/>
                      </a:lnTo>
                      <a:lnTo>
                        <a:pt x="238" y="478"/>
                      </a:lnTo>
                      <a:lnTo>
                        <a:pt x="233" y="477"/>
                      </a:lnTo>
                      <a:lnTo>
                        <a:pt x="231" y="479"/>
                      </a:lnTo>
                      <a:lnTo>
                        <a:pt x="231" y="482"/>
                      </a:lnTo>
                      <a:lnTo>
                        <a:pt x="233" y="486"/>
                      </a:lnTo>
                      <a:lnTo>
                        <a:pt x="234" y="489"/>
                      </a:lnTo>
                      <a:lnTo>
                        <a:pt x="232" y="491"/>
                      </a:lnTo>
                      <a:lnTo>
                        <a:pt x="228" y="491"/>
                      </a:lnTo>
                      <a:lnTo>
                        <a:pt x="223" y="491"/>
                      </a:lnTo>
                      <a:lnTo>
                        <a:pt x="216" y="508"/>
                      </a:lnTo>
                      <a:lnTo>
                        <a:pt x="211" y="526"/>
                      </a:lnTo>
                      <a:lnTo>
                        <a:pt x="213" y="540"/>
                      </a:lnTo>
                      <a:lnTo>
                        <a:pt x="213" y="542"/>
                      </a:lnTo>
                      <a:lnTo>
                        <a:pt x="219" y="564"/>
                      </a:lnTo>
                      <a:lnTo>
                        <a:pt x="225" y="591"/>
                      </a:lnTo>
                      <a:lnTo>
                        <a:pt x="227" y="621"/>
                      </a:lnTo>
                      <a:lnTo>
                        <a:pt x="225" y="642"/>
                      </a:lnTo>
                      <a:lnTo>
                        <a:pt x="220" y="677"/>
                      </a:lnTo>
                      <a:lnTo>
                        <a:pt x="216" y="689"/>
                      </a:lnTo>
                      <a:lnTo>
                        <a:pt x="213" y="690"/>
                      </a:lnTo>
                      <a:lnTo>
                        <a:pt x="208" y="692"/>
                      </a:lnTo>
                      <a:lnTo>
                        <a:pt x="207" y="693"/>
                      </a:lnTo>
                      <a:lnTo>
                        <a:pt x="204" y="696"/>
                      </a:lnTo>
                      <a:lnTo>
                        <a:pt x="202" y="698"/>
                      </a:lnTo>
                      <a:lnTo>
                        <a:pt x="198" y="699"/>
                      </a:lnTo>
                      <a:lnTo>
                        <a:pt x="197" y="701"/>
                      </a:lnTo>
                      <a:lnTo>
                        <a:pt x="198" y="705"/>
                      </a:lnTo>
                      <a:lnTo>
                        <a:pt x="196" y="704"/>
                      </a:lnTo>
                      <a:lnTo>
                        <a:pt x="189" y="704"/>
                      </a:lnTo>
                      <a:lnTo>
                        <a:pt x="185" y="700"/>
                      </a:lnTo>
                      <a:lnTo>
                        <a:pt x="183" y="698"/>
                      </a:lnTo>
                      <a:lnTo>
                        <a:pt x="179" y="695"/>
                      </a:lnTo>
                      <a:lnTo>
                        <a:pt x="175" y="694"/>
                      </a:lnTo>
                      <a:lnTo>
                        <a:pt x="172" y="693"/>
                      </a:lnTo>
                      <a:lnTo>
                        <a:pt x="173" y="699"/>
                      </a:lnTo>
                      <a:lnTo>
                        <a:pt x="174" y="701"/>
                      </a:lnTo>
                      <a:lnTo>
                        <a:pt x="173" y="705"/>
                      </a:lnTo>
                      <a:lnTo>
                        <a:pt x="169" y="707"/>
                      </a:lnTo>
                      <a:lnTo>
                        <a:pt x="167" y="713"/>
                      </a:lnTo>
                      <a:lnTo>
                        <a:pt x="162" y="714"/>
                      </a:lnTo>
                      <a:lnTo>
                        <a:pt x="159" y="712"/>
                      </a:lnTo>
                      <a:lnTo>
                        <a:pt x="156" y="712"/>
                      </a:lnTo>
                      <a:lnTo>
                        <a:pt x="153" y="708"/>
                      </a:lnTo>
                      <a:lnTo>
                        <a:pt x="147" y="701"/>
                      </a:lnTo>
                      <a:lnTo>
                        <a:pt x="142" y="696"/>
                      </a:lnTo>
                      <a:lnTo>
                        <a:pt x="137" y="694"/>
                      </a:lnTo>
                      <a:lnTo>
                        <a:pt x="133" y="688"/>
                      </a:lnTo>
                      <a:lnTo>
                        <a:pt x="132" y="684"/>
                      </a:lnTo>
                      <a:lnTo>
                        <a:pt x="127" y="672"/>
                      </a:lnTo>
                      <a:lnTo>
                        <a:pt x="114" y="660"/>
                      </a:lnTo>
                      <a:lnTo>
                        <a:pt x="108" y="656"/>
                      </a:lnTo>
                      <a:lnTo>
                        <a:pt x="102" y="653"/>
                      </a:lnTo>
                      <a:lnTo>
                        <a:pt x="96" y="653"/>
                      </a:lnTo>
                      <a:lnTo>
                        <a:pt x="89" y="654"/>
                      </a:lnTo>
                      <a:lnTo>
                        <a:pt x="87" y="658"/>
                      </a:lnTo>
                      <a:lnTo>
                        <a:pt x="82" y="665"/>
                      </a:lnTo>
                      <a:lnTo>
                        <a:pt x="77" y="666"/>
                      </a:lnTo>
                      <a:lnTo>
                        <a:pt x="70" y="666"/>
                      </a:lnTo>
                      <a:lnTo>
                        <a:pt x="69" y="668"/>
                      </a:lnTo>
                      <a:lnTo>
                        <a:pt x="66" y="672"/>
                      </a:lnTo>
                      <a:lnTo>
                        <a:pt x="60" y="676"/>
                      </a:lnTo>
                      <a:lnTo>
                        <a:pt x="51" y="681"/>
                      </a:lnTo>
                      <a:lnTo>
                        <a:pt x="49" y="683"/>
                      </a:lnTo>
                      <a:lnTo>
                        <a:pt x="43" y="688"/>
                      </a:lnTo>
                      <a:lnTo>
                        <a:pt x="37" y="690"/>
                      </a:lnTo>
                      <a:lnTo>
                        <a:pt x="24" y="692"/>
                      </a:lnTo>
                      <a:lnTo>
                        <a:pt x="18" y="693"/>
                      </a:lnTo>
                      <a:lnTo>
                        <a:pt x="10" y="695"/>
                      </a:lnTo>
                      <a:lnTo>
                        <a:pt x="4" y="693"/>
                      </a:lnTo>
                      <a:lnTo>
                        <a:pt x="5" y="686"/>
                      </a:lnTo>
                      <a:lnTo>
                        <a:pt x="6" y="678"/>
                      </a:lnTo>
                      <a:lnTo>
                        <a:pt x="5" y="669"/>
                      </a:lnTo>
                      <a:lnTo>
                        <a:pt x="6" y="654"/>
                      </a:lnTo>
                      <a:lnTo>
                        <a:pt x="0" y="648"/>
                      </a:lnTo>
                      <a:lnTo>
                        <a:pt x="0" y="642"/>
                      </a:lnTo>
                      <a:lnTo>
                        <a:pt x="9" y="628"/>
                      </a:lnTo>
                      <a:lnTo>
                        <a:pt x="10" y="624"/>
                      </a:lnTo>
                      <a:lnTo>
                        <a:pt x="10" y="621"/>
                      </a:lnTo>
                      <a:lnTo>
                        <a:pt x="7" y="617"/>
                      </a:lnTo>
                      <a:lnTo>
                        <a:pt x="6" y="616"/>
                      </a:lnTo>
                      <a:lnTo>
                        <a:pt x="7" y="614"/>
                      </a:lnTo>
                      <a:lnTo>
                        <a:pt x="11" y="612"/>
                      </a:lnTo>
                      <a:lnTo>
                        <a:pt x="19" y="611"/>
                      </a:lnTo>
                      <a:lnTo>
                        <a:pt x="24" y="610"/>
                      </a:lnTo>
                      <a:lnTo>
                        <a:pt x="28" y="611"/>
                      </a:lnTo>
                      <a:lnTo>
                        <a:pt x="28" y="606"/>
                      </a:lnTo>
                      <a:lnTo>
                        <a:pt x="30" y="604"/>
                      </a:lnTo>
                      <a:lnTo>
                        <a:pt x="37" y="606"/>
                      </a:lnTo>
                      <a:lnTo>
                        <a:pt x="45" y="605"/>
                      </a:lnTo>
                      <a:lnTo>
                        <a:pt x="46" y="602"/>
                      </a:lnTo>
                      <a:lnTo>
                        <a:pt x="42" y="588"/>
                      </a:lnTo>
                      <a:lnTo>
                        <a:pt x="46" y="584"/>
                      </a:lnTo>
                      <a:lnTo>
                        <a:pt x="48" y="581"/>
                      </a:lnTo>
                      <a:lnTo>
                        <a:pt x="52" y="575"/>
                      </a:lnTo>
                      <a:lnTo>
                        <a:pt x="54" y="572"/>
                      </a:lnTo>
                      <a:lnTo>
                        <a:pt x="63" y="557"/>
                      </a:lnTo>
                      <a:lnTo>
                        <a:pt x="63" y="555"/>
                      </a:lnTo>
                      <a:lnTo>
                        <a:pt x="60" y="552"/>
                      </a:lnTo>
                      <a:lnTo>
                        <a:pt x="55" y="548"/>
                      </a:lnTo>
                      <a:lnTo>
                        <a:pt x="54" y="545"/>
                      </a:lnTo>
                      <a:lnTo>
                        <a:pt x="55" y="534"/>
                      </a:lnTo>
                      <a:lnTo>
                        <a:pt x="57" y="531"/>
                      </a:lnTo>
                      <a:lnTo>
                        <a:pt x="61" y="521"/>
                      </a:lnTo>
                      <a:lnTo>
                        <a:pt x="63" y="518"/>
                      </a:lnTo>
                      <a:lnTo>
                        <a:pt x="61" y="515"/>
                      </a:lnTo>
                      <a:lnTo>
                        <a:pt x="60" y="513"/>
                      </a:lnTo>
                      <a:lnTo>
                        <a:pt x="63" y="510"/>
                      </a:lnTo>
                      <a:lnTo>
                        <a:pt x="64" y="502"/>
                      </a:lnTo>
                      <a:lnTo>
                        <a:pt x="65" y="500"/>
                      </a:lnTo>
                      <a:lnTo>
                        <a:pt x="69" y="500"/>
                      </a:lnTo>
                      <a:lnTo>
                        <a:pt x="73" y="498"/>
                      </a:lnTo>
                      <a:lnTo>
                        <a:pt x="78" y="496"/>
                      </a:lnTo>
                      <a:lnTo>
                        <a:pt x="84" y="488"/>
                      </a:lnTo>
                      <a:lnTo>
                        <a:pt x="85" y="483"/>
                      </a:lnTo>
                      <a:lnTo>
                        <a:pt x="83" y="478"/>
                      </a:lnTo>
                      <a:lnTo>
                        <a:pt x="79" y="472"/>
                      </a:lnTo>
                      <a:lnTo>
                        <a:pt x="76" y="472"/>
                      </a:lnTo>
                      <a:lnTo>
                        <a:pt x="73" y="471"/>
                      </a:lnTo>
                      <a:lnTo>
                        <a:pt x="71" y="470"/>
                      </a:lnTo>
                      <a:lnTo>
                        <a:pt x="69" y="467"/>
                      </a:lnTo>
                      <a:lnTo>
                        <a:pt x="69" y="464"/>
                      </a:lnTo>
                      <a:lnTo>
                        <a:pt x="69" y="460"/>
                      </a:lnTo>
                      <a:lnTo>
                        <a:pt x="71" y="454"/>
                      </a:lnTo>
                      <a:lnTo>
                        <a:pt x="71" y="449"/>
                      </a:lnTo>
                      <a:lnTo>
                        <a:pt x="66" y="447"/>
                      </a:lnTo>
                      <a:lnTo>
                        <a:pt x="60" y="444"/>
                      </a:lnTo>
                      <a:lnTo>
                        <a:pt x="52" y="438"/>
                      </a:lnTo>
                      <a:lnTo>
                        <a:pt x="54" y="431"/>
                      </a:lnTo>
                      <a:lnTo>
                        <a:pt x="61" y="424"/>
                      </a:lnTo>
                      <a:lnTo>
                        <a:pt x="77" y="405"/>
                      </a:lnTo>
                      <a:lnTo>
                        <a:pt x="83" y="390"/>
                      </a:lnTo>
                      <a:lnTo>
                        <a:pt x="89" y="370"/>
                      </a:lnTo>
                      <a:lnTo>
                        <a:pt x="90" y="354"/>
                      </a:lnTo>
                      <a:lnTo>
                        <a:pt x="91" y="341"/>
                      </a:lnTo>
                      <a:lnTo>
                        <a:pt x="94" y="338"/>
                      </a:lnTo>
                      <a:lnTo>
                        <a:pt x="100" y="332"/>
                      </a:lnTo>
                      <a:lnTo>
                        <a:pt x="105" y="322"/>
                      </a:lnTo>
                      <a:lnTo>
                        <a:pt x="109" y="305"/>
                      </a:lnTo>
                      <a:lnTo>
                        <a:pt x="112" y="288"/>
                      </a:lnTo>
                      <a:lnTo>
                        <a:pt x="112" y="269"/>
                      </a:lnTo>
                      <a:lnTo>
                        <a:pt x="106" y="255"/>
                      </a:lnTo>
                      <a:lnTo>
                        <a:pt x="102" y="250"/>
                      </a:lnTo>
                      <a:lnTo>
                        <a:pt x="97" y="249"/>
                      </a:lnTo>
                      <a:lnTo>
                        <a:pt x="93" y="249"/>
                      </a:lnTo>
                      <a:lnTo>
                        <a:pt x="89" y="252"/>
                      </a:lnTo>
                      <a:lnTo>
                        <a:pt x="84" y="254"/>
                      </a:lnTo>
                      <a:lnTo>
                        <a:pt x="75" y="252"/>
                      </a:lnTo>
                      <a:lnTo>
                        <a:pt x="71" y="250"/>
                      </a:lnTo>
                      <a:lnTo>
                        <a:pt x="70" y="236"/>
                      </a:lnTo>
                      <a:lnTo>
                        <a:pt x="72" y="231"/>
                      </a:lnTo>
                      <a:lnTo>
                        <a:pt x="82" y="236"/>
                      </a:lnTo>
                      <a:lnTo>
                        <a:pt x="88" y="236"/>
                      </a:lnTo>
                      <a:lnTo>
                        <a:pt x="93" y="233"/>
                      </a:lnTo>
                      <a:lnTo>
                        <a:pt x="96" y="230"/>
                      </a:lnTo>
                      <a:lnTo>
                        <a:pt x="99" y="225"/>
                      </a:lnTo>
                      <a:lnTo>
                        <a:pt x="106" y="206"/>
                      </a:lnTo>
                      <a:lnTo>
                        <a:pt x="107" y="192"/>
                      </a:lnTo>
                      <a:lnTo>
                        <a:pt x="107" y="182"/>
                      </a:lnTo>
                      <a:lnTo>
                        <a:pt x="106" y="178"/>
                      </a:lnTo>
                      <a:lnTo>
                        <a:pt x="100" y="172"/>
                      </a:lnTo>
                      <a:lnTo>
                        <a:pt x="100" y="168"/>
                      </a:lnTo>
                      <a:lnTo>
                        <a:pt x="101" y="162"/>
                      </a:lnTo>
                      <a:lnTo>
                        <a:pt x="99" y="153"/>
                      </a:lnTo>
                      <a:lnTo>
                        <a:pt x="96" y="150"/>
                      </a:lnTo>
                      <a:lnTo>
                        <a:pt x="93" y="149"/>
                      </a:lnTo>
                      <a:lnTo>
                        <a:pt x="88" y="147"/>
                      </a:lnTo>
                      <a:lnTo>
                        <a:pt x="88" y="142"/>
                      </a:lnTo>
                      <a:lnTo>
                        <a:pt x="89" y="140"/>
                      </a:lnTo>
                      <a:lnTo>
                        <a:pt x="95" y="136"/>
                      </a:lnTo>
                      <a:lnTo>
                        <a:pt x="97" y="134"/>
                      </a:lnTo>
                      <a:lnTo>
                        <a:pt x="101" y="130"/>
                      </a:lnTo>
                      <a:lnTo>
                        <a:pt x="106" y="124"/>
                      </a:lnTo>
                      <a:lnTo>
                        <a:pt x="113" y="122"/>
                      </a:lnTo>
                      <a:lnTo>
                        <a:pt x="118" y="122"/>
                      </a:lnTo>
                      <a:lnTo>
                        <a:pt x="123" y="120"/>
                      </a:lnTo>
                      <a:lnTo>
                        <a:pt x="125" y="119"/>
                      </a:lnTo>
                      <a:lnTo>
                        <a:pt x="129" y="116"/>
                      </a:lnTo>
                      <a:lnTo>
                        <a:pt x="133" y="110"/>
                      </a:lnTo>
                      <a:lnTo>
                        <a:pt x="137" y="99"/>
                      </a:lnTo>
                      <a:lnTo>
                        <a:pt x="141" y="77"/>
                      </a:lnTo>
                      <a:lnTo>
                        <a:pt x="139" y="71"/>
                      </a:lnTo>
                      <a:lnTo>
                        <a:pt x="133" y="65"/>
                      </a:lnTo>
                      <a:lnTo>
                        <a:pt x="133" y="63"/>
                      </a:lnTo>
                      <a:lnTo>
                        <a:pt x="141" y="62"/>
                      </a:lnTo>
                      <a:lnTo>
                        <a:pt x="141" y="59"/>
                      </a:lnTo>
                      <a:lnTo>
                        <a:pt x="143" y="45"/>
                      </a:lnTo>
                      <a:lnTo>
                        <a:pt x="147" y="47"/>
                      </a:lnTo>
                      <a:lnTo>
                        <a:pt x="155" y="51"/>
                      </a:lnTo>
                      <a:lnTo>
                        <a:pt x="161" y="53"/>
                      </a:lnTo>
                      <a:lnTo>
                        <a:pt x="163" y="52"/>
                      </a:lnTo>
                      <a:lnTo>
                        <a:pt x="168" y="50"/>
                      </a:lnTo>
                      <a:lnTo>
                        <a:pt x="169" y="50"/>
                      </a:lnTo>
                      <a:lnTo>
                        <a:pt x="179" y="56"/>
                      </a:lnTo>
                      <a:lnTo>
                        <a:pt x="181" y="60"/>
                      </a:lnTo>
                      <a:lnTo>
                        <a:pt x="181" y="70"/>
                      </a:lnTo>
                      <a:lnTo>
                        <a:pt x="183" y="78"/>
                      </a:lnTo>
                      <a:lnTo>
                        <a:pt x="185" y="95"/>
                      </a:lnTo>
                      <a:lnTo>
                        <a:pt x="190" y="102"/>
                      </a:lnTo>
                      <a:lnTo>
                        <a:pt x="195" y="102"/>
                      </a:lnTo>
                      <a:lnTo>
                        <a:pt x="201" y="95"/>
                      </a:lnTo>
                      <a:lnTo>
                        <a:pt x="203" y="87"/>
                      </a:lnTo>
                      <a:lnTo>
                        <a:pt x="203" y="78"/>
                      </a:lnTo>
                      <a:lnTo>
                        <a:pt x="205" y="77"/>
                      </a:lnTo>
                      <a:lnTo>
                        <a:pt x="217" y="86"/>
                      </a:lnTo>
                      <a:lnTo>
                        <a:pt x="220" y="88"/>
                      </a:lnTo>
                      <a:lnTo>
                        <a:pt x="226" y="90"/>
                      </a:lnTo>
                      <a:lnTo>
                        <a:pt x="229" y="94"/>
                      </a:lnTo>
                      <a:lnTo>
                        <a:pt x="233" y="94"/>
                      </a:lnTo>
                      <a:lnTo>
                        <a:pt x="237" y="92"/>
                      </a:lnTo>
                      <a:lnTo>
                        <a:pt x="244" y="77"/>
                      </a:lnTo>
                      <a:lnTo>
                        <a:pt x="247" y="54"/>
                      </a:lnTo>
                      <a:lnTo>
                        <a:pt x="249" y="53"/>
                      </a:lnTo>
                      <a:lnTo>
                        <a:pt x="237" y="39"/>
                      </a:lnTo>
                      <a:lnTo>
                        <a:pt x="234" y="47"/>
                      </a:lnTo>
                      <a:lnTo>
                        <a:pt x="229" y="51"/>
                      </a:lnTo>
                      <a:lnTo>
                        <a:pt x="225" y="54"/>
                      </a:lnTo>
                      <a:lnTo>
                        <a:pt x="222" y="59"/>
                      </a:lnTo>
                      <a:lnTo>
                        <a:pt x="214" y="58"/>
                      </a:lnTo>
                      <a:lnTo>
                        <a:pt x="211" y="63"/>
                      </a:lnTo>
                      <a:lnTo>
                        <a:pt x="203" y="65"/>
                      </a:lnTo>
                      <a:lnTo>
                        <a:pt x="193" y="65"/>
                      </a:lnTo>
                      <a:lnTo>
                        <a:pt x="192" y="57"/>
                      </a:lnTo>
                      <a:lnTo>
                        <a:pt x="193" y="50"/>
                      </a:lnTo>
                      <a:lnTo>
                        <a:pt x="199" y="21"/>
                      </a:lnTo>
                      <a:lnTo>
                        <a:pt x="205" y="11"/>
                      </a:lnTo>
                      <a:lnTo>
                        <a:pt x="207" y="6"/>
                      </a:lnTo>
                      <a:lnTo>
                        <a:pt x="208" y="0"/>
                      </a:lnTo>
                      <a:lnTo>
                        <a:pt x="217" y="8"/>
                      </a:lnTo>
                      <a:lnTo>
                        <a:pt x="222" y="9"/>
                      </a:lnTo>
                      <a:lnTo>
                        <a:pt x="231" y="11"/>
                      </a:lnTo>
                      <a:lnTo>
                        <a:pt x="234" y="15"/>
                      </a:lnTo>
                      <a:lnTo>
                        <a:pt x="244" y="22"/>
                      </a:lnTo>
                      <a:lnTo>
                        <a:pt x="250" y="26"/>
                      </a:lnTo>
                      <a:lnTo>
                        <a:pt x="256" y="26"/>
                      </a:lnTo>
                      <a:lnTo>
                        <a:pt x="262" y="22"/>
                      </a:lnTo>
                      <a:lnTo>
                        <a:pt x="273" y="12"/>
                      </a:lnTo>
                      <a:lnTo>
                        <a:pt x="267" y="45"/>
                      </a:lnTo>
                      <a:lnTo>
                        <a:pt x="265" y="68"/>
                      </a:lnTo>
                      <a:lnTo>
                        <a:pt x="267" y="96"/>
                      </a:lnTo>
                      <a:lnTo>
                        <a:pt x="271" y="125"/>
                      </a:lnTo>
                      <a:lnTo>
                        <a:pt x="280" y="141"/>
                      </a:lnTo>
                      <a:lnTo>
                        <a:pt x="285" y="141"/>
                      </a:lnTo>
                      <a:lnTo>
                        <a:pt x="286" y="140"/>
                      </a:lnTo>
                      <a:lnTo>
                        <a:pt x="289" y="141"/>
                      </a:lnTo>
                      <a:lnTo>
                        <a:pt x="305" y="162"/>
                      </a:lnTo>
                      <a:close/>
                    </a:path>
                  </a:pathLst>
                </a:custGeom>
                <a:solidFill>
                  <a:srgbClr val="FF9999"/>
                </a:solid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892" name="Freeform 148"/>
                <p:cNvSpPr>
                  <a:spLocks/>
                </p:cNvSpPr>
                <p:nvPr/>
              </p:nvSpPr>
              <p:spPr bwMode="auto">
                <a:xfrm rot="1627522">
                  <a:off x="3734" y="1499"/>
                  <a:ext cx="835" cy="919"/>
                </a:xfrm>
                <a:custGeom>
                  <a:avLst/>
                  <a:gdLst>
                    <a:gd name="T0" fmla="*/ 67 w 675"/>
                    <a:gd name="T1" fmla="*/ 605 h 617"/>
                    <a:gd name="T2" fmla="*/ 77 w 675"/>
                    <a:gd name="T3" fmla="*/ 579 h 617"/>
                    <a:gd name="T4" fmla="*/ 100 w 675"/>
                    <a:gd name="T5" fmla="*/ 555 h 617"/>
                    <a:gd name="T6" fmla="*/ 103 w 675"/>
                    <a:gd name="T7" fmla="*/ 563 h 617"/>
                    <a:gd name="T8" fmla="*/ 130 w 675"/>
                    <a:gd name="T9" fmla="*/ 567 h 617"/>
                    <a:gd name="T10" fmla="*/ 161 w 675"/>
                    <a:gd name="T11" fmla="*/ 548 h 617"/>
                    <a:gd name="T12" fmla="*/ 118 w 675"/>
                    <a:gd name="T13" fmla="*/ 516 h 617"/>
                    <a:gd name="T14" fmla="*/ 71 w 675"/>
                    <a:gd name="T15" fmla="*/ 494 h 617"/>
                    <a:gd name="T16" fmla="*/ 76 w 675"/>
                    <a:gd name="T17" fmla="*/ 446 h 617"/>
                    <a:gd name="T18" fmla="*/ 109 w 675"/>
                    <a:gd name="T19" fmla="*/ 451 h 617"/>
                    <a:gd name="T20" fmla="*/ 123 w 675"/>
                    <a:gd name="T21" fmla="*/ 471 h 617"/>
                    <a:gd name="T22" fmla="*/ 154 w 675"/>
                    <a:gd name="T23" fmla="*/ 468 h 617"/>
                    <a:gd name="T24" fmla="*/ 227 w 675"/>
                    <a:gd name="T25" fmla="*/ 443 h 617"/>
                    <a:gd name="T26" fmla="*/ 265 w 675"/>
                    <a:gd name="T27" fmla="*/ 463 h 617"/>
                    <a:gd name="T28" fmla="*/ 306 w 675"/>
                    <a:gd name="T29" fmla="*/ 492 h 617"/>
                    <a:gd name="T30" fmla="*/ 387 w 675"/>
                    <a:gd name="T31" fmla="*/ 534 h 617"/>
                    <a:gd name="T32" fmla="*/ 399 w 675"/>
                    <a:gd name="T33" fmla="*/ 494 h 617"/>
                    <a:gd name="T34" fmla="*/ 467 w 675"/>
                    <a:gd name="T35" fmla="*/ 393 h 617"/>
                    <a:gd name="T36" fmla="*/ 527 w 675"/>
                    <a:gd name="T37" fmla="*/ 383 h 617"/>
                    <a:gd name="T38" fmla="*/ 564 w 675"/>
                    <a:gd name="T39" fmla="*/ 362 h 617"/>
                    <a:gd name="T40" fmla="*/ 587 w 675"/>
                    <a:gd name="T41" fmla="*/ 366 h 617"/>
                    <a:gd name="T42" fmla="*/ 599 w 675"/>
                    <a:gd name="T43" fmla="*/ 345 h 617"/>
                    <a:gd name="T44" fmla="*/ 643 w 675"/>
                    <a:gd name="T45" fmla="*/ 333 h 617"/>
                    <a:gd name="T46" fmla="*/ 672 w 675"/>
                    <a:gd name="T47" fmla="*/ 300 h 617"/>
                    <a:gd name="T48" fmla="*/ 631 w 675"/>
                    <a:gd name="T49" fmla="*/ 315 h 617"/>
                    <a:gd name="T50" fmla="*/ 594 w 675"/>
                    <a:gd name="T51" fmla="*/ 239 h 617"/>
                    <a:gd name="T52" fmla="*/ 610 w 675"/>
                    <a:gd name="T53" fmla="*/ 205 h 617"/>
                    <a:gd name="T54" fmla="*/ 604 w 675"/>
                    <a:gd name="T55" fmla="*/ 188 h 617"/>
                    <a:gd name="T56" fmla="*/ 586 w 675"/>
                    <a:gd name="T57" fmla="*/ 204 h 617"/>
                    <a:gd name="T58" fmla="*/ 517 w 675"/>
                    <a:gd name="T59" fmla="*/ 231 h 617"/>
                    <a:gd name="T60" fmla="*/ 441 w 675"/>
                    <a:gd name="T61" fmla="*/ 197 h 617"/>
                    <a:gd name="T62" fmla="*/ 369 w 675"/>
                    <a:gd name="T63" fmla="*/ 155 h 617"/>
                    <a:gd name="T64" fmla="*/ 307 w 675"/>
                    <a:gd name="T65" fmla="*/ 86 h 617"/>
                    <a:gd name="T66" fmla="*/ 263 w 675"/>
                    <a:gd name="T67" fmla="*/ 26 h 617"/>
                    <a:gd name="T68" fmla="*/ 241 w 675"/>
                    <a:gd name="T69" fmla="*/ 7 h 617"/>
                    <a:gd name="T70" fmla="*/ 222 w 675"/>
                    <a:gd name="T71" fmla="*/ 17 h 617"/>
                    <a:gd name="T72" fmla="*/ 204 w 675"/>
                    <a:gd name="T73" fmla="*/ 25 h 617"/>
                    <a:gd name="T74" fmla="*/ 197 w 675"/>
                    <a:gd name="T75" fmla="*/ 59 h 617"/>
                    <a:gd name="T76" fmla="*/ 216 w 675"/>
                    <a:gd name="T77" fmla="*/ 109 h 617"/>
                    <a:gd name="T78" fmla="*/ 204 w 675"/>
                    <a:gd name="T79" fmla="*/ 180 h 617"/>
                    <a:gd name="T80" fmla="*/ 201 w 675"/>
                    <a:gd name="T81" fmla="*/ 242 h 617"/>
                    <a:gd name="T82" fmla="*/ 175 w 675"/>
                    <a:gd name="T83" fmla="*/ 260 h 617"/>
                    <a:gd name="T84" fmla="*/ 175 w 675"/>
                    <a:gd name="T85" fmla="*/ 295 h 617"/>
                    <a:gd name="T86" fmla="*/ 169 w 675"/>
                    <a:gd name="T87" fmla="*/ 342 h 617"/>
                    <a:gd name="T88" fmla="*/ 143 w 675"/>
                    <a:gd name="T89" fmla="*/ 339 h 617"/>
                    <a:gd name="T90" fmla="*/ 106 w 675"/>
                    <a:gd name="T91" fmla="*/ 341 h 617"/>
                    <a:gd name="T92" fmla="*/ 85 w 675"/>
                    <a:gd name="T93" fmla="*/ 324 h 617"/>
                    <a:gd name="T94" fmla="*/ 67 w 675"/>
                    <a:gd name="T95" fmla="*/ 333 h 617"/>
                    <a:gd name="T96" fmla="*/ 79 w 675"/>
                    <a:gd name="T97" fmla="*/ 378 h 617"/>
                    <a:gd name="T98" fmla="*/ 59 w 675"/>
                    <a:gd name="T99" fmla="*/ 411 h 617"/>
                    <a:gd name="T100" fmla="*/ 46 w 675"/>
                    <a:gd name="T101" fmla="*/ 409 h 617"/>
                    <a:gd name="T102" fmla="*/ 25 w 675"/>
                    <a:gd name="T103" fmla="*/ 427 h 617"/>
                    <a:gd name="T104" fmla="*/ 5 w 675"/>
                    <a:gd name="T105" fmla="*/ 473 h 617"/>
                    <a:gd name="T106" fmla="*/ 10 w 675"/>
                    <a:gd name="T107" fmla="*/ 499 h 617"/>
                    <a:gd name="T108" fmla="*/ 30 w 675"/>
                    <a:gd name="T109" fmla="*/ 517 h 617"/>
                    <a:gd name="T110" fmla="*/ 30 w 675"/>
                    <a:gd name="T111" fmla="*/ 563 h 617"/>
                    <a:gd name="T112" fmla="*/ 39 w 675"/>
                    <a:gd name="T113" fmla="*/ 614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75" h="617">
                      <a:moveTo>
                        <a:pt x="45" y="617"/>
                      </a:moveTo>
                      <a:lnTo>
                        <a:pt x="47" y="617"/>
                      </a:lnTo>
                      <a:lnTo>
                        <a:pt x="54" y="608"/>
                      </a:lnTo>
                      <a:lnTo>
                        <a:pt x="58" y="607"/>
                      </a:lnTo>
                      <a:lnTo>
                        <a:pt x="67" y="605"/>
                      </a:lnTo>
                      <a:lnTo>
                        <a:pt x="67" y="600"/>
                      </a:lnTo>
                      <a:lnTo>
                        <a:pt x="75" y="597"/>
                      </a:lnTo>
                      <a:lnTo>
                        <a:pt x="76" y="593"/>
                      </a:lnTo>
                      <a:lnTo>
                        <a:pt x="77" y="582"/>
                      </a:lnTo>
                      <a:lnTo>
                        <a:pt x="77" y="579"/>
                      </a:lnTo>
                      <a:lnTo>
                        <a:pt x="83" y="572"/>
                      </a:lnTo>
                      <a:lnTo>
                        <a:pt x="93" y="565"/>
                      </a:lnTo>
                      <a:lnTo>
                        <a:pt x="95" y="564"/>
                      </a:lnTo>
                      <a:lnTo>
                        <a:pt x="96" y="559"/>
                      </a:lnTo>
                      <a:lnTo>
                        <a:pt x="100" y="555"/>
                      </a:lnTo>
                      <a:lnTo>
                        <a:pt x="105" y="554"/>
                      </a:lnTo>
                      <a:lnTo>
                        <a:pt x="103" y="555"/>
                      </a:lnTo>
                      <a:lnTo>
                        <a:pt x="102" y="559"/>
                      </a:lnTo>
                      <a:lnTo>
                        <a:pt x="103" y="560"/>
                      </a:lnTo>
                      <a:lnTo>
                        <a:pt x="103" y="563"/>
                      </a:lnTo>
                      <a:lnTo>
                        <a:pt x="107" y="564"/>
                      </a:lnTo>
                      <a:lnTo>
                        <a:pt x="109" y="561"/>
                      </a:lnTo>
                      <a:lnTo>
                        <a:pt x="114" y="559"/>
                      </a:lnTo>
                      <a:lnTo>
                        <a:pt x="127" y="563"/>
                      </a:lnTo>
                      <a:lnTo>
                        <a:pt x="130" y="567"/>
                      </a:lnTo>
                      <a:lnTo>
                        <a:pt x="135" y="570"/>
                      </a:lnTo>
                      <a:lnTo>
                        <a:pt x="137" y="571"/>
                      </a:lnTo>
                      <a:lnTo>
                        <a:pt x="148" y="564"/>
                      </a:lnTo>
                      <a:lnTo>
                        <a:pt x="157" y="554"/>
                      </a:lnTo>
                      <a:lnTo>
                        <a:pt x="161" y="548"/>
                      </a:lnTo>
                      <a:lnTo>
                        <a:pt x="147" y="540"/>
                      </a:lnTo>
                      <a:lnTo>
                        <a:pt x="137" y="536"/>
                      </a:lnTo>
                      <a:lnTo>
                        <a:pt x="135" y="533"/>
                      </a:lnTo>
                      <a:lnTo>
                        <a:pt x="132" y="530"/>
                      </a:lnTo>
                      <a:lnTo>
                        <a:pt x="118" y="516"/>
                      </a:lnTo>
                      <a:lnTo>
                        <a:pt x="114" y="507"/>
                      </a:lnTo>
                      <a:lnTo>
                        <a:pt x="112" y="504"/>
                      </a:lnTo>
                      <a:lnTo>
                        <a:pt x="90" y="505"/>
                      </a:lnTo>
                      <a:lnTo>
                        <a:pt x="85" y="505"/>
                      </a:lnTo>
                      <a:lnTo>
                        <a:pt x="71" y="494"/>
                      </a:lnTo>
                      <a:lnTo>
                        <a:pt x="61" y="489"/>
                      </a:lnTo>
                      <a:lnTo>
                        <a:pt x="59" y="485"/>
                      </a:lnTo>
                      <a:lnTo>
                        <a:pt x="59" y="479"/>
                      </a:lnTo>
                      <a:lnTo>
                        <a:pt x="69" y="457"/>
                      </a:lnTo>
                      <a:lnTo>
                        <a:pt x="76" y="446"/>
                      </a:lnTo>
                      <a:lnTo>
                        <a:pt x="81" y="443"/>
                      </a:lnTo>
                      <a:lnTo>
                        <a:pt x="90" y="445"/>
                      </a:lnTo>
                      <a:lnTo>
                        <a:pt x="91" y="445"/>
                      </a:lnTo>
                      <a:lnTo>
                        <a:pt x="97" y="441"/>
                      </a:lnTo>
                      <a:lnTo>
                        <a:pt x="109" y="451"/>
                      </a:lnTo>
                      <a:lnTo>
                        <a:pt x="109" y="455"/>
                      </a:lnTo>
                      <a:lnTo>
                        <a:pt x="117" y="462"/>
                      </a:lnTo>
                      <a:lnTo>
                        <a:pt x="119" y="463"/>
                      </a:lnTo>
                      <a:lnTo>
                        <a:pt x="121" y="469"/>
                      </a:lnTo>
                      <a:lnTo>
                        <a:pt x="123" y="471"/>
                      </a:lnTo>
                      <a:lnTo>
                        <a:pt x="127" y="476"/>
                      </a:lnTo>
                      <a:lnTo>
                        <a:pt x="127" y="482"/>
                      </a:lnTo>
                      <a:lnTo>
                        <a:pt x="129" y="485"/>
                      </a:lnTo>
                      <a:lnTo>
                        <a:pt x="132" y="486"/>
                      </a:lnTo>
                      <a:lnTo>
                        <a:pt x="154" y="468"/>
                      </a:lnTo>
                      <a:lnTo>
                        <a:pt x="172" y="453"/>
                      </a:lnTo>
                      <a:lnTo>
                        <a:pt x="183" y="445"/>
                      </a:lnTo>
                      <a:lnTo>
                        <a:pt x="197" y="440"/>
                      </a:lnTo>
                      <a:lnTo>
                        <a:pt x="213" y="439"/>
                      </a:lnTo>
                      <a:lnTo>
                        <a:pt x="227" y="443"/>
                      </a:lnTo>
                      <a:lnTo>
                        <a:pt x="234" y="445"/>
                      </a:lnTo>
                      <a:lnTo>
                        <a:pt x="243" y="452"/>
                      </a:lnTo>
                      <a:lnTo>
                        <a:pt x="252" y="458"/>
                      </a:lnTo>
                      <a:lnTo>
                        <a:pt x="255" y="459"/>
                      </a:lnTo>
                      <a:lnTo>
                        <a:pt x="265" y="463"/>
                      </a:lnTo>
                      <a:lnTo>
                        <a:pt x="268" y="464"/>
                      </a:lnTo>
                      <a:lnTo>
                        <a:pt x="274" y="470"/>
                      </a:lnTo>
                      <a:lnTo>
                        <a:pt x="281" y="476"/>
                      </a:lnTo>
                      <a:lnTo>
                        <a:pt x="292" y="482"/>
                      </a:lnTo>
                      <a:lnTo>
                        <a:pt x="306" y="492"/>
                      </a:lnTo>
                      <a:lnTo>
                        <a:pt x="321" y="499"/>
                      </a:lnTo>
                      <a:lnTo>
                        <a:pt x="330" y="503"/>
                      </a:lnTo>
                      <a:lnTo>
                        <a:pt x="366" y="516"/>
                      </a:lnTo>
                      <a:lnTo>
                        <a:pt x="369" y="518"/>
                      </a:lnTo>
                      <a:lnTo>
                        <a:pt x="387" y="534"/>
                      </a:lnTo>
                      <a:lnTo>
                        <a:pt x="385" y="529"/>
                      </a:lnTo>
                      <a:lnTo>
                        <a:pt x="387" y="525"/>
                      </a:lnTo>
                      <a:lnTo>
                        <a:pt x="394" y="516"/>
                      </a:lnTo>
                      <a:lnTo>
                        <a:pt x="396" y="504"/>
                      </a:lnTo>
                      <a:lnTo>
                        <a:pt x="399" y="494"/>
                      </a:lnTo>
                      <a:lnTo>
                        <a:pt x="399" y="483"/>
                      </a:lnTo>
                      <a:lnTo>
                        <a:pt x="401" y="473"/>
                      </a:lnTo>
                      <a:lnTo>
                        <a:pt x="414" y="450"/>
                      </a:lnTo>
                      <a:lnTo>
                        <a:pt x="436" y="423"/>
                      </a:lnTo>
                      <a:lnTo>
                        <a:pt x="467" y="393"/>
                      </a:lnTo>
                      <a:lnTo>
                        <a:pt x="481" y="381"/>
                      </a:lnTo>
                      <a:lnTo>
                        <a:pt x="490" y="377"/>
                      </a:lnTo>
                      <a:lnTo>
                        <a:pt x="497" y="377"/>
                      </a:lnTo>
                      <a:lnTo>
                        <a:pt x="505" y="377"/>
                      </a:lnTo>
                      <a:lnTo>
                        <a:pt x="527" y="383"/>
                      </a:lnTo>
                      <a:lnTo>
                        <a:pt x="531" y="383"/>
                      </a:lnTo>
                      <a:lnTo>
                        <a:pt x="561" y="379"/>
                      </a:lnTo>
                      <a:lnTo>
                        <a:pt x="561" y="377"/>
                      </a:lnTo>
                      <a:lnTo>
                        <a:pt x="556" y="372"/>
                      </a:lnTo>
                      <a:lnTo>
                        <a:pt x="564" y="362"/>
                      </a:lnTo>
                      <a:lnTo>
                        <a:pt x="565" y="366"/>
                      </a:lnTo>
                      <a:lnTo>
                        <a:pt x="564" y="367"/>
                      </a:lnTo>
                      <a:lnTo>
                        <a:pt x="567" y="369"/>
                      </a:lnTo>
                      <a:lnTo>
                        <a:pt x="585" y="367"/>
                      </a:lnTo>
                      <a:lnTo>
                        <a:pt x="587" y="366"/>
                      </a:lnTo>
                      <a:lnTo>
                        <a:pt x="604" y="355"/>
                      </a:lnTo>
                      <a:lnTo>
                        <a:pt x="605" y="353"/>
                      </a:lnTo>
                      <a:lnTo>
                        <a:pt x="600" y="349"/>
                      </a:lnTo>
                      <a:lnTo>
                        <a:pt x="599" y="347"/>
                      </a:lnTo>
                      <a:lnTo>
                        <a:pt x="599" y="345"/>
                      </a:lnTo>
                      <a:lnTo>
                        <a:pt x="607" y="343"/>
                      </a:lnTo>
                      <a:lnTo>
                        <a:pt x="615" y="341"/>
                      </a:lnTo>
                      <a:lnTo>
                        <a:pt x="629" y="336"/>
                      </a:lnTo>
                      <a:lnTo>
                        <a:pt x="640" y="337"/>
                      </a:lnTo>
                      <a:lnTo>
                        <a:pt x="643" y="333"/>
                      </a:lnTo>
                      <a:lnTo>
                        <a:pt x="651" y="318"/>
                      </a:lnTo>
                      <a:lnTo>
                        <a:pt x="654" y="315"/>
                      </a:lnTo>
                      <a:lnTo>
                        <a:pt x="665" y="309"/>
                      </a:lnTo>
                      <a:lnTo>
                        <a:pt x="675" y="302"/>
                      </a:lnTo>
                      <a:lnTo>
                        <a:pt x="672" y="300"/>
                      </a:lnTo>
                      <a:lnTo>
                        <a:pt x="666" y="300"/>
                      </a:lnTo>
                      <a:lnTo>
                        <a:pt x="654" y="303"/>
                      </a:lnTo>
                      <a:lnTo>
                        <a:pt x="646" y="309"/>
                      </a:lnTo>
                      <a:lnTo>
                        <a:pt x="636" y="314"/>
                      </a:lnTo>
                      <a:lnTo>
                        <a:pt x="631" y="315"/>
                      </a:lnTo>
                      <a:lnTo>
                        <a:pt x="623" y="311"/>
                      </a:lnTo>
                      <a:lnTo>
                        <a:pt x="612" y="291"/>
                      </a:lnTo>
                      <a:lnTo>
                        <a:pt x="594" y="259"/>
                      </a:lnTo>
                      <a:lnTo>
                        <a:pt x="591" y="252"/>
                      </a:lnTo>
                      <a:lnTo>
                        <a:pt x="594" y="239"/>
                      </a:lnTo>
                      <a:lnTo>
                        <a:pt x="594" y="236"/>
                      </a:lnTo>
                      <a:lnTo>
                        <a:pt x="598" y="227"/>
                      </a:lnTo>
                      <a:lnTo>
                        <a:pt x="604" y="221"/>
                      </a:lnTo>
                      <a:lnTo>
                        <a:pt x="610" y="212"/>
                      </a:lnTo>
                      <a:lnTo>
                        <a:pt x="610" y="205"/>
                      </a:lnTo>
                      <a:lnTo>
                        <a:pt x="617" y="195"/>
                      </a:lnTo>
                      <a:lnTo>
                        <a:pt x="622" y="179"/>
                      </a:lnTo>
                      <a:lnTo>
                        <a:pt x="619" y="165"/>
                      </a:lnTo>
                      <a:lnTo>
                        <a:pt x="606" y="185"/>
                      </a:lnTo>
                      <a:lnTo>
                        <a:pt x="604" y="188"/>
                      </a:lnTo>
                      <a:lnTo>
                        <a:pt x="600" y="194"/>
                      </a:lnTo>
                      <a:lnTo>
                        <a:pt x="595" y="197"/>
                      </a:lnTo>
                      <a:lnTo>
                        <a:pt x="589" y="197"/>
                      </a:lnTo>
                      <a:lnTo>
                        <a:pt x="587" y="199"/>
                      </a:lnTo>
                      <a:lnTo>
                        <a:pt x="586" y="204"/>
                      </a:lnTo>
                      <a:lnTo>
                        <a:pt x="568" y="225"/>
                      </a:lnTo>
                      <a:lnTo>
                        <a:pt x="562" y="230"/>
                      </a:lnTo>
                      <a:lnTo>
                        <a:pt x="552" y="234"/>
                      </a:lnTo>
                      <a:lnTo>
                        <a:pt x="541" y="234"/>
                      </a:lnTo>
                      <a:lnTo>
                        <a:pt x="517" y="231"/>
                      </a:lnTo>
                      <a:lnTo>
                        <a:pt x="508" y="227"/>
                      </a:lnTo>
                      <a:lnTo>
                        <a:pt x="504" y="222"/>
                      </a:lnTo>
                      <a:lnTo>
                        <a:pt x="503" y="211"/>
                      </a:lnTo>
                      <a:lnTo>
                        <a:pt x="461" y="201"/>
                      </a:lnTo>
                      <a:lnTo>
                        <a:pt x="441" y="197"/>
                      </a:lnTo>
                      <a:lnTo>
                        <a:pt x="426" y="192"/>
                      </a:lnTo>
                      <a:lnTo>
                        <a:pt x="413" y="186"/>
                      </a:lnTo>
                      <a:lnTo>
                        <a:pt x="395" y="173"/>
                      </a:lnTo>
                      <a:lnTo>
                        <a:pt x="387" y="167"/>
                      </a:lnTo>
                      <a:lnTo>
                        <a:pt x="369" y="155"/>
                      </a:lnTo>
                      <a:lnTo>
                        <a:pt x="359" y="147"/>
                      </a:lnTo>
                      <a:lnTo>
                        <a:pt x="347" y="133"/>
                      </a:lnTo>
                      <a:lnTo>
                        <a:pt x="329" y="119"/>
                      </a:lnTo>
                      <a:lnTo>
                        <a:pt x="315" y="97"/>
                      </a:lnTo>
                      <a:lnTo>
                        <a:pt x="307" y="86"/>
                      </a:lnTo>
                      <a:lnTo>
                        <a:pt x="297" y="71"/>
                      </a:lnTo>
                      <a:lnTo>
                        <a:pt x="288" y="62"/>
                      </a:lnTo>
                      <a:lnTo>
                        <a:pt x="279" y="51"/>
                      </a:lnTo>
                      <a:lnTo>
                        <a:pt x="274" y="47"/>
                      </a:lnTo>
                      <a:lnTo>
                        <a:pt x="263" y="26"/>
                      </a:lnTo>
                      <a:lnTo>
                        <a:pt x="259" y="23"/>
                      </a:lnTo>
                      <a:lnTo>
                        <a:pt x="249" y="18"/>
                      </a:lnTo>
                      <a:lnTo>
                        <a:pt x="247" y="12"/>
                      </a:lnTo>
                      <a:lnTo>
                        <a:pt x="244" y="8"/>
                      </a:lnTo>
                      <a:lnTo>
                        <a:pt x="241" y="7"/>
                      </a:lnTo>
                      <a:lnTo>
                        <a:pt x="238" y="0"/>
                      </a:lnTo>
                      <a:lnTo>
                        <a:pt x="229" y="3"/>
                      </a:lnTo>
                      <a:lnTo>
                        <a:pt x="228" y="11"/>
                      </a:lnTo>
                      <a:lnTo>
                        <a:pt x="226" y="15"/>
                      </a:lnTo>
                      <a:lnTo>
                        <a:pt x="222" y="17"/>
                      </a:lnTo>
                      <a:lnTo>
                        <a:pt x="217" y="18"/>
                      </a:lnTo>
                      <a:lnTo>
                        <a:pt x="209" y="17"/>
                      </a:lnTo>
                      <a:lnTo>
                        <a:pt x="204" y="13"/>
                      </a:lnTo>
                      <a:lnTo>
                        <a:pt x="203" y="15"/>
                      </a:lnTo>
                      <a:lnTo>
                        <a:pt x="204" y="25"/>
                      </a:lnTo>
                      <a:lnTo>
                        <a:pt x="204" y="29"/>
                      </a:lnTo>
                      <a:lnTo>
                        <a:pt x="201" y="38"/>
                      </a:lnTo>
                      <a:lnTo>
                        <a:pt x="197" y="45"/>
                      </a:lnTo>
                      <a:lnTo>
                        <a:pt x="197" y="53"/>
                      </a:lnTo>
                      <a:lnTo>
                        <a:pt x="197" y="59"/>
                      </a:lnTo>
                      <a:lnTo>
                        <a:pt x="201" y="65"/>
                      </a:lnTo>
                      <a:lnTo>
                        <a:pt x="205" y="73"/>
                      </a:lnTo>
                      <a:lnTo>
                        <a:pt x="213" y="96"/>
                      </a:lnTo>
                      <a:lnTo>
                        <a:pt x="215" y="104"/>
                      </a:lnTo>
                      <a:lnTo>
                        <a:pt x="216" y="109"/>
                      </a:lnTo>
                      <a:lnTo>
                        <a:pt x="219" y="133"/>
                      </a:lnTo>
                      <a:lnTo>
                        <a:pt x="217" y="151"/>
                      </a:lnTo>
                      <a:lnTo>
                        <a:pt x="215" y="162"/>
                      </a:lnTo>
                      <a:lnTo>
                        <a:pt x="210" y="170"/>
                      </a:lnTo>
                      <a:lnTo>
                        <a:pt x="204" y="180"/>
                      </a:lnTo>
                      <a:lnTo>
                        <a:pt x="207" y="192"/>
                      </a:lnTo>
                      <a:lnTo>
                        <a:pt x="208" y="218"/>
                      </a:lnTo>
                      <a:lnTo>
                        <a:pt x="207" y="228"/>
                      </a:lnTo>
                      <a:lnTo>
                        <a:pt x="204" y="235"/>
                      </a:lnTo>
                      <a:lnTo>
                        <a:pt x="201" y="242"/>
                      </a:lnTo>
                      <a:lnTo>
                        <a:pt x="191" y="248"/>
                      </a:lnTo>
                      <a:lnTo>
                        <a:pt x="180" y="253"/>
                      </a:lnTo>
                      <a:lnTo>
                        <a:pt x="179" y="254"/>
                      </a:lnTo>
                      <a:lnTo>
                        <a:pt x="178" y="258"/>
                      </a:lnTo>
                      <a:lnTo>
                        <a:pt x="175" y="260"/>
                      </a:lnTo>
                      <a:lnTo>
                        <a:pt x="173" y="266"/>
                      </a:lnTo>
                      <a:lnTo>
                        <a:pt x="173" y="271"/>
                      </a:lnTo>
                      <a:lnTo>
                        <a:pt x="177" y="283"/>
                      </a:lnTo>
                      <a:lnTo>
                        <a:pt x="175" y="290"/>
                      </a:lnTo>
                      <a:lnTo>
                        <a:pt x="175" y="295"/>
                      </a:lnTo>
                      <a:lnTo>
                        <a:pt x="181" y="305"/>
                      </a:lnTo>
                      <a:lnTo>
                        <a:pt x="183" y="314"/>
                      </a:lnTo>
                      <a:lnTo>
                        <a:pt x="180" y="326"/>
                      </a:lnTo>
                      <a:lnTo>
                        <a:pt x="177" y="333"/>
                      </a:lnTo>
                      <a:lnTo>
                        <a:pt x="169" y="342"/>
                      </a:lnTo>
                      <a:lnTo>
                        <a:pt x="161" y="349"/>
                      </a:lnTo>
                      <a:lnTo>
                        <a:pt x="154" y="349"/>
                      </a:lnTo>
                      <a:lnTo>
                        <a:pt x="143" y="347"/>
                      </a:lnTo>
                      <a:lnTo>
                        <a:pt x="143" y="343"/>
                      </a:lnTo>
                      <a:lnTo>
                        <a:pt x="143" y="339"/>
                      </a:lnTo>
                      <a:lnTo>
                        <a:pt x="141" y="337"/>
                      </a:lnTo>
                      <a:lnTo>
                        <a:pt x="131" y="341"/>
                      </a:lnTo>
                      <a:lnTo>
                        <a:pt x="124" y="343"/>
                      </a:lnTo>
                      <a:lnTo>
                        <a:pt x="114" y="343"/>
                      </a:lnTo>
                      <a:lnTo>
                        <a:pt x="106" y="341"/>
                      </a:lnTo>
                      <a:lnTo>
                        <a:pt x="101" y="337"/>
                      </a:lnTo>
                      <a:lnTo>
                        <a:pt x="99" y="335"/>
                      </a:lnTo>
                      <a:lnTo>
                        <a:pt x="96" y="332"/>
                      </a:lnTo>
                      <a:lnTo>
                        <a:pt x="90" y="330"/>
                      </a:lnTo>
                      <a:lnTo>
                        <a:pt x="85" y="324"/>
                      </a:lnTo>
                      <a:lnTo>
                        <a:pt x="77" y="319"/>
                      </a:lnTo>
                      <a:lnTo>
                        <a:pt x="77" y="320"/>
                      </a:lnTo>
                      <a:lnTo>
                        <a:pt x="79" y="329"/>
                      </a:lnTo>
                      <a:lnTo>
                        <a:pt x="78" y="331"/>
                      </a:lnTo>
                      <a:lnTo>
                        <a:pt x="67" y="333"/>
                      </a:lnTo>
                      <a:lnTo>
                        <a:pt x="63" y="345"/>
                      </a:lnTo>
                      <a:lnTo>
                        <a:pt x="63" y="350"/>
                      </a:lnTo>
                      <a:lnTo>
                        <a:pt x="70" y="361"/>
                      </a:lnTo>
                      <a:lnTo>
                        <a:pt x="83" y="377"/>
                      </a:lnTo>
                      <a:lnTo>
                        <a:pt x="79" y="378"/>
                      </a:lnTo>
                      <a:lnTo>
                        <a:pt x="78" y="380"/>
                      </a:lnTo>
                      <a:lnTo>
                        <a:pt x="69" y="392"/>
                      </a:lnTo>
                      <a:lnTo>
                        <a:pt x="64" y="403"/>
                      </a:lnTo>
                      <a:lnTo>
                        <a:pt x="61" y="410"/>
                      </a:lnTo>
                      <a:lnTo>
                        <a:pt x="59" y="411"/>
                      </a:lnTo>
                      <a:lnTo>
                        <a:pt x="57" y="411"/>
                      </a:lnTo>
                      <a:lnTo>
                        <a:pt x="54" y="408"/>
                      </a:lnTo>
                      <a:lnTo>
                        <a:pt x="52" y="404"/>
                      </a:lnTo>
                      <a:lnTo>
                        <a:pt x="49" y="405"/>
                      </a:lnTo>
                      <a:lnTo>
                        <a:pt x="46" y="409"/>
                      </a:lnTo>
                      <a:lnTo>
                        <a:pt x="43" y="413"/>
                      </a:lnTo>
                      <a:lnTo>
                        <a:pt x="41" y="413"/>
                      </a:lnTo>
                      <a:lnTo>
                        <a:pt x="31" y="419"/>
                      </a:lnTo>
                      <a:lnTo>
                        <a:pt x="28" y="425"/>
                      </a:lnTo>
                      <a:lnTo>
                        <a:pt x="25" y="427"/>
                      </a:lnTo>
                      <a:lnTo>
                        <a:pt x="12" y="431"/>
                      </a:lnTo>
                      <a:lnTo>
                        <a:pt x="6" y="440"/>
                      </a:lnTo>
                      <a:lnTo>
                        <a:pt x="7" y="450"/>
                      </a:lnTo>
                      <a:lnTo>
                        <a:pt x="6" y="468"/>
                      </a:lnTo>
                      <a:lnTo>
                        <a:pt x="5" y="473"/>
                      </a:lnTo>
                      <a:lnTo>
                        <a:pt x="1" y="480"/>
                      </a:lnTo>
                      <a:lnTo>
                        <a:pt x="0" y="481"/>
                      </a:lnTo>
                      <a:lnTo>
                        <a:pt x="0" y="492"/>
                      </a:lnTo>
                      <a:lnTo>
                        <a:pt x="1" y="494"/>
                      </a:lnTo>
                      <a:lnTo>
                        <a:pt x="10" y="499"/>
                      </a:lnTo>
                      <a:lnTo>
                        <a:pt x="12" y="500"/>
                      </a:lnTo>
                      <a:lnTo>
                        <a:pt x="13" y="506"/>
                      </a:lnTo>
                      <a:lnTo>
                        <a:pt x="16" y="509"/>
                      </a:lnTo>
                      <a:lnTo>
                        <a:pt x="23" y="513"/>
                      </a:lnTo>
                      <a:lnTo>
                        <a:pt x="30" y="517"/>
                      </a:lnTo>
                      <a:lnTo>
                        <a:pt x="36" y="527"/>
                      </a:lnTo>
                      <a:lnTo>
                        <a:pt x="37" y="536"/>
                      </a:lnTo>
                      <a:lnTo>
                        <a:pt x="37" y="543"/>
                      </a:lnTo>
                      <a:lnTo>
                        <a:pt x="36" y="549"/>
                      </a:lnTo>
                      <a:lnTo>
                        <a:pt x="30" y="563"/>
                      </a:lnTo>
                      <a:lnTo>
                        <a:pt x="22" y="587"/>
                      </a:lnTo>
                      <a:lnTo>
                        <a:pt x="22" y="590"/>
                      </a:lnTo>
                      <a:lnTo>
                        <a:pt x="29" y="609"/>
                      </a:lnTo>
                      <a:lnTo>
                        <a:pt x="33" y="613"/>
                      </a:lnTo>
                      <a:lnTo>
                        <a:pt x="39" y="614"/>
                      </a:lnTo>
                      <a:lnTo>
                        <a:pt x="41" y="615"/>
                      </a:lnTo>
                      <a:lnTo>
                        <a:pt x="45" y="617"/>
                      </a:lnTo>
                      <a:close/>
                    </a:path>
                  </a:pathLst>
                </a:custGeom>
                <a:solidFill>
                  <a:srgbClr val="FF9999"/>
                </a:solidFill>
                <a:ln w="1588">
                  <a:solidFill>
                    <a:srgbClr val="000000"/>
                  </a:solidFill>
                  <a:prstDash val="solid"/>
                  <a:round/>
                  <a:headEnd/>
                  <a:tailEnd/>
                </a:ln>
              </p:spPr>
              <p:txBody>
                <a:bodyPr/>
                <a:lstStyle/>
                <a:p>
                  <a:endParaRPr lang="ja-JP" altLang="en-US"/>
                </a:p>
              </p:txBody>
            </p:sp>
            <p:sp>
              <p:nvSpPr>
                <p:cNvPr id="927893" name="Freeform 149"/>
                <p:cNvSpPr>
                  <a:spLocks/>
                </p:cNvSpPr>
                <p:nvPr/>
              </p:nvSpPr>
              <p:spPr bwMode="auto">
                <a:xfrm rot="1627522">
                  <a:off x="4779" y="1798"/>
                  <a:ext cx="255" cy="271"/>
                </a:xfrm>
                <a:custGeom>
                  <a:avLst/>
                  <a:gdLst>
                    <a:gd name="T0" fmla="*/ 109 w 208"/>
                    <a:gd name="T1" fmla="*/ 28 h 181"/>
                    <a:gd name="T2" fmla="*/ 119 w 208"/>
                    <a:gd name="T3" fmla="*/ 49 h 181"/>
                    <a:gd name="T4" fmla="*/ 150 w 208"/>
                    <a:gd name="T5" fmla="*/ 42 h 181"/>
                    <a:gd name="T6" fmla="*/ 163 w 208"/>
                    <a:gd name="T7" fmla="*/ 29 h 181"/>
                    <a:gd name="T8" fmla="*/ 180 w 208"/>
                    <a:gd name="T9" fmla="*/ 7 h 181"/>
                    <a:gd name="T10" fmla="*/ 208 w 208"/>
                    <a:gd name="T11" fmla="*/ 4 h 181"/>
                    <a:gd name="T12" fmla="*/ 199 w 208"/>
                    <a:gd name="T13" fmla="*/ 17 h 181"/>
                    <a:gd name="T14" fmla="*/ 202 w 208"/>
                    <a:gd name="T15" fmla="*/ 31 h 181"/>
                    <a:gd name="T16" fmla="*/ 181 w 208"/>
                    <a:gd name="T17" fmla="*/ 34 h 181"/>
                    <a:gd name="T18" fmla="*/ 150 w 208"/>
                    <a:gd name="T19" fmla="*/ 52 h 181"/>
                    <a:gd name="T20" fmla="*/ 124 w 208"/>
                    <a:gd name="T21" fmla="*/ 74 h 181"/>
                    <a:gd name="T22" fmla="*/ 107 w 208"/>
                    <a:gd name="T23" fmla="*/ 92 h 181"/>
                    <a:gd name="T24" fmla="*/ 89 w 208"/>
                    <a:gd name="T25" fmla="*/ 91 h 181"/>
                    <a:gd name="T26" fmla="*/ 76 w 208"/>
                    <a:gd name="T27" fmla="*/ 96 h 181"/>
                    <a:gd name="T28" fmla="*/ 71 w 208"/>
                    <a:gd name="T29" fmla="*/ 120 h 181"/>
                    <a:gd name="T30" fmla="*/ 65 w 208"/>
                    <a:gd name="T31" fmla="*/ 125 h 181"/>
                    <a:gd name="T32" fmla="*/ 46 w 208"/>
                    <a:gd name="T33" fmla="*/ 138 h 181"/>
                    <a:gd name="T34" fmla="*/ 30 w 208"/>
                    <a:gd name="T35" fmla="*/ 157 h 181"/>
                    <a:gd name="T36" fmla="*/ 17 w 208"/>
                    <a:gd name="T37" fmla="*/ 169 h 181"/>
                    <a:gd name="T38" fmla="*/ 3 w 208"/>
                    <a:gd name="T39" fmla="*/ 179 h 181"/>
                    <a:gd name="T40" fmla="*/ 7 w 208"/>
                    <a:gd name="T41" fmla="*/ 160 h 181"/>
                    <a:gd name="T42" fmla="*/ 13 w 208"/>
                    <a:gd name="T43" fmla="*/ 157 h 181"/>
                    <a:gd name="T44" fmla="*/ 11 w 208"/>
                    <a:gd name="T45" fmla="*/ 146 h 181"/>
                    <a:gd name="T46" fmla="*/ 33 w 208"/>
                    <a:gd name="T47" fmla="*/ 137 h 181"/>
                    <a:gd name="T48" fmla="*/ 25 w 208"/>
                    <a:gd name="T49" fmla="*/ 127 h 181"/>
                    <a:gd name="T50" fmla="*/ 29 w 208"/>
                    <a:gd name="T51" fmla="*/ 119 h 181"/>
                    <a:gd name="T52" fmla="*/ 40 w 208"/>
                    <a:gd name="T53" fmla="*/ 120 h 181"/>
                    <a:gd name="T54" fmla="*/ 53 w 208"/>
                    <a:gd name="T55" fmla="*/ 104 h 181"/>
                    <a:gd name="T56" fmla="*/ 64 w 208"/>
                    <a:gd name="T57" fmla="*/ 92 h 181"/>
                    <a:gd name="T58" fmla="*/ 63 w 208"/>
                    <a:gd name="T59" fmla="*/ 74 h 181"/>
                    <a:gd name="T60" fmla="*/ 85 w 208"/>
                    <a:gd name="T61" fmla="*/ 76 h 181"/>
                    <a:gd name="T62" fmla="*/ 88 w 208"/>
                    <a:gd name="T63" fmla="*/ 61 h 181"/>
                    <a:gd name="T64" fmla="*/ 100 w 208"/>
                    <a:gd name="T65" fmla="*/ 58 h 181"/>
                    <a:gd name="T66" fmla="*/ 99 w 208"/>
                    <a:gd name="T67" fmla="*/ 36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8" h="181">
                      <a:moveTo>
                        <a:pt x="103" y="24"/>
                      </a:moveTo>
                      <a:lnTo>
                        <a:pt x="109" y="28"/>
                      </a:lnTo>
                      <a:lnTo>
                        <a:pt x="114" y="41"/>
                      </a:lnTo>
                      <a:lnTo>
                        <a:pt x="119" y="49"/>
                      </a:lnTo>
                      <a:lnTo>
                        <a:pt x="141" y="47"/>
                      </a:lnTo>
                      <a:lnTo>
                        <a:pt x="150" y="42"/>
                      </a:lnTo>
                      <a:lnTo>
                        <a:pt x="161" y="32"/>
                      </a:lnTo>
                      <a:lnTo>
                        <a:pt x="163" y="29"/>
                      </a:lnTo>
                      <a:lnTo>
                        <a:pt x="169" y="16"/>
                      </a:lnTo>
                      <a:lnTo>
                        <a:pt x="180" y="7"/>
                      </a:lnTo>
                      <a:lnTo>
                        <a:pt x="193" y="0"/>
                      </a:lnTo>
                      <a:lnTo>
                        <a:pt x="208" y="4"/>
                      </a:lnTo>
                      <a:lnTo>
                        <a:pt x="204" y="11"/>
                      </a:lnTo>
                      <a:lnTo>
                        <a:pt x="199" y="17"/>
                      </a:lnTo>
                      <a:lnTo>
                        <a:pt x="205" y="24"/>
                      </a:lnTo>
                      <a:lnTo>
                        <a:pt x="202" y="31"/>
                      </a:lnTo>
                      <a:lnTo>
                        <a:pt x="191" y="32"/>
                      </a:lnTo>
                      <a:lnTo>
                        <a:pt x="181" y="34"/>
                      </a:lnTo>
                      <a:lnTo>
                        <a:pt x="161" y="50"/>
                      </a:lnTo>
                      <a:lnTo>
                        <a:pt x="150" y="52"/>
                      </a:lnTo>
                      <a:lnTo>
                        <a:pt x="135" y="66"/>
                      </a:lnTo>
                      <a:lnTo>
                        <a:pt x="124" y="74"/>
                      </a:lnTo>
                      <a:lnTo>
                        <a:pt x="114" y="86"/>
                      </a:lnTo>
                      <a:lnTo>
                        <a:pt x="107" y="92"/>
                      </a:lnTo>
                      <a:lnTo>
                        <a:pt x="95" y="97"/>
                      </a:lnTo>
                      <a:lnTo>
                        <a:pt x="89" y="91"/>
                      </a:lnTo>
                      <a:lnTo>
                        <a:pt x="81" y="90"/>
                      </a:lnTo>
                      <a:lnTo>
                        <a:pt x="76" y="96"/>
                      </a:lnTo>
                      <a:lnTo>
                        <a:pt x="79" y="102"/>
                      </a:lnTo>
                      <a:lnTo>
                        <a:pt x="71" y="120"/>
                      </a:lnTo>
                      <a:lnTo>
                        <a:pt x="66" y="119"/>
                      </a:lnTo>
                      <a:lnTo>
                        <a:pt x="65" y="125"/>
                      </a:lnTo>
                      <a:lnTo>
                        <a:pt x="58" y="126"/>
                      </a:lnTo>
                      <a:lnTo>
                        <a:pt x="46" y="138"/>
                      </a:lnTo>
                      <a:lnTo>
                        <a:pt x="42" y="152"/>
                      </a:lnTo>
                      <a:lnTo>
                        <a:pt x="30" y="157"/>
                      </a:lnTo>
                      <a:lnTo>
                        <a:pt x="24" y="156"/>
                      </a:lnTo>
                      <a:lnTo>
                        <a:pt x="17" y="169"/>
                      </a:lnTo>
                      <a:lnTo>
                        <a:pt x="11" y="181"/>
                      </a:lnTo>
                      <a:lnTo>
                        <a:pt x="3" y="179"/>
                      </a:lnTo>
                      <a:lnTo>
                        <a:pt x="0" y="170"/>
                      </a:lnTo>
                      <a:lnTo>
                        <a:pt x="7" y="160"/>
                      </a:lnTo>
                      <a:lnTo>
                        <a:pt x="6" y="149"/>
                      </a:lnTo>
                      <a:lnTo>
                        <a:pt x="13" y="157"/>
                      </a:lnTo>
                      <a:lnTo>
                        <a:pt x="17" y="150"/>
                      </a:lnTo>
                      <a:lnTo>
                        <a:pt x="11" y="146"/>
                      </a:lnTo>
                      <a:lnTo>
                        <a:pt x="23" y="146"/>
                      </a:lnTo>
                      <a:lnTo>
                        <a:pt x="33" y="137"/>
                      </a:lnTo>
                      <a:lnTo>
                        <a:pt x="34" y="128"/>
                      </a:lnTo>
                      <a:lnTo>
                        <a:pt x="25" y="127"/>
                      </a:lnTo>
                      <a:lnTo>
                        <a:pt x="23" y="122"/>
                      </a:lnTo>
                      <a:lnTo>
                        <a:pt x="29" y="119"/>
                      </a:lnTo>
                      <a:lnTo>
                        <a:pt x="35" y="122"/>
                      </a:lnTo>
                      <a:lnTo>
                        <a:pt x="40" y="120"/>
                      </a:lnTo>
                      <a:lnTo>
                        <a:pt x="40" y="112"/>
                      </a:lnTo>
                      <a:lnTo>
                        <a:pt x="53" y="104"/>
                      </a:lnTo>
                      <a:lnTo>
                        <a:pt x="60" y="95"/>
                      </a:lnTo>
                      <a:lnTo>
                        <a:pt x="64" y="92"/>
                      </a:lnTo>
                      <a:lnTo>
                        <a:pt x="66" y="77"/>
                      </a:lnTo>
                      <a:lnTo>
                        <a:pt x="63" y="74"/>
                      </a:lnTo>
                      <a:lnTo>
                        <a:pt x="76" y="78"/>
                      </a:lnTo>
                      <a:lnTo>
                        <a:pt x="85" y="76"/>
                      </a:lnTo>
                      <a:lnTo>
                        <a:pt x="83" y="70"/>
                      </a:lnTo>
                      <a:lnTo>
                        <a:pt x="88" y="61"/>
                      </a:lnTo>
                      <a:lnTo>
                        <a:pt x="96" y="58"/>
                      </a:lnTo>
                      <a:lnTo>
                        <a:pt x="100" y="58"/>
                      </a:lnTo>
                      <a:lnTo>
                        <a:pt x="102" y="50"/>
                      </a:lnTo>
                      <a:lnTo>
                        <a:pt x="99" y="36"/>
                      </a:lnTo>
                      <a:lnTo>
                        <a:pt x="103" y="24"/>
                      </a:lnTo>
                      <a:close/>
                    </a:path>
                  </a:pathLst>
                </a:custGeom>
                <a:solidFill>
                  <a:srgbClr val="FF9999"/>
                </a:solidFill>
                <a:ln w="1588">
                  <a:solidFill>
                    <a:srgbClr val="000000"/>
                  </a:solidFill>
                  <a:prstDash val="solid"/>
                  <a:round/>
                  <a:headEnd/>
                  <a:tailEnd/>
                </a:ln>
              </p:spPr>
              <p:txBody>
                <a:bodyPr/>
                <a:lstStyle/>
                <a:p>
                  <a:endParaRPr lang="ja-JP" altLang="en-US"/>
                </a:p>
              </p:txBody>
            </p:sp>
            <p:sp>
              <p:nvSpPr>
                <p:cNvPr id="927894" name="Freeform 150"/>
                <p:cNvSpPr>
                  <a:spLocks/>
                </p:cNvSpPr>
                <p:nvPr/>
              </p:nvSpPr>
              <p:spPr bwMode="auto">
                <a:xfrm rot="1627522">
                  <a:off x="4517" y="1917"/>
                  <a:ext cx="154" cy="196"/>
                </a:xfrm>
                <a:custGeom>
                  <a:avLst/>
                  <a:gdLst>
                    <a:gd name="T0" fmla="*/ 27 w 122"/>
                    <a:gd name="T1" fmla="*/ 93 h 131"/>
                    <a:gd name="T2" fmla="*/ 42 w 122"/>
                    <a:gd name="T3" fmla="*/ 86 h 131"/>
                    <a:gd name="T4" fmla="*/ 43 w 122"/>
                    <a:gd name="T5" fmla="*/ 74 h 131"/>
                    <a:gd name="T6" fmla="*/ 49 w 122"/>
                    <a:gd name="T7" fmla="*/ 75 h 131"/>
                    <a:gd name="T8" fmla="*/ 55 w 122"/>
                    <a:gd name="T9" fmla="*/ 57 h 131"/>
                    <a:gd name="T10" fmla="*/ 66 w 122"/>
                    <a:gd name="T11" fmla="*/ 48 h 131"/>
                    <a:gd name="T12" fmla="*/ 74 w 122"/>
                    <a:gd name="T13" fmla="*/ 38 h 131"/>
                    <a:gd name="T14" fmla="*/ 91 w 122"/>
                    <a:gd name="T15" fmla="*/ 34 h 131"/>
                    <a:gd name="T16" fmla="*/ 103 w 122"/>
                    <a:gd name="T17" fmla="*/ 20 h 131"/>
                    <a:gd name="T18" fmla="*/ 113 w 122"/>
                    <a:gd name="T19" fmla="*/ 22 h 131"/>
                    <a:gd name="T20" fmla="*/ 122 w 122"/>
                    <a:gd name="T21" fmla="*/ 9 h 131"/>
                    <a:gd name="T22" fmla="*/ 105 w 122"/>
                    <a:gd name="T23" fmla="*/ 14 h 131"/>
                    <a:gd name="T24" fmla="*/ 93 w 122"/>
                    <a:gd name="T25" fmla="*/ 12 h 131"/>
                    <a:gd name="T26" fmla="*/ 75 w 122"/>
                    <a:gd name="T27" fmla="*/ 0 h 131"/>
                    <a:gd name="T28" fmla="*/ 60 w 122"/>
                    <a:gd name="T29" fmla="*/ 26 h 131"/>
                    <a:gd name="T30" fmla="*/ 44 w 122"/>
                    <a:gd name="T31" fmla="*/ 48 h 131"/>
                    <a:gd name="T32" fmla="*/ 32 w 122"/>
                    <a:gd name="T33" fmla="*/ 72 h 131"/>
                    <a:gd name="T34" fmla="*/ 9 w 122"/>
                    <a:gd name="T35" fmla="*/ 94 h 131"/>
                    <a:gd name="T36" fmla="*/ 0 w 122"/>
                    <a:gd name="T37" fmla="*/ 106 h 131"/>
                    <a:gd name="T38" fmla="*/ 3 w 122"/>
                    <a:gd name="T39" fmla="*/ 122 h 131"/>
                    <a:gd name="T40" fmla="*/ 15 w 122"/>
                    <a:gd name="T41" fmla="*/ 120 h 131"/>
                    <a:gd name="T42" fmla="*/ 17 w 122"/>
                    <a:gd name="T43" fmla="*/ 131 h 131"/>
                    <a:gd name="T44" fmla="*/ 19 w 122"/>
                    <a:gd name="T45" fmla="*/ 100 h 131"/>
                    <a:gd name="T46" fmla="*/ 27 w 122"/>
                    <a:gd name="T47" fmla="*/ 9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31">
                      <a:moveTo>
                        <a:pt x="27" y="93"/>
                      </a:moveTo>
                      <a:lnTo>
                        <a:pt x="42" y="86"/>
                      </a:lnTo>
                      <a:lnTo>
                        <a:pt x="43" y="74"/>
                      </a:lnTo>
                      <a:lnTo>
                        <a:pt x="49" y="75"/>
                      </a:lnTo>
                      <a:lnTo>
                        <a:pt x="55" y="57"/>
                      </a:lnTo>
                      <a:lnTo>
                        <a:pt x="66" y="48"/>
                      </a:lnTo>
                      <a:lnTo>
                        <a:pt x="74" y="38"/>
                      </a:lnTo>
                      <a:lnTo>
                        <a:pt x="91" y="34"/>
                      </a:lnTo>
                      <a:lnTo>
                        <a:pt x="103" y="20"/>
                      </a:lnTo>
                      <a:lnTo>
                        <a:pt x="113" y="22"/>
                      </a:lnTo>
                      <a:lnTo>
                        <a:pt x="122" y="9"/>
                      </a:lnTo>
                      <a:lnTo>
                        <a:pt x="105" y="14"/>
                      </a:lnTo>
                      <a:lnTo>
                        <a:pt x="93" y="12"/>
                      </a:lnTo>
                      <a:lnTo>
                        <a:pt x="75" y="0"/>
                      </a:lnTo>
                      <a:lnTo>
                        <a:pt x="60" y="26"/>
                      </a:lnTo>
                      <a:lnTo>
                        <a:pt x="44" y="48"/>
                      </a:lnTo>
                      <a:lnTo>
                        <a:pt x="32" y="72"/>
                      </a:lnTo>
                      <a:lnTo>
                        <a:pt x="9" y="94"/>
                      </a:lnTo>
                      <a:lnTo>
                        <a:pt x="0" y="106"/>
                      </a:lnTo>
                      <a:lnTo>
                        <a:pt x="3" y="122"/>
                      </a:lnTo>
                      <a:lnTo>
                        <a:pt x="15" y="120"/>
                      </a:lnTo>
                      <a:lnTo>
                        <a:pt x="17" y="131"/>
                      </a:lnTo>
                      <a:lnTo>
                        <a:pt x="19" y="100"/>
                      </a:lnTo>
                      <a:lnTo>
                        <a:pt x="27" y="93"/>
                      </a:lnTo>
                      <a:close/>
                    </a:path>
                  </a:pathLst>
                </a:custGeom>
                <a:solidFill>
                  <a:srgbClr val="FF9999"/>
                </a:solidFill>
                <a:ln w="1588">
                  <a:solidFill>
                    <a:srgbClr val="000000"/>
                  </a:solidFill>
                  <a:prstDash val="solid"/>
                  <a:round/>
                  <a:headEnd/>
                  <a:tailEnd/>
                </a:ln>
              </p:spPr>
              <p:txBody>
                <a:bodyPr/>
                <a:lstStyle/>
                <a:p>
                  <a:endParaRPr lang="ja-JP" altLang="en-US"/>
                </a:p>
              </p:txBody>
            </p:sp>
            <p:sp>
              <p:nvSpPr>
                <p:cNvPr id="927895" name="Freeform 151"/>
                <p:cNvSpPr>
                  <a:spLocks/>
                </p:cNvSpPr>
                <p:nvPr/>
              </p:nvSpPr>
              <p:spPr bwMode="auto">
                <a:xfrm rot="1627522">
                  <a:off x="4641" y="2090"/>
                  <a:ext cx="42" cy="41"/>
                </a:xfrm>
                <a:custGeom>
                  <a:avLst/>
                  <a:gdLst>
                    <a:gd name="T0" fmla="*/ 0 w 35"/>
                    <a:gd name="T1" fmla="*/ 24 h 29"/>
                    <a:gd name="T2" fmla="*/ 7 w 35"/>
                    <a:gd name="T3" fmla="*/ 29 h 29"/>
                    <a:gd name="T4" fmla="*/ 23 w 35"/>
                    <a:gd name="T5" fmla="*/ 20 h 29"/>
                    <a:gd name="T6" fmla="*/ 35 w 35"/>
                    <a:gd name="T7" fmla="*/ 7 h 29"/>
                    <a:gd name="T8" fmla="*/ 24 w 35"/>
                    <a:gd name="T9" fmla="*/ 0 h 29"/>
                    <a:gd name="T10" fmla="*/ 13 w 35"/>
                    <a:gd name="T11" fmla="*/ 11 h 29"/>
                    <a:gd name="T12" fmla="*/ 13 w 35"/>
                    <a:gd name="T13" fmla="*/ 10 h 29"/>
                    <a:gd name="T14" fmla="*/ 1 w 35"/>
                    <a:gd name="T15" fmla="*/ 16 h 29"/>
                    <a:gd name="T16" fmla="*/ 0 w 35"/>
                    <a:gd name="T17" fmla="*/ 2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29">
                      <a:moveTo>
                        <a:pt x="0" y="24"/>
                      </a:moveTo>
                      <a:lnTo>
                        <a:pt x="7" y="29"/>
                      </a:lnTo>
                      <a:lnTo>
                        <a:pt x="23" y="20"/>
                      </a:lnTo>
                      <a:lnTo>
                        <a:pt x="35" y="7"/>
                      </a:lnTo>
                      <a:lnTo>
                        <a:pt x="24" y="0"/>
                      </a:lnTo>
                      <a:lnTo>
                        <a:pt x="13" y="11"/>
                      </a:lnTo>
                      <a:lnTo>
                        <a:pt x="13" y="10"/>
                      </a:lnTo>
                      <a:lnTo>
                        <a:pt x="1" y="16"/>
                      </a:lnTo>
                      <a:lnTo>
                        <a:pt x="0" y="24"/>
                      </a:lnTo>
                      <a:close/>
                    </a:path>
                  </a:pathLst>
                </a:custGeom>
                <a:solidFill>
                  <a:srgbClr val="FF9999"/>
                </a:solidFill>
                <a:ln w="1588">
                  <a:solidFill>
                    <a:srgbClr val="000000"/>
                  </a:solidFill>
                  <a:prstDash val="solid"/>
                  <a:round/>
                  <a:headEnd/>
                  <a:tailEnd/>
                </a:ln>
              </p:spPr>
              <p:txBody>
                <a:bodyPr/>
                <a:lstStyle/>
                <a:p>
                  <a:endParaRPr lang="ja-JP" altLang="en-US"/>
                </a:p>
              </p:txBody>
            </p:sp>
            <p:sp>
              <p:nvSpPr>
                <p:cNvPr id="927896" name="Freeform 152"/>
                <p:cNvSpPr>
                  <a:spLocks/>
                </p:cNvSpPr>
                <p:nvPr/>
              </p:nvSpPr>
              <p:spPr bwMode="auto">
                <a:xfrm rot="1627522">
                  <a:off x="3594" y="1993"/>
                  <a:ext cx="25" cy="39"/>
                </a:xfrm>
                <a:custGeom>
                  <a:avLst/>
                  <a:gdLst>
                    <a:gd name="T0" fmla="*/ 20 w 20"/>
                    <a:gd name="T1" fmla="*/ 3 h 28"/>
                    <a:gd name="T2" fmla="*/ 20 w 20"/>
                    <a:gd name="T3" fmla="*/ 4 h 28"/>
                    <a:gd name="T4" fmla="*/ 20 w 20"/>
                    <a:gd name="T5" fmla="*/ 5 h 28"/>
                    <a:gd name="T6" fmla="*/ 20 w 20"/>
                    <a:gd name="T7" fmla="*/ 6 h 28"/>
                    <a:gd name="T8" fmla="*/ 18 w 20"/>
                    <a:gd name="T9" fmla="*/ 9 h 28"/>
                    <a:gd name="T10" fmla="*/ 16 w 20"/>
                    <a:gd name="T11" fmla="*/ 12 h 28"/>
                    <a:gd name="T12" fmla="*/ 14 w 20"/>
                    <a:gd name="T13" fmla="*/ 16 h 28"/>
                    <a:gd name="T14" fmla="*/ 12 w 20"/>
                    <a:gd name="T15" fmla="*/ 19 h 28"/>
                    <a:gd name="T16" fmla="*/ 11 w 20"/>
                    <a:gd name="T17" fmla="*/ 24 h 28"/>
                    <a:gd name="T18" fmla="*/ 10 w 20"/>
                    <a:gd name="T19" fmla="*/ 25 h 28"/>
                    <a:gd name="T20" fmla="*/ 7 w 20"/>
                    <a:gd name="T21" fmla="*/ 27 h 28"/>
                    <a:gd name="T22" fmla="*/ 6 w 20"/>
                    <a:gd name="T23" fmla="*/ 28 h 28"/>
                    <a:gd name="T24" fmla="*/ 4 w 20"/>
                    <a:gd name="T25" fmla="*/ 27 h 28"/>
                    <a:gd name="T26" fmla="*/ 2 w 20"/>
                    <a:gd name="T27" fmla="*/ 25 h 28"/>
                    <a:gd name="T28" fmla="*/ 1 w 20"/>
                    <a:gd name="T29" fmla="*/ 23 h 28"/>
                    <a:gd name="T30" fmla="*/ 0 w 20"/>
                    <a:gd name="T31" fmla="*/ 21 h 28"/>
                    <a:gd name="T32" fmla="*/ 0 w 20"/>
                    <a:gd name="T33" fmla="*/ 18 h 28"/>
                    <a:gd name="T34" fmla="*/ 1 w 20"/>
                    <a:gd name="T35" fmla="*/ 13 h 28"/>
                    <a:gd name="T36" fmla="*/ 1 w 20"/>
                    <a:gd name="T37" fmla="*/ 11 h 28"/>
                    <a:gd name="T38" fmla="*/ 1 w 20"/>
                    <a:gd name="T39" fmla="*/ 10 h 28"/>
                    <a:gd name="T40" fmla="*/ 2 w 20"/>
                    <a:gd name="T41" fmla="*/ 9 h 28"/>
                    <a:gd name="T42" fmla="*/ 4 w 20"/>
                    <a:gd name="T43" fmla="*/ 6 h 28"/>
                    <a:gd name="T44" fmla="*/ 6 w 20"/>
                    <a:gd name="T45" fmla="*/ 5 h 28"/>
                    <a:gd name="T46" fmla="*/ 7 w 20"/>
                    <a:gd name="T47" fmla="*/ 4 h 28"/>
                    <a:gd name="T48" fmla="*/ 10 w 20"/>
                    <a:gd name="T49" fmla="*/ 4 h 28"/>
                    <a:gd name="T50" fmla="*/ 13 w 20"/>
                    <a:gd name="T51" fmla="*/ 3 h 28"/>
                    <a:gd name="T52" fmla="*/ 16 w 20"/>
                    <a:gd name="T53" fmla="*/ 1 h 28"/>
                    <a:gd name="T54" fmla="*/ 18 w 20"/>
                    <a:gd name="T55" fmla="*/ 0 h 28"/>
                    <a:gd name="T56" fmla="*/ 19 w 20"/>
                    <a:gd name="T57" fmla="*/ 1 h 28"/>
                    <a:gd name="T58" fmla="*/ 20 w 20"/>
                    <a:gd name="T59" fmla="*/ 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 h="28">
                      <a:moveTo>
                        <a:pt x="20" y="3"/>
                      </a:moveTo>
                      <a:lnTo>
                        <a:pt x="20" y="4"/>
                      </a:lnTo>
                      <a:lnTo>
                        <a:pt x="20" y="5"/>
                      </a:lnTo>
                      <a:lnTo>
                        <a:pt x="20" y="6"/>
                      </a:lnTo>
                      <a:lnTo>
                        <a:pt x="18" y="9"/>
                      </a:lnTo>
                      <a:lnTo>
                        <a:pt x="16" y="12"/>
                      </a:lnTo>
                      <a:lnTo>
                        <a:pt x="14" y="16"/>
                      </a:lnTo>
                      <a:lnTo>
                        <a:pt x="12" y="19"/>
                      </a:lnTo>
                      <a:lnTo>
                        <a:pt x="11" y="24"/>
                      </a:lnTo>
                      <a:lnTo>
                        <a:pt x="10" y="25"/>
                      </a:lnTo>
                      <a:lnTo>
                        <a:pt x="7" y="27"/>
                      </a:lnTo>
                      <a:lnTo>
                        <a:pt x="6" y="28"/>
                      </a:lnTo>
                      <a:lnTo>
                        <a:pt x="4" y="27"/>
                      </a:lnTo>
                      <a:lnTo>
                        <a:pt x="2" y="25"/>
                      </a:lnTo>
                      <a:lnTo>
                        <a:pt x="1" y="23"/>
                      </a:lnTo>
                      <a:lnTo>
                        <a:pt x="0" y="21"/>
                      </a:lnTo>
                      <a:lnTo>
                        <a:pt x="0" y="18"/>
                      </a:lnTo>
                      <a:lnTo>
                        <a:pt x="1" y="13"/>
                      </a:lnTo>
                      <a:lnTo>
                        <a:pt x="1" y="11"/>
                      </a:lnTo>
                      <a:lnTo>
                        <a:pt x="1" y="10"/>
                      </a:lnTo>
                      <a:lnTo>
                        <a:pt x="2" y="9"/>
                      </a:lnTo>
                      <a:lnTo>
                        <a:pt x="4" y="6"/>
                      </a:lnTo>
                      <a:lnTo>
                        <a:pt x="6" y="5"/>
                      </a:lnTo>
                      <a:lnTo>
                        <a:pt x="7" y="4"/>
                      </a:lnTo>
                      <a:lnTo>
                        <a:pt x="10" y="4"/>
                      </a:lnTo>
                      <a:lnTo>
                        <a:pt x="13" y="3"/>
                      </a:lnTo>
                      <a:lnTo>
                        <a:pt x="16" y="1"/>
                      </a:lnTo>
                      <a:lnTo>
                        <a:pt x="18" y="0"/>
                      </a:lnTo>
                      <a:lnTo>
                        <a:pt x="19" y="1"/>
                      </a:lnTo>
                      <a:lnTo>
                        <a:pt x="20" y="3"/>
                      </a:lnTo>
                      <a:close/>
                    </a:path>
                  </a:pathLst>
                </a:custGeom>
                <a:solidFill>
                  <a:srgbClr val="FF9999"/>
                </a:solid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897" name="Freeform 153"/>
                <p:cNvSpPr>
                  <a:spLocks/>
                </p:cNvSpPr>
                <p:nvPr/>
              </p:nvSpPr>
              <p:spPr bwMode="auto">
                <a:xfrm rot="1627522">
                  <a:off x="4114" y="1452"/>
                  <a:ext cx="15" cy="48"/>
                </a:xfrm>
                <a:custGeom>
                  <a:avLst/>
                  <a:gdLst>
                    <a:gd name="T0" fmla="*/ 12 w 12"/>
                    <a:gd name="T1" fmla="*/ 25 h 32"/>
                    <a:gd name="T2" fmla="*/ 11 w 12"/>
                    <a:gd name="T3" fmla="*/ 20 h 32"/>
                    <a:gd name="T4" fmla="*/ 11 w 12"/>
                    <a:gd name="T5" fmla="*/ 17 h 32"/>
                    <a:gd name="T6" fmla="*/ 11 w 12"/>
                    <a:gd name="T7" fmla="*/ 13 h 32"/>
                    <a:gd name="T8" fmla="*/ 11 w 12"/>
                    <a:gd name="T9" fmla="*/ 8 h 32"/>
                    <a:gd name="T10" fmla="*/ 9 w 12"/>
                    <a:gd name="T11" fmla="*/ 4 h 32"/>
                    <a:gd name="T12" fmla="*/ 9 w 12"/>
                    <a:gd name="T13" fmla="*/ 1 h 32"/>
                    <a:gd name="T14" fmla="*/ 6 w 12"/>
                    <a:gd name="T15" fmla="*/ 0 h 32"/>
                    <a:gd name="T16" fmla="*/ 4 w 12"/>
                    <a:gd name="T17" fmla="*/ 0 h 32"/>
                    <a:gd name="T18" fmla="*/ 2 w 12"/>
                    <a:gd name="T19" fmla="*/ 1 h 32"/>
                    <a:gd name="T20" fmla="*/ 0 w 12"/>
                    <a:gd name="T21" fmla="*/ 4 h 32"/>
                    <a:gd name="T22" fmla="*/ 0 w 12"/>
                    <a:gd name="T23" fmla="*/ 7 h 32"/>
                    <a:gd name="T24" fmla="*/ 0 w 12"/>
                    <a:gd name="T25" fmla="*/ 10 h 32"/>
                    <a:gd name="T26" fmla="*/ 0 w 12"/>
                    <a:gd name="T27" fmla="*/ 14 h 32"/>
                    <a:gd name="T28" fmla="*/ 2 w 12"/>
                    <a:gd name="T29" fmla="*/ 19 h 32"/>
                    <a:gd name="T30" fmla="*/ 2 w 12"/>
                    <a:gd name="T31" fmla="*/ 23 h 32"/>
                    <a:gd name="T32" fmla="*/ 2 w 12"/>
                    <a:gd name="T33" fmla="*/ 25 h 32"/>
                    <a:gd name="T34" fmla="*/ 3 w 12"/>
                    <a:gd name="T35" fmla="*/ 28 h 32"/>
                    <a:gd name="T36" fmla="*/ 5 w 12"/>
                    <a:gd name="T37" fmla="*/ 31 h 32"/>
                    <a:gd name="T38" fmla="*/ 8 w 12"/>
                    <a:gd name="T39" fmla="*/ 32 h 32"/>
                    <a:gd name="T40" fmla="*/ 10 w 12"/>
                    <a:gd name="T41" fmla="*/ 30 h 32"/>
                    <a:gd name="T42" fmla="*/ 11 w 12"/>
                    <a:gd name="T43" fmla="*/ 28 h 32"/>
                    <a:gd name="T44" fmla="*/ 12 w 12"/>
                    <a:gd name="T45" fmla="*/ 2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 h="32">
                      <a:moveTo>
                        <a:pt x="12" y="25"/>
                      </a:moveTo>
                      <a:lnTo>
                        <a:pt x="11" y="20"/>
                      </a:lnTo>
                      <a:lnTo>
                        <a:pt x="11" y="17"/>
                      </a:lnTo>
                      <a:lnTo>
                        <a:pt x="11" y="13"/>
                      </a:lnTo>
                      <a:lnTo>
                        <a:pt x="11" y="8"/>
                      </a:lnTo>
                      <a:lnTo>
                        <a:pt x="9" y="4"/>
                      </a:lnTo>
                      <a:lnTo>
                        <a:pt x="9" y="1"/>
                      </a:lnTo>
                      <a:lnTo>
                        <a:pt x="6" y="0"/>
                      </a:lnTo>
                      <a:lnTo>
                        <a:pt x="4" y="0"/>
                      </a:lnTo>
                      <a:lnTo>
                        <a:pt x="2" y="1"/>
                      </a:lnTo>
                      <a:lnTo>
                        <a:pt x="0" y="4"/>
                      </a:lnTo>
                      <a:lnTo>
                        <a:pt x="0" y="7"/>
                      </a:lnTo>
                      <a:lnTo>
                        <a:pt x="0" y="10"/>
                      </a:lnTo>
                      <a:lnTo>
                        <a:pt x="0" y="14"/>
                      </a:lnTo>
                      <a:lnTo>
                        <a:pt x="2" y="19"/>
                      </a:lnTo>
                      <a:lnTo>
                        <a:pt x="2" y="23"/>
                      </a:lnTo>
                      <a:lnTo>
                        <a:pt x="2" y="25"/>
                      </a:lnTo>
                      <a:lnTo>
                        <a:pt x="3" y="28"/>
                      </a:lnTo>
                      <a:lnTo>
                        <a:pt x="5" y="31"/>
                      </a:lnTo>
                      <a:lnTo>
                        <a:pt x="8" y="32"/>
                      </a:lnTo>
                      <a:lnTo>
                        <a:pt x="10" y="30"/>
                      </a:lnTo>
                      <a:lnTo>
                        <a:pt x="11" y="28"/>
                      </a:lnTo>
                      <a:lnTo>
                        <a:pt x="12" y="25"/>
                      </a:lnTo>
                      <a:close/>
                    </a:path>
                  </a:pathLst>
                </a:custGeom>
                <a:solidFill>
                  <a:srgbClr val="FF9999"/>
                </a:solidFill>
                <a:ln w="1588">
                  <a:solidFill>
                    <a:srgbClr val="000000"/>
                  </a:solidFill>
                  <a:prstDash val="solid"/>
                  <a:round/>
                  <a:headEnd/>
                  <a:tailEnd/>
                </a:ln>
              </p:spPr>
              <p:txBody>
                <a:bodyPr/>
                <a:lstStyle/>
                <a:p>
                  <a:endParaRPr lang="ja-JP" altLang="en-US"/>
                </a:p>
              </p:txBody>
            </p:sp>
            <p:sp>
              <p:nvSpPr>
                <p:cNvPr id="927898" name="Freeform 154"/>
                <p:cNvSpPr>
                  <a:spLocks/>
                </p:cNvSpPr>
                <p:nvPr/>
              </p:nvSpPr>
              <p:spPr bwMode="auto">
                <a:xfrm rot="1627522">
                  <a:off x="4116" y="1508"/>
                  <a:ext cx="24" cy="27"/>
                </a:xfrm>
                <a:custGeom>
                  <a:avLst/>
                  <a:gdLst>
                    <a:gd name="T0" fmla="*/ 6 w 22"/>
                    <a:gd name="T1" fmla="*/ 2 h 18"/>
                    <a:gd name="T2" fmla="*/ 9 w 22"/>
                    <a:gd name="T3" fmla="*/ 0 h 18"/>
                    <a:gd name="T4" fmla="*/ 11 w 22"/>
                    <a:gd name="T5" fmla="*/ 0 h 18"/>
                    <a:gd name="T6" fmla="*/ 13 w 22"/>
                    <a:gd name="T7" fmla="*/ 2 h 18"/>
                    <a:gd name="T8" fmla="*/ 15 w 22"/>
                    <a:gd name="T9" fmla="*/ 3 h 18"/>
                    <a:gd name="T10" fmla="*/ 18 w 22"/>
                    <a:gd name="T11" fmla="*/ 5 h 18"/>
                    <a:gd name="T12" fmla="*/ 21 w 22"/>
                    <a:gd name="T13" fmla="*/ 8 h 18"/>
                    <a:gd name="T14" fmla="*/ 22 w 22"/>
                    <a:gd name="T15" fmla="*/ 8 h 18"/>
                    <a:gd name="T16" fmla="*/ 22 w 22"/>
                    <a:gd name="T17" fmla="*/ 11 h 18"/>
                    <a:gd name="T18" fmla="*/ 21 w 22"/>
                    <a:gd name="T19" fmla="*/ 14 h 18"/>
                    <a:gd name="T20" fmla="*/ 19 w 22"/>
                    <a:gd name="T21" fmla="*/ 16 h 18"/>
                    <a:gd name="T22" fmla="*/ 16 w 22"/>
                    <a:gd name="T23" fmla="*/ 17 h 18"/>
                    <a:gd name="T24" fmla="*/ 13 w 22"/>
                    <a:gd name="T25" fmla="*/ 18 h 18"/>
                    <a:gd name="T26" fmla="*/ 10 w 22"/>
                    <a:gd name="T27" fmla="*/ 17 h 18"/>
                    <a:gd name="T28" fmla="*/ 5 w 22"/>
                    <a:gd name="T29" fmla="*/ 17 h 18"/>
                    <a:gd name="T30" fmla="*/ 1 w 22"/>
                    <a:gd name="T31" fmla="*/ 16 h 18"/>
                    <a:gd name="T32" fmla="*/ 0 w 22"/>
                    <a:gd name="T33" fmla="*/ 14 h 18"/>
                    <a:gd name="T34" fmla="*/ 0 w 22"/>
                    <a:gd name="T35" fmla="*/ 11 h 18"/>
                    <a:gd name="T36" fmla="*/ 0 w 22"/>
                    <a:gd name="T37" fmla="*/ 10 h 18"/>
                    <a:gd name="T38" fmla="*/ 0 w 22"/>
                    <a:gd name="T39" fmla="*/ 8 h 18"/>
                    <a:gd name="T40" fmla="*/ 0 w 22"/>
                    <a:gd name="T41" fmla="*/ 5 h 18"/>
                    <a:gd name="T42" fmla="*/ 1 w 22"/>
                    <a:gd name="T43" fmla="*/ 5 h 18"/>
                    <a:gd name="T44" fmla="*/ 5 w 22"/>
                    <a:gd name="T45" fmla="*/ 3 h 18"/>
                    <a:gd name="T46" fmla="*/ 6 w 22"/>
                    <a:gd name="T4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18">
                      <a:moveTo>
                        <a:pt x="6" y="2"/>
                      </a:moveTo>
                      <a:lnTo>
                        <a:pt x="9" y="0"/>
                      </a:lnTo>
                      <a:lnTo>
                        <a:pt x="11" y="0"/>
                      </a:lnTo>
                      <a:lnTo>
                        <a:pt x="13" y="2"/>
                      </a:lnTo>
                      <a:lnTo>
                        <a:pt x="15" y="3"/>
                      </a:lnTo>
                      <a:lnTo>
                        <a:pt x="18" y="5"/>
                      </a:lnTo>
                      <a:lnTo>
                        <a:pt x="21" y="8"/>
                      </a:lnTo>
                      <a:lnTo>
                        <a:pt x="22" y="8"/>
                      </a:lnTo>
                      <a:lnTo>
                        <a:pt x="22" y="11"/>
                      </a:lnTo>
                      <a:lnTo>
                        <a:pt x="21" y="14"/>
                      </a:lnTo>
                      <a:lnTo>
                        <a:pt x="19" y="16"/>
                      </a:lnTo>
                      <a:lnTo>
                        <a:pt x="16" y="17"/>
                      </a:lnTo>
                      <a:lnTo>
                        <a:pt x="13" y="18"/>
                      </a:lnTo>
                      <a:lnTo>
                        <a:pt x="10" y="17"/>
                      </a:lnTo>
                      <a:lnTo>
                        <a:pt x="5" y="17"/>
                      </a:lnTo>
                      <a:lnTo>
                        <a:pt x="1" y="16"/>
                      </a:lnTo>
                      <a:lnTo>
                        <a:pt x="0" y="14"/>
                      </a:lnTo>
                      <a:lnTo>
                        <a:pt x="0" y="11"/>
                      </a:lnTo>
                      <a:lnTo>
                        <a:pt x="0" y="10"/>
                      </a:lnTo>
                      <a:lnTo>
                        <a:pt x="0" y="8"/>
                      </a:lnTo>
                      <a:lnTo>
                        <a:pt x="0" y="5"/>
                      </a:lnTo>
                      <a:lnTo>
                        <a:pt x="1" y="5"/>
                      </a:lnTo>
                      <a:lnTo>
                        <a:pt x="5" y="3"/>
                      </a:lnTo>
                      <a:lnTo>
                        <a:pt x="6" y="2"/>
                      </a:lnTo>
                      <a:close/>
                    </a:path>
                  </a:pathLst>
                </a:custGeom>
                <a:solidFill>
                  <a:srgbClr val="FF9999"/>
                </a:solidFill>
                <a:ln w="1588">
                  <a:solidFill>
                    <a:srgbClr val="000000"/>
                  </a:solidFill>
                  <a:prstDash val="solid"/>
                  <a:round/>
                  <a:headEnd/>
                  <a:tailEnd/>
                </a:ln>
              </p:spPr>
              <p:txBody>
                <a:bodyPr/>
                <a:lstStyle/>
                <a:p>
                  <a:endParaRPr lang="ja-JP" altLang="en-US"/>
                </a:p>
              </p:txBody>
            </p:sp>
            <p:sp>
              <p:nvSpPr>
                <p:cNvPr id="927899" name="Freeform 155"/>
                <p:cNvSpPr>
                  <a:spLocks/>
                </p:cNvSpPr>
                <p:nvPr/>
              </p:nvSpPr>
              <p:spPr bwMode="auto">
                <a:xfrm rot="1627522">
                  <a:off x="4549" y="2129"/>
                  <a:ext cx="20" cy="18"/>
                </a:xfrm>
                <a:custGeom>
                  <a:avLst/>
                  <a:gdLst>
                    <a:gd name="T0" fmla="*/ 0 w 16"/>
                    <a:gd name="T1" fmla="*/ 4 h 13"/>
                    <a:gd name="T2" fmla="*/ 7 w 16"/>
                    <a:gd name="T3" fmla="*/ 0 h 13"/>
                    <a:gd name="T4" fmla="*/ 16 w 16"/>
                    <a:gd name="T5" fmla="*/ 1 h 13"/>
                    <a:gd name="T6" fmla="*/ 14 w 16"/>
                    <a:gd name="T7" fmla="*/ 9 h 13"/>
                    <a:gd name="T8" fmla="*/ 7 w 16"/>
                    <a:gd name="T9" fmla="*/ 13 h 13"/>
                    <a:gd name="T10" fmla="*/ 0 w 16"/>
                    <a:gd name="T11" fmla="*/ 4 h 13"/>
                  </a:gdLst>
                  <a:ahLst/>
                  <a:cxnLst>
                    <a:cxn ang="0">
                      <a:pos x="T0" y="T1"/>
                    </a:cxn>
                    <a:cxn ang="0">
                      <a:pos x="T2" y="T3"/>
                    </a:cxn>
                    <a:cxn ang="0">
                      <a:pos x="T4" y="T5"/>
                    </a:cxn>
                    <a:cxn ang="0">
                      <a:pos x="T6" y="T7"/>
                    </a:cxn>
                    <a:cxn ang="0">
                      <a:pos x="T8" y="T9"/>
                    </a:cxn>
                    <a:cxn ang="0">
                      <a:pos x="T10" y="T11"/>
                    </a:cxn>
                  </a:cxnLst>
                  <a:rect l="0" t="0" r="r" b="b"/>
                  <a:pathLst>
                    <a:path w="16" h="13">
                      <a:moveTo>
                        <a:pt x="0" y="4"/>
                      </a:moveTo>
                      <a:lnTo>
                        <a:pt x="7" y="0"/>
                      </a:lnTo>
                      <a:lnTo>
                        <a:pt x="16" y="1"/>
                      </a:lnTo>
                      <a:lnTo>
                        <a:pt x="14" y="9"/>
                      </a:lnTo>
                      <a:lnTo>
                        <a:pt x="7" y="13"/>
                      </a:lnTo>
                      <a:lnTo>
                        <a:pt x="0" y="4"/>
                      </a:lnTo>
                      <a:close/>
                    </a:path>
                  </a:pathLst>
                </a:custGeom>
                <a:solidFill>
                  <a:srgbClr val="FF9999"/>
                </a:solidFill>
                <a:ln w="1588">
                  <a:solidFill>
                    <a:srgbClr val="000000"/>
                  </a:solidFill>
                  <a:prstDash val="solid"/>
                  <a:round/>
                  <a:headEnd/>
                  <a:tailEnd/>
                </a:ln>
              </p:spPr>
              <p:txBody>
                <a:bodyPr/>
                <a:lstStyle/>
                <a:p>
                  <a:endParaRPr lang="ja-JP" altLang="en-US"/>
                </a:p>
              </p:txBody>
            </p:sp>
            <p:sp>
              <p:nvSpPr>
                <p:cNvPr id="927900" name="Freeform 156"/>
                <p:cNvSpPr>
                  <a:spLocks/>
                </p:cNvSpPr>
                <p:nvPr/>
              </p:nvSpPr>
              <p:spPr bwMode="auto">
                <a:xfrm rot="1627522">
                  <a:off x="2506" y="2532"/>
                  <a:ext cx="661" cy="705"/>
                </a:xfrm>
                <a:custGeom>
                  <a:avLst/>
                  <a:gdLst>
                    <a:gd name="T0" fmla="*/ 273 w 534"/>
                    <a:gd name="T1" fmla="*/ 292 h 473"/>
                    <a:gd name="T2" fmla="*/ 262 w 534"/>
                    <a:gd name="T3" fmla="*/ 312 h 473"/>
                    <a:gd name="T4" fmla="*/ 251 w 534"/>
                    <a:gd name="T5" fmla="*/ 329 h 473"/>
                    <a:gd name="T6" fmla="*/ 239 w 534"/>
                    <a:gd name="T7" fmla="*/ 323 h 473"/>
                    <a:gd name="T8" fmla="*/ 225 w 534"/>
                    <a:gd name="T9" fmla="*/ 318 h 473"/>
                    <a:gd name="T10" fmla="*/ 207 w 534"/>
                    <a:gd name="T11" fmla="*/ 315 h 473"/>
                    <a:gd name="T12" fmla="*/ 194 w 534"/>
                    <a:gd name="T13" fmla="*/ 334 h 473"/>
                    <a:gd name="T14" fmla="*/ 179 w 534"/>
                    <a:gd name="T15" fmla="*/ 329 h 473"/>
                    <a:gd name="T16" fmla="*/ 165 w 534"/>
                    <a:gd name="T17" fmla="*/ 336 h 473"/>
                    <a:gd name="T18" fmla="*/ 155 w 534"/>
                    <a:gd name="T19" fmla="*/ 362 h 473"/>
                    <a:gd name="T20" fmla="*/ 147 w 534"/>
                    <a:gd name="T21" fmla="*/ 370 h 473"/>
                    <a:gd name="T22" fmla="*/ 148 w 534"/>
                    <a:gd name="T23" fmla="*/ 389 h 473"/>
                    <a:gd name="T24" fmla="*/ 149 w 534"/>
                    <a:gd name="T25" fmla="*/ 407 h 473"/>
                    <a:gd name="T26" fmla="*/ 134 w 534"/>
                    <a:gd name="T27" fmla="*/ 407 h 473"/>
                    <a:gd name="T28" fmla="*/ 106 w 534"/>
                    <a:gd name="T29" fmla="*/ 408 h 473"/>
                    <a:gd name="T30" fmla="*/ 90 w 534"/>
                    <a:gd name="T31" fmla="*/ 425 h 473"/>
                    <a:gd name="T32" fmla="*/ 86 w 534"/>
                    <a:gd name="T33" fmla="*/ 443 h 473"/>
                    <a:gd name="T34" fmla="*/ 69 w 534"/>
                    <a:gd name="T35" fmla="*/ 450 h 473"/>
                    <a:gd name="T36" fmla="*/ 58 w 534"/>
                    <a:gd name="T37" fmla="*/ 456 h 473"/>
                    <a:gd name="T38" fmla="*/ 39 w 534"/>
                    <a:gd name="T39" fmla="*/ 466 h 473"/>
                    <a:gd name="T40" fmla="*/ 24 w 534"/>
                    <a:gd name="T41" fmla="*/ 473 h 473"/>
                    <a:gd name="T42" fmla="*/ 3 w 534"/>
                    <a:gd name="T43" fmla="*/ 455 h 473"/>
                    <a:gd name="T44" fmla="*/ 15 w 534"/>
                    <a:gd name="T45" fmla="*/ 438 h 473"/>
                    <a:gd name="T46" fmla="*/ 24 w 534"/>
                    <a:gd name="T47" fmla="*/ 436 h 473"/>
                    <a:gd name="T48" fmla="*/ 56 w 534"/>
                    <a:gd name="T49" fmla="*/ 423 h 473"/>
                    <a:gd name="T50" fmla="*/ 71 w 534"/>
                    <a:gd name="T51" fmla="*/ 422 h 473"/>
                    <a:gd name="T52" fmla="*/ 71 w 534"/>
                    <a:gd name="T53" fmla="*/ 356 h 473"/>
                    <a:gd name="T54" fmla="*/ 126 w 534"/>
                    <a:gd name="T55" fmla="*/ 305 h 473"/>
                    <a:gd name="T56" fmla="*/ 164 w 534"/>
                    <a:gd name="T57" fmla="*/ 246 h 473"/>
                    <a:gd name="T58" fmla="*/ 162 w 534"/>
                    <a:gd name="T59" fmla="*/ 191 h 473"/>
                    <a:gd name="T60" fmla="*/ 214 w 534"/>
                    <a:gd name="T61" fmla="*/ 159 h 473"/>
                    <a:gd name="T62" fmla="*/ 227 w 534"/>
                    <a:gd name="T63" fmla="*/ 177 h 473"/>
                    <a:gd name="T64" fmla="*/ 197 w 534"/>
                    <a:gd name="T65" fmla="*/ 204 h 473"/>
                    <a:gd name="T66" fmla="*/ 201 w 534"/>
                    <a:gd name="T67" fmla="*/ 222 h 473"/>
                    <a:gd name="T68" fmla="*/ 204 w 534"/>
                    <a:gd name="T69" fmla="*/ 260 h 473"/>
                    <a:gd name="T70" fmla="*/ 243 w 534"/>
                    <a:gd name="T71" fmla="*/ 243 h 473"/>
                    <a:gd name="T72" fmla="*/ 324 w 534"/>
                    <a:gd name="T73" fmla="*/ 207 h 473"/>
                    <a:gd name="T74" fmla="*/ 395 w 534"/>
                    <a:gd name="T75" fmla="*/ 159 h 473"/>
                    <a:gd name="T76" fmla="*/ 441 w 534"/>
                    <a:gd name="T77" fmla="*/ 99 h 473"/>
                    <a:gd name="T78" fmla="*/ 489 w 534"/>
                    <a:gd name="T79" fmla="*/ 39 h 473"/>
                    <a:gd name="T80" fmla="*/ 515 w 534"/>
                    <a:gd name="T81" fmla="*/ 9 h 473"/>
                    <a:gd name="T82" fmla="*/ 520 w 534"/>
                    <a:gd name="T83" fmla="*/ 32 h 473"/>
                    <a:gd name="T84" fmla="*/ 533 w 534"/>
                    <a:gd name="T85" fmla="*/ 50 h 473"/>
                    <a:gd name="T86" fmla="*/ 512 w 534"/>
                    <a:gd name="T87" fmla="*/ 72 h 473"/>
                    <a:gd name="T88" fmla="*/ 504 w 534"/>
                    <a:gd name="T89" fmla="*/ 96 h 473"/>
                    <a:gd name="T90" fmla="*/ 503 w 534"/>
                    <a:gd name="T91" fmla="*/ 134 h 473"/>
                    <a:gd name="T92" fmla="*/ 494 w 534"/>
                    <a:gd name="T93" fmla="*/ 167 h 473"/>
                    <a:gd name="T94" fmla="*/ 468 w 534"/>
                    <a:gd name="T95" fmla="*/ 173 h 473"/>
                    <a:gd name="T96" fmla="*/ 459 w 534"/>
                    <a:gd name="T97" fmla="*/ 186 h 473"/>
                    <a:gd name="T98" fmla="*/ 455 w 534"/>
                    <a:gd name="T99" fmla="*/ 240 h 473"/>
                    <a:gd name="T100" fmla="*/ 436 w 534"/>
                    <a:gd name="T101" fmla="*/ 243 h 473"/>
                    <a:gd name="T102" fmla="*/ 419 w 534"/>
                    <a:gd name="T103" fmla="*/ 257 h 473"/>
                    <a:gd name="T104" fmla="*/ 398 w 534"/>
                    <a:gd name="T105" fmla="*/ 272 h 473"/>
                    <a:gd name="T106" fmla="*/ 399 w 534"/>
                    <a:gd name="T107" fmla="*/ 255 h 473"/>
                    <a:gd name="T108" fmla="*/ 387 w 534"/>
                    <a:gd name="T109" fmla="*/ 242 h 473"/>
                    <a:gd name="T110" fmla="*/ 380 w 534"/>
                    <a:gd name="T111" fmla="*/ 227 h 473"/>
                    <a:gd name="T112" fmla="*/ 357 w 534"/>
                    <a:gd name="T113" fmla="*/ 243 h 473"/>
                    <a:gd name="T114" fmla="*/ 351 w 534"/>
                    <a:gd name="T115" fmla="*/ 258 h 473"/>
                    <a:gd name="T116" fmla="*/ 340 w 534"/>
                    <a:gd name="T117" fmla="*/ 261 h 473"/>
                    <a:gd name="T118" fmla="*/ 332 w 534"/>
                    <a:gd name="T119" fmla="*/ 243 h 473"/>
                    <a:gd name="T120" fmla="*/ 310 w 534"/>
                    <a:gd name="T121" fmla="*/ 256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34" h="473">
                      <a:moveTo>
                        <a:pt x="274" y="270"/>
                      </a:moveTo>
                      <a:lnTo>
                        <a:pt x="274" y="272"/>
                      </a:lnTo>
                      <a:lnTo>
                        <a:pt x="274" y="276"/>
                      </a:lnTo>
                      <a:lnTo>
                        <a:pt x="273" y="284"/>
                      </a:lnTo>
                      <a:lnTo>
                        <a:pt x="273" y="286"/>
                      </a:lnTo>
                      <a:lnTo>
                        <a:pt x="273" y="292"/>
                      </a:lnTo>
                      <a:lnTo>
                        <a:pt x="270" y="297"/>
                      </a:lnTo>
                      <a:lnTo>
                        <a:pt x="268" y="299"/>
                      </a:lnTo>
                      <a:lnTo>
                        <a:pt x="267" y="302"/>
                      </a:lnTo>
                      <a:lnTo>
                        <a:pt x="264" y="305"/>
                      </a:lnTo>
                      <a:lnTo>
                        <a:pt x="266" y="309"/>
                      </a:lnTo>
                      <a:lnTo>
                        <a:pt x="262" y="312"/>
                      </a:lnTo>
                      <a:lnTo>
                        <a:pt x="261" y="316"/>
                      </a:lnTo>
                      <a:lnTo>
                        <a:pt x="260" y="320"/>
                      </a:lnTo>
                      <a:lnTo>
                        <a:pt x="258" y="322"/>
                      </a:lnTo>
                      <a:lnTo>
                        <a:pt x="256" y="327"/>
                      </a:lnTo>
                      <a:lnTo>
                        <a:pt x="252" y="328"/>
                      </a:lnTo>
                      <a:lnTo>
                        <a:pt x="251" y="329"/>
                      </a:lnTo>
                      <a:lnTo>
                        <a:pt x="250" y="328"/>
                      </a:lnTo>
                      <a:lnTo>
                        <a:pt x="250" y="327"/>
                      </a:lnTo>
                      <a:lnTo>
                        <a:pt x="248" y="323"/>
                      </a:lnTo>
                      <a:lnTo>
                        <a:pt x="245" y="322"/>
                      </a:lnTo>
                      <a:lnTo>
                        <a:pt x="243" y="322"/>
                      </a:lnTo>
                      <a:lnTo>
                        <a:pt x="239" y="323"/>
                      </a:lnTo>
                      <a:lnTo>
                        <a:pt x="238" y="322"/>
                      </a:lnTo>
                      <a:lnTo>
                        <a:pt x="236" y="318"/>
                      </a:lnTo>
                      <a:lnTo>
                        <a:pt x="233" y="317"/>
                      </a:lnTo>
                      <a:lnTo>
                        <a:pt x="231" y="317"/>
                      </a:lnTo>
                      <a:lnTo>
                        <a:pt x="227" y="320"/>
                      </a:lnTo>
                      <a:lnTo>
                        <a:pt x="225" y="318"/>
                      </a:lnTo>
                      <a:lnTo>
                        <a:pt x="224" y="315"/>
                      </a:lnTo>
                      <a:lnTo>
                        <a:pt x="220" y="314"/>
                      </a:lnTo>
                      <a:lnTo>
                        <a:pt x="216" y="316"/>
                      </a:lnTo>
                      <a:lnTo>
                        <a:pt x="213" y="314"/>
                      </a:lnTo>
                      <a:lnTo>
                        <a:pt x="209" y="312"/>
                      </a:lnTo>
                      <a:lnTo>
                        <a:pt x="207" y="315"/>
                      </a:lnTo>
                      <a:lnTo>
                        <a:pt x="204" y="318"/>
                      </a:lnTo>
                      <a:lnTo>
                        <a:pt x="201" y="320"/>
                      </a:lnTo>
                      <a:lnTo>
                        <a:pt x="198" y="322"/>
                      </a:lnTo>
                      <a:lnTo>
                        <a:pt x="197" y="326"/>
                      </a:lnTo>
                      <a:lnTo>
                        <a:pt x="195" y="330"/>
                      </a:lnTo>
                      <a:lnTo>
                        <a:pt x="194" y="334"/>
                      </a:lnTo>
                      <a:lnTo>
                        <a:pt x="191" y="338"/>
                      </a:lnTo>
                      <a:lnTo>
                        <a:pt x="188" y="338"/>
                      </a:lnTo>
                      <a:lnTo>
                        <a:pt x="188" y="339"/>
                      </a:lnTo>
                      <a:lnTo>
                        <a:pt x="185" y="338"/>
                      </a:lnTo>
                      <a:lnTo>
                        <a:pt x="185" y="333"/>
                      </a:lnTo>
                      <a:lnTo>
                        <a:pt x="179" y="329"/>
                      </a:lnTo>
                      <a:lnTo>
                        <a:pt x="177" y="328"/>
                      </a:lnTo>
                      <a:lnTo>
                        <a:pt x="176" y="329"/>
                      </a:lnTo>
                      <a:lnTo>
                        <a:pt x="171" y="333"/>
                      </a:lnTo>
                      <a:lnTo>
                        <a:pt x="168" y="334"/>
                      </a:lnTo>
                      <a:lnTo>
                        <a:pt x="166" y="334"/>
                      </a:lnTo>
                      <a:lnTo>
                        <a:pt x="165" y="336"/>
                      </a:lnTo>
                      <a:lnTo>
                        <a:pt x="162" y="342"/>
                      </a:lnTo>
                      <a:lnTo>
                        <a:pt x="164" y="345"/>
                      </a:lnTo>
                      <a:lnTo>
                        <a:pt x="164" y="348"/>
                      </a:lnTo>
                      <a:lnTo>
                        <a:pt x="162" y="353"/>
                      </a:lnTo>
                      <a:lnTo>
                        <a:pt x="159" y="358"/>
                      </a:lnTo>
                      <a:lnTo>
                        <a:pt x="155" y="362"/>
                      </a:lnTo>
                      <a:lnTo>
                        <a:pt x="150" y="363"/>
                      </a:lnTo>
                      <a:lnTo>
                        <a:pt x="149" y="364"/>
                      </a:lnTo>
                      <a:lnTo>
                        <a:pt x="150" y="365"/>
                      </a:lnTo>
                      <a:lnTo>
                        <a:pt x="150" y="368"/>
                      </a:lnTo>
                      <a:lnTo>
                        <a:pt x="150" y="369"/>
                      </a:lnTo>
                      <a:lnTo>
                        <a:pt x="147" y="370"/>
                      </a:lnTo>
                      <a:lnTo>
                        <a:pt x="144" y="371"/>
                      </a:lnTo>
                      <a:lnTo>
                        <a:pt x="144" y="374"/>
                      </a:lnTo>
                      <a:lnTo>
                        <a:pt x="143" y="386"/>
                      </a:lnTo>
                      <a:lnTo>
                        <a:pt x="144" y="387"/>
                      </a:lnTo>
                      <a:lnTo>
                        <a:pt x="147" y="388"/>
                      </a:lnTo>
                      <a:lnTo>
                        <a:pt x="148" y="389"/>
                      </a:lnTo>
                      <a:lnTo>
                        <a:pt x="150" y="389"/>
                      </a:lnTo>
                      <a:lnTo>
                        <a:pt x="152" y="392"/>
                      </a:lnTo>
                      <a:lnTo>
                        <a:pt x="153" y="396"/>
                      </a:lnTo>
                      <a:lnTo>
                        <a:pt x="153" y="401"/>
                      </a:lnTo>
                      <a:lnTo>
                        <a:pt x="152" y="404"/>
                      </a:lnTo>
                      <a:lnTo>
                        <a:pt x="149" y="407"/>
                      </a:lnTo>
                      <a:lnTo>
                        <a:pt x="147" y="408"/>
                      </a:lnTo>
                      <a:lnTo>
                        <a:pt x="141" y="410"/>
                      </a:lnTo>
                      <a:lnTo>
                        <a:pt x="138" y="411"/>
                      </a:lnTo>
                      <a:lnTo>
                        <a:pt x="137" y="410"/>
                      </a:lnTo>
                      <a:lnTo>
                        <a:pt x="136" y="408"/>
                      </a:lnTo>
                      <a:lnTo>
                        <a:pt x="134" y="407"/>
                      </a:lnTo>
                      <a:lnTo>
                        <a:pt x="128" y="410"/>
                      </a:lnTo>
                      <a:lnTo>
                        <a:pt x="123" y="411"/>
                      </a:lnTo>
                      <a:lnTo>
                        <a:pt x="120" y="413"/>
                      </a:lnTo>
                      <a:lnTo>
                        <a:pt x="116" y="411"/>
                      </a:lnTo>
                      <a:lnTo>
                        <a:pt x="111" y="408"/>
                      </a:lnTo>
                      <a:lnTo>
                        <a:pt x="106" y="408"/>
                      </a:lnTo>
                      <a:lnTo>
                        <a:pt x="102" y="411"/>
                      </a:lnTo>
                      <a:lnTo>
                        <a:pt x="101" y="414"/>
                      </a:lnTo>
                      <a:lnTo>
                        <a:pt x="100" y="418"/>
                      </a:lnTo>
                      <a:lnTo>
                        <a:pt x="99" y="431"/>
                      </a:lnTo>
                      <a:lnTo>
                        <a:pt x="95" y="429"/>
                      </a:lnTo>
                      <a:lnTo>
                        <a:pt x="90" y="425"/>
                      </a:lnTo>
                      <a:lnTo>
                        <a:pt x="87" y="423"/>
                      </a:lnTo>
                      <a:lnTo>
                        <a:pt x="84" y="424"/>
                      </a:lnTo>
                      <a:lnTo>
                        <a:pt x="83" y="429"/>
                      </a:lnTo>
                      <a:lnTo>
                        <a:pt x="86" y="435"/>
                      </a:lnTo>
                      <a:lnTo>
                        <a:pt x="86" y="441"/>
                      </a:lnTo>
                      <a:lnTo>
                        <a:pt x="86" y="443"/>
                      </a:lnTo>
                      <a:lnTo>
                        <a:pt x="81" y="443"/>
                      </a:lnTo>
                      <a:lnTo>
                        <a:pt x="78" y="443"/>
                      </a:lnTo>
                      <a:lnTo>
                        <a:pt x="78" y="444"/>
                      </a:lnTo>
                      <a:lnTo>
                        <a:pt x="76" y="448"/>
                      </a:lnTo>
                      <a:lnTo>
                        <a:pt x="72" y="449"/>
                      </a:lnTo>
                      <a:lnTo>
                        <a:pt x="69" y="450"/>
                      </a:lnTo>
                      <a:lnTo>
                        <a:pt x="66" y="450"/>
                      </a:lnTo>
                      <a:lnTo>
                        <a:pt x="65" y="453"/>
                      </a:lnTo>
                      <a:lnTo>
                        <a:pt x="63" y="452"/>
                      </a:lnTo>
                      <a:lnTo>
                        <a:pt x="62" y="450"/>
                      </a:lnTo>
                      <a:lnTo>
                        <a:pt x="59" y="454"/>
                      </a:lnTo>
                      <a:lnTo>
                        <a:pt x="58" y="456"/>
                      </a:lnTo>
                      <a:lnTo>
                        <a:pt x="56" y="460"/>
                      </a:lnTo>
                      <a:lnTo>
                        <a:pt x="54" y="464"/>
                      </a:lnTo>
                      <a:lnTo>
                        <a:pt x="53" y="466"/>
                      </a:lnTo>
                      <a:lnTo>
                        <a:pt x="50" y="466"/>
                      </a:lnTo>
                      <a:lnTo>
                        <a:pt x="44" y="465"/>
                      </a:lnTo>
                      <a:lnTo>
                        <a:pt x="39" y="466"/>
                      </a:lnTo>
                      <a:lnTo>
                        <a:pt x="36" y="467"/>
                      </a:lnTo>
                      <a:lnTo>
                        <a:pt x="35" y="468"/>
                      </a:lnTo>
                      <a:lnTo>
                        <a:pt x="35" y="470"/>
                      </a:lnTo>
                      <a:lnTo>
                        <a:pt x="32" y="472"/>
                      </a:lnTo>
                      <a:lnTo>
                        <a:pt x="28" y="473"/>
                      </a:lnTo>
                      <a:lnTo>
                        <a:pt x="24" y="473"/>
                      </a:lnTo>
                      <a:lnTo>
                        <a:pt x="21" y="471"/>
                      </a:lnTo>
                      <a:lnTo>
                        <a:pt x="17" y="471"/>
                      </a:lnTo>
                      <a:lnTo>
                        <a:pt x="12" y="470"/>
                      </a:lnTo>
                      <a:lnTo>
                        <a:pt x="9" y="467"/>
                      </a:lnTo>
                      <a:lnTo>
                        <a:pt x="6" y="462"/>
                      </a:lnTo>
                      <a:lnTo>
                        <a:pt x="3" y="455"/>
                      </a:lnTo>
                      <a:lnTo>
                        <a:pt x="2" y="450"/>
                      </a:lnTo>
                      <a:lnTo>
                        <a:pt x="0" y="442"/>
                      </a:lnTo>
                      <a:lnTo>
                        <a:pt x="2" y="435"/>
                      </a:lnTo>
                      <a:lnTo>
                        <a:pt x="4" y="442"/>
                      </a:lnTo>
                      <a:lnTo>
                        <a:pt x="10" y="443"/>
                      </a:lnTo>
                      <a:lnTo>
                        <a:pt x="15" y="438"/>
                      </a:lnTo>
                      <a:lnTo>
                        <a:pt x="18" y="438"/>
                      </a:lnTo>
                      <a:lnTo>
                        <a:pt x="17" y="443"/>
                      </a:lnTo>
                      <a:lnTo>
                        <a:pt x="21" y="443"/>
                      </a:lnTo>
                      <a:lnTo>
                        <a:pt x="28" y="442"/>
                      </a:lnTo>
                      <a:lnTo>
                        <a:pt x="27" y="440"/>
                      </a:lnTo>
                      <a:lnTo>
                        <a:pt x="24" y="436"/>
                      </a:lnTo>
                      <a:lnTo>
                        <a:pt x="26" y="435"/>
                      </a:lnTo>
                      <a:lnTo>
                        <a:pt x="33" y="434"/>
                      </a:lnTo>
                      <a:lnTo>
                        <a:pt x="39" y="435"/>
                      </a:lnTo>
                      <a:lnTo>
                        <a:pt x="41" y="431"/>
                      </a:lnTo>
                      <a:lnTo>
                        <a:pt x="44" y="425"/>
                      </a:lnTo>
                      <a:lnTo>
                        <a:pt x="56" y="423"/>
                      </a:lnTo>
                      <a:lnTo>
                        <a:pt x="59" y="420"/>
                      </a:lnTo>
                      <a:lnTo>
                        <a:pt x="59" y="414"/>
                      </a:lnTo>
                      <a:lnTo>
                        <a:pt x="63" y="407"/>
                      </a:lnTo>
                      <a:lnTo>
                        <a:pt x="66" y="407"/>
                      </a:lnTo>
                      <a:lnTo>
                        <a:pt x="68" y="412"/>
                      </a:lnTo>
                      <a:lnTo>
                        <a:pt x="71" y="422"/>
                      </a:lnTo>
                      <a:lnTo>
                        <a:pt x="74" y="419"/>
                      </a:lnTo>
                      <a:lnTo>
                        <a:pt x="76" y="411"/>
                      </a:lnTo>
                      <a:lnTo>
                        <a:pt x="71" y="400"/>
                      </a:lnTo>
                      <a:lnTo>
                        <a:pt x="64" y="390"/>
                      </a:lnTo>
                      <a:lnTo>
                        <a:pt x="60" y="376"/>
                      </a:lnTo>
                      <a:lnTo>
                        <a:pt x="71" y="356"/>
                      </a:lnTo>
                      <a:lnTo>
                        <a:pt x="81" y="348"/>
                      </a:lnTo>
                      <a:lnTo>
                        <a:pt x="90" y="335"/>
                      </a:lnTo>
                      <a:lnTo>
                        <a:pt x="100" y="327"/>
                      </a:lnTo>
                      <a:lnTo>
                        <a:pt x="108" y="322"/>
                      </a:lnTo>
                      <a:lnTo>
                        <a:pt x="120" y="312"/>
                      </a:lnTo>
                      <a:lnTo>
                        <a:pt x="126" y="305"/>
                      </a:lnTo>
                      <a:lnTo>
                        <a:pt x="136" y="294"/>
                      </a:lnTo>
                      <a:lnTo>
                        <a:pt x="146" y="282"/>
                      </a:lnTo>
                      <a:lnTo>
                        <a:pt x="152" y="274"/>
                      </a:lnTo>
                      <a:lnTo>
                        <a:pt x="156" y="266"/>
                      </a:lnTo>
                      <a:lnTo>
                        <a:pt x="160" y="256"/>
                      </a:lnTo>
                      <a:lnTo>
                        <a:pt x="164" y="246"/>
                      </a:lnTo>
                      <a:lnTo>
                        <a:pt x="162" y="231"/>
                      </a:lnTo>
                      <a:lnTo>
                        <a:pt x="160" y="210"/>
                      </a:lnTo>
                      <a:lnTo>
                        <a:pt x="156" y="212"/>
                      </a:lnTo>
                      <a:lnTo>
                        <a:pt x="156" y="208"/>
                      </a:lnTo>
                      <a:lnTo>
                        <a:pt x="159" y="197"/>
                      </a:lnTo>
                      <a:lnTo>
                        <a:pt x="162" y="191"/>
                      </a:lnTo>
                      <a:lnTo>
                        <a:pt x="164" y="180"/>
                      </a:lnTo>
                      <a:lnTo>
                        <a:pt x="182" y="171"/>
                      </a:lnTo>
                      <a:lnTo>
                        <a:pt x="189" y="170"/>
                      </a:lnTo>
                      <a:lnTo>
                        <a:pt x="204" y="164"/>
                      </a:lnTo>
                      <a:lnTo>
                        <a:pt x="210" y="159"/>
                      </a:lnTo>
                      <a:lnTo>
                        <a:pt x="214" y="159"/>
                      </a:lnTo>
                      <a:lnTo>
                        <a:pt x="219" y="158"/>
                      </a:lnTo>
                      <a:lnTo>
                        <a:pt x="230" y="155"/>
                      </a:lnTo>
                      <a:lnTo>
                        <a:pt x="238" y="159"/>
                      </a:lnTo>
                      <a:lnTo>
                        <a:pt x="238" y="167"/>
                      </a:lnTo>
                      <a:lnTo>
                        <a:pt x="228" y="173"/>
                      </a:lnTo>
                      <a:lnTo>
                        <a:pt x="227" y="177"/>
                      </a:lnTo>
                      <a:lnTo>
                        <a:pt x="227" y="184"/>
                      </a:lnTo>
                      <a:lnTo>
                        <a:pt x="225" y="186"/>
                      </a:lnTo>
                      <a:lnTo>
                        <a:pt x="219" y="190"/>
                      </a:lnTo>
                      <a:lnTo>
                        <a:pt x="209" y="192"/>
                      </a:lnTo>
                      <a:lnTo>
                        <a:pt x="202" y="203"/>
                      </a:lnTo>
                      <a:lnTo>
                        <a:pt x="197" y="204"/>
                      </a:lnTo>
                      <a:lnTo>
                        <a:pt x="186" y="202"/>
                      </a:lnTo>
                      <a:lnTo>
                        <a:pt x="182" y="207"/>
                      </a:lnTo>
                      <a:lnTo>
                        <a:pt x="180" y="213"/>
                      </a:lnTo>
                      <a:lnTo>
                        <a:pt x="183" y="218"/>
                      </a:lnTo>
                      <a:lnTo>
                        <a:pt x="190" y="220"/>
                      </a:lnTo>
                      <a:lnTo>
                        <a:pt x="201" y="222"/>
                      </a:lnTo>
                      <a:lnTo>
                        <a:pt x="202" y="226"/>
                      </a:lnTo>
                      <a:lnTo>
                        <a:pt x="200" y="240"/>
                      </a:lnTo>
                      <a:lnTo>
                        <a:pt x="198" y="248"/>
                      </a:lnTo>
                      <a:lnTo>
                        <a:pt x="196" y="251"/>
                      </a:lnTo>
                      <a:lnTo>
                        <a:pt x="197" y="254"/>
                      </a:lnTo>
                      <a:lnTo>
                        <a:pt x="204" y="260"/>
                      </a:lnTo>
                      <a:lnTo>
                        <a:pt x="218" y="263"/>
                      </a:lnTo>
                      <a:lnTo>
                        <a:pt x="230" y="266"/>
                      </a:lnTo>
                      <a:lnTo>
                        <a:pt x="236" y="262"/>
                      </a:lnTo>
                      <a:lnTo>
                        <a:pt x="240" y="254"/>
                      </a:lnTo>
                      <a:lnTo>
                        <a:pt x="240" y="245"/>
                      </a:lnTo>
                      <a:lnTo>
                        <a:pt x="243" y="243"/>
                      </a:lnTo>
                      <a:lnTo>
                        <a:pt x="256" y="239"/>
                      </a:lnTo>
                      <a:lnTo>
                        <a:pt x="270" y="236"/>
                      </a:lnTo>
                      <a:lnTo>
                        <a:pt x="274" y="236"/>
                      </a:lnTo>
                      <a:lnTo>
                        <a:pt x="291" y="226"/>
                      </a:lnTo>
                      <a:lnTo>
                        <a:pt x="309" y="219"/>
                      </a:lnTo>
                      <a:lnTo>
                        <a:pt x="324" y="207"/>
                      </a:lnTo>
                      <a:lnTo>
                        <a:pt x="335" y="206"/>
                      </a:lnTo>
                      <a:lnTo>
                        <a:pt x="346" y="203"/>
                      </a:lnTo>
                      <a:lnTo>
                        <a:pt x="357" y="196"/>
                      </a:lnTo>
                      <a:lnTo>
                        <a:pt x="374" y="183"/>
                      </a:lnTo>
                      <a:lnTo>
                        <a:pt x="386" y="171"/>
                      </a:lnTo>
                      <a:lnTo>
                        <a:pt x="395" y="159"/>
                      </a:lnTo>
                      <a:lnTo>
                        <a:pt x="404" y="146"/>
                      </a:lnTo>
                      <a:lnTo>
                        <a:pt x="407" y="136"/>
                      </a:lnTo>
                      <a:lnTo>
                        <a:pt x="413" y="120"/>
                      </a:lnTo>
                      <a:lnTo>
                        <a:pt x="425" y="110"/>
                      </a:lnTo>
                      <a:lnTo>
                        <a:pt x="437" y="100"/>
                      </a:lnTo>
                      <a:lnTo>
                        <a:pt x="441" y="99"/>
                      </a:lnTo>
                      <a:lnTo>
                        <a:pt x="447" y="98"/>
                      </a:lnTo>
                      <a:lnTo>
                        <a:pt x="453" y="95"/>
                      </a:lnTo>
                      <a:lnTo>
                        <a:pt x="462" y="92"/>
                      </a:lnTo>
                      <a:lnTo>
                        <a:pt x="474" y="80"/>
                      </a:lnTo>
                      <a:lnTo>
                        <a:pt x="482" y="66"/>
                      </a:lnTo>
                      <a:lnTo>
                        <a:pt x="489" y="39"/>
                      </a:lnTo>
                      <a:lnTo>
                        <a:pt x="490" y="32"/>
                      </a:lnTo>
                      <a:lnTo>
                        <a:pt x="494" y="22"/>
                      </a:lnTo>
                      <a:lnTo>
                        <a:pt x="497" y="9"/>
                      </a:lnTo>
                      <a:lnTo>
                        <a:pt x="501" y="0"/>
                      </a:lnTo>
                      <a:lnTo>
                        <a:pt x="509" y="6"/>
                      </a:lnTo>
                      <a:lnTo>
                        <a:pt x="515" y="9"/>
                      </a:lnTo>
                      <a:lnTo>
                        <a:pt x="520" y="11"/>
                      </a:lnTo>
                      <a:lnTo>
                        <a:pt x="520" y="16"/>
                      </a:lnTo>
                      <a:lnTo>
                        <a:pt x="518" y="22"/>
                      </a:lnTo>
                      <a:lnTo>
                        <a:pt x="518" y="26"/>
                      </a:lnTo>
                      <a:lnTo>
                        <a:pt x="518" y="29"/>
                      </a:lnTo>
                      <a:lnTo>
                        <a:pt x="520" y="32"/>
                      </a:lnTo>
                      <a:lnTo>
                        <a:pt x="522" y="33"/>
                      </a:lnTo>
                      <a:lnTo>
                        <a:pt x="525" y="34"/>
                      </a:lnTo>
                      <a:lnTo>
                        <a:pt x="528" y="34"/>
                      </a:lnTo>
                      <a:lnTo>
                        <a:pt x="532" y="40"/>
                      </a:lnTo>
                      <a:lnTo>
                        <a:pt x="534" y="45"/>
                      </a:lnTo>
                      <a:lnTo>
                        <a:pt x="533" y="50"/>
                      </a:lnTo>
                      <a:lnTo>
                        <a:pt x="527" y="58"/>
                      </a:lnTo>
                      <a:lnTo>
                        <a:pt x="522" y="60"/>
                      </a:lnTo>
                      <a:lnTo>
                        <a:pt x="518" y="62"/>
                      </a:lnTo>
                      <a:lnTo>
                        <a:pt x="514" y="62"/>
                      </a:lnTo>
                      <a:lnTo>
                        <a:pt x="513" y="64"/>
                      </a:lnTo>
                      <a:lnTo>
                        <a:pt x="512" y="72"/>
                      </a:lnTo>
                      <a:lnTo>
                        <a:pt x="509" y="75"/>
                      </a:lnTo>
                      <a:lnTo>
                        <a:pt x="510" y="77"/>
                      </a:lnTo>
                      <a:lnTo>
                        <a:pt x="512" y="80"/>
                      </a:lnTo>
                      <a:lnTo>
                        <a:pt x="510" y="83"/>
                      </a:lnTo>
                      <a:lnTo>
                        <a:pt x="506" y="93"/>
                      </a:lnTo>
                      <a:lnTo>
                        <a:pt x="504" y="96"/>
                      </a:lnTo>
                      <a:lnTo>
                        <a:pt x="503" y="107"/>
                      </a:lnTo>
                      <a:lnTo>
                        <a:pt x="504" y="110"/>
                      </a:lnTo>
                      <a:lnTo>
                        <a:pt x="509" y="114"/>
                      </a:lnTo>
                      <a:lnTo>
                        <a:pt x="512" y="117"/>
                      </a:lnTo>
                      <a:lnTo>
                        <a:pt x="512" y="119"/>
                      </a:lnTo>
                      <a:lnTo>
                        <a:pt x="503" y="134"/>
                      </a:lnTo>
                      <a:lnTo>
                        <a:pt x="501" y="137"/>
                      </a:lnTo>
                      <a:lnTo>
                        <a:pt x="497" y="143"/>
                      </a:lnTo>
                      <a:lnTo>
                        <a:pt x="495" y="146"/>
                      </a:lnTo>
                      <a:lnTo>
                        <a:pt x="491" y="150"/>
                      </a:lnTo>
                      <a:lnTo>
                        <a:pt x="495" y="164"/>
                      </a:lnTo>
                      <a:lnTo>
                        <a:pt x="494" y="167"/>
                      </a:lnTo>
                      <a:lnTo>
                        <a:pt x="486" y="168"/>
                      </a:lnTo>
                      <a:lnTo>
                        <a:pt x="479" y="166"/>
                      </a:lnTo>
                      <a:lnTo>
                        <a:pt x="477" y="168"/>
                      </a:lnTo>
                      <a:lnTo>
                        <a:pt x="477" y="173"/>
                      </a:lnTo>
                      <a:lnTo>
                        <a:pt x="473" y="172"/>
                      </a:lnTo>
                      <a:lnTo>
                        <a:pt x="468" y="173"/>
                      </a:lnTo>
                      <a:lnTo>
                        <a:pt x="460" y="174"/>
                      </a:lnTo>
                      <a:lnTo>
                        <a:pt x="456" y="176"/>
                      </a:lnTo>
                      <a:lnTo>
                        <a:pt x="455" y="178"/>
                      </a:lnTo>
                      <a:lnTo>
                        <a:pt x="456" y="179"/>
                      </a:lnTo>
                      <a:lnTo>
                        <a:pt x="459" y="183"/>
                      </a:lnTo>
                      <a:lnTo>
                        <a:pt x="459" y="186"/>
                      </a:lnTo>
                      <a:lnTo>
                        <a:pt x="458" y="190"/>
                      </a:lnTo>
                      <a:lnTo>
                        <a:pt x="449" y="204"/>
                      </a:lnTo>
                      <a:lnTo>
                        <a:pt x="449" y="210"/>
                      </a:lnTo>
                      <a:lnTo>
                        <a:pt x="455" y="216"/>
                      </a:lnTo>
                      <a:lnTo>
                        <a:pt x="454" y="231"/>
                      </a:lnTo>
                      <a:lnTo>
                        <a:pt x="455" y="240"/>
                      </a:lnTo>
                      <a:lnTo>
                        <a:pt x="454" y="248"/>
                      </a:lnTo>
                      <a:lnTo>
                        <a:pt x="453" y="255"/>
                      </a:lnTo>
                      <a:lnTo>
                        <a:pt x="452" y="252"/>
                      </a:lnTo>
                      <a:lnTo>
                        <a:pt x="447" y="246"/>
                      </a:lnTo>
                      <a:lnTo>
                        <a:pt x="442" y="236"/>
                      </a:lnTo>
                      <a:lnTo>
                        <a:pt x="436" y="243"/>
                      </a:lnTo>
                      <a:lnTo>
                        <a:pt x="434" y="245"/>
                      </a:lnTo>
                      <a:lnTo>
                        <a:pt x="425" y="244"/>
                      </a:lnTo>
                      <a:lnTo>
                        <a:pt x="424" y="249"/>
                      </a:lnTo>
                      <a:lnTo>
                        <a:pt x="425" y="254"/>
                      </a:lnTo>
                      <a:lnTo>
                        <a:pt x="425" y="257"/>
                      </a:lnTo>
                      <a:lnTo>
                        <a:pt x="419" y="257"/>
                      </a:lnTo>
                      <a:lnTo>
                        <a:pt x="420" y="261"/>
                      </a:lnTo>
                      <a:lnTo>
                        <a:pt x="419" y="264"/>
                      </a:lnTo>
                      <a:lnTo>
                        <a:pt x="411" y="268"/>
                      </a:lnTo>
                      <a:lnTo>
                        <a:pt x="410" y="274"/>
                      </a:lnTo>
                      <a:lnTo>
                        <a:pt x="404" y="274"/>
                      </a:lnTo>
                      <a:lnTo>
                        <a:pt x="398" y="272"/>
                      </a:lnTo>
                      <a:lnTo>
                        <a:pt x="398" y="269"/>
                      </a:lnTo>
                      <a:lnTo>
                        <a:pt x="395" y="267"/>
                      </a:lnTo>
                      <a:lnTo>
                        <a:pt x="395" y="266"/>
                      </a:lnTo>
                      <a:lnTo>
                        <a:pt x="396" y="263"/>
                      </a:lnTo>
                      <a:lnTo>
                        <a:pt x="399" y="262"/>
                      </a:lnTo>
                      <a:lnTo>
                        <a:pt x="399" y="255"/>
                      </a:lnTo>
                      <a:lnTo>
                        <a:pt x="398" y="252"/>
                      </a:lnTo>
                      <a:lnTo>
                        <a:pt x="394" y="250"/>
                      </a:lnTo>
                      <a:lnTo>
                        <a:pt x="392" y="248"/>
                      </a:lnTo>
                      <a:lnTo>
                        <a:pt x="390" y="245"/>
                      </a:lnTo>
                      <a:lnTo>
                        <a:pt x="390" y="244"/>
                      </a:lnTo>
                      <a:lnTo>
                        <a:pt x="387" y="242"/>
                      </a:lnTo>
                      <a:lnTo>
                        <a:pt x="387" y="239"/>
                      </a:lnTo>
                      <a:lnTo>
                        <a:pt x="387" y="237"/>
                      </a:lnTo>
                      <a:lnTo>
                        <a:pt x="388" y="234"/>
                      </a:lnTo>
                      <a:lnTo>
                        <a:pt x="387" y="232"/>
                      </a:lnTo>
                      <a:lnTo>
                        <a:pt x="387" y="230"/>
                      </a:lnTo>
                      <a:lnTo>
                        <a:pt x="380" y="227"/>
                      </a:lnTo>
                      <a:lnTo>
                        <a:pt x="374" y="227"/>
                      </a:lnTo>
                      <a:lnTo>
                        <a:pt x="369" y="232"/>
                      </a:lnTo>
                      <a:lnTo>
                        <a:pt x="366" y="236"/>
                      </a:lnTo>
                      <a:lnTo>
                        <a:pt x="358" y="240"/>
                      </a:lnTo>
                      <a:lnTo>
                        <a:pt x="357" y="242"/>
                      </a:lnTo>
                      <a:lnTo>
                        <a:pt x="357" y="243"/>
                      </a:lnTo>
                      <a:lnTo>
                        <a:pt x="357" y="245"/>
                      </a:lnTo>
                      <a:lnTo>
                        <a:pt x="356" y="248"/>
                      </a:lnTo>
                      <a:lnTo>
                        <a:pt x="354" y="251"/>
                      </a:lnTo>
                      <a:lnTo>
                        <a:pt x="354" y="255"/>
                      </a:lnTo>
                      <a:lnTo>
                        <a:pt x="351" y="260"/>
                      </a:lnTo>
                      <a:lnTo>
                        <a:pt x="351" y="258"/>
                      </a:lnTo>
                      <a:lnTo>
                        <a:pt x="351" y="255"/>
                      </a:lnTo>
                      <a:lnTo>
                        <a:pt x="351" y="252"/>
                      </a:lnTo>
                      <a:lnTo>
                        <a:pt x="344" y="252"/>
                      </a:lnTo>
                      <a:lnTo>
                        <a:pt x="342" y="254"/>
                      </a:lnTo>
                      <a:lnTo>
                        <a:pt x="341" y="258"/>
                      </a:lnTo>
                      <a:lnTo>
                        <a:pt x="340" y="261"/>
                      </a:lnTo>
                      <a:lnTo>
                        <a:pt x="336" y="263"/>
                      </a:lnTo>
                      <a:lnTo>
                        <a:pt x="330" y="258"/>
                      </a:lnTo>
                      <a:lnTo>
                        <a:pt x="330" y="255"/>
                      </a:lnTo>
                      <a:lnTo>
                        <a:pt x="330" y="252"/>
                      </a:lnTo>
                      <a:lnTo>
                        <a:pt x="333" y="244"/>
                      </a:lnTo>
                      <a:lnTo>
                        <a:pt x="332" y="243"/>
                      </a:lnTo>
                      <a:lnTo>
                        <a:pt x="327" y="240"/>
                      </a:lnTo>
                      <a:lnTo>
                        <a:pt x="321" y="239"/>
                      </a:lnTo>
                      <a:lnTo>
                        <a:pt x="317" y="240"/>
                      </a:lnTo>
                      <a:lnTo>
                        <a:pt x="315" y="243"/>
                      </a:lnTo>
                      <a:lnTo>
                        <a:pt x="314" y="249"/>
                      </a:lnTo>
                      <a:lnTo>
                        <a:pt x="310" y="256"/>
                      </a:lnTo>
                      <a:lnTo>
                        <a:pt x="299" y="262"/>
                      </a:lnTo>
                      <a:lnTo>
                        <a:pt x="274" y="270"/>
                      </a:lnTo>
                      <a:close/>
                    </a:path>
                  </a:pathLst>
                </a:custGeom>
                <a:solidFill>
                  <a:srgbClr val="FF9999"/>
                </a:solid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901" name="Freeform 157"/>
                <p:cNvSpPr>
                  <a:spLocks/>
                </p:cNvSpPr>
                <p:nvPr/>
              </p:nvSpPr>
              <p:spPr bwMode="auto">
                <a:xfrm rot="1627522">
                  <a:off x="3021" y="2674"/>
                  <a:ext cx="50" cy="119"/>
                </a:xfrm>
                <a:custGeom>
                  <a:avLst/>
                  <a:gdLst>
                    <a:gd name="T0" fmla="*/ 36 w 41"/>
                    <a:gd name="T1" fmla="*/ 55 h 82"/>
                    <a:gd name="T2" fmla="*/ 33 w 41"/>
                    <a:gd name="T3" fmla="*/ 60 h 82"/>
                    <a:gd name="T4" fmla="*/ 29 w 41"/>
                    <a:gd name="T5" fmla="*/ 66 h 82"/>
                    <a:gd name="T6" fmla="*/ 25 w 41"/>
                    <a:gd name="T7" fmla="*/ 71 h 82"/>
                    <a:gd name="T8" fmla="*/ 17 w 41"/>
                    <a:gd name="T9" fmla="*/ 77 h 82"/>
                    <a:gd name="T10" fmla="*/ 13 w 41"/>
                    <a:gd name="T11" fmla="*/ 81 h 82"/>
                    <a:gd name="T12" fmla="*/ 6 w 41"/>
                    <a:gd name="T13" fmla="*/ 82 h 82"/>
                    <a:gd name="T14" fmla="*/ 4 w 41"/>
                    <a:gd name="T15" fmla="*/ 81 h 82"/>
                    <a:gd name="T16" fmla="*/ 0 w 41"/>
                    <a:gd name="T17" fmla="*/ 76 h 82"/>
                    <a:gd name="T18" fmla="*/ 0 w 41"/>
                    <a:gd name="T19" fmla="*/ 71 h 82"/>
                    <a:gd name="T20" fmla="*/ 3 w 41"/>
                    <a:gd name="T21" fmla="*/ 65 h 82"/>
                    <a:gd name="T22" fmla="*/ 5 w 41"/>
                    <a:gd name="T23" fmla="*/ 61 h 82"/>
                    <a:gd name="T24" fmla="*/ 9 w 41"/>
                    <a:gd name="T25" fmla="*/ 59 h 82"/>
                    <a:gd name="T26" fmla="*/ 12 w 41"/>
                    <a:gd name="T27" fmla="*/ 55 h 82"/>
                    <a:gd name="T28" fmla="*/ 12 w 41"/>
                    <a:gd name="T29" fmla="*/ 52 h 82"/>
                    <a:gd name="T30" fmla="*/ 10 w 41"/>
                    <a:gd name="T31" fmla="*/ 52 h 82"/>
                    <a:gd name="T32" fmla="*/ 7 w 41"/>
                    <a:gd name="T33" fmla="*/ 52 h 82"/>
                    <a:gd name="T34" fmla="*/ 4 w 41"/>
                    <a:gd name="T35" fmla="*/ 55 h 82"/>
                    <a:gd name="T36" fmla="*/ 1 w 41"/>
                    <a:gd name="T37" fmla="*/ 55 h 82"/>
                    <a:gd name="T38" fmla="*/ 0 w 41"/>
                    <a:gd name="T39" fmla="*/ 52 h 82"/>
                    <a:gd name="T40" fmla="*/ 1 w 41"/>
                    <a:gd name="T41" fmla="*/ 46 h 82"/>
                    <a:gd name="T42" fmla="*/ 4 w 41"/>
                    <a:gd name="T43" fmla="*/ 40 h 82"/>
                    <a:gd name="T44" fmla="*/ 9 w 41"/>
                    <a:gd name="T45" fmla="*/ 30 h 82"/>
                    <a:gd name="T46" fmla="*/ 15 w 41"/>
                    <a:gd name="T47" fmla="*/ 22 h 82"/>
                    <a:gd name="T48" fmla="*/ 18 w 41"/>
                    <a:gd name="T49" fmla="*/ 16 h 82"/>
                    <a:gd name="T50" fmla="*/ 25 w 41"/>
                    <a:gd name="T51" fmla="*/ 7 h 82"/>
                    <a:gd name="T52" fmla="*/ 27 w 41"/>
                    <a:gd name="T53" fmla="*/ 4 h 82"/>
                    <a:gd name="T54" fmla="*/ 30 w 41"/>
                    <a:gd name="T55" fmla="*/ 3 h 82"/>
                    <a:gd name="T56" fmla="*/ 33 w 41"/>
                    <a:gd name="T57" fmla="*/ 0 h 82"/>
                    <a:gd name="T58" fmla="*/ 35 w 41"/>
                    <a:gd name="T59" fmla="*/ 0 h 82"/>
                    <a:gd name="T60" fmla="*/ 37 w 41"/>
                    <a:gd name="T61" fmla="*/ 3 h 82"/>
                    <a:gd name="T62" fmla="*/ 39 w 41"/>
                    <a:gd name="T63" fmla="*/ 7 h 82"/>
                    <a:gd name="T64" fmla="*/ 36 w 41"/>
                    <a:gd name="T65" fmla="*/ 13 h 82"/>
                    <a:gd name="T66" fmla="*/ 34 w 41"/>
                    <a:gd name="T67" fmla="*/ 22 h 82"/>
                    <a:gd name="T68" fmla="*/ 33 w 41"/>
                    <a:gd name="T69" fmla="*/ 28 h 82"/>
                    <a:gd name="T70" fmla="*/ 33 w 41"/>
                    <a:gd name="T71" fmla="*/ 31 h 82"/>
                    <a:gd name="T72" fmla="*/ 37 w 41"/>
                    <a:gd name="T73" fmla="*/ 35 h 82"/>
                    <a:gd name="T74" fmla="*/ 41 w 41"/>
                    <a:gd name="T75" fmla="*/ 37 h 82"/>
                    <a:gd name="T76" fmla="*/ 39 w 41"/>
                    <a:gd name="T77" fmla="*/ 45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1" h="82">
                      <a:moveTo>
                        <a:pt x="39" y="52"/>
                      </a:moveTo>
                      <a:lnTo>
                        <a:pt x="36" y="55"/>
                      </a:lnTo>
                      <a:lnTo>
                        <a:pt x="35" y="58"/>
                      </a:lnTo>
                      <a:lnTo>
                        <a:pt x="33" y="60"/>
                      </a:lnTo>
                      <a:lnTo>
                        <a:pt x="31" y="63"/>
                      </a:lnTo>
                      <a:lnTo>
                        <a:pt x="29" y="66"/>
                      </a:lnTo>
                      <a:lnTo>
                        <a:pt x="28" y="69"/>
                      </a:lnTo>
                      <a:lnTo>
                        <a:pt x="25" y="71"/>
                      </a:lnTo>
                      <a:lnTo>
                        <a:pt x="22" y="75"/>
                      </a:lnTo>
                      <a:lnTo>
                        <a:pt x="17" y="77"/>
                      </a:lnTo>
                      <a:lnTo>
                        <a:pt x="15" y="78"/>
                      </a:lnTo>
                      <a:lnTo>
                        <a:pt x="13" y="81"/>
                      </a:lnTo>
                      <a:lnTo>
                        <a:pt x="9" y="81"/>
                      </a:lnTo>
                      <a:lnTo>
                        <a:pt x="6" y="82"/>
                      </a:lnTo>
                      <a:lnTo>
                        <a:pt x="5" y="82"/>
                      </a:lnTo>
                      <a:lnTo>
                        <a:pt x="4" y="81"/>
                      </a:lnTo>
                      <a:lnTo>
                        <a:pt x="1" y="78"/>
                      </a:lnTo>
                      <a:lnTo>
                        <a:pt x="0" y="76"/>
                      </a:lnTo>
                      <a:lnTo>
                        <a:pt x="0" y="73"/>
                      </a:lnTo>
                      <a:lnTo>
                        <a:pt x="0" y="71"/>
                      </a:lnTo>
                      <a:lnTo>
                        <a:pt x="1" y="69"/>
                      </a:lnTo>
                      <a:lnTo>
                        <a:pt x="3" y="65"/>
                      </a:lnTo>
                      <a:lnTo>
                        <a:pt x="4" y="63"/>
                      </a:lnTo>
                      <a:lnTo>
                        <a:pt x="5" y="61"/>
                      </a:lnTo>
                      <a:lnTo>
                        <a:pt x="6" y="60"/>
                      </a:lnTo>
                      <a:lnTo>
                        <a:pt x="9" y="59"/>
                      </a:lnTo>
                      <a:lnTo>
                        <a:pt x="10" y="57"/>
                      </a:lnTo>
                      <a:lnTo>
                        <a:pt x="12" y="55"/>
                      </a:lnTo>
                      <a:lnTo>
                        <a:pt x="12" y="53"/>
                      </a:lnTo>
                      <a:lnTo>
                        <a:pt x="12" y="52"/>
                      </a:lnTo>
                      <a:lnTo>
                        <a:pt x="11" y="52"/>
                      </a:lnTo>
                      <a:lnTo>
                        <a:pt x="10" y="52"/>
                      </a:lnTo>
                      <a:lnTo>
                        <a:pt x="9" y="52"/>
                      </a:lnTo>
                      <a:lnTo>
                        <a:pt x="7" y="52"/>
                      </a:lnTo>
                      <a:lnTo>
                        <a:pt x="4" y="54"/>
                      </a:lnTo>
                      <a:lnTo>
                        <a:pt x="4" y="55"/>
                      </a:lnTo>
                      <a:lnTo>
                        <a:pt x="3" y="57"/>
                      </a:lnTo>
                      <a:lnTo>
                        <a:pt x="1" y="55"/>
                      </a:lnTo>
                      <a:lnTo>
                        <a:pt x="0" y="53"/>
                      </a:lnTo>
                      <a:lnTo>
                        <a:pt x="0" y="52"/>
                      </a:lnTo>
                      <a:lnTo>
                        <a:pt x="0" y="48"/>
                      </a:lnTo>
                      <a:lnTo>
                        <a:pt x="1" y="46"/>
                      </a:lnTo>
                      <a:lnTo>
                        <a:pt x="1" y="42"/>
                      </a:lnTo>
                      <a:lnTo>
                        <a:pt x="4" y="40"/>
                      </a:lnTo>
                      <a:lnTo>
                        <a:pt x="6" y="35"/>
                      </a:lnTo>
                      <a:lnTo>
                        <a:pt x="9" y="30"/>
                      </a:lnTo>
                      <a:lnTo>
                        <a:pt x="11" y="25"/>
                      </a:lnTo>
                      <a:lnTo>
                        <a:pt x="15" y="22"/>
                      </a:lnTo>
                      <a:lnTo>
                        <a:pt x="16" y="19"/>
                      </a:lnTo>
                      <a:lnTo>
                        <a:pt x="18" y="16"/>
                      </a:lnTo>
                      <a:lnTo>
                        <a:pt x="21" y="11"/>
                      </a:lnTo>
                      <a:lnTo>
                        <a:pt x="25" y="7"/>
                      </a:lnTo>
                      <a:lnTo>
                        <a:pt x="25" y="6"/>
                      </a:lnTo>
                      <a:lnTo>
                        <a:pt x="27" y="4"/>
                      </a:lnTo>
                      <a:lnTo>
                        <a:pt x="29" y="3"/>
                      </a:lnTo>
                      <a:lnTo>
                        <a:pt x="30" y="3"/>
                      </a:lnTo>
                      <a:lnTo>
                        <a:pt x="31" y="1"/>
                      </a:lnTo>
                      <a:lnTo>
                        <a:pt x="33" y="0"/>
                      </a:lnTo>
                      <a:lnTo>
                        <a:pt x="34" y="0"/>
                      </a:lnTo>
                      <a:lnTo>
                        <a:pt x="35" y="0"/>
                      </a:lnTo>
                      <a:lnTo>
                        <a:pt x="36" y="0"/>
                      </a:lnTo>
                      <a:lnTo>
                        <a:pt x="37" y="3"/>
                      </a:lnTo>
                      <a:lnTo>
                        <a:pt x="39" y="5"/>
                      </a:lnTo>
                      <a:lnTo>
                        <a:pt x="39" y="7"/>
                      </a:lnTo>
                      <a:lnTo>
                        <a:pt x="37" y="10"/>
                      </a:lnTo>
                      <a:lnTo>
                        <a:pt x="36" y="13"/>
                      </a:lnTo>
                      <a:lnTo>
                        <a:pt x="35" y="18"/>
                      </a:lnTo>
                      <a:lnTo>
                        <a:pt x="34" y="22"/>
                      </a:lnTo>
                      <a:lnTo>
                        <a:pt x="33" y="27"/>
                      </a:lnTo>
                      <a:lnTo>
                        <a:pt x="33" y="28"/>
                      </a:lnTo>
                      <a:lnTo>
                        <a:pt x="33" y="30"/>
                      </a:lnTo>
                      <a:lnTo>
                        <a:pt x="33" y="31"/>
                      </a:lnTo>
                      <a:lnTo>
                        <a:pt x="35" y="33"/>
                      </a:lnTo>
                      <a:lnTo>
                        <a:pt x="37" y="35"/>
                      </a:lnTo>
                      <a:lnTo>
                        <a:pt x="40" y="36"/>
                      </a:lnTo>
                      <a:lnTo>
                        <a:pt x="41" y="37"/>
                      </a:lnTo>
                      <a:lnTo>
                        <a:pt x="41" y="41"/>
                      </a:lnTo>
                      <a:lnTo>
                        <a:pt x="39" y="45"/>
                      </a:lnTo>
                      <a:lnTo>
                        <a:pt x="39" y="52"/>
                      </a:lnTo>
                      <a:close/>
                    </a:path>
                  </a:pathLst>
                </a:custGeom>
                <a:solidFill>
                  <a:srgbClr val="FF9999"/>
                </a:solidFill>
                <a:ln>
                  <a:noFill/>
                </a:ln>
                <a:extLst>
                  <a:ext uri="{91240B29-F687-4F45-9708-019B960494DF}">
                    <a14:hiddenLine xmlns:a14="http://schemas.microsoft.com/office/drawing/2010/main" w="1588">
                      <a:solidFill>
                        <a:srgbClr val="000000"/>
                      </a:solidFill>
                      <a:prstDash val="solid"/>
                      <a:round/>
                      <a:headEnd/>
                      <a:tailEnd/>
                    </a14:hiddenLine>
                  </a:ext>
                </a:extLst>
              </p:spPr>
              <p:txBody>
                <a:bodyPr/>
                <a:lstStyle/>
                <a:p>
                  <a:endParaRPr lang="ja-JP" altLang="en-US"/>
                </a:p>
              </p:txBody>
            </p:sp>
            <p:sp>
              <p:nvSpPr>
                <p:cNvPr id="927902" name="Freeform 158"/>
                <p:cNvSpPr>
                  <a:spLocks/>
                </p:cNvSpPr>
                <p:nvPr/>
              </p:nvSpPr>
              <p:spPr bwMode="auto">
                <a:xfrm rot="1627522">
                  <a:off x="3734" y="1499"/>
                  <a:ext cx="835" cy="919"/>
                </a:xfrm>
                <a:custGeom>
                  <a:avLst/>
                  <a:gdLst>
                    <a:gd name="T0" fmla="*/ 67 w 675"/>
                    <a:gd name="T1" fmla="*/ 605 h 617"/>
                    <a:gd name="T2" fmla="*/ 77 w 675"/>
                    <a:gd name="T3" fmla="*/ 579 h 617"/>
                    <a:gd name="T4" fmla="*/ 100 w 675"/>
                    <a:gd name="T5" fmla="*/ 555 h 617"/>
                    <a:gd name="T6" fmla="*/ 103 w 675"/>
                    <a:gd name="T7" fmla="*/ 563 h 617"/>
                    <a:gd name="T8" fmla="*/ 130 w 675"/>
                    <a:gd name="T9" fmla="*/ 567 h 617"/>
                    <a:gd name="T10" fmla="*/ 161 w 675"/>
                    <a:gd name="T11" fmla="*/ 548 h 617"/>
                    <a:gd name="T12" fmla="*/ 118 w 675"/>
                    <a:gd name="T13" fmla="*/ 516 h 617"/>
                    <a:gd name="T14" fmla="*/ 71 w 675"/>
                    <a:gd name="T15" fmla="*/ 494 h 617"/>
                    <a:gd name="T16" fmla="*/ 76 w 675"/>
                    <a:gd name="T17" fmla="*/ 446 h 617"/>
                    <a:gd name="T18" fmla="*/ 109 w 675"/>
                    <a:gd name="T19" fmla="*/ 451 h 617"/>
                    <a:gd name="T20" fmla="*/ 123 w 675"/>
                    <a:gd name="T21" fmla="*/ 471 h 617"/>
                    <a:gd name="T22" fmla="*/ 154 w 675"/>
                    <a:gd name="T23" fmla="*/ 468 h 617"/>
                    <a:gd name="T24" fmla="*/ 227 w 675"/>
                    <a:gd name="T25" fmla="*/ 443 h 617"/>
                    <a:gd name="T26" fmla="*/ 265 w 675"/>
                    <a:gd name="T27" fmla="*/ 463 h 617"/>
                    <a:gd name="T28" fmla="*/ 306 w 675"/>
                    <a:gd name="T29" fmla="*/ 492 h 617"/>
                    <a:gd name="T30" fmla="*/ 387 w 675"/>
                    <a:gd name="T31" fmla="*/ 534 h 617"/>
                    <a:gd name="T32" fmla="*/ 399 w 675"/>
                    <a:gd name="T33" fmla="*/ 494 h 617"/>
                    <a:gd name="T34" fmla="*/ 467 w 675"/>
                    <a:gd name="T35" fmla="*/ 393 h 617"/>
                    <a:gd name="T36" fmla="*/ 527 w 675"/>
                    <a:gd name="T37" fmla="*/ 383 h 617"/>
                    <a:gd name="T38" fmla="*/ 564 w 675"/>
                    <a:gd name="T39" fmla="*/ 362 h 617"/>
                    <a:gd name="T40" fmla="*/ 587 w 675"/>
                    <a:gd name="T41" fmla="*/ 366 h 617"/>
                    <a:gd name="T42" fmla="*/ 599 w 675"/>
                    <a:gd name="T43" fmla="*/ 345 h 617"/>
                    <a:gd name="T44" fmla="*/ 643 w 675"/>
                    <a:gd name="T45" fmla="*/ 333 h 617"/>
                    <a:gd name="T46" fmla="*/ 672 w 675"/>
                    <a:gd name="T47" fmla="*/ 300 h 617"/>
                    <a:gd name="T48" fmla="*/ 631 w 675"/>
                    <a:gd name="T49" fmla="*/ 315 h 617"/>
                    <a:gd name="T50" fmla="*/ 594 w 675"/>
                    <a:gd name="T51" fmla="*/ 239 h 617"/>
                    <a:gd name="T52" fmla="*/ 610 w 675"/>
                    <a:gd name="T53" fmla="*/ 205 h 617"/>
                    <a:gd name="T54" fmla="*/ 604 w 675"/>
                    <a:gd name="T55" fmla="*/ 188 h 617"/>
                    <a:gd name="T56" fmla="*/ 586 w 675"/>
                    <a:gd name="T57" fmla="*/ 204 h 617"/>
                    <a:gd name="T58" fmla="*/ 517 w 675"/>
                    <a:gd name="T59" fmla="*/ 231 h 617"/>
                    <a:gd name="T60" fmla="*/ 441 w 675"/>
                    <a:gd name="T61" fmla="*/ 197 h 617"/>
                    <a:gd name="T62" fmla="*/ 369 w 675"/>
                    <a:gd name="T63" fmla="*/ 155 h 617"/>
                    <a:gd name="T64" fmla="*/ 307 w 675"/>
                    <a:gd name="T65" fmla="*/ 86 h 617"/>
                    <a:gd name="T66" fmla="*/ 263 w 675"/>
                    <a:gd name="T67" fmla="*/ 26 h 617"/>
                    <a:gd name="T68" fmla="*/ 241 w 675"/>
                    <a:gd name="T69" fmla="*/ 7 h 617"/>
                    <a:gd name="T70" fmla="*/ 222 w 675"/>
                    <a:gd name="T71" fmla="*/ 17 h 617"/>
                    <a:gd name="T72" fmla="*/ 204 w 675"/>
                    <a:gd name="T73" fmla="*/ 25 h 617"/>
                    <a:gd name="T74" fmla="*/ 197 w 675"/>
                    <a:gd name="T75" fmla="*/ 59 h 617"/>
                    <a:gd name="T76" fmla="*/ 216 w 675"/>
                    <a:gd name="T77" fmla="*/ 109 h 617"/>
                    <a:gd name="T78" fmla="*/ 204 w 675"/>
                    <a:gd name="T79" fmla="*/ 180 h 617"/>
                    <a:gd name="T80" fmla="*/ 201 w 675"/>
                    <a:gd name="T81" fmla="*/ 242 h 617"/>
                    <a:gd name="T82" fmla="*/ 175 w 675"/>
                    <a:gd name="T83" fmla="*/ 260 h 617"/>
                    <a:gd name="T84" fmla="*/ 175 w 675"/>
                    <a:gd name="T85" fmla="*/ 295 h 617"/>
                    <a:gd name="T86" fmla="*/ 169 w 675"/>
                    <a:gd name="T87" fmla="*/ 342 h 617"/>
                    <a:gd name="T88" fmla="*/ 143 w 675"/>
                    <a:gd name="T89" fmla="*/ 339 h 617"/>
                    <a:gd name="T90" fmla="*/ 106 w 675"/>
                    <a:gd name="T91" fmla="*/ 341 h 617"/>
                    <a:gd name="T92" fmla="*/ 85 w 675"/>
                    <a:gd name="T93" fmla="*/ 324 h 617"/>
                    <a:gd name="T94" fmla="*/ 67 w 675"/>
                    <a:gd name="T95" fmla="*/ 333 h 617"/>
                    <a:gd name="T96" fmla="*/ 79 w 675"/>
                    <a:gd name="T97" fmla="*/ 378 h 617"/>
                    <a:gd name="T98" fmla="*/ 59 w 675"/>
                    <a:gd name="T99" fmla="*/ 411 h 617"/>
                    <a:gd name="T100" fmla="*/ 46 w 675"/>
                    <a:gd name="T101" fmla="*/ 409 h 617"/>
                    <a:gd name="T102" fmla="*/ 25 w 675"/>
                    <a:gd name="T103" fmla="*/ 427 h 617"/>
                    <a:gd name="T104" fmla="*/ 5 w 675"/>
                    <a:gd name="T105" fmla="*/ 473 h 617"/>
                    <a:gd name="T106" fmla="*/ 10 w 675"/>
                    <a:gd name="T107" fmla="*/ 499 h 617"/>
                    <a:gd name="T108" fmla="*/ 30 w 675"/>
                    <a:gd name="T109" fmla="*/ 517 h 617"/>
                    <a:gd name="T110" fmla="*/ 30 w 675"/>
                    <a:gd name="T111" fmla="*/ 563 h 617"/>
                    <a:gd name="T112" fmla="*/ 39 w 675"/>
                    <a:gd name="T113" fmla="*/ 614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75" h="617">
                      <a:moveTo>
                        <a:pt x="45" y="617"/>
                      </a:moveTo>
                      <a:lnTo>
                        <a:pt x="47" y="617"/>
                      </a:lnTo>
                      <a:lnTo>
                        <a:pt x="54" y="608"/>
                      </a:lnTo>
                      <a:lnTo>
                        <a:pt x="58" y="607"/>
                      </a:lnTo>
                      <a:lnTo>
                        <a:pt x="67" y="605"/>
                      </a:lnTo>
                      <a:lnTo>
                        <a:pt x="67" y="600"/>
                      </a:lnTo>
                      <a:lnTo>
                        <a:pt x="75" y="597"/>
                      </a:lnTo>
                      <a:lnTo>
                        <a:pt x="76" y="593"/>
                      </a:lnTo>
                      <a:lnTo>
                        <a:pt x="77" y="582"/>
                      </a:lnTo>
                      <a:lnTo>
                        <a:pt x="77" y="579"/>
                      </a:lnTo>
                      <a:lnTo>
                        <a:pt x="83" y="572"/>
                      </a:lnTo>
                      <a:lnTo>
                        <a:pt x="93" y="565"/>
                      </a:lnTo>
                      <a:lnTo>
                        <a:pt x="95" y="564"/>
                      </a:lnTo>
                      <a:lnTo>
                        <a:pt x="96" y="559"/>
                      </a:lnTo>
                      <a:lnTo>
                        <a:pt x="100" y="555"/>
                      </a:lnTo>
                      <a:lnTo>
                        <a:pt x="105" y="554"/>
                      </a:lnTo>
                      <a:lnTo>
                        <a:pt x="103" y="555"/>
                      </a:lnTo>
                      <a:lnTo>
                        <a:pt x="102" y="559"/>
                      </a:lnTo>
                      <a:lnTo>
                        <a:pt x="103" y="560"/>
                      </a:lnTo>
                      <a:lnTo>
                        <a:pt x="103" y="563"/>
                      </a:lnTo>
                      <a:lnTo>
                        <a:pt x="107" y="564"/>
                      </a:lnTo>
                      <a:lnTo>
                        <a:pt x="109" y="561"/>
                      </a:lnTo>
                      <a:lnTo>
                        <a:pt x="114" y="559"/>
                      </a:lnTo>
                      <a:lnTo>
                        <a:pt x="127" y="563"/>
                      </a:lnTo>
                      <a:lnTo>
                        <a:pt x="130" y="567"/>
                      </a:lnTo>
                      <a:lnTo>
                        <a:pt x="135" y="570"/>
                      </a:lnTo>
                      <a:lnTo>
                        <a:pt x="137" y="571"/>
                      </a:lnTo>
                      <a:lnTo>
                        <a:pt x="148" y="564"/>
                      </a:lnTo>
                      <a:lnTo>
                        <a:pt x="157" y="554"/>
                      </a:lnTo>
                      <a:lnTo>
                        <a:pt x="161" y="548"/>
                      </a:lnTo>
                      <a:lnTo>
                        <a:pt x="147" y="540"/>
                      </a:lnTo>
                      <a:lnTo>
                        <a:pt x="137" y="536"/>
                      </a:lnTo>
                      <a:lnTo>
                        <a:pt x="135" y="533"/>
                      </a:lnTo>
                      <a:lnTo>
                        <a:pt x="132" y="530"/>
                      </a:lnTo>
                      <a:lnTo>
                        <a:pt x="118" y="516"/>
                      </a:lnTo>
                      <a:lnTo>
                        <a:pt x="114" y="507"/>
                      </a:lnTo>
                      <a:lnTo>
                        <a:pt x="112" y="504"/>
                      </a:lnTo>
                      <a:lnTo>
                        <a:pt x="90" y="505"/>
                      </a:lnTo>
                      <a:lnTo>
                        <a:pt x="85" y="505"/>
                      </a:lnTo>
                      <a:lnTo>
                        <a:pt x="71" y="494"/>
                      </a:lnTo>
                      <a:lnTo>
                        <a:pt x="61" y="489"/>
                      </a:lnTo>
                      <a:lnTo>
                        <a:pt x="59" y="485"/>
                      </a:lnTo>
                      <a:lnTo>
                        <a:pt x="59" y="479"/>
                      </a:lnTo>
                      <a:lnTo>
                        <a:pt x="69" y="457"/>
                      </a:lnTo>
                      <a:lnTo>
                        <a:pt x="76" y="446"/>
                      </a:lnTo>
                      <a:lnTo>
                        <a:pt x="81" y="443"/>
                      </a:lnTo>
                      <a:lnTo>
                        <a:pt x="90" y="445"/>
                      </a:lnTo>
                      <a:lnTo>
                        <a:pt x="91" y="445"/>
                      </a:lnTo>
                      <a:lnTo>
                        <a:pt x="97" y="441"/>
                      </a:lnTo>
                      <a:lnTo>
                        <a:pt x="109" y="451"/>
                      </a:lnTo>
                      <a:lnTo>
                        <a:pt x="109" y="455"/>
                      </a:lnTo>
                      <a:lnTo>
                        <a:pt x="117" y="462"/>
                      </a:lnTo>
                      <a:lnTo>
                        <a:pt x="119" y="463"/>
                      </a:lnTo>
                      <a:lnTo>
                        <a:pt x="121" y="469"/>
                      </a:lnTo>
                      <a:lnTo>
                        <a:pt x="123" y="471"/>
                      </a:lnTo>
                      <a:lnTo>
                        <a:pt x="127" y="476"/>
                      </a:lnTo>
                      <a:lnTo>
                        <a:pt x="127" y="482"/>
                      </a:lnTo>
                      <a:lnTo>
                        <a:pt x="129" y="485"/>
                      </a:lnTo>
                      <a:lnTo>
                        <a:pt x="132" y="486"/>
                      </a:lnTo>
                      <a:lnTo>
                        <a:pt x="154" y="468"/>
                      </a:lnTo>
                      <a:lnTo>
                        <a:pt x="172" y="453"/>
                      </a:lnTo>
                      <a:lnTo>
                        <a:pt x="183" y="445"/>
                      </a:lnTo>
                      <a:lnTo>
                        <a:pt x="197" y="440"/>
                      </a:lnTo>
                      <a:lnTo>
                        <a:pt x="213" y="439"/>
                      </a:lnTo>
                      <a:lnTo>
                        <a:pt x="227" y="443"/>
                      </a:lnTo>
                      <a:lnTo>
                        <a:pt x="234" y="445"/>
                      </a:lnTo>
                      <a:lnTo>
                        <a:pt x="243" y="452"/>
                      </a:lnTo>
                      <a:lnTo>
                        <a:pt x="252" y="458"/>
                      </a:lnTo>
                      <a:lnTo>
                        <a:pt x="255" y="459"/>
                      </a:lnTo>
                      <a:lnTo>
                        <a:pt x="265" y="463"/>
                      </a:lnTo>
                      <a:lnTo>
                        <a:pt x="268" y="464"/>
                      </a:lnTo>
                      <a:lnTo>
                        <a:pt x="274" y="470"/>
                      </a:lnTo>
                      <a:lnTo>
                        <a:pt x="281" y="476"/>
                      </a:lnTo>
                      <a:lnTo>
                        <a:pt x="292" y="482"/>
                      </a:lnTo>
                      <a:lnTo>
                        <a:pt x="306" y="492"/>
                      </a:lnTo>
                      <a:lnTo>
                        <a:pt x="321" y="499"/>
                      </a:lnTo>
                      <a:lnTo>
                        <a:pt x="330" y="503"/>
                      </a:lnTo>
                      <a:lnTo>
                        <a:pt x="366" y="516"/>
                      </a:lnTo>
                      <a:lnTo>
                        <a:pt x="369" y="518"/>
                      </a:lnTo>
                      <a:lnTo>
                        <a:pt x="387" y="534"/>
                      </a:lnTo>
                      <a:lnTo>
                        <a:pt x="385" y="529"/>
                      </a:lnTo>
                      <a:lnTo>
                        <a:pt x="387" y="525"/>
                      </a:lnTo>
                      <a:lnTo>
                        <a:pt x="394" y="516"/>
                      </a:lnTo>
                      <a:lnTo>
                        <a:pt x="396" y="504"/>
                      </a:lnTo>
                      <a:lnTo>
                        <a:pt x="399" y="494"/>
                      </a:lnTo>
                      <a:lnTo>
                        <a:pt x="399" y="483"/>
                      </a:lnTo>
                      <a:lnTo>
                        <a:pt x="401" y="473"/>
                      </a:lnTo>
                      <a:lnTo>
                        <a:pt x="414" y="450"/>
                      </a:lnTo>
                      <a:lnTo>
                        <a:pt x="436" y="423"/>
                      </a:lnTo>
                      <a:lnTo>
                        <a:pt x="467" y="393"/>
                      </a:lnTo>
                      <a:lnTo>
                        <a:pt x="481" y="381"/>
                      </a:lnTo>
                      <a:lnTo>
                        <a:pt x="490" y="377"/>
                      </a:lnTo>
                      <a:lnTo>
                        <a:pt x="497" y="377"/>
                      </a:lnTo>
                      <a:lnTo>
                        <a:pt x="505" y="377"/>
                      </a:lnTo>
                      <a:lnTo>
                        <a:pt x="527" y="383"/>
                      </a:lnTo>
                      <a:lnTo>
                        <a:pt x="531" y="383"/>
                      </a:lnTo>
                      <a:lnTo>
                        <a:pt x="561" y="379"/>
                      </a:lnTo>
                      <a:lnTo>
                        <a:pt x="561" y="377"/>
                      </a:lnTo>
                      <a:lnTo>
                        <a:pt x="556" y="372"/>
                      </a:lnTo>
                      <a:lnTo>
                        <a:pt x="564" y="362"/>
                      </a:lnTo>
                      <a:lnTo>
                        <a:pt x="565" y="366"/>
                      </a:lnTo>
                      <a:lnTo>
                        <a:pt x="564" y="367"/>
                      </a:lnTo>
                      <a:lnTo>
                        <a:pt x="567" y="369"/>
                      </a:lnTo>
                      <a:lnTo>
                        <a:pt x="585" y="367"/>
                      </a:lnTo>
                      <a:lnTo>
                        <a:pt x="587" y="366"/>
                      </a:lnTo>
                      <a:lnTo>
                        <a:pt x="604" y="355"/>
                      </a:lnTo>
                      <a:lnTo>
                        <a:pt x="605" y="353"/>
                      </a:lnTo>
                      <a:lnTo>
                        <a:pt x="600" y="349"/>
                      </a:lnTo>
                      <a:lnTo>
                        <a:pt x="599" y="347"/>
                      </a:lnTo>
                      <a:lnTo>
                        <a:pt x="599" y="345"/>
                      </a:lnTo>
                      <a:lnTo>
                        <a:pt x="607" y="343"/>
                      </a:lnTo>
                      <a:lnTo>
                        <a:pt x="615" y="341"/>
                      </a:lnTo>
                      <a:lnTo>
                        <a:pt x="629" y="336"/>
                      </a:lnTo>
                      <a:lnTo>
                        <a:pt x="640" y="337"/>
                      </a:lnTo>
                      <a:lnTo>
                        <a:pt x="643" y="333"/>
                      </a:lnTo>
                      <a:lnTo>
                        <a:pt x="651" y="318"/>
                      </a:lnTo>
                      <a:lnTo>
                        <a:pt x="654" y="315"/>
                      </a:lnTo>
                      <a:lnTo>
                        <a:pt x="665" y="309"/>
                      </a:lnTo>
                      <a:lnTo>
                        <a:pt x="675" y="302"/>
                      </a:lnTo>
                      <a:lnTo>
                        <a:pt x="672" y="300"/>
                      </a:lnTo>
                      <a:lnTo>
                        <a:pt x="666" y="300"/>
                      </a:lnTo>
                      <a:lnTo>
                        <a:pt x="654" y="303"/>
                      </a:lnTo>
                      <a:lnTo>
                        <a:pt x="646" y="309"/>
                      </a:lnTo>
                      <a:lnTo>
                        <a:pt x="636" y="314"/>
                      </a:lnTo>
                      <a:lnTo>
                        <a:pt x="631" y="315"/>
                      </a:lnTo>
                      <a:lnTo>
                        <a:pt x="623" y="311"/>
                      </a:lnTo>
                      <a:lnTo>
                        <a:pt x="612" y="291"/>
                      </a:lnTo>
                      <a:lnTo>
                        <a:pt x="594" y="259"/>
                      </a:lnTo>
                      <a:lnTo>
                        <a:pt x="591" y="252"/>
                      </a:lnTo>
                      <a:lnTo>
                        <a:pt x="594" y="239"/>
                      </a:lnTo>
                      <a:lnTo>
                        <a:pt x="594" y="236"/>
                      </a:lnTo>
                      <a:lnTo>
                        <a:pt x="598" y="227"/>
                      </a:lnTo>
                      <a:lnTo>
                        <a:pt x="604" y="221"/>
                      </a:lnTo>
                      <a:lnTo>
                        <a:pt x="610" y="212"/>
                      </a:lnTo>
                      <a:lnTo>
                        <a:pt x="610" y="205"/>
                      </a:lnTo>
                      <a:lnTo>
                        <a:pt x="617" y="195"/>
                      </a:lnTo>
                      <a:lnTo>
                        <a:pt x="622" y="179"/>
                      </a:lnTo>
                      <a:lnTo>
                        <a:pt x="619" y="165"/>
                      </a:lnTo>
                      <a:lnTo>
                        <a:pt x="606" y="185"/>
                      </a:lnTo>
                      <a:lnTo>
                        <a:pt x="604" y="188"/>
                      </a:lnTo>
                      <a:lnTo>
                        <a:pt x="600" y="194"/>
                      </a:lnTo>
                      <a:lnTo>
                        <a:pt x="595" y="197"/>
                      </a:lnTo>
                      <a:lnTo>
                        <a:pt x="589" y="197"/>
                      </a:lnTo>
                      <a:lnTo>
                        <a:pt x="587" y="199"/>
                      </a:lnTo>
                      <a:lnTo>
                        <a:pt x="586" y="204"/>
                      </a:lnTo>
                      <a:lnTo>
                        <a:pt x="568" y="225"/>
                      </a:lnTo>
                      <a:lnTo>
                        <a:pt x="562" y="230"/>
                      </a:lnTo>
                      <a:lnTo>
                        <a:pt x="552" y="234"/>
                      </a:lnTo>
                      <a:lnTo>
                        <a:pt x="541" y="234"/>
                      </a:lnTo>
                      <a:lnTo>
                        <a:pt x="517" y="231"/>
                      </a:lnTo>
                      <a:lnTo>
                        <a:pt x="508" y="227"/>
                      </a:lnTo>
                      <a:lnTo>
                        <a:pt x="504" y="222"/>
                      </a:lnTo>
                      <a:lnTo>
                        <a:pt x="503" y="211"/>
                      </a:lnTo>
                      <a:lnTo>
                        <a:pt x="461" y="201"/>
                      </a:lnTo>
                      <a:lnTo>
                        <a:pt x="441" y="197"/>
                      </a:lnTo>
                      <a:lnTo>
                        <a:pt x="426" y="192"/>
                      </a:lnTo>
                      <a:lnTo>
                        <a:pt x="413" y="186"/>
                      </a:lnTo>
                      <a:lnTo>
                        <a:pt x="395" y="173"/>
                      </a:lnTo>
                      <a:lnTo>
                        <a:pt x="387" y="167"/>
                      </a:lnTo>
                      <a:lnTo>
                        <a:pt x="369" y="155"/>
                      </a:lnTo>
                      <a:lnTo>
                        <a:pt x="359" y="147"/>
                      </a:lnTo>
                      <a:lnTo>
                        <a:pt x="347" y="133"/>
                      </a:lnTo>
                      <a:lnTo>
                        <a:pt x="329" y="119"/>
                      </a:lnTo>
                      <a:lnTo>
                        <a:pt x="315" y="97"/>
                      </a:lnTo>
                      <a:lnTo>
                        <a:pt x="307" y="86"/>
                      </a:lnTo>
                      <a:lnTo>
                        <a:pt x="297" y="71"/>
                      </a:lnTo>
                      <a:lnTo>
                        <a:pt x="288" y="62"/>
                      </a:lnTo>
                      <a:lnTo>
                        <a:pt x="279" y="51"/>
                      </a:lnTo>
                      <a:lnTo>
                        <a:pt x="274" y="47"/>
                      </a:lnTo>
                      <a:lnTo>
                        <a:pt x="263" y="26"/>
                      </a:lnTo>
                      <a:lnTo>
                        <a:pt x="259" y="23"/>
                      </a:lnTo>
                      <a:lnTo>
                        <a:pt x="249" y="18"/>
                      </a:lnTo>
                      <a:lnTo>
                        <a:pt x="247" y="12"/>
                      </a:lnTo>
                      <a:lnTo>
                        <a:pt x="244" y="8"/>
                      </a:lnTo>
                      <a:lnTo>
                        <a:pt x="241" y="7"/>
                      </a:lnTo>
                      <a:lnTo>
                        <a:pt x="238" y="0"/>
                      </a:lnTo>
                      <a:lnTo>
                        <a:pt x="229" y="3"/>
                      </a:lnTo>
                      <a:lnTo>
                        <a:pt x="228" y="11"/>
                      </a:lnTo>
                      <a:lnTo>
                        <a:pt x="226" y="15"/>
                      </a:lnTo>
                      <a:lnTo>
                        <a:pt x="222" y="17"/>
                      </a:lnTo>
                      <a:lnTo>
                        <a:pt x="217" y="18"/>
                      </a:lnTo>
                      <a:lnTo>
                        <a:pt x="209" y="17"/>
                      </a:lnTo>
                      <a:lnTo>
                        <a:pt x="204" y="13"/>
                      </a:lnTo>
                      <a:lnTo>
                        <a:pt x="203" y="15"/>
                      </a:lnTo>
                      <a:lnTo>
                        <a:pt x="204" y="25"/>
                      </a:lnTo>
                      <a:lnTo>
                        <a:pt x="204" y="29"/>
                      </a:lnTo>
                      <a:lnTo>
                        <a:pt x="201" y="38"/>
                      </a:lnTo>
                      <a:lnTo>
                        <a:pt x="197" y="45"/>
                      </a:lnTo>
                      <a:lnTo>
                        <a:pt x="197" y="53"/>
                      </a:lnTo>
                      <a:lnTo>
                        <a:pt x="197" y="59"/>
                      </a:lnTo>
                      <a:lnTo>
                        <a:pt x="201" y="65"/>
                      </a:lnTo>
                      <a:lnTo>
                        <a:pt x="205" y="73"/>
                      </a:lnTo>
                      <a:lnTo>
                        <a:pt x="213" y="96"/>
                      </a:lnTo>
                      <a:lnTo>
                        <a:pt x="215" y="104"/>
                      </a:lnTo>
                      <a:lnTo>
                        <a:pt x="216" y="109"/>
                      </a:lnTo>
                      <a:lnTo>
                        <a:pt x="219" y="133"/>
                      </a:lnTo>
                      <a:lnTo>
                        <a:pt x="217" y="151"/>
                      </a:lnTo>
                      <a:lnTo>
                        <a:pt x="215" y="162"/>
                      </a:lnTo>
                      <a:lnTo>
                        <a:pt x="210" y="170"/>
                      </a:lnTo>
                      <a:lnTo>
                        <a:pt x="204" y="180"/>
                      </a:lnTo>
                      <a:lnTo>
                        <a:pt x="207" y="192"/>
                      </a:lnTo>
                      <a:lnTo>
                        <a:pt x="208" y="218"/>
                      </a:lnTo>
                      <a:lnTo>
                        <a:pt x="207" y="228"/>
                      </a:lnTo>
                      <a:lnTo>
                        <a:pt x="204" y="235"/>
                      </a:lnTo>
                      <a:lnTo>
                        <a:pt x="201" y="242"/>
                      </a:lnTo>
                      <a:lnTo>
                        <a:pt x="191" y="248"/>
                      </a:lnTo>
                      <a:lnTo>
                        <a:pt x="180" y="253"/>
                      </a:lnTo>
                      <a:lnTo>
                        <a:pt x="179" y="254"/>
                      </a:lnTo>
                      <a:lnTo>
                        <a:pt x="178" y="258"/>
                      </a:lnTo>
                      <a:lnTo>
                        <a:pt x="175" y="260"/>
                      </a:lnTo>
                      <a:lnTo>
                        <a:pt x="173" y="266"/>
                      </a:lnTo>
                      <a:lnTo>
                        <a:pt x="173" y="271"/>
                      </a:lnTo>
                      <a:lnTo>
                        <a:pt x="177" y="283"/>
                      </a:lnTo>
                      <a:lnTo>
                        <a:pt x="175" y="290"/>
                      </a:lnTo>
                      <a:lnTo>
                        <a:pt x="175" y="295"/>
                      </a:lnTo>
                      <a:lnTo>
                        <a:pt x="181" y="305"/>
                      </a:lnTo>
                      <a:lnTo>
                        <a:pt x="183" y="314"/>
                      </a:lnTo>
                      <a:lnTo>
                        <a:pt x="180" y="326"/>
                      </a:lnTo>
                      <a:lnTo>
                        <a:pt x="177" y="333"/>
                      </a:lnTo>
                      <a:lnTo>
                        <a:pt x="169" y="342"/>
                      </a:lnTo>
                      <a:lnTo>
                        <a:pt x="161" y="349"/>
                      </a:lnTo>
                      <a:lnTo>
                        <a:pt x="154" y="349"/>
                      </a:lnTo>
                      <a:lnTo>
                        <a:pt x="143" y="347"/>
                      </a:lnTo>
                      <a:lnTo>
                        <a:pt x="143" y="343"/>
                      </a:lnTo>
                      <a:lnTo>
                        <a:pt x="143" y="339"/>
                      </a:lnTo>
                      <a:lnTo>
                        <a:pt x="141" y="337"/>
                      </a:lnTo>
                      <a:lnTo>
                        <a:pt x="131" y="341"/>
                      </a:lnTo>
                      <a:lnTo>
                        <a:pt x="124" y="343"/>
                      </a:lnTo>
                      <a:lnTo>
                        <a:pt x="114" y="343"/>
                      </a:lnTo>
                      <a:lnTo>
                        <a:pt x="106" y="341"/>
                      </a:lnTo>
                      <a:lnTo>
                        <a:pt x="101" y="337"/>
                      </a:lnTo>
                      <a:lnTo>
                        <a:pt x="99" y="335"/>
                      </a:lnTo>
                      <a:lnTo>
                        <a:pt x="96" y="332"/>
                      </a:lnTo>
                      <a:lnTo>
                        <a:pt x="90" y="330"/>
                      </a:lnTo>
                      <a:lnTo>
                        <a:pt x="85" y="324"/>
                      </a:lnTo>
                      <a:lnTo>
                        <a:pt x="77" y="319"/>
                      </a:lnTo>
                      <a:lnTo>
                        <a:pt x="77" y="320"/>
                      </a:lnTo>
                      <a:lnTo>
                        <a:pt x="79" y="329"/>
                      </a:lnTo>
                      <a:lnTo>
                        <a:pt x="78" y="331"/>
                      </a:lnTo>
                      <a:lnTo>
                        <a:pt x="67" y="333"/>
                      </a:lnTo>
                      <a:lnTo>
                        <a:pt x="63" y="345"/>
                      </a:lnTo>
                      <a:lnTo>
                        <a:pt x="63" y="350"/>
                      </a:lnTo>
                      <a:lnTo>
                        <a:pt x="70" y="361"/>
                      </a:lnTo>
                      <a:lnTo>
                        <a:pt x="83" y="377"/>
                      </a:lnTo>
                      <a:lnTo>
                        <a:pt x="79" y="378"/>
                      </a:lnTo>
                      <a:lnTo>
                        <a:pt x="78" y="380"/>
                      </a:lnTo>
                      <a:lnTo>
                        <a:pt x="69" y="392"/>
                      </a:lnTo>
                      <a:lnTo>
                        <a:pt x="64" y="403"/>
                      </a:lnTo>
                      <a:lnTo>
                        <a:pt x="61" y="410"/>
                      </a:lnTo>
                      <a:lnTo>
                        <a:pt x="59" y="411"/>
                      </a:lnTo>
                      <a:lnTo>
                        <a:pt x="57" y="411"/>
                      </a:lnTo>
                      <a:lnTo>
                        <a:pt x="54" y="408"/>
                      </a:lnTo>
                      <a:lnTo>
                        <a:pt x="52" y="404"/>
                      </a:lnTo>
                      <a:lnTo>
                        <a:pt x="49" y="405"/>
                      </a:lnTo>
                      <a:lnTo>
                        <a:pt x="46" y="409"/>
                      </a:lnTo>
                      <a:lnTo>
                        <a:pt x="43" y="413"/>
                      </a:lnTo>
                      <a:lnTo>
                        <a:pt x="41" y="413"/>
                      </a:lnTo>
                      <a:lnTo>
                        <a:pt x="31" y="419"/>
                      </a:lnTo>
                      <a:lnTo>
                        <a:pt x="28" y="425"/>
                      </a:lnTo>
                      <a:lnTo>
                        <a:pt x="25" y="427"/>
                      </a:lnTo>
                      <a:lnTo>
                        <a:pt x="12" y="431"/>
                      </a:lnTo>
                      <a:lnTo>
                        <a:pt x="6" y="440"/>
                      </a:lnTo>
                      <a:lnTo>
                        <a:pt x="7" y="450"/>
                      </a:lnTo>
                      <a:lnTo>
                        <a:pt x="6" y="468"/>
                      </a:lnTo>
                      <a:lnTo>
                        <a:pt x="5" y="473"/>
                      </a:lnTo>
                      <a:lnTo>
                        <a:pt x="1" y="480"/>
                      </a:lnTo>
                      <a:lnTo>
                        <a:pt x="0" y="481"/>
                      </a:lnTo>
                      <a:lnTo>
                        <a:pt x="0" y="492"/>
                      </a:lnTo>
                      <a:lnTo>
                        <a:pt x="1" y="494"/>
                      </a:lnTo>
                      <a:lnTo>
                        <a:pt x="10" y="499"/>
                      </a:lnTo>
                      <a:lnTo>
                        <a:pt x="12" y="500"/>
                      </a:lnTo>
                      <a:lnTo>
                        <a:pt x="13" y="506"/>
                      </a:lnTo>
                      <a:lnTo>
                        <a:pt x="16" y="509"/>
                      </a:lnTo>
                      <a:lnTo>
                        <a:pt x="23" y="513"/>
                      </a:lnTo>
                      <a:lnTo>
                        <a:pt x="30" y="517"/>
                      </a:lnTo>
                      <a:lnTo>
                        <a:pt x="36" y="527"/>
                      </a:lnTo>
                      <a:lnTo>
                        <a:pt x="37" y="536"/>
                      </a:lnTo>
                      <a:lnTo>
                        <a:pt x="37" y="543"/>
                      </a:lnTo>
                      <a:lnTo>
                        <a:pt x="36" y="549"/>
                      </a:lnTo>
                      <a:lnTo>
                        <a:pt x="30" y="563"/>
                      </a:lnTo>
                      <a:lnTo>
                        <a:pt x="22" y="587"/>
                      </a:lnTo>
                      <a:lnTo>
                        <a:pt x="22" y="590"/>
                      </a:lnTo>
                      <a:lnTo>
                        <a:pt x="29" y="609"/>
                      </a:lnTo>
                      <a:lnTo>
                        <a:pt x="33" y="613"/>
                      </a:lnTo>
                      <a:lnTo>
                        <a:pt x="39" y="614"/>
                      </a:lnTo>
                      <a:lnTo>
                        <a:pt x="41" y="615"/>
                      </a:lnTo>
                      <a:lnTo>
                        <a:pt x="45" y="617"/>
                      </a:lnTo>
                      <a:close/>
                    </a:path>
                  </a:pathLst>
                </a:custGeom>
                <a:solidFill>
                  <a:srgbClr val="FF9999"/>
                </a:solidFill>
                <a:ln w="1588">
                  <a:solidFill>
                    <a:srgbClr val="008080"/>
                  </a:solidFill>
                  <a:prstDash val="solid"/>
                  <a:round/>
                  <a:headEnd/>
                  <a:tailEnd/>
                </a:ln>
              </p:spPr>
              <p:txBody>
                <a:bodyPr/>
                <a:lstStyle/>
                <a:p>
                  <a:endParaRPr lang="ja-JP" altLang="en-US"/>
                </a:p>
              </p:txBody>
            </p:sp>
            <p:sp>
              <p:nvSpPr>
                <p:cNvPr id="927903" name="Freeform 159"/>
                <p:cNvSpPr>
                  <a:spLocks/>
                </p:cNvSpPr>
                <p:nvPr/>
              </p:nvSpPr>
              <p:spPr bwMode="auto">
                <a:xfrm rot="1627522">
                  <a:off x="4779" y="1798"/>
                  <a:ext cx="255" cy="271"/>
                </a:xfrm>
                <a:custGeom>
                  <a:avLst/>
                  <a:gdLst>
                    <a:gd name="T0" fmla="*/ 109 w 208"/>
                    <a:gd name="T1" fmla="*/ 28 h 181"/>
                    <a:gd name="T2" fmla="*/ 119 w 208"/>
                    <a:gd name="T3" fmla="*/ 49 h 181"/>
                    <a:gd name="T4" fmla="*/ 150 w 208"/>
                    <a:gd name="T5" fmla="*/ 42 h 181"/>
                    <a:gd name="T6" fmla="*/ 163 w 208"/>
                    <a:gd name="T7" fmla="*/ 29 h 181"/>
                    <a:gd name="T8" fmla="*/ 180 w 208"/>
                    <a:gd name="T9" fmla="*/ 7 h 181"/>
                    <a:gd name="T10" fmla="*/ 208 w 208"/>
                    <a:gd name="T11" fmla="*/ 4 h 181"/>
                    <a:gd name="T12" fmla="*/ 199 w 208"/>
                    <a:gd name="T13" fmla="*/ 17 h 181"/>
                    <a:gd name="T14" fmla="*/ 202 w 208"/>
                    <a:gd name="T15" fmla="*/ 31 h 181"/>
                    <a:gd name="T16" fmla="*/ 181 w 208"/>
                    <a:gd name="T17" fmla="*/ 34 h 181"/>
                    <a:gd name="T18" fmla="*/ 150 w 208"/>
                    <a:gd name="T19" fmla="*/ 52 h 181"/>
                    <a:gd name="T20" fmla="*/ 124 w 208"/>
                    <a:gd name="T21" fmla="*/ 74 h 181"/>
                    <a:gd name="T22" fmla="*/ 107 w 208"/>
                    <a:gd name="T23" fmla="*/ 92 h 181"/>
                    <a:gd name="T24" fmla="*/ 89 w 208"/>
                    <a:gd name="T25" fmla="*/ 91 h 181"/>
                    <a:gd name="T26" fmla="*/ 76 w 208"/>
                    <a:gd name="T27" fmla="*/ 96 h 181"/>
                    <a:gd name="T28" fmla="*/ 71 w 208"/>
                    <a:gd name="T29" fmla="*/ 120 h 181"/>
                    <a:gd name="T30" fmla="*/ 65 w 208"/>
                    <a:gd name="T31" fmla="*/ 125 h 181"/>
                    <a:gd name="T32" fmla="*/ 46 w 208"/>
                    <a:gd name="T33" fmla="*/ 138 h 181"/>
                    <a:gd name="T34" fmla="*/ 30 w 208"/>
                    <a:gd name="T35" fmla="*/ 157 h 181"/>
                    <a:gd name="T36" fmla="*/ 17 w 208"/>
                    <a:gd name="T37" fmla="*/ 169 h 181"/>
                    <a:gd name="T38" fmla="*/ 3 w 208"/>
                    <a:gd name="T39" fmla="*/ 179 h 181"/>
                    <a:gd name="T40" fmla="*/ 7 w 208"/>
                    <a:gd name="T41" fmla="*/ 160 h 181"/>
                    <a:gd name="T42" fmla="*/ 13 w 208"/>
                    <a:gd name="T43" fmla="*/ 157 h 181"/>
                    <a:gd name="T44" fmla="*/ 11 w 208"/>
                    <a:gd name="T45" fmla="*/ 146 h 181"/>
                    <a:gd name="T46" fmla="*/ 33 w 208"/>
                    <a:gd name="T47" fmla="*/ 137 h 181"/>
                    <a:gd name="T48" fmla="*/ 25 w 208"/>
                    <a:gd name="T49" fmla="*/ 127 h 181"/>
                    <a:gd name="T50" fmla="*/ 29 w 208"/>
                    <a:gd name="T51" fmla="*/ 119 h 181"/>
                    <a:gd name="T52" fmla="*/ 40 w 208"/>
                    <a:gd name="T53" fmla="*/ 120 h 181"/>
                    <a:gd name="T54" fmla="*/ 53 w 208"/>
                    <a:gd name="T55" fmla="*/ 104 h 181"/>
                    <a:gd name="T56" fmla="*/ 64 w 208"/>
                    <a:gd name="T57" fmla="*/ 92 h 181"/>
                    <a:gd name="T58" fmla="*/ 63 w 208"/>
                    <a:gd name="T59" fmla="*/ 74 h 181"/>
                    <a:gd name="T60" fmla="*/ 85 w 208"/>
                    <a:gd name="T61" fmla="*/ 76 h 181"/>
                    <a:gd name="T62" fmla="*/ 88 w 208"/>
                    <a:gd name="T63" fmla="*/ 61 h 181"/>
                    <a:gd name="T64" fmla="*/ 100 w 208"/>
                    <a:gd name="T65" fmla="*/ 58 h 181"/>
                    <a:gd name="T66" fmla="*/ 99 w 208"/>
                    <a:gd name="T67" fmla="*/ 36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8" h="181">
                      <a:moveTo>
                        <a:pt x="103" y="24"/>
                      </a:moveTo>
                      <a:lnTo>
                        <a:pt x="109" y="28"/>
                      </a:lnTo>
                      <a:lnTo>
                        <a:pt x="114" y="41"/>
                      </a:lnTo>
                      <a:lnTo>
                        <a:pt x="119" y="49"/>
                      </a:lnTo>
                      <a:lnTo>
                        <a:pt x="141" y="47"/>
                      </a:lnTo>
                      <a:lnTo>
                        <a:pt x="150" y="42"/>
                      </a:lnTo>
                      <a:lnTo>
                        <a:pt x="161" y="32"/>
                      </a:lnTo>
                      <a:lnTo>
                        <a:pt x="163" y="29"/>
                      </a:lnTo>
                      <a:lnTo>
                        <a:pt x="169" y="16"/>
                      </a:lnTo>
                      <a:lnTo>
                        <a:pt x="180" y="7"/>
                      </a:lnTo>
                      <a:lnTo>
                        <a:pt x="193" y="0"/>
                      </a:lnTo>
                      <a:lnTo>
                        <a:pt x="208" y="4"/>
                      </a:lnTo>
                      <a:lnTo>
                        <a:pt x="204" y="11"/>
                      </a:lnTo>
                      <a:lnTo>
                        <a:pt x="199" y="17"/>
                      </a:lnTo>
                      <a:lnTo>
                        <a:pt x="205" y="24"/>
                      </a:lnTo>
                      <a:lnTo>
                        <a:pt x="202" y="31"/>
                      </a:lnTo>
                      <a:lnTo>
                        <a:pt x="191" y="32"/>
                      </a:lnTo>
                      <a:lnTo>
                        <a:pt x="181" y="34"/>
                      </a:lnTo>
                      <a:lnTo>
                        <a:pt x="161" y="50"/>
                      </a:lnTo>
                      <a:lnTo>
                        <a:pt x="150" y="52"/>
                      </a:lnTo>
                      <a:lnTo>
                        <a:pt x="135" y="66"/>
                      </a:lnTo>
                      <a:lnTo>
                        <a:pt x="124" y="74"/>
                      </a:lnTo>
                      <a:lnTo>
                        <a:pt x="114" y="86"/>
                      </a:lnTo>
                      <a:lnTo>
                        <a:pt x="107" y="92"/>
                      </a:lnTo>
                      <a:lnTo>
                        <a:pt x="95" y="97"/>
                      </a:lnTo>
                      <a:lnTo>
                        <a:pt x="89" y="91"/>
                      </a:lnTo>
                      <a:lnTo>
                        <a:pt x="81" y="90"/>
                      </a:lnTo>
                      <a:lnTo>
                        <a:pt x="76" y="96"/>
                      </a:lnTo>
                      <a:lnTo>
                        <a:pt x="79" y="102"/>
                      </a:lnTo>
                      <a:lnTo>
                        <a:pt x="71" y="120"/>
                      </a:lnTo>
                      <a:lnTo>
                        <a:pt x="66" y="119"/>
                      </a:lnTo>
                      <a:lnTo>
                        <a:pt x="65" y="125"/>
                      </a:lnTo>
                      <a:lnTo>
                        <a:pt x="58" y="126"/>
                      </a:lnTo>
                      <a:lnTo>
                        <a:pt x="46" y="138"/>
                      </a:lnTo>
                      <a:lnTo>
                        <a:pt x="42" y="152"/>
                      </a:lnTo>
                      <a:lnTo>
                        <a:pt x="30" y="157"/>
                      </a:lnTo>
                      <a:lnTo>
                        <a:pt x="24" y="156"/>
                      </a:lnTo>
                      <a:lnTo>
                        <a:pt x="17" y="169"/>
                      </a:lnTo>
                      <a:lnTo>
                        <a:pt x="11" y="181"/>
                      </a:lnTo>
                      <a:lnTo>
                        <a:pt x="3" y="179"/>
                      </a:lnTo>
                      <a:lnTo>
                        <a:pt x="0" y="170"/>
                      </a:lnTo>
                      <a:lnTo>
                        <a:pt x="7" y="160"/>
                      </a:lnTo>
                      <a:lnTo>
                        <a:pt x="6" y="149"/>
                      </a:lnTo>
                      <a:lnTo>
                        <a:pt x="13" y="157"/>
                      </a:lnTo>
                      <a:lnTo>
                        <a:pt x="17" y="150"/>
                      </a:lnTo>
                      <a:lnTo>
                        <a:pt x="11" y="146"/>
                      </a:lnTo>
                      <a:lnTo>
                        <a:pt x="23" y="146"/>
                      </a:lnTo>
                      <a:lnTo>
                        <a:pt x="33" y="137"/>
                      </a:lnTo>
                      <a:lnTo>
                        <a:pt x="34" y="128"/>
                      </a:lnTo>
                      <a:lnTo>
                        <a:pt x="25" y="127"/>
                      </a:lnTo>
                      <a:lnTo>
                        <a:pt x="23" y="122"/>
                      </a:lnTo>
                      <a:lnTo>
                        <a:pt x="29" y="119"/>
                      </a:lnTo>
                      <a:lnTo>
                        <a:pt x="35" y="122"/>
                      </a:lnTo>
                      <a:lnTo>
                        <a:pt x="40" y="120"/>
                      </a:lnTo>
                      <a:lnTo>
                        <a:pt x="40" y="112"/>
                      </a:lnTo>
                      <a:lnTo>
                        <a:pt x="53" y="104"/>
                      </a:lnTo>
                      <a:lnTo>
                        <a:pt x="60" y="95"/>
                      </a:lnTo>
                      <a:lnTo>
                        <a:pt x="64" y="92"/>
                      </a:lnTo>
                      <a:lnTo>
                        <a:pt x="66" y="77"/>
                      </a:lnTo>
                      <a:lnTo>
                        <a:pt x="63" y="74"/>
                      </a:lnTo>
                      <a:lnTo>
                        <a:pt x="76" y="78"/>
                      </a:lnTo>
                      <a:lnTo>
                        <a:pt x="85" y="76"/>
                      </a:lnTo>
                      <a:lnTo>
                        <a:pt x="83" y="70"/>
                      </a:lnTo>
                      <a:lnTo>
                        <a:pt x="88" y="61"/>
                      </a:lnTo>
                      <a:lnTo>
                        <a:pt x="96" y="58"/>
                      </a:lnTo>
                      <a:lnTo>
                        <a:pt x="100" y="58"/>
                      </a:lnTo>
                      <a:lnTo>
                        <a:pt x="102" y="50"/>
                      </a:lnTo>
                      <a:lnTo>
                        <a:pt x="99" y="36"/>
                      </a:lnTo>
                      <a:lnTo>
                        <a:pt x="103" y="24"/>
                      </a:lnTo>
                      <a:close/>
                    </a:path>
                  </a:pathLst>
                </a:custGeom>
                <a:solidFill>
                  <a:srgbClr val="FF9999"/>
                </a:solidFill>
                <a:ln w="1588">
                  <a:solidFill>
                    <a:srgbClr val="008080"/>
                  </a:solidFill>
                  <a:prstDash val="solid"/>
                  <a:round/>
                  <a:headEnd/>
                  <a:tailEnd/>
                </a:ln>
              </p:spPr>
              <p:txBody>
                <a:bodyPr/>
                <a:lstStyle/>
                <a:p>
                  <a:endParaRPr lang="ja-JP" altLang="en-US"/>
                </a:p>
              </p:txBody>
            </p:sp>
            <p:sp>
              <p:nvSpPr>
                <p:cNvPr id="927904" name="Freeform 160"/>
                <p:cNvSpPr>
                  <a:spLocks/>
                </p:cNvSpPr>
                <p:nvPr/>
              </p:nvSpPr>
              <p:spPr bwMode="auto">
                <a:xfrm rot="1627522">
                  <a:off x="4517" y="1917"/>
                  <a:ext cx="154" cy="196"/>
                </a:xfrm>
                <a:custGeom>
                  <a:avLst/>
                  <a:gdLst>
                    <a:gd name="T0" fmla="*/ 27 w 122"/>
                    <a:gd name="T1" fmla="*/ 93 h 131"/>
                    <a:gd name="T2" fmla="*/ 42 w 122"/>
                    <a:gd name="T3" fmla="*/ 86 h 131"/>
                    <a:gd name="T4" fmla="*/ 43 w 122"/>
                    <a:gd name="T5" fmla="*/ 74 h 131"/>
                    <a:gd name="T6" fmla="*/ 49 w 122"/>
                    <a:gd name="T7" fmla="*/ 75 h 131"/>
                    <a:gd name="T8" fmla="*/ 55 w 122"/>
                    <a:gd name="T9" fmla="*/ 57 h 131"/>
                    <a:gd name="T10" fmla="*/ 66 w 122"/>
                    <a:gd name="T11" fmla="*/ 48 h 131"/>
                    <a:gd name="T12" fmla="*/ 74 w 122"/>
                    <a:gd name="T13" fmla="*/ 38 h 131"/>
                    <a:gd name="T14" fmla="*/ 91 w 122"/>
                    <a:gd name="T15" fmla="*/ 34 h 131"/>
                    <a:gd name="T16" fmla="*/ 103 w 122"/>
                    <a:gd name="T17" fmla="*/ 20 h 131"/>
                    <a:gd name="T18" fmla="*/ 113 w 122"/>
                    <a:gd name="T19" fmla="*/ 22 h 131"/>
                    <a:gd name="T20" fmla="*/ 122 w 122"/>
                    <a:gd name="T21" fmla="*/ 9 h 131"/>
                    <a:gd name="T22" fmla="*/ 105 w 122"/>
                    <a:gd name="T23" fmla="*/ 14 h 131"/>
                    <a:gd name="T24" fmla="*/ 93 w 122"/>
                    <a:gd name="T25" fmla="*/ 12 h 131"/>
                    <a:gd name="T26" fmla="*/ 75 w 122"/>
                    <a:gd name="T27" fmla="*/ 0 h 131"/>
                    <a:gd name="T28" fmla="*/ 60 w 122"/>
                    <a:gd name="T29" fmla="*/ 26 h 131"/>
                    <a:gd name="T30" fmla="*/ 44 w 122"/>
                    <a:gd name="T31" fmla="*/ 48 h 131"/>
                    <a:gd name="T32" fmla="*/ 32 w 122"/>
                    <a:gd name="T33" fmla="*/ 72 h 131"/>
                    <a:gd name="T34" fmla="*/ 9 w 122"/>
                    <a:gd name="T35" fmla="*/ 94 h 131"/>
                    <a:gd name="T36" fmla="*/ 0 w 122"/>
                    <a:gd name="T37" fmla="*/ 106 h 131"/>
                    <a:gd name="T38" fmla="*/ 3 w 122"/>
                    <a:gd name="T39" fmla="*/ 122 h 131"/>
                    <a:gd name="T40" fmla="*/ 15 w 122"/>
                    <a:gd name="T41" fmla="*/ 120 h 131"/>
                    <a:gd name="T42" fmla="*/ 17 w 122"/>
                    <a:gd name="T43" fmla="*/ 131 h 131"/>
                    <a:gd name="T44" fmla="*/ 19 w 122"/>
                    <a:gd name="T45" fmla="*/ 100 h 131"/>
                    <a:gd name="T46" fmla="*/ 27 w 122"/>
                    <a:gd name="T47" fmla="*/ 9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131">
                      <a:moveTo>
                        <a:pt x="27" y="93"/>
                      </a:moveTo>
                      <a:lnTo>
                        <a:pt x="42" y="86"/>
                      </a:lnTo>
                      <a:lnTo>
                        <a:pt x="43" y="74"/>
                      </a:lnTo>
                      <a:lnTo>
                        <a:pt x="49" y="75"/>
                      </a:lnTo>
                      <a:lnTo>
                        <a:pt x="55" y="57"/>
                      </a:lnTo>
                      <a:lnTo>
                        <a:pt x="66" y="48"/>
                      </a:lnTo>
                      <a:lnTo>
                        <a:pt x="74" y="38"/>
                      </a:lnTo>
                      <a:lnTo>
                        <a:pt x="91" y="34"/>
                      </a:lnTo>
                      <a:lnTo>
                        <a:pt x="103" y="20"/>
                      </a:lnTo>
                      <a:lnTo>
                        <a:pt x="113" y="22"/>
                      </a:lnTo>
                      <a:lnTo>
                        <a:pt x="122" y="9"/>
                      </a:lnTo>
                      <a:lnTo>
                        <a:pt x="105" y="14"/>
                      </a:lnTo>
                      <a:lnTo>
                        <a:pt x="93" y="12"/>
                      </a:lnTo>
                      <a:lnTo>
                        <a:pt x="75" y="0"/>
                      </a:lnTo>
                      <a:lnTo>
                        <a:pt x="60" y="26"/>
                      </a:lnTo>
                      <a:lnTo>
                        <a:pt x="44" y="48"/>
                      </a:lnTo>
                      <a:lnTo>
                        <a:pt x="32" y="72"/>
                      </a:lnTo>
                      <a:lnTo>
                        <a:pt x="9" y="94"/>
                      </a:lnTo>
                      <a:lnTo>
                        <a:pt x="0" y="106"/>
                      </a:lnTo>
                      <a:lnTo>
                        <a:pt x="3" y="122"/>
                      </a:lnTo>
                      <a:lnTo>
                        <a:pt x="15" y="120"/>
                      </a:lnTo>
                      <a:lnTo>
                        <a:pt x="17" y="131"/>
                      </a:lnTo>
                      <a:lnTo>
                        <a:pt x="19" y="100"/>
                      </a:lnTo>
                      <a:lnTo>
                        <a:pt x="27" y="93"/>
                      </a:lnTo>
                      <a:close/>
                    </a:path>
                  </a:pathLst>
                </a:custGeom>
                <a:solidFill>
                  <a:srgbClr val="FF9999"/>
                </a:solidFill>
                <a:ln w="1588">
                  <a:solidFill>
                    <a:srgbClr val="008080"/>
                  </a:solidFill>
                  <a:prstDash val="solid"/>
                  <a:round/>
                  <a:headEnd/>
                  <a:tailEnd/>
                </a:ln>
              </p:spPr>
              <p:txBody>
                <a:bodyPr/>
                <a:lstStyle/>
                <a:p>
                  <a:endParaRPr lang="ja-JP" altLang="en-US"/>
                </a:p>
              </p:txBody>
            </p:sp>
            <p:sp>
              <p:nvSpPr>
                <p:cNvPr id="927905" name="Freeform 161"/>
                <p:cNvSpPr>
                  <a:spLocks/>
                </p:cNvSpPr>
                <p:nvPr/>
              </p:nvSpPr>
              <p:spPr bwMode="auto">
                <a:xfrm rot="1627522">
                  <a:off x="4641" y="2090"/>
                  <a:ext cx="42" cy="41"/>
                </a:xfrm>
                <a:custGeom>
                  <a:avLst/>
                  <a:gdLst>
                    <a:gd name="T0" fmla="*/ 0 w 35"/>
                    <a:gd name="T1" fmla="*/ 24 h 29"/>
                    <a:gd name="T2" fmla="*/ 7 w 35"/>
                    <a:gd name="T3" fmla="*/ 29 h 29"/>
                    <a:gd name="T4" fmla="*/ 23 w 35"/>
                    <a:gd name="T5" fmla="*/ 20 h 29"/>
                    <a:gd name="T6" fmla="*/ 35 w 35"/>
                    <a:gd name="T7" fmla="*/ 7 h 29"/>
                    <a:gd name="T8" fmla="*/ 24 w 35"/>
                    <a:gd name="T9" fmla="*/ 0 h 29"/>
                    <a:gd name="T10" fmla="*/ 13 w 35"/>
                    <a:gd name="T11" fmla="*/ 11 h 29"/>
                    <a:gd name="T12" fmla="*/ 13 w 35"/>
                    <a:gd name="T13" fmla="*/ 10 h 29"/>
                    <a:gd name="T14" fmla="*/ 1 w 35"/>
                    <a:gd name="T15" fmla="*/ 16 h 29"/>
                    <a:gd name="T16" fmla="*/ 0 w 35"/>
                    <a:gd name="T17" fmla="*/ 2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29">
                      <a:moveTo>
                        <a:pt x="0" y="24"/>
                      </a:moveTo>
                      <a:lnTo>
                        <a:pt x="7" y="29"/>
                      </a:lnTo>
                      <a:lnTo>
                        <a:pt x="23" y="20"/>
                      </a:lnTo>
                      <a:lnTo>
                        <a:pt x="35" y="7"/>
                      </a:lnTo>
                      <a:lnTo>
                        <a:pt x="24" y="0"/>
                      </a:lnTo>
                      <a:lnTo>
                        <a:pt x="13" y="11"/>
                      </a:lnTo>
                      <a:lnTo>
                        <a:pt x="13" y="10"/>
                      </a:lnTo>
                      <a:lnTo>
                        <a:pt x="1" y="16"/>
                      </a:lnTo>
                      <a:lnTo>
                        <a:pt x="0" y="24"/>
                      </a:lnTo>
                      <a:close/>
                    </a:path>
                  </a:pathLst>
                </a:custGeom>
                <a:solidFill>
                  <a:srgbClr val="FF9999"/>
                </a:solidFill>
                <a:ln w="1588">
                  <a:solidFill>
                    <a:srgbClr val="008080"/>
                  </a:solidFill>
                  <a:prstDash val="solid"/>
                  <a:round/>
                  <a:headEnd/>
                  <a:tailEnd/>
                </a:ln>
              </p:spPr>
              <p:txBody>
                <a:bodyPr/>
                <a:lstStyle/>
                <a:p>
                  <a:endParaRPr lang="ja-JP" altLang="en-US"/>
                </a:p>
              </p:txBody>
            </p:sp>
            <p:sp>
              <p:nvSpPr>
                <p:cNvPr id="927906" name="Freeform 162"/>
                <p:cNvSpPr>
                  <a:spLocks/>
                </p:cNvSpPr>
                <p:nvPr/>
              </p:nvSpPr>
              <p:spPr bwMode="auto">
                <a:xfrm rot="1627522">
                  <a:off x="3594" y="1993"/>
                  <a:ext cx="25" cy="39"/>
                </a:xfrm>
                <a:custGeom>
                  <a:avLst/>
                  <a:gdLst>
                    <a:gd name="T0" fmla="*/ 20 w 20"/>
                    <a:gd name="T1" fmla="*/ 3 h 28"/>
                    <a:gd name="T2" fmla="*/ 20 w 20"/>
                    <a:gd name="T3" fmla="*/ 4 h 28"/>
                    <a:gd name="T4" fmla="*/ 20 w 20"/>
                    <a:gd name="T5" fmla="*/ 5 h 28"/>
                    <a:gd name="T6" fmla="*/ 20 w 20"/>
                    <a:gd name="T7" fmla="*/ 6 h 28"/>
                    <a:gd name="T8" fmla="*/ 18 w 20"/>
                    <a:gd name="T9" fmla="*/ 9 h 28"/>
                    <a:gd name="T10" fmla="*/ 16 w 20"/>
                    <a:gd name="T11" fmla="*/ 12 h 28"/>
                    <a:gd name="T12" fmla="*/ 14 w 20"/>
                    <a:gd name="T13" fmla="*/ 16 h 28"/>
                    <a:gd name="T14" fmla="*/ 12 w 20"/>
                    <a:gd name="T15" fmla="*/ 19 h 28"/>
                    <a:gd name="T16" fmla="*/ 11 w 20"/>
                    <a:gd name="T17" fmla="*/ 24 h 28"/>
                    <a:gd name="T18" fmla="*/ 10 w 20"/>
                    <a:gd name="T19" fmla="*/ 25 h 28"/>
                    <a:gd name="T20" fmla="*/ 7 w 20"/>
                    <a:gd name="T21" fmla="*/ 27 h 28"/>
                    <a:gd name="T22" fmla="*/ 6 w 20"/>
                    <a:gd name="T23" fmla="*/ 28 h 28"/>
                    <a:gd name="T24" fmla="*/ 4 w 20"/>
                    <a:gd name="T25" fmla="*/ 27 h 28"/>
                    <a:gd name="T26" fmla="*/ 2 w 20"/>
                    <a:gd name="T27" fmla="*/ 25 h 28"/>
                    <a:gd name="T28" fmla="*/ 1 w 20"/>
                    <a:gd name="T29" fmla="*/ 23 h 28"/>
                    <a:gd name="T30" fmla="*/ 0 w 20"/>
                    <a:gd name="T31" fmla="*/ 21 h 28"/>
                    <a:gd name="T32" fmla="*/ 0 w 20"/>
                    <a:gd name="T33" fmla="*/ 18 h 28"/>
                    <a:gd name="T34" fmla="*/ 1 w 20"/>
                    <a:gd name="T35" fmla="*/ 13 h 28"/>
                    <a:gd name="T36" fmla="*/ 1 w 20"/>
                    <a:gd name="T37" fmla="*/ 11 h 28"/>
                    <a:gd name="T38" fmla="*/ 1 w 20"/>
                    <a:gd name="T39" fmla="*/ 10 h 28"/>
                    <a:gd name="T40" fmla="*/ 2 w 20"/>
                    <a:gd name="T41" fmla="*/ 9 h 28"/>
                    <a:gd name="T42" fmla="*/ 4 w 20"/>
                    <a:gd name="T43" fmla="*/ 6 h 28"/>
                    <a:gd name="T44" fmla="*/ 6 w 20"/>
                    <a:gd name="T45" fmla="*/ 5 h 28"/>
                    <a:gd name="T46" fmla="*/ 7 w 20"/>
                    <a:gd name="T47" fmla="*/ 4 h 28"/>
                    <a:gd name="T48" fmla="*/ 10 w 20"/>
                    <a:gd name="T49" fmla="*/ 4 h 28"/>
                    <a:gd name="T50" fmla="*/ 13 w 20"/>
                    <a:gd name="T51" fmla="*/ 3 h 28"/>
                    <a:gd name="T52" fmla="*/ 16 w 20"/>
                    <a:gd name="T53" fmla="*/ 1 h 28"/>
                    <a:gd name="T54" fmla="*/ 18 w 20"/>
                    <a:gd name="T55" fmla="*/ 0 h 28"/>
                    <a:gd name="T56" fmla="*/ 19 w 20"/>
                    <a:gd name="T57" fmla="*/ 1 h 28"/>
                    <a:gd name="T58" fmla="*/ 20 w 20"/>
                    <a:gd name="T59" fmla="*/ 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 h="28">
                      <a:moveTo>
                        <a:pt x="20" y="3"/>
                      </a:moveTo>
                      <a:lnTo>
                        <a:pt x="20" y="4"/>
                      </a:lnTo>
                      <a:lnTo>
                        <a:pt x="20" y="5"/>
                      </a:lnTo>
                      <a:lnTo>
                        <a:pt x="20" y="6"/>
                      </a:lnTo>
                      <a:lnTo>
                        <a:pt x="18" y="9"/>
                      </a:lnTo>
                      <a:lnTo>
                        <a:pt x="16" y="12"/>
                      </a:lnTo>
                      <a:lnTo>
                        <a:pt x="14" y="16"/>
                      </a:lnTo>
                      <a:lnTo>
                        <a:pt x="12" y="19"/>
                      </a:lnTo>
                      <a:lnTo>
                        <a:pt x="11" y="24"/>
                      </a:lnTo>
                      <a:lnTo>
                        <a:pt x="10" y="25"/>
                      </a:lnTo>
                      <a:lnTo>
                        <a:pt x="7" y="27"/>
                      </a:lnTo>
                      <a:lnTo>
                        <a:pt x="6" y="28"/>
                      </a:lnTo>
                      <a:lnTo>
                        <a:pt x="4" y="27"/>
                      </a:lnTo>
                      <a:lnTo>
                        <a:pt x="2" y="25"/>
                      </a:lnTo>
                      <a:lnTo>
                        <a:pt x="1" y="23"/>
                      </a:lnTo>
                      <a:lnTo>
                        <a:pt x="0" y="21"/>
                      </a:lnTo>
                      <a:lnTo>
                        <a:pt x="0" y="18"/>
                      </a:lnTo>
                      <a:lnTo>
                        <a:pt x="1" y="13"/>
                      </a:lnTo>
                      <a:lnTo>
                        <a:pt x="1" y="11"/>
                      </a:lnTo>
                      <a:lnTo>
                        <a:pt x="1" y="10"/>
                      </a:lnTo>
                      <a:lnTo>
                        <a:pt x="2" y="9"/>
                      </a:lnTo>
                      <a:lnTo>
                        <a:pt x="4" y="6"/>
                      </a:lnTo>
                      <a:lnTo>
                        <a:pt x="6" y="5"/>
                      </a:lnTo>
                      <a:lnTo>
                        <a:pt x="7" y="4"/>
                      </a:lnTo>
                      <a:lnTo>
                        <a:pt x="10" y="4"/>
                      </a:lnTo>
                      <a:lnTo>
                        <a:pt x="13" y="3"/>
                      </a:lnTo>
                      <a:lnTo>
                        <a:pt x="16" y="1"/>
                      </a:lnTo>
                      <a:lnTo>
                        <a:pt x="18" y="0"/>
                      </a:lnTo>
                      <a:lnTo>
                        <a:pt x="19" y="1"/>
                      </a:lnTo>
                      <a:lnTo>
                        <a:pt x="20" y="3"/>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07" name="Freeform 163"/>
                <p:cNvSpPr>
                  <a:spLocks/>
                </p:cNvSpPr>
                <p:nvPr/>
              </p:nvSpPr>
              <p:spPr bwMode="auto">
                <a:xfrm rot="1627522">
                  <a:off x="4114" y="1452"/>
                  <a:ext cx="15" cy="48"/>
                </a:xfrm>
                <a:custGeom>
                  <a:avLst/>
                  <a:gdLst>
                    <a:gd name="T0" fmla="*/ 12 w 12"/>
                    <a:gd name="T1" fmla="*/ 25 h 32"/>
                    <a:gd name="T2" fmla="*/ 11 w 12"/>
                    <a:gd name="T3" fmla="*/ 20 h 32"/>
                    <a:gd name="T4" fmla="*/ 11 w 12"/>
                    <a:gd name="T5" fmla="*/ 17 h 32"/>
                    <a:gd name="T6" fmla="*/ 11 w 12"/>
                    <a:gd name="T7" fmla="*/ 13 h 32"/>
                    <a:gd name="T8" fmla="*/ 11 w 12"/>
                    <a:gd name="T9" fmla="*/ 8 h 32"/>
                    <a:gd name="T10" fmla="*/ 9 w 12"/>
                    <a:gd name="T11" fmla="*/ 4 h 32"/>
                    <a:gd name="T12" fmla="*/ 9 w 12"/>
                    <a:gd name="T13" fmla="*/ 1 h 32"/>
                    <a:gd name="T14" fmla="*/ 6 w 12"/>
                    <a:gd name="T15" fmla="*/ 0 h 32"/>
                    <a:gd name="T16" fmla="*/ 4 w 12"/>
                    <a:gd name="T17" fmla="*/ 0 h 32"/>
                    <a:gd name="T18" fmla="*/ 2 w 12"/>
                    <a:gd name="T19" fmla="*/ 1 h 32"/>
                    <a:gd name="T20" fmla="*/ 0 w 12"/>
                    <a:gd name="T21" fmla="*/ 4 h 32"/>
                    <a:gd name="T22" fmla="*/ 0 w 12"/>
                    <a:gd name="T23" fmla="*/ 7 h 32"/>
                    <a:gd name="T24" fmla="*/ 0 w 12"/>
                    <a:gd name="T25" fmla="*/ 10 h 32"/>
                    <a:gd name="T26" fmla="*/ 0 w 12"/>
                    <a:gd name="T27" fmla="*/ 14 h 32"/>
                    <a:gd name="T28" fmla="*/ 2 w 12"/>
                    <a:gd name="T29" fmla="*/ 19 h 32"/>
                    <a:gd name="T30" fmla="*/ 2 w 12"/>
                    <a:gd name="T31" fmla="*/ 23 h 32"/>
                    <a:gd name="T32" fmla="*/ 2 w 12"/>
                    <a:gd name="T33" fmla="*/ 25 h 32"/>
                    <a:gd name="T34" fmla="*/ 3 w 12"/>
                    <a:gd name="T35" fmla="*/ 28 h 32"/>
                    <a:gd name="T36" fmla="*/ 5 w 12"/>
                    <a:gd name="T37" fmla="*/ 31 h 32"/>
                    <a:gd name="T38" fmla="*/ 8 w 12"/>
                    <a:gd name="T39" fmla="*/ 32 h 32"/>
                    <a:gd name="T40" fmla="*/ 10 w 12"/>
                    <a:gd name="T41" fmla="*/ 30 h 32"/>
                    <a:gd name="T42" fmla="*/ 11 w 12"/>
                    <a:gd name="T43" fmla="*/ 28 h 32"/>
                    <a:gd name="T44" fmla="*/ 12 w 12"/>
                    <a:gd name="T45" fmla="*/ 2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 h="32">
                      <a:moveTo>
                        <a:pt x="12" y="25"/>
                      </a:moveTo>
                      <a:lnTo>
                        <a:pt x="11" y="20"/>
                      </a:lnTo>
                      <a:lnTo>
                        <a:pt x="11" y="17"/>
                      </a:lnTo>
                      <a:lnTo>
                        <a:pt x="11" y="13"/>
                      </a:lnTo>
                      <a:lnTo>
                        <a:pt x="11" y="8"/>
                      </a:lnTo>
                      <a:lnTo>
                        <a:pt x="9" y="4"/>
                      </a:lnTo>
                      <a:lnTo>
                        <a:pt x="9" y="1"/>
                      </a:lnTo>
                      <a:lnTo>
                        <a:pt x="6" y="0"/>
                      </a:lnTo>
                      <a:lnTo>
                        <a:pt x="4" y="0"/>
                      </a:lnTo>
                      <a:lnTo>
                        <a:pt x="2" y="1"/>
                      </a:lnTo>
                      <a:lnTo>
                        <a:pt x="0" y="4"/>
                      </a:lnTo>
                      <a:lnTo>
                        <a:pt x="0" y="7"/>
                      </a:lnTo>
                      <a:lnTo>
                        <a:pt x="0" y="10"/>
                      </a:lnTo>
                      <a:lnTo>
                        <a:pt x="0" y="14"/>
                      </a:lnTo>
                      <a:lnTo>
                        <a:pt x="2" y="19"/>
                      </a:lnTo>
                      <a:lnTo>
                        <a:pt x="2" y="23"/>
                      </a:lnTo>
                      <a:lnTo>
                        <a:pt x="2" y="25"/>
                      </a:lnTo>
                      <a:lnTo>
                        <a:pt x="3" y="28"/>
                      </a:lnTo>
                      <a:lnTo>
                        <a:pt x="5" y="31"/>
                      </a:lnTo>
                      <a:lnTo>
                        <a:pt x="8" y="32"/>
                      </a:lnTo>
                      <a:lnTo>
                        <a:pt x="10" y="30"/>
                      </a:lnTo>
                      <a:lnTo>
                        <a:pt x="11" y="28"/>
                      </a:lnTo>
                      <a:lnTo>
                        <a:pt x="12" y="25"/>
                      </a:lnTo>
                      <a:close/>
                    </a:path>
                  </a:pathLst>
                </a:custGeom>
                <a:solidFill>
                  <a:srgbClr val="FF9999"/>
                </a:solidFill>
                <a:ln w="1588">
                  <a:solidFill>
                    <a:srgbClr val="008080"/>
                  </a:solidFill>
                  <a:prstDash val="solid"/>
                  <a:round/>
                  <a:headEnd/>
                  <a:tailEnd/>
                </a:ln>
              </p:spPr>
              <p:txBody>
                <a:bodyPr/>
                <a:lstStyle/>
                <a:p>
                  <a:endParaRPr lang="ja-JP" altLang="en-US"/>
                </a:p>
              </p:txBody>
            </p:sp>
            <p:sp>
              <p:nvSpPr>
                <p:cNvPr id="927908" name="Freeform 164"/>
                <p:cNvSpPr>
                  <a:spLocks/>
                </p:cNvSpPr>
                <p:nvPr/>
              </p:nvSpPr>
              <p:spPr bwMode="auto">
                <a:xfrm rot="1627522">
                  <a:off x="4116" y="1508"/>
                  <a:ext cx="24" cy="27"/>
                </a:xfrm>
                <a:custGeom>
                  <a:avLst/>
                  <a:gdLst>
                    <a:gd name="T0" fmla="*/ 6 w 22"/>
                    <a:gd name="T1" fmla="*/ 2 h 18"/>
                    <a:gd name="T2" fmla="*/ 9 w 22"/>
                    <a:gd name="T3" fmla="*/ 0 h 18"/>
                    <a:gd name="T4" fmla="*/ 11 w 22"/>
                    <a:gd name="T5" fmla="*/ 0 h 18"/>
                    <a:gd name="T6" fmla="*/ 13 w 22"/>
                    <a:gd name="T7" fmla="*/ 2 h 18"/>
                    <a:gd name="T8" fmla="*/ 15 w 22"/>
                    <a:gd name="T9" fmla="*/ 3 h 18"/>
                    <a:gd name="T10" fmla="*/ 18 w 22"/>
                    <a:gd name="T11" fmla="*/ 5 h 18"/>
                    <a:gd name="T12" fmla="*/ 21 w 22"/>
                    <a:gd name="T13" fmla="*/ 8 h 18"/>
                    <a:gd name="T14" fmla="*/ 22 w 22"/>
                    <a:gd name="T15" fmla="*/ 8 h 18"/>
                    <a:gd name="T16" fmla="*/ 22 w 22"/>
                    <a:gd name="T17" fmla="*/ 11 h 18"/>
                    <a:gd name="T18" fmla="*/ 21 w 22"/>
                    <a:gd name="T19" fmla="*/ 14 h 18"/>
                    <a:gd name="T20" fmla="*/ 19 w 22"/>
                    <a:gd name="T21" fmla="*/ 16 h 18"/>
                    <a:gd name="T22" fmla="*/ 16 w 22"/>
                    <a:gd name="T23" fmla="*/ 17 h 18"/>
                    <a:gd name="T24" fmla="*/ 13 w 22"/>
                    <a:gd name="T25" fmla="*/ 18 h 18"/>
                    <a:gd name="T26" fmla="*/ 10 w 22"/>
                    <a:gd name="T27" fmla="*/ 17 h 18"/>
                    <a:gd name="T28" fmla="*/ 5 w 22"/>
                    <a:gd name="T29" fmla="*/ 17 h 18"/>
                    <a:gd name="T30" fmla="*/ 1 w 22"/>
                    <a:gd name="T31" fmla="*/ 16 h 18"/>
                    <a:gd name="T32" fmla="*/ 0 w 22"/>
                    <a:gd name="T33" fmla="*/ 14 h 18"/>
                    <a:gd name="T34" fmla="*/ 0 w 22"/>
                    <a:gd name="T35" fmla="*/ 11 h 18"/>
                    <a:gd name="T36" fmla="*/ 0 w 22"/>
                    <a:gd name="T37" fmla="*/ 10 h 18"/>
                    <a:gd name="T38" fmla="*/ 0 w 22"/>
                    <a:gd name="T39" fmla="*/ 8 h 18"/>
                    <a:gd name="T40" fmla="*/ 0 w 22"/>
                    <a:gd name="T41" fmla="*/ 5 h 18"/>
                    <a:gd name="T42" fmla="*/ 1 w 22"/>
                    <a:gd name="T43" fmla="*/ 5 h 18"/>
                    <a:gd name="T44" fmla="*/ 5 w 22"/>
                    <a:gd name="T45" fmla="*/ 3 h 18"/>
                    <a:gd name="T46" fmla="*/ 6 w 22"/>
                    <a:gd name="T4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18">
                      <a:moveTo>
                        <a:pt x="6" y="2"/>
                      </a:moveTo>
                      <a:lnTo>
                        <a:pt x="9" y="0"/>
                      </a:lnTo>
                      <a:lnTo>
                        <a:pt x="11" y="0"/>
                      </a:lnTo>
                      <a:lnTo>
                        <a:pt x="13" y="2"/>
                      </a:lnTo>
                      <a:lnTo>
                        <a:pt x="15" y="3"/>
                      </a:lnTo>
                      <a:lnTo>
                        <a:pt x="18" y="5"/>
                      </a:lnTo>
                      <a:lnTo>
                        <a:pt x="21" y="8"/>
                      </a:lnTo>
                      <a:lnTo>
                        <a:pt x="22" y="8"/>
                      </a:lnTo>
                      <a:lnTo>
                        <a:pt x="22" y="11"/>
                      </a:lnTo>
                      <a:lnTo>
                        <a:pt x="21" y="14"/>
                      </a:lnTo>
                      <a:lnTo>
                        <a:pt x="19" y="16"/>
                      </a:lnTo>
                      <a:lnTo>
                        <a:pt x="16" y="17"/>
                      </a:lnTo>
                      <a:lnTo>
                        <a:pt x="13" y="18"/>
                      </a:lnTo>
                      <a:lnTo>
                        <a:pt x="10" y="17"/>
                      </a:lnTo>
                      <a:lnTo>
                        <a:pt x="5" y="17"/>
                      </a:lnTo>
                      <a:lnTo>
                        <a:pt x="1" y="16"/>
                      </a:lnTo>
                      <a:lnTo>
                        <a:pt x="0" y="14"/>
                      </a:lnTo>
                      <a:lnTo>
                        <a:pt x="0" y="11"/>
                      </a:lnTo>
                      <a:lnTo>
                        <a:pt x="0" y="10"/>
                      </a:lnTo>
                      <a:lnTo>
                        <a:pt x="0" y="8"/>
                      </a:lnTo>
                      <a:lnTo>
                        <a:pt x="0" y="5"/>
                      </a:lnTo>
                      <a:lnTo>
                        <a:pt x="1" y="5"/>
                      </a:lnTo>
                      <a:lnTo>
                        <a:pt x="5" y="3"/>
                      </a:lnTo>
                      <a:lnTo>
                        <a:pt x="6" y="2"/>
                      </a:lnTo>
                      <a:close/>
                    </a:path>
                  </a:pathLst>
                </a:custGeom>
                <a:solidFill>
                  <a:srgbClr val="FF9999"/>
                </a:solidFill>
                <a:ln w="1588">
                  <a:solidFill>
                    <a:srgbClr val="008080"/>
                  </a:solidFill>
                  <a:prstDash val="solid"/>
                  <a:round/>
                  <a:headEnd/>
                  <a:tailEnd/>
                </a:ln>
              </p:spPr>
              <p:txBody>
                <a:bodyPr/>
                <a:lstStyle/>
                <a:p>
                  <a:endParaRPr lang="ja-JP" altLang="en-US"/>
                </a:p>
              </p:txBody>
            </p:sp>
            <p:sp>
              <p:nvSpPr>
                <p:cNvPr id="927909" name="Freeform 165"/>
                <p:cNvSpPr>
                  <a:spLocks/>
                </p:cNvSpPr>
                <p:nvPr/>
              </p:nvSpPr>
              <p:spPr bwMode="auto">
                <a:xfrm rot="1627522">
                  <a:off x="4549" y="2129"/>
                  <a:ext cx="20" cy="18"/>
                </a:xfrm>
                <a:custGeom>
                  <a:avLst/>
                  <a:gdLst>
                    <a:gd name="T0" fmla="*/ 0 w 16"/>
                    <a:gd name="T1" fmla="*/ 4 h 13"/>
                    <a:gd name="T2" fmla="*/ 7 w 16"/>
                    <a:gd name="T3" fmla="*/ 0 h 13"/>
                    <a:gd name="T4" fmla="*/ 16 w 16"/>
                    <a:gd name="T5" fmla="*/ 1 h 13"/>
                    <a:gd name="T6" fmla="*/ 14 w 16"/>
                    <a:gd name="T7" fmla="*/ 9 h 13"/>
                    <a:gd name="T8" fmla="*/ 7 w 16"/>
                    <a:gd name="T9" fmla="*/ 13 h 13"/>
                    <a:gd name="T10" fmla="*/ 0 w 16"/>
                    <a:gd name="T11" fmla="*/ 4 h 13"/>
                  </a:gdLst>
                  <a:ahLst/>
                  <a:cxnLst>
                    <a:cxn ang="0">
                      <a:pos x="T0" y="T1"/>
                    </a:cxn>
                    <a:cxn ang="0">
                      <a:pos x="T2" y="T3"/>
                    </a:cxn>
                    <a:cxn ang="0">
                      <a:pos x="T4" y="T5"/>
                    </a:cxn>
                    <a:cxn ang="0">
                      <a:pos x="T6" y="T7"/>
                    </a:cxn>
                    <a:cxn ang="0">
                      <a:pos x="T8" y="T9"/>
                    </a:cxn>
                    <a:cxn ang="0">
                      <a:pos x="T10" y="T11"/>
                    </a:cxn>
                  </a:cxnLst>
                  <a:rect l="0" t="0" r="r" b="b"/>
                  <a:pathLst>
                    <a:path w="16" h="13">
                      <a:moveTo>
                        <a:pt x="0" y="4"/>
                      </a:moveTo>
                      <a:lnTo>
                        <a:pt x="7" y="0"/>
                      </a:lnTo>
                      <a:lnTo>
                        <a:pt x="16" y="1"/>
                      </a:lnTo>
                      <a:lnTo>
                        <a:pt x="14" y="9"/>
                      </a:lnTo>
                      <a:lnTo>
                        <a:pt x="7" y="13"/>
                      </a:lnTo>
                      <a:lnTo>
                        <a:pt x="0" y="4"/>
                      </a:lnTo>
                      <a:close/>
                    </a:path>
                  </a:pathLst>
                </a:custGeom>
                <a:solidFill>
                  <a:srgbClr val="FF9999"/>
                </a:solidFill>
                <a:ln w="1588">
                  <a:solidFill>
                    <a:srgbClr val="008080"/>
                  </a:solidFill>
                  <a:prstDash val="solid"/>
                  <a:round/>
                  <a:headEnd/>
                  <a:tailEnd/>
                </a:ln>
              </p:spPr>
              <p:txBody>
                <a:bodyPr/>
                <a:lstStyle/>
                <a:p>
                  <a:endParaRPr lang="ja-JP" altLang="en-US"/>
                </a:p>
              </p:txBody>
            </p:sp>
            <p:sp>
              <p:nvSpPr>
                <p:cNvPr id="927910" name="Freeform 166"/>
                <p:cNvSpPr>
                  <a:spLocks/>
                </p:cNvSpPr>
                <p:nvPr/>
              </p:nvSpPr>
              <p:spPr bwMode="auto">
                <a:xfrm rot="1627522">
                  <a:off x="3509" y="2188"/>
                  <a:ext cx="270" cy="292"/>
                </a:xfrm>
                <a:custGeom>
                  <a:avLst/>
                  <a:gdLst>
                    <a:gd name="T0" fmla="*/ 120 w 217"/>
                    <a:gd name="T1" fmla="*/ 182 h 196"/>
                    <a:gd name="T2" fmla="*/ 126 w 217"/>
                    <a:gd name="T3" fmla="*/ 165 h 196"/>
                    <a:gd name="T4" fmla="*/ 116 w 217"/>
                    <a:gd name="T5" fmla="*/ 167 h 196"/>
                    <a:gd name="T6" fmla="*/ 115 w 217"/>
                    <a:gd name="T7" fmla="*/ 155 h 196"/>
                    <a:gd name="T8" fmla="*/ 111 w 217"/>
                    <a:gd name="T9" fmla="*/ 149 h 196"/>
                    <a:gd name="T10" fmla="*/ 103 w 217"/>
                    <a:gd name="T11" fmla="*/ 164 h 196"/>
                    <a:gd name="T12" fmla="*/ 92 w 217"/>
                    <a:gd name="T13" fmla="*/ 166 h 196"/>
                    <a:gd name="T14" fmla="*/ 83 w 217"/>
                    <a:gd name="T15" fmla="*/ 162 h 196"/>
                    <a:gd name="T16" fmla="*/ 73 w 217"/>
                    <a:gd name="T17" fmla="*/ 154 h 196"/>
                    <a:gd name="T18" fmla="*/ 57 w 217"/>
                    <a:gd name="T19" fmla="*/ 159 h 196"/>
                    <a:gd name="T20" fmla="*/ 33 w 217"/>
                    <a:gd name="T21" fmla="*/ 154 h 196"/>
                    <a:gd name="T22" fmla="*/ 25 w 217"/>
                    <a:gd name="T23" fmla="*/ 162 h 196"/>
                    <a:gd name="T24" fmla="*/ 13 w 217"/>
                    <a:gd name="T25" fmla="*/ 162 h 196"/>
                    <a:gd name="T26" fmla="*/ 5 w 217"/>
                    <a:gd name="T27" fmla="*/ 149 h 196"/>
                    <a:gd name="T28" fmla="*/ 1 w 217"/>
                    <a:gd name="T29" fmla="*/ 140 h 196"/>
                    <a:gd name="T30" fmla="*/ 13 w 217"/>
                    <a:gd name="T31" fmla="*/ 130 h 196"/>
                    <a:gd name="T32" fmla="*/ 30 w 217"/>
                    <a:gd name="T33" fmla="*/ 122 h 196"/>
                    <a:gd name="T34" fmla="*/ 41 w 217"/>
                    <a:gd name="T35" fmla="*/ 116 h 196"/>
                    <a:gd name="T36" fmla="*/ 53 w 217"/>
                    <a:gd name="T37" fmla="*/ 77 h 196"/>
                    <a:gd name="T38" fmla="*/ 45 w 217"/>
                    <a:gd name="T39" fmla="*/ 63 h 196"/>
                    <a:gd name="T40" fmla="*/ 55 w 217"/>
                    <a:gd name="T41" fmla="*/ 45 h 196"/>
                    <a:gd name="T42" fmla="*/ 73 w 217"/>
                    <a:gd name="T43" fmla="*/ 53 h 196"/>
                    <a:gd name="T44" fmla="*/ 81 w 217"/>
                    <a:gd name="T45" fmla="*/ 50 h 196"/>
                    <a:gd name="T46" fmla="*/ 93 w 217"/>
                    <a:gd name="T47" fmla="*/ 70 h 196"/>
                    <a:gd name="T48" fmla="*/ 102 w 217"/>
                    <a:gd name="T49" fmla="*/ 102 h 196"/>
                    <a:gd name="T50" fmla="*/ 115 w 217"/>
                    <a:gd name="T51" fmla="*/ 87 h 196"/>
                    <a:gd name="T52" fmla="*/ 129 w 217"/>
                    <a:gd name="T53" fmla="*/ 86 h 196"/>
                    <a:gd name="T54" fmla="*/ 141 w 217"/>
                    <a:gd name="T55" fmla="*/ 94 h 196"/>
                    <a:gd name="T56" fmla="*/ 156 w 217"/>
                    <a:gd name="T57" fmla="*/ 77 h 196"/>
                    <a:gd name="T58" fmla="*/ 149 w 217"/>
                    <a:gd name="T59" fmla="*/ 39 h 196"/>
                    <a:gd name="T60" fmla="*/ 137 w 217"/>
                    <a:gd name="T61" fmla="*/ 54 h 196"/>
                    <a:gd name="T62" fmla="*/ 123 w 217"/>
                    <a:gd name="T63" fmla="*/ 63 h 196"/>
                    <a:gd name="T64" fmla="*/ 104 w 217"/>
                    <a:gd name="T65" fmla="*/ 57 h 196"/>
                    <a:gd name="T66" fmla="*/ 117 w 217"/>
                    <a:gd name="T67" fmla="*/ 11 h 196"/>
                    <a:gd name="T68" fmla="*/ 129 w 217"/>
                    <a:gd name="T69" fmla="*/ 8 h 196"/>
                    <a:gd name="T70" fmla="*/ 146 w 217"/>
                    <a:gd name="T71" fmla="*/ 15 h 196"/>
                    <a:gd name="T72" fmla="*/ 168 w 217"/>
                    <a:gd name="T73" fmla="*/ 26 h 196"/>
                    <a:gd name="T74" fmla="*/ 179 w 217"/>
                    <a:gd name="T75" fmla="*/ 45 h 196"/>
                    <a:gd name="T76" fmla="*/ 183 w 217"/>
                    <a:gd name="T77" fmla="*/ 125 h 196"/>
                    <a:gd name="T78" fmla="*/ 198 w 217"/>
                    <a:gd name="T79" fmla="*/ 140 h 196"/>
                    <a:gd name="T80" fmla="*/ 215 w 217"/>
                    <a:gd name="T81" fmla="*/ 162 h 196"/>
                    <a:gd name="T82" fmla="*/ 207 w 217"/>
                    <a:gd name="T83" fmla="*/ 170 h 196"/>
                    <a:gd name="T84" fmla="*/ 201 w 217"/>
                    <a:gd name="T85" fmla="*/ 176 h 196"/>
                    <a:gd name="T86" fmla="*/ 194 w 217"/>
                    <a:gd name="T87" fmla="*/ 178 h 196"/>
                    <a:gd name="T88" fmla="*/ 180 w 217"/>
                    <a:gd name="T89" fmla="*/ 183 h 196"/>
                    <a:gd name="T90" fmla="*/ 165 w 217"/>
                    <a:gd name="T91" fmla="*/ 185 h 196"/>
                    <a:gd name="T92" fmla="*/ 155 w 217"/>
                    <a:gd name="T93" fmla="*/ 191 h 196"/>
                    <a:gd name="T94" fmla="*/ 131 w 217"/>
                    <a:gd name="T95" fmla="*/ 189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7" h="196">
                      <a:moveTo>
                        <a:pt x="121" y="191"/>
                      </a:moveTo>
                      <a:lnTo>
                        <a:pt x="121" y="190"/>
                      </a:lnTo>
                      <a:lnTo>
                        <a:pt x="120" y="182"/>
                      </a:lnTo>
                      <a:lnTo>
                        <a:pt x="120" y="177"/>
                      </a:lnTo>
                      <a:lnTo>
                        <a:pt x="126" y="173"/>
                      </a:lnTo>
                      <a:lnTo>
                        <a:pt x="126" y="165"/>
                      </a:lnTo>
                      <a:lnTo>
                        <a:pt x="125" y="164"/>
                      </a:lnTo>
                      <a:lnTo>
                        <a:pt x="121" y="167"/>
                      </a:lnTo>
                      <a:lnTo>
                        <a:pt x="116" y="167"/>
                      </a:lnTo>
                      <a:lnTo>
                        <a:pt x="111" y="161"/>
                      </a:lnTo>
                      <a:lnTo>
                        <a:pt x="114" y="158"/>
                      </a:lnTo>
                      <a:lnTo>
                        <a:pt x="115" y="155"/>
                      </a:lnTo>
                      <a:lnTo>
                        <a:pt x="114" y="149"/>
                      </a:lnTo>
                      <a:lnTo>
                        <a:pt x="113" y="147"/>
                      </a:lnTo>
                      <a:lnTo>
                        <a:pt x="111" y="149"/>
                      </a:lnTo>
                      <a:lnTo>
                        <a:pt x="110" y="154"/>
                      </a:lnTo>
                      <a:lnTo>
                        <a:pt x="107" y="162"/>
                      </a:lnTo>
                      <a:lnTo>
                        <a:pt x="103" y="164"/>
                      </a:lnTo>
                      <a:lnTo>
                        <a:pt x="99" y="166"/>
                      </a:lnTo>
                      <a:lnTo>
                        <a:pt x="96" y="165"/>
                      </a:lnTo>
                      <a:lnTo>
                        <a:pt x="92" y="166"/>
                      </a:lnTo>
                      <a:lnTo>
                        <a:pt x="90" y="168"/>
                      </a:lnTo>
                      <a:lnTo>
                        <a:pt x="84" y="165"/>
                      </a:lnTo>
                      <a:lnTo>
                        <a:pt x="83" y="162"/>
                      </a:lnTo>
                      <a:lnTo>
                        <a:pt x="80" y="158"/>
                      </a:lnTo>
                      <a:lnTo>
                        <a:pt x="77" y="154"/>
                      </a:lnTo>
                      <a:lnTo>
                        <a:pt x="73" y="154"/>
                      </a:lnTo>
                      <a:lnTo>
                        <a:pt x="69" y="156"/>
                      </a:lnTo>
                      <a:lnTo>
                        <a:pt x="68" y="160"/>
                      </a:lnTo>
                      <a:lnTo>
                        <a:pt x="57" y="159"/>
                      </a:lnTo>
                      <a:lnTo>
                        <a:pt x="54" y="161"/>
                      </a:lnTo>
                      <a:lnTo>
                        <a:pt x="42" y="160"/>
                      </a:lnTo>
                      <a:lnTo>
                        <a:pt x="33" y="154"/>
                      </a:lnTo>
                      <a:lnTo>
                        <a:pt x="30" y="154"/>
                      </a:lnTo>
                      <a:lnTo>
                        <a:pt x="29" y="160"/>
                      </a:lnTo>
                      <a:lnTo>
                        <a:pt x="25" y="162"/>
                      </a:lnTo>
                      <a:lnTo>
                        <a:pt x="23" y="162"/>
                      </a:lnTo>
                      <a:lnTo>
                        <a:pt x="17" y="161"/>
                      </a:lnTo>
                      <a:lnTo>
                        <a:pt x="13" y="162"/>
                      </a:lnTo>
                      <a:lnTo>
                        <a:pt x="11" y="153"/>
                      </a:lnTo>
                      <a:lnTo>
                        <a:pt x="8" y="150"/>
                      </a:lnTo>
                      <a:lnTo>
                        <a:pt x="5" y="149"/>
                      </a:lnTo>
                      <a:lnTo>
                        <a:pt x="0" y="147"/>
                      </a:lnTo>
                      <a:lnTo>
                        <a:pt x="0" y="142"/>
                      </a:lnTo>
                      <a:lnTo>
                        <a:pt x="1" y="140"/>
                      </a:lnTo>
                      <a:lnTo>
                        <a:pt x="7" y="136"/>
                      </a:lnTo>
                      <a:lnTo>
                        <a:pt x="9" y="134"/>
                      </a:lnTo>
                      <a:lnTo>
                        <a:pt x="13" y="130"/>
                      </a:lnTo>
                      <a:lnTo>
                        <a:pt x="18" y="124"/>
                      </a:lnTo>
                      <a:lnTo>
                        <a:pt x="25" y="122"/>
                      </a:lnTo>
                      <a:lnTo>
                        <a:pt x="30" y="122"/>
                      </a:lnTo>
                      <a:lnTo>
                        <a:pt x="35" y="120"/>
                      </a:lnTo>
                      <a:lnTo>
                        <a:pt x="37" y="119"/>
                      </a:lnTo>
                      <a:lnTo>
                        <a:pt x="41" y="116"/>
                      </a:lnTo>
                      <a:lnTo>
                        <a:pt x="45" y="110"/>
                      </a:lnTo>
                      <a:lnTo>
                        <a:pt x="49" y="99"/>
                      </a:lnTo>
                      <a:lnTo>
                        <a:pt x="53" y="77"/>
                      </a:lnTo>
                      <a:lnTo>
                        <a:pt x="51" y="71"/>
                      </a:lnTo>
                      <a:lnTo>
                        <a:pt x="45" y="65"/>
                      </a:lnTo>
                      <a:lnTo>
                        <a:pt x="45" y="63"/>
                      </a:lnTo>
                      <a:lnTo>
                        <a:pt x="53" y="62"/>
                      </a:lnTo>
                      <a:lnTo>
                        <a:pt x="53" y="59"/>
                      </a:lnTo>
                      <a:lnTo>
                        <a:pt x="55" y="45"/>
                      </a:lnTo>
                      <a:lnTo>
                        <a:pt x="59" y="47"/>
                      </a:lnTo>
                      <a:lnTo>
                        <a:pt x="67" y="51"/>
                      </a:lnTo>
                      <a:lnTo>
                        <a:pt x="73" y="53"/>
                      </a:lnTo>
                      <a:lnTo>
                        <a:pt x="75" y="52"/>
                      </a:lnTo>
                      <a:lnTo>
                        <a:pt x="80" y="50"/>
                      </a:lnTo>
                      <a:lnTo>
                        <a:pt x="81" y="50"/>
                      </a:lnTo>
                      <a:lnTo>
                        <a:pt x="91" y="56"/>
                      </a:lnTo>
                      <a:lnTo>
                        <a:pt x="93" y="60"/>
                      </a:lnTo>
                      <a:lnTo>
                        <a:pt x="93" y="70"/>
                      </a:lnTo>
                      <a:lnTo>
                        <a:pt x="95" y="78"/>
                      </a:lnTo>
                      <a:lnTo>
                        <a:pt x="97" y="95"/>
                      </a:lnTo>
                      <a:lnTo>
                        <a:pt x="102" y="102"/>
                      </a:lnTo>
                      <a:lnTo>
                        <a:pt x="107" y="102"/>
                      </a:lnTo>
                      <a:lnTo>
                        <a:pt x="113" y="95"/>
                      </a:lnTo>
                      <a:lnTo>
                        <a:pt x="115" y="87"/>
                      </a:lnTo>
                      <a:lnTo>
                        <a:pt x="115" y="78"/>
                      </a:lnTo>
                      <a:lnTo>
                        <a:pt x="117" y="77"/>
                      </a:lnTo>
                      <a:lnTo>
                        <a:pt x="129" y="86"/>
                      </a:lnTo>
                      <a:lnTo>
                        <a:pt x="132" y="88"/>
                      </a:lnTo>
                      <a:lnTo>
                        <a:pt x="138" y="90"/>
                      </a:lnTo>
                      <a:lnTo>
                        <a:pt x="141" y="94"/>
                      </a:lnTo>
                      <a:lnTo>
                        <a:pt x="145" y="94"/>
                      </a:lnTo>
                      <a:lnTo>
                        <a:pt x="149" y="92"/>
                      </a:lnTo>
                      <a:lnTo>
                        <a:pt x="156" y="77"/>
                      </a:lnTo>
                      <a:lnTo>
                        <a:pt x="159" y="54"/>
                      </a:lnTo>
                      <a:lnTo>
                        <a:pt x="161" y="53"/>
                      </a:lnTo>
                      <a:lnTo>
                        <a:pt x="149" y="39"/>
                      </a:lnTo>
                      <a:lnTo>
                        <a:pt x="146" y="47"/>
                      </a:lnTo>
                      <a:lnTo>
                        <a:pt x="141" y="51"/>
                      </a:lnTo>
                      <a:lnTo>
                        <a:pt x="137" y="54"/>
                      </a:lnTo>
                      <a:lnTo>
                        <a:pt x="134" y="59"/>
                      </a:lnTo>
                      <a:lnTo>
                        <a:pt x="126" y="58"/>
                      </a:lnTo>
                      <a:lnTo>
                        <a:pt x="123" y="63"/>
                      </a:lnTo>
                      <a:lnTo>
                        <a:pt x="115" y="65"/>
                      </a:lnTo>
                      <a:lnTo>
                        <a:pt x="105" y="65"/>
                      </a:lnTo>
                      <a:lnTo>
                        <a:pt x="104" y="57"/>
                      </a:lnTo>
                      <a:lnTo>
                        <a:pt x="105" y="50"/>
                      </a:lnTo>
                      <a:lnTo>
                        <a:pt x="111" y="21"/>
                      </a:lnTo>
                      <a:lnTo>
                        <a:pt x="117" y="11"/>
                      </a:lnTo>
                      <a:lnTo>
                        <a:pt x="119" y="6"/>
                      </a:lnTo>
                      <a:lnTo>
                        <a:pt x="120" y="0"/>
                      </a:lnTo>
                      <a:lnTo>
                        <a:pt x="129" y="8"/>
                      </a:lnTo>
                      <a:lnTo>
                        <a:pt x="134" y="9"/>
                      </a:lnTo>
                      <a:lnTo>
                        <a:pt x="143" y="11"/>
                      </a:lnTo>
                      <a:lnTo>
                        <a:pt x="146" y="15"/>
                      </a:lnTo>
                      <a:lnTo>
                        <a:pt x="156" y="22"/>
                      </a:lnTo>
                      <a:lnTo>
                        <a:pt x="162" y="26"/>
                      </a:lnTo>
                      <a:lnTo>
                        <a:pt x="168" y="26"/>
                      </a:lnTo>
                      <a:lnTo>
                        <a:pt x="174" y="22"/>
                      </a:lnTo>
                      <a:lnTo>
                        <a:pt x="185" y="12"/>
                      </a:lnTo>
                      <a:lnTo>
                        <a:pt x="179" y="45"/>
                      </a:lnTo>
                      <a:lnTo>
                        <a:pt x="177" y="68"/>
                      </a:lnTo>
                      <a:lnTo>
                        <a:pt x="179" y="96"/>
                      </a:lnTo>
                      <a:lnTo>
                        <a:pt x="183" y="125"/>
                      </a:lnTo>
                      <a:lnTo>
                        <a:pt x="192" y="141"/>
                      </a:lnTo>
                      <a:lnTo>
                        <a:pt x="197" y="141"/>
                      </a:lnTo>
                      <a:lnTo>
                        <a:pt x="198" y="140"/>
                      </a:lnTo>
                      <a:lnTo>
                        <a:pt x="201" y="141"/>
                      </a:lnTo>
                      <a:lnTo>
                        <a:pt x="217" y="162"/>
                      </a:lnTo>
                      <a:lnTo>
                        <a:pt x="215" y="162"/>
                      </a:lnTo>
                      <a:lnTo>
                        <a:pt x="211" y="165"/>
                      </a:lnTo>
                      <a:lnTo>
                        <a:pt x="207" y="167"/>
                      </a:lnTo>
                      <a:lnTo>
                        <a:pt x="207" y="170"/>
                      </a:lnTo>
                      <a:lnTo>
                        <a:pt x="206" y="172"/>
                      </a:lnTo>
                      <a:lnTo>
                        <a:pt x="204" y="174"/>
                      </a:lnTo>
                      <a:lnTo>
                        <a:pt x="201" y="176"/>
                      </a:lnTo>
                      <a:lnTo>
                        <a:pt x="200" y="180"/>
                      </a:lnTo>
                      <a:lnTo>
                        <a:pt x="198" y="180"/>
                      </a:lnTo>
                      <a:lnTo>
                        <a:pt x="194" y="178"/>
                      </a:lnTo>
                      <a:lnTo>
                        <a:pt x="191" y="174"/>
                      </a:lnTo>
                      <a:lnTo>
                        <a:pt x="187" y="176"/>
                      </a:lnTo>
                      <a:lnTo>
                        <a:pt x="180" y="183"/>
                      </a:lnTo>
                      <a:lnTo>
                        <a:pt x="176" y="180"/>
                      </a:lnTo>
                      <a:lnTo>
                        <a:pt x="174" y="178"/>
                      </a:lnTo>
                      <a:lnTo>
                        <a:pt x="165" y="185"/>
                      </a:lnTo>
                      <a:lnTo>
                        <a:pt x="162" y="185"/>
                      </a:lnTo>
                      <a:lnTo>
                        <a:pt x="156" y="189"/>
                      </a:lnTo>
                      <a:lnTo>
                        <a:pt x="155" y="191"/>
                      </a:lnTo>
                      <a:lnTo>
                        <a:pt x="150" y="196"/>
                      </a:lnTo>
                      <a:lnTo>
                        <a:pt x="139" y="196"/>
                      </a:lnTo>
                      <a:lnTo>
                        <a:pt x="131" y="189"/>
                      </a:lnTo>
                      <a:lnTo>
                        <a:pt x="126" y="189"/>
                      </a:lnTo>
                      <a:lnTo>
                        <a:pt x="121" y="191"/>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11" name="Freeform 167"/>
                <p:cNvSpPr>
                  <a:spLocks/>
                </p:cNvSpPr>
                <p:nvPr/>
              </p:nvSpPr>
              <p:spPr bwMode="auto">
                <a:xfrm rot="1627522">
                  <a:off x="3490" y="2438"/>
                  <a:ext cx="206" cy="372"/>
                </a:xfrm>
                <a:custGeom>
                  <a:avLst/>
                  <a:gdLst>
                    <a:gd name="T0" fmla="*/ 106 w 166"/>
                    <a:gd name="T1" fmla="*/ 220 h 250"/>
                    <a:gd name="T2" fmla="*/ 97 w 166"/>
                    <a:gd name="T3" fmla="*/ 230 h 250"/>
                    <a:gd name="T4" fmla="*/ 92 w 166"/>
                    <a:gd name="T5" fmla="*/ 250 h 250"/>
                    <a:gd name="T6" fmla="*/ 84 w 166"/>
                    <a:gd name="T7" fmla="*/ 243 h 250"/>
                    <a:gd name="T8" fmla="*/ 60 w 166"/>
                    <a:gd name="T9" fmla="*/ 249 h 250"/>
                    <a:gd name="T10" fmla="*/ 55 w 166"/>
                    <a:gd name="T11" fmla="*/ 240 h 250"/>
                    <a:gd name="T12" fmla="*/ 63 w 166"/>
                    <a:gd name="T13" fmla="*/ 236 h 250"/>
                    <a:gd name="T14" fmla="*/ 49 w 166"/>
                    <a:gd name="T15" fmla="*/ 233 h 250"/>
                    <a:gd name="T16" fmla="*/ 31 w 166"/>
                    <a:gd name="T17" fmla="*/ 222 h 250"/>
                    <a:gd name="T18" fmla="*/ 14 w 166"/>
                    <a:gd name="T19" fmla="*/ 225 h 250"/>
                    <a:gd name="T20" fmla="*/ 3 w 166"/>
                    <a:gd name="T21" fmla="*/ 209 h 250"/>
                    <a:gd name="T22" fmla="*/ 10 w 166"/>
                    <a:gd name="T23" fmla="*/ 188 h 250"/>
                    <a:gd name="T24" fmla="*/ 3 w 166"/>
                    <a:gd name="T25" fmla="*/ 179 h 250"/>
                    <a:gd name="T26" fmla="*/ 4 w 166"/>
                    <a:gd name="T27" fmla="*/ 164 h 250"/>
                    <a:gd name="T28" fmla="*/ 4 w 166"/>
                    <a:gd name="T29" fmla="*/ 155 h 250"/>
                    <a:gd name="T30" fmla="*/ 1 w 166"/>
                    <a:gd name="T31" fmla="*/ 143 h 250"/>
                    <a:gd name="T32" fmla="*/ 9 w 166"/>
                    <a:gd name="T33" fmla="*/ 126 h 250"/>
                    <a:gd name="T34" fmla="*/ 18 w 166"/>
                    <a:gd name="T35" fmla="*/ 101 h 250"/>
                    <a:gd name="T36" fmla="*/ 20 w 166"/>
                    <a:gd name="T37" fmla="*/ 88 h 250"/>
                    <a:gd name="T38" fmla="*/ 15 w 166"/>
                    <a:gd name="T39" fmla="*/ 77 h 250"/>
                    <a:gd name="T40" fmla="*/ 21 w 166"/>
                    <a:gd name="T41" fmla="*/ 72 h 250"/>
                    <a:gd name="T42" fmla="*/ 22 w 166"/>
                    <a:gd name="T43" fmla="*/ 52 h 250"/>
                    <a:gd name="T44" fmla="*/ 26 w 166"/>
                    <a:gd name="T45" fmla="*/ 29 h 250"/>
                    <a:gd name="T46" fmla="*/ 44 w 166"/>
                    <a:gd name="T47" fmla="*/ 34 h 250"/>
                    <a:gd name="T48" fmla="*/ 61 w 166"/>
                    <a:gd name="T49" fmla="*/ 27 h 250"/>
                    <a:gd name="T50" fmla="*/ 79 w 166"/>
                    <a:gd name="T51" fmla="*/ 16 h 250"/>
                    <a:gd name="T52" fmla="*/ 92 w 166"/>
                    <a:gd name="T53" fmla="*/ 14 h 250"/>
                    <a:gd name="T54" fmla="*/ 103 w 166"/>
                    <a:gd name="T55" fmla="*/ 18 h 250"/>
                    <a:gd name="T56" fmla="*/ 109 w 166"/>
                    <a:gd name="T57" fmla="*/ 12 h 250"/>
                    <a:gd name="T58" fmla="*/ 112 w 166"/>
                    <a:gd name="T59" fmla="*/ 5 h 250"/>
                    <a:gd name="T60" fmla="*/ 122 w 166"/>
                    <a:gd name="T61" fmla="*/ 0 h 250"/>
                    <a:gd name="T62" fmla="*/ 141 w 166"/>
                    <a:gd name="T63" fmla="*/ 38 h 250"/>
                    <a:gd name="T64" fmla="*/ 139 w 166"/>
                    <a:gd name="T65" fmla="*/ 48 h 250"/>
                    <a:gd name="T66" fmla="*/ 141 w 166"/>
                    <a:gd name="T67" fmla="*/ 57 h 250"/>
                    <a:gd name="T68" fmla="*/ 152 w 166"/>
                    <a:gd name="T69" fmla="*/ 78 h 250"/>
                    <a:gd name="T70" fmla="*/ 156 w 166"/>
                    <a:gd name="T71" fmla="*/ 88 h 250"/>
                    <a:gd name="T72" fmla="*/ 164 w 166"/>
                    <a:gd name="T73" fmla="*/ 123 h 250"/>
                    <a:gd name="T74" fmla="*/ 162 w 166"/>
                    <a:gd name="T75" fmla="*/ 136 h 250"/>
                    <a:gd name="T76" fmla="*/ 163 w 166"/>
                    <a:gd name="T77" fmla="*/ 146 h 250"/>
                    <a:gd name="T78" fmla="*/ 152 w 166"/>
                    <a:gd name="T79" fmla="*/ 153 h 250"/>
                    <a:gd name="T80" fmla="*/ 158 w 166"/>
                    <a:gd name="T81" fmla="*/ 162 h 250"/>
                    <a:gd name="T82" fmla="*/ 150 w 166"/>
                    <a:gd name="T83" fmla="*/ 172 h 250"/>
                    <a:gd name="T84" fmla="*/ 150 w 166"/>
                    <a:gd name="T85" fmla="*/ 180 h 250"/>
                    <a:gd name="T86" fmla="*/ 145 w 166"/>
                    <a:gd name="T87" fmla="*/ 188 h 250"/>
                    <a:gd name="T88" fmla="*/ 148 w 166"/>
                    <a:gd name="T89" fmla="*/ 195 h 250"/>
                    <a:gd name="T90" fmla="*/ 140 w 166"/>
                    <a:gd name="T91" fmla="*/ 207 h 250"/>
                    <a:gd name="T92" fmla="*/ 121 w 166"/>
                    <a:gd name="T93" fmla="*/ 225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6" h="250">
                      <a:moveTo>
                        <a:pt x="121" y="225"/>
                      </a:moveTo>
                      <a:lnTo>
                        <a:pt x="116" y="225"/>
                      </a:lnTo>
                      <a:lnTo>
                        <a:pt x="106" y="220"/>
                      </a:lnTo>
                      <a:lnTo>
                        <a:pt x="103" y="219"/>
                      </a:lnTo>
                      <a:lnTo>
                        <a:pt x="98" y="220"/>
                      </a:lnTo>
                      <a:lnTo>
                        <a:pt x="97" y="230"/>
                      </a:lnTo>
                      <a:lnTo>
                        <a:pt x="98" y="238"/>
                      </a:lnTo>
                      <a:lnTo>
                        <a:pt x="96" y="245"/>
                      </a:lnTo>
                      <a:lnTo>
                        <a:pt x="92" y="250"/>
                      </a:lnTo>
                      <a:lnTo>
                        <a:pt x="90" y="249"/>
                      </a:lnTo>
                      <a:lnTo>
                        <a:pt x="88" y="244"/>
                      </a:lnTo>
                      <a:lnTo>
                        <a:pt x="84" y="243"/>
                      </a:lnTo>
                      <a:lnTo>
                        <a:pt x="80" y="250"/>
                      </a:lnTo>
                      <a:lnTo>
                        <a:pt x="70" y="250"/>
                      </a:lnTo>
                      <a:lnTo>
                        <a:pt x="60" y="249"/>
                      </a:lnTo>
                      <a:lnTo>
                        <a:pt x="55" y="246"/>
                      </a:lnTo>
                      <a:lnTo>
                        <a:pt x="54" y="243"/>
                      </a:lnTo>
                      <a:lnTo>
                        <a:pt x="55" y="240"/>
                      </a:lnTo>
                      <a:lnTo>
                        <a:pt x="57" y="238"/>
                      </a:lnTo>
                      <a:lnTo>
                        <a:pt x="61" y="238"/>
                      </a:lnTo>
                      <a:lnTo>
                        <a:pt x="63" y="236"/>
                      </a:lnTo>
                      <a:lnTo>
                        <a:pt x="62" y="233"/>
                      </a:lnTo>
                      <a:lnTo>
                        <a:pt x="54" y="233"/>
                      </a:lnTo>
                      <a:lnTo>
                        <a:pt x="49" y="233"/>
                      </a:lnTo>
                      <a:lnTo>
                        <a:pt x="42" y="227"/>
                      </a:lnTo>
                      <a:lnTo>
                        <a:pt x="34" y="221"/>
                      </a:lnTo>
                      <a:lnTo>
                        <a:pt x="31" y="222"/>
                      </a:lnTo>
                      <a:lnTo>
                        <a:pt x="22" y="225"/>
                      </a:lnTo>
                      <a:lnTo>
                        <a:pt x="18" y="224"/>
                      </a:lnTo>
                      <a:lnTo>
                        <a:pt x="14" y="225"/>
                      </a:lnTo>
                      <a:lnTo>
                        <a:pt x="0" y="219"/>
                      </a:lnTo>
                      <a:lnTo>
                        <a:pt x="2" y="213"/>
                      </a:lnTo>
                      <a:lnTo>
                        <a:pt x="3" y="209"/>
                      </a:lnTo>
                      <a:lnTo>
                        <a:pt x="3" y="206"/>
                      </a:lnTo>
                      <a:lnTo>
                        <a:pt x="9" y="197"/>
                      </a:lnTo>
                      <a:lnTo>
                        <a:pt x="10" y="188"/>
                      </a:lnTo>
                      <a:lnTo>
                        <a:pt x="9" y="188"/>
                      </a:lnTo>
                      <a:lnTo>
                        <a:pt x="3" y="182"/>
                      </a:lnTo>
                      <a:lnTo>
                        <a:pt x="3" y="179"/>
                      </a:lnTo>
                      <a:lnTo>
                        <a:pt x="7" y="173"/>
                      </a:lnTo>
                      <a:lnTo>
                        <a:pt x="9" y="170"/>
                      </a:lnTo>
                      <a:lnTo>
                        <a:pt x="4" y="164"/>
                      </a:lnTo>
                      <a:lnTo>
                        <a:pt x="3" y="160"/>
                      </a:lnTo>
                      <a:lnTo>
                        <a:pt x="3" y="158"/>
                      </a:lnTo>
                      <a:lnTo>
                        <a:pt x="4" y="155"/>
                      </a:lnTo>
                      <a:lnTo>
                        <a:pt x="3" y="150"/>
                      </a:lnTo>
                      <a:lnTo>
                        <a:pt x="1" y="146"/>
                      </a:lnTo>
                      <a:lnTo>
                        <a:pt x="1" y="143"/>
                      </a:lnTo>
                      <a:lnTo>
                        <a:pt x="2" y="138"/>
                      </a:lnTo>
                      <a:lnTo>
                        <a:pt x="4" y="134"/>
                      </a:lnTo>
                      <a:lnTo>
                        <a:pt x="9" y="126"/>
                      </a:lnTo>
                      <a:lnTo>
                        <a:pt x="10" y="118"/>
                      </a:lnTo>
                      <a:lnTo>
                        <a:pt x="16" y="112"/>
                      </a:lnTo>
                      <a:lnTo>
                        <a:pt x="18" y="101"/>
                      </a:lnTo>
                      <a:lnTo>
                        <a:pt x="15" y="98"/>
                      </a:lnTo>
                      <a:lnTo>
                        <a:pt x="15" y="94"/>
                      </a:lnTo>
                      <a:lnTo>
                        <a:pt x="20" y="88"/>
                      </a:lnTo>
                      <a:lnTo>
                        <a:pt x="20" y="82"/>
                      </a:lnTo>
                      <a:lnTo>
                        <a:pt x="15" y="80"/>
                      </a:lnTo>
                      <a:lnTo>
                        <a:pt x="15" y="77"/>
                      </a:lnTo>
                      <a:lnTo>
                        <a:pt x="16" y="74"/>
                      </a:lnTo>
                      <a:lnTo>
                        <a:pt x="18" y="71"/>
                      </a:lnTo>
                      <a:lnTo>
                        <a:pt x="21" y="72"/>
                      </a:lnTo>
                      <a:lnTo>
                        <a:pt x="25" y="68"/>
                      </a:lnTo>
                      <a:lnTo>
                        <a:pt x="24" y="59"/>
                      </a:lnTo>
                      <a:lnTo>
                        <a:pt x="22" y="52"/>
                      </a:lnTo>
                      <a:lnTo>
                        <a:pt x="19" y="39"/>
                      </a:lnTo>
                      <a:lnTo>
                        <a:pt x="24" y="34"/>
                      </a:lnTo>
                      <a:lnTo>
                        <a:pt x="26" y="29"/>
                      </a:lnTo>
                      <a:lnTo>
                        <a:pt x="31" y="27"/>
                      </a:lnTo>
                      <a:lnTo>
                        <a:pt x="36" y="27"/>
                      </a:lnTo>
                      <a:lnTo>
                        <a:pt x="44" y="34"/>
                      </a:lnTo>
                      <a:lnTo>
                        <a:pt x="55" y="34"/>
                      </a:lnTo>
                      <a:lnTo>
                        <a:pt x="60" y="29"/>
                      </a:lnTo>
                      <a:lnTo>
                        <a:pt x="61" y="27"/>
                      </a:lnTo>
                      <a:lnTo>
                        <a:pt x="67" y="23"/>
                      </a:lnTo>
                      <a:lnTo>
                        <a:pt x="70" y="23"/>
                      </a:lnTo>
                      <a:lnTo>
                        <a:pt x="79" y="16"/>
                      </a:lnTo>
                      <a:lnTo>
                        <a:pt x="81" y="18"/>
                      </a:lnTo>
                      <a:lnTo>
                        <a:pt x="85" y="21"/>
                      </a:lnTo>
                      <a:lnTo>
                        <a:pt x="92" y="14"/>
                      </a:lnTo>
                      <a:lnTo>
                        <a:pt x="96" y="12"/>
                      </a:lnTo>
                      <a:lnTo>
                        <a:pt x="99" y="16"/>
                      </a:lnTo>
                      <a:lnTo>
                        <a:pt x="103" y="18"/>
                      </a:lnTo>
                      <a:lnTo>
                        <a:pt x="105" y="18"/>
                      </a:lnTo>
                      <a:lnTo>
                        <a:pt x="106" y="14"/>
                      </a:lnTo>
                      <a:lnTo>
                        <a:pt x="109" y="12"/>
                      </a:lnTo>
                      <a:lnTo>
                        <a:pt x="111" y="10"/>
                      </a:lnTo>
                      <a:lnTo>
                        <a:pt x="112" y="8"/>
                      </a:lnTo>
                      <a:lnTo>
                        <a:pt x="112" y="5"/>
                      </a:lnTo>
                      <a:lnTo>
                        <a:pt x="116" y="3"/>
                      </a:lnTo>
                      <a:lnTo>
                        <a:pt x="120" y="0"/>
                      </a:lnTo>
                      <a:lnTo>
                        <a:pt x="122" y="0"/>
                      </a:lnTo>
                      <a:lnTo>
                        <a:pt x="123" y="2"/>
                      </a:lnTo>
                      <a:lnTo>
                        <a:pt x="134" y="21"/>
                      </a:lnTo>
                      <a:lnTo>
                        <a:pt x="141" y="38"/>
                      </a:lnTo>
                      <a:lnTo>
                        <a:pt x="144" y="44"/>
                      </a:lnTo>
                      <a:lnTo>
                        <a:pt x="141" y="47"/>
                      </a:lnTo>
                      <a:lnTo>
                        <a:pt x="139" y="48"/>
                      </a:lnTo>
                      <a:lnTo>
                        <a:pt x="138" y="51"/>
                      </a:lnTo>
                      <a:lnTo>
                        <a:pt x="138" y="54"/>
                      </a:lnTo>
                      <a:lnTo>
                        <a:pt x="141" y="57"/>
                      </a:lnTo>
                      <a:lnTo>
                        <a:pt x="151" y="64"/>
                      </a:lnTo>
                      <a:lnTo>
                        <a:pt x="152" y="70"/>
                      </a:lnTo>
                      <a:lnTo>
                        <a:pt x="152" y="78"/>
                      </a:lnTo>
                      <a:lnTo>
                        <a:pt x="153" y="81"/>
                      </a:lnTo>
                      <a:lnTo>
                        <a:pt x="154" y="86"/>
                      </a:lnTo>
                      <a:lnTo>
                        <a:pt x="156" y="88"/>
                      </a:lnTo>
                      <a:lnTo>
                        <a:pt x="156" y="112"/>
                      </a:lnTo>
                      <a:lnTo>
                        <a:pt x="160" y="114"/>
                      </a:lnTo>
                      <a:lnTo>
                        <a:pt x="164" y="123"/>
                      </a:lnTo>
                      <a:lnTo>
                        <a:pt x="166" y="130"/>
                      </a:lnTo>
                      <a:lnTo>
                        <a:pt x="165" y="134"/>
                      </a:lnTo>
                      <a:lnTo>
                        <a:pt x="162" y="136"/>
                      </a:lnTo>
                      <a:lnTo>
                        <a:pt x="160" y="138"/>
                      </a:lnTo>
                      <a:lnTo>
                        <a:pt x="164" y="138"/>
                      </a:lnTo>
                      <a:lnTo>
                        <a:pt x="163" y="146"/>
                      </a:lnTo>
                      <a:lnTo>
                        <a:pt x="160" y="149"/>
                      </a:lnTo>
                      <a:lnTo>
                        <a:pt x="153" y="150"/>
                      </a:lnTo>
                      <a:lnTo>
                        <a:pt x="152" y="153"/>
                      </a:lnTo>
                      <a:lnTo>
                        <a:pt x="159" y="154"/>
                      </a:lnTo>
                      <a:lnTo>
                        <a:pt x="159" y="156"/>
                      </a:lnTo>
                      <a:lnTo>
                        <a:pt x="158" y="162"/>
                      </a:lnTo>
                      <a:lnTo>
                        <a:pt x="151" y="166"/>
                      </a:lnTo>
                      <a:lnTo>
                        <a:pt x="147" y="171"/>
                      </a:lnTo>
                      <a:lnTo>
                        <a:pt x="150" y="172"/>
                      </a:lnTo>
                      <a:lnTo>
                        <a:pt x="156" y="171"/>
                      </a:lnTo>
                      <a:lnTo>
                        <a:pt x="156" y="174"/>
                      </a:lnTo>
                      <a:lnTo>
                        <a:pt x="150" y="180"/>
                      </a:lnTo>
                      <a:lnTo>
                        <a:pt x="148" y="182"/>
                      </a:lnTo>
                      <a:lnTo>
                        <a:pt x="147" y="185"/>
                      </a:lnTo>
                      <a:lnTo>
                        <a:pt x="145" y="188"/>
                      </a:lnTo>
                      <a:lnTo>
                        <a:pt x="145" y="191"/>
                      </a:lnTo>
                      <a:lnTo>
                        <a:pt x="147" y="192"/>
                      </a:lnTo>
                      <a:lnTo>
                        <a:pt x="148" y="195"/>
                      </a:lnTo>
                      <a:lnTo>
                        <a:pt x="142" y="203"/>
                      </a:lnTo>
                      <a:lnTo>
                        <a:pt x="139" y="203"/>
                      </a:lnTo>
                      <a:lnTo>
                        <a:pt x="140" y="207"/>
                      </a:lnTo>
                      <a:lnTo>
                        <a:pt x="130" y="208"/>
                      </a:lnTo>
                      <a:lnTo>
                        <a:pt x="124" y="220"/>
                      </a:lnTo>
                      <a:lnTo>
                        <a:pt x="121" y="225"/>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12" name="Freeform 168"/>
                <p:cNvSpPr>
                  <a:spLocks/>
                </p:cNvSpPr>
                <p:nvPr/>
              </p:nvSpPr>
              <p:spPr bwMode="auto">
                <a:xfrm rot="1627522">
                  <a:off x="3379" y="2347"/>
                  <a:ext cx="178" cy="363"/>
                </a:xfrm>
                <a:custGeom>
                  <a:avLst/>
                  <a:gdLst>
                    <a:gd name="T0" fmla="*/ 84 w 144"/>
                    <a:gd name="T1" fmla="*/ 242 h 242"/>
                    <a:gd name="T2" fmla="*/ 79 w 144"/>
                    <a:gd name="T3" fmla="*/ 234 h 242"/>
                    <a:gd name="T4" fmla="*/ 73 w 144"/>
                    <a:gd name="T5" fmla="*/ 225 h 242"/>
                    <a:gd name="T6" fmla="*/ 66 w 144"/>
                    <a:gd name="T7" fmla="*/ 225 h 242"/>
                    <a:gd name="T8" fmla="*/ 54 w 144"/>
                    <a:gd name="T9" fmla="*/ 219 h 242"/>
                    <a:gd name="T10" fmla="*/ 42 w 144"/>
                    <a:gd name="T11" fmla="*/ 210 h 242"/>
                    <a:gd name="T12" fmla="*/ 27 w 144"/>
                    <a:gd name="T13" fmla="*/ 211 h 242"/>
                    <a:gd name="T14" fmla="*/ 21 w 144"/>
                    <a:gd name="T15" fmla="*/ 194 h 242"/>
                    <a:gd name="T16" fmla="*/ 30 w 144"/>
                    <a:gd name="T17" fmla="*/ 185 h 242"/>
                    <a:gd name="T18" fmla="*/ 39 w 144"/>
                    <a:gd name="T19" fmla="*/ 158 h 242"/>
                    <a:gd name="T20" fmla="*/ 42 w 144"/>
                    <a:gd name="T21" fmla="*/ 122 h 242"/>
                    <a:gd name="T22" fmla="*/ 32 w 144"/>
                    <a:gd name="T23" fmla="*/ 103 h 242"/>
                    <a:gd name="T24" fmla="*/ 23 w 144"/>
                    <a:gd name="T25" fmla="*/ 102 h 242"/>
                    <a:gd name="T26" fmla="*/ 14 w 144"/>
                    <a:gd name="T27" fmla="*/ 107 h 242"/>
                    <a:gd name="T28" fmla="*/ 1 w 144"/>
                    <a:gd name="T29" fmla="*/ 103 h 242"/>
                    <a:gd name="T30" fmla="*/ 2 w 144"/>
                    <a:gd name="T31" fmla="*/ 84 h 242"/>
                    <a:gd name="T32" fmla="*/ 18 w 144"/>
                    <a:gd name="T33" fmla="*/ 89 h 242"/>
                    <a:gd name="T34" fmla="*/ 26 w 144"/>
                    <a:gd name="T35" fmla="*/ 83 h 242"/>
                    <a:gd name="T36" fmla="*/ 36 w 144"/>
                    <a:gd name="T37" fmla="*/ 59 h 242"/>
                    <a:gd name="T38" fmla="*/ 37 w 144"/>
                    <a:gd name="T39" fmla="*/ 35 h 242"/>
                    <a:gd name="T40" fmla="*/ 30 w 144"/>
                    <a:gd name="T41" fmla="*/ 25 h 242"/>
                    <a:gd name="T42" fmla="*/ 31 w 144"/>
                    <a:gd name="T43" fmla="*/ 15 h 242"/>
                    <a:gd name="T44" fmla="*/ 41 w 144"/>
                    <a:gd name="T45" fmla="*/ 15 h 242"/>
                    <a:gd name="T46" fmla="*/ 47 w 144"/>
                    <a:gd name="T47" fmla="*/ 13 h 242"/>
                    <a:gd name="T48" fmla="*/ 51 w 144"/>
                    <a:gd name="T49" fmla="*/ 7 h 242"/>
                    <a:gd name="T50" fmla="*/ 72 w 144"/>
                    <a:gd name="T51" fmla="*/ 14 h 242"/>
                    <a:gd name="T52" fmla="*/ 86 w 144"/>
                    <a:gd name="T53" fmla="*/ 13 h 242"/>
                    <a:gd name="T54" fmla="*/ 91 w 144"/>
                    <a:gd name="T55" fmla="*/ 7 h 242"/>
                    <a:gd name="T56" fmla="*/ 98 w 144"/>
                    <a:gd name="T57" fmla="*/ 11 h 242"/>
                    <a:gd name="T58" fmla="*/ 102 w 144"/>
                    <a:gd name="T59" fmla="*/ 18 h 242"/>
                    <a:gd name="T60" fmla="*/ 110 w 144"/>
                    <a:gd name="T61" fmla="*/ 19 h 242"/>
                    <a:gd name="T62" fmla="*/ 117 w 144"/>
                    <a:gd name="T63" fmla="*/ 19 h 242"/>
                    <a:gd name="T64" fmla="*/ 125 w 144"/>
                    <a:gd name="T65" fmla="*/ 15 h 242"/>
                    <a:gd name="T66" fmla="*/ 129 w 144"/>
                    <a:gd name="T67" fmla="*/ 2 h 242"/>
                    <a:gd name="T68" fmla="*/ 132 w 144"/>
                    <a:gd name="T69" fmla="*/ 2 h 242"/>
                    <a:gd name="T70" fmla="*/ 132 w 144"/>
                    <a:gd name="T71" fmla="*/ 11 h 242"/>
                    <a:gd name="T72" fmla="*/ 134 w 144"/>
                    <a:gd name="T73" fmla="*/ 20 h 242"/>
                    <a:gd name="T74" fmla="*/ 143 w 144"/>
                    <a:gd name="T75" fmla="*/ 17 h 242"/>
                    <a:gd name="T76" fmla="*/ 144 w 144"/>
                    <a:gd name="T77" fmla="*/ 26 h 242"/>
                    <a:gd name="T78" fmla="*/ 138 w 144"/>
                    <a:gd name="T79" fmla="*/ 35 h 242"/>
                    <a:gd name="T80" fmla="*/ 139 w 144"/>
                    <a:gd name="T81" fmla="*/ 44 h 242"/>
                    <a:gd name="T82" fmla="*/ 132 w 144"/>
                    <a:gd name="T83" fmla="*/ 54 h 242"/>
                    <a:gd name="T84" fmla="*/ 137 w 144"/>
                    <a:gd name="T85" fmla="*/ 74 h 242"/>
                    <a:gd name="T86" fmla="*/ 134 w 144"/>
                    <a:gd name="T87" fmla="*/ 87 h 242"/>
                    <a:gd name="T88" fmla="*/ 129 w 144"/>
                    <a:gd name="T89" fmla="*/ 89 h 242"/>
                    <a:gd name="T90" fmla="*/ 128 w 144"/>
                    <a:gd name="T91" fmla="*/ 95 h 242"/>
                    <a:gd name="T92" fmla="*/ 133 w 144"/>
                    <a:gd name="T93" fmla="*/ 103 h 242"/>
                    <a:gd name="T94" fmla="*/ 128 w 144"/>
                    <a:gd name="T95" fmla="*/ 113 h 242"/>
                    <a:gd name="T96" fmla="*/ 129 w 144"/>
                    <a:gd name="T97" fmla="*/ 127 h 242"/>
                    <a:gd name="T98" fmla="*/ 122 w 144"/>
                    <a:gd name="T99" fmla="*/ 141 h 242"/>
                    <a:gd name="T100" fmla="*/ 115 w 144"/>
                    <a:gd name="T101" fmla="*/ 153 h 242"/>
                    <a:gd name="T102" fmla="*/ 114 w 144"/>
                    <a:gd name="T103" fmla="*/ 161 h 242"/>
                    <a:gd name="T104" fmla="*/ 117 w 144"/>
                    <a:gd name="T105" fmla="*/ 170 h 242"/>
                    <a:gd name="T106" fmla="*/ 116 w 144"/>
                    <a:gd name="T107" fmla="*/ 175 h 242"/>
                    <a:gd name="T108" fmla="*/ 122 w 144"/>
                    <a:gd name="T109" fmla="*/ 185 h 242"/>
                    <a:gd name="T110" fmla="*/ 116 w 144"/>
                    <a:gd name="T111" fmla="*/ 194 h 242"/>
                    <a:gd name="T112" fmla="*/ 122 w 144"/>
                    <a:gd name="T113" fmla="*/ 203 h 242"/>
                    <a:gd name="T114" fmla="*/ 122 w 144"/>
                    <a:gd name="T115" fmla="*/ 212 h 242"/>
                    <a:gd name="T116" fmla="*/ 116 w 144"/>
                    <a:gd name="T117" fmla="*/ 224 h 242"/>
                    <a:gd name="T118" fmla="*/ 113 w 144"/>
                    <a:gd name="T119" fmla="*/ 234 h 242"/>
                    <a:gd name="T120" fmla="*/ 101 w 144"/>
                    <a:gd name="T121" fmla="*/ 236 h 242"/>
                    <a:gd name="T122" fmla="*/ 93 w 144"/>
                    <a:gd name="T123" fmla="*/ 242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4" h="242">
                      <a:moveTo>
                        <a:pt x="90" y="242"/>
                      </a:moveTo>
                      <a:lnTo>
                        <a:pt x="84" y="242"/>
                      </a:lnTo>
                      <a:lnTo>
                        <a:pt x="81" y="240"/>
                      </a:lnTo>
                      <a:lnTo>
                        <a:pt x="79" y="234"/>
                      </a:lnTo>
                      <a:lnTo>
                        <a:pt x="74" y="229"/>
                      </a:lnTo>
                      <a:lnTo>
                        <a:pt x="73" y="225"/>
                      </a:lnTo>
                      <a:lnTo>
                        <a:pt x="68" y="223"/>
                      </a:lnTo>
                      <a:lnTo>
                        <a:pt x="66" y="225"/>
                      </a:lnTo>
                      <a:lnTo>
                        <a:pt x="59" y="219"/>
                      </a:lnTo>
                      <a:lnTo>
                        <a:pt x="54" y="219"/>
                      </a:lnTo>
                      <a:lnTo>
                        <a:pt x="43" y="215"/>
                      </a:lnTo>
                      <a:lnTo>
                        <a:pt x="42" y="210"/>
                      </a:lnTo>
                      <a:lnTo>
                        <a:pt x="37" y="207"/>
                      </a:lnTo>
                      <a:lnTo>
                        <a:pt x="27" y="211"/>
                      </a:lnTo>
                      <a:lnTo>
                        <a:pt x="20" y="207"/>
                      </a:lnTo>
                      <a:lnTo>
                        <a:pt x="21" y="194"/>
                      </a:lnTo>
                      <a:lnTo>
                        <a:pt x="24" y="191"/>
                      </a:lnTo>
                      <a:lnTo>
                        <a:pt x="30" y="185"/>
                      </a:lnTo>
                      <a:lnTo>
                        <a:pt x="35" y="175"/>
                      </a:lnTo>
                      <a:lnTo>
                        <a:pt x="39" y="158"/>
                      </a:lnTo>
                      <a:lnTo>
                        <a:pt x="42" y="141"/>
                      </a:lnTo>
                      <a:lnTo>
                        <a:pt x="42" y="122"/>
                      </a:lnTo>
                      <a:lnTo>
                        <a:pt x="36" y="108"/>
                      </a:lnTo>
                      <a:lnTo>
                        <a:pt x="32" y="103"/>
                      </a:lnTo>
                      <a:lnTo>
                        <a:pt x="27" y="102"/>
                      </a:lnTo>
                      <a:lnTo>
                        <a:pt x="23" y="102"/>
                      </a:lnTo>
                      <a:lnTo>
                        <a:pt x="19" y="105"/>
                      </a:lnTo>
                      <a:lnTo>
                        <a:pt x="14" y="107"/>
                      </a:lnTo>
                      <a:lnTo>
                        <a:pt x="5" y="105"/>
                      </a:lnTo>
                      <a:lnTo>
                        <a:pt x="1" y="103"/>
                      </a:lnTo>
                      <a:lnTo>
                        <a:pt x="0" y="89"/>
                      </a:lnTo>
                      <a:lnTo>
                        <a:pt x="2" y="84"/>
                      </a:lnTo>
                      <a:lnTo>
                        <a:pt x="12" y="89"/>
                      </a:lnTo>
                      <a:lnTo>
                        <a:pt x="18" y="89"/>
                      </a:lnTo>
                      <a:lnTo>
                        <a:pt x="23" y="86"/>
                      </a:lnTo>
                      <a:lnTo>
                        <a:pt x="26" y="83"/>
                      </a:lnTo>
                      <a:lnTo>
                        <a:pt x="29" y="78"/>
                      </a:lnTo>
                      <a:lnTo>
                        <a:pt x="36" y="59"/>
                      </a:lnTo>
                      <a:lnTo>
                        <a:pt x="37" y="45"/>
                      </a:lnTo>
                      <a:lnTo>
                        <a:pt x="37" y="35"/>
                      </a:lnTo>
                      <a:lnTo>
                        <a:pt x="36" y="31"/>
                      </a:lnTo>
                      <a:lnTo>
                        <a:pt x="30" y="25"/>
                      </a:lnTo>
                      <a:lnTo>
                        <a:pt x="30" y="21"/>
                      </a:lnTo>
                      <a:lnTo>
                        <a:pt x="31" y="15"/>
                      </a:lnTo>
                      <a:lnTo>
                        <a:pt x="35" y="14"/>
                      </a:lnTo>
                      <a:lnTo>
                        <a:pt x="41" y="15"/>
                      </a:lnTo>
                      <a:lnTo>
                        <a:pt x="43" y="15"/>
                      </a:lnTo>
                      <a:lnTo>
                        <a:pt x="47" y="13"/>
                      </a:lnTo>
                      <a:lnTo>
                        <a:pt x="48" y="7"/>
                      </a:lnTo>
                      <a:lnTo>
                        <a:pt x="51" y="7"/>
                      </a:lnTo>
                      <a:lnTo>
                        <a:pt x="60" y="13"/>
                      </a:lnTo>
                      <a:lnTo>
                        <a:pt x="72" y="14"/>
                      </a:lnTo>
                      <a:lnTo>
                        <a:pt x="75" y="12"/>
                      </a:lnTo>
                      <a:lnTo>
                        <a:pt x="86" y="13"/>
                      </a:lnTo>
                      <a:lnTo>
                        <a:pt x="87" y="9"/>
                      </a:lnTo>
                      <a:lnTo>
                        <a:pt x="91" y="7"/>
                      </a:lnTo>
                      <a:lnTo>
                        <a:pt x="95" y="7"/>
                      </a:lnTo>
                      <a:lnTo>
                        <a:pt x="98" y="11"/>
                      </a:lnTo>
                      <a:lnTo>
                        <a:pt x="101" y="15"/>
                      </a:lnTo>
                      <a:lnTo>
                        <a:pt x="102" y="18"/>
                      </a:lnTo>
                      <a:lnTo>
                        <a:pt x="108" y="21"/>
                      </a:lnTo>
                      <a:lnTo>
                        <a:pt x="110" y="19"/>
                      </a:lnTo>
                      <a:lnTo>
                        <a:pt x="114" y="18"/>
                      </a:lnTo>
                      <a:lnTo>
                        <a:pt x="117" y="19"/>
                      </a:lnTo>
                      <a:lnTo>
                        <a:pt x="121" y="17"/>
                      </a:lnTo>
                      <a:lnTo>
                        <a:pt x="125" y="15"/>
                      </a:lnTo>
                      <a:lnTo>
                        <a:pt x="128" y="7"/>
                      </a:lnTo>
                      <a:lnTo>
                        <a:pt x="129" y="2"/>
                      </a:lnTo>
                      <a:lnTo>
                        <a:pt x="131" y="0"/>
                      </a:lnTo>
                      <a:lnTo>
                        <a:pt x="132" y="2"/>
                      </a:lnTo>
                      <a:lnTo>
                        <a:pt x="133" y="8"/>
                      </a:lnTo>
                      <a:lnTo>
                        <a:pt x="132" y="11"/>
                      </a:lnTo>
                      <a:lnTo>
                        <a:pt x="129" y="14"/>
                      </a:lnTo>
                      <a:lnTo>
                        <a:pt x="134" y="20"/>
                      </a:lnTo>
                      <a:lnTo>
                        <a:pt x="139" y="20"/>
                      </a:lnTo>
                      <a:lnTo>
                        <a:pt x="143" y="17"/>
                      </a:lnTo>
                      <a:lnTo>
                        <a:pt x="144" y="18"/>
                      </a:lnTo>
                      <a:lnTo>
                        <a:pt x="144" y="26"/>
                      </a:lnTo>
                      <a:lnTo>
                        <a:pt x="138" y="30"/>
                      </a:lnTo>
                      <a:lnTo>
                        <a:pt x="138" y="35"/>
                      </a:lnTo>
                      <a:lnTo>
                        <a:pt x="139" y="43"/>
                      </a:lnTo>
                      <a:lnTo>
                        <a:pt x="139" y="44"/>
                      </a:lnTo>
                      <a:lnTo>
                        <a:pt x="137" y="49"/>
                      </a:lnTo>
                      <a:lnTo>
                        <a:pt x="132" y="54"/>
                      </a:lnTo>
                      <a:lnTo>
                        <a:pt x="135" y="67"/>
                      </a:lnTo>
                      <a:lnTo>
                        <a:pt x="137" y="74"/>
                      </a:lnTo>
                      <a:lnTo>
                        <a:pt x="138" y="83"/>
                      </a:lnTo>
                      <a:lnTo>
                        <a:pt x="134" y="87"/>
                      </a:lnTo>
                      <a:lnTo>
                        <a:pt x="131" y="86"/>
                      </a:lnTo>
                      <a:lnTo>
                        <a:pt x="129" y="89"/>
                      </a:lnTo>
                      <a:lnTo>
                        <a:pt x="128" y="92"/>
                      </a:lnTo>
                      <a:lnTo>
                        <a:pt x="128" y="95"/>
                      </a:lnTo>
                      <a:lnTo>
                        <a:pt x="133" y="97"/>
                      </a:lnTo>
                      <a:lnTo>
                        <a:pt x="133" y="103"/>
                      </a:lnTo>
                      <a:lnTo>
                        <a:pt x="128" y="109"/>
                      </a:lnTo>
                      <a:lnTo>
                        <a:pt x="128" y="113"/>
                      </a:lnTo>
                      <a:lnTo>
                        <a:pt x="131" y="116"/>
                      </a:lnTo>
                      <a:lnTo>
                        <a:pt x="129" y="127"/>
                      </a:lnTo>
                      <a:lnTo>
                        <a:pt x="123" y="133"/>
                      </a:lnTo>
                      <a:lnTo>
                        <a:pt x="122" y="141"/>
                      </a:lnTo>
                      <a:lnTo>
                        <a:pt x="117" y="149"/>
                      </a:lnTo>
                      <a:lnTo>
                        <a:pt x="115" y="153"/>
                      </a:lnTo>
                      <a:lnTo>
                        <a:pt x="114" y="158"/>
                      </a:lnTo>
                      <a:lnTo>
                        <a:pt x="114" y="161"/>
                      </a:lnTo>
                      <a:lnTo>
                        <a:pt x="116" y="165"/>
                      </a:lnTo>
                      <a:lnTo>
                        <a:pt x="117" y="170"/>
                      </a:lnTo>
                      <a:lnTo>
                        <a:pt x="116" y="173"/>
                      </a:lnTo>
                      <a:lnTo>
                        <a:pt x="116" y="175"/>
                      </a:lnTo>
                      <a:lnTo>
                        <a:pt x="117" y="179"/>
                      </a:lnTo>
                      <a:lnTo>
                        <a:pt x="122" y="185"/>
                      </a:lnTo>
                      <a:lnTo>
                        <a:pt x="120" y="188"/>
                      </a:lnTo>
                      <a:lnTo>
                        <a:pt x="116" y="194"/>
                      </a:lnTo>
                      <a:lnTo>
                        <a:pt x="116" y="197"/>
                      </a:lnTo>
                      <a:lnTo>
                        <a:pt x="122" y="203"/>
                      </a:lnTo>
                      <a:lnTo>
                        <a:pt x="123" y="203"/>
                      </a:lnTo>
                      <a:lnTo>
                        <a:pt x="122" y="212"/>
                      </a:lnTo>
                      <a:lnTo>
                        <a:pt x="116" y="221"/>
                      </a:lnTo>
                      <a:lnTo>
                        <a:pt x="116" y="224"/>
                      </a:lnTo>
                      <a:lnTo>
                        <a:pt x="115" y="228"/>
                      </a:lnTo>
                      <a:lnTo>
                        <a:pt x="113" y="234"/>
                      </a:lnTo>
                      <a:lnTo>
                        <a:pt x="108" y="231"/>
                      </a:lnTo>
                      <a:lnTo>
                        <a:pt x="101" y="236"/>
                      </a:lnTo>
                      <a:lnTo>
                        <a:pt x="99" y="240"/>
                      </a:lnTo>
                      <a:lnTo>
                        <a:pt x="93" y="242"/>
                      </a:lnTo>
                      <a:lnTo>
                        <a:pt x="90" y="242"/>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13" name="Freeform 169"/>
                <p:cNvSpPr>
                  <a:spLocks/>
                </p:cNvSpPr>
                <p:nvPr/>
              </p:nvSpPr>
              <p:spPr bwMode="auto">
                <a:xfrm rot="1627522">
                  <a:off x="2864" y="3226"/>
                  <a:ext cx="141" cy="83"/>
                </a:xfrm>
                <a:custGeom>
                  <a:avLst/>
                  <a:gdLst>
                    <a:gd name="T0" fmla="*/ 101 w 114"/>
                    <a:gd name="T1" fmla="*/ 41 h 58"/>
                    <a:gd name="T2" fmla="*/ 111 w 114"/>
                    <a:gd name="T3" fmla="*/ 37 h 58"/>
                    <a:gd name="T4" fmla="*/ 114 w 114"/>
                    <a:gd name="T5" fmla="*/ 29 h 58"/>
                    <a:gd name="T6" fmla="*/ 111 w 114"/>
                    <a:gd name="T7" fmla="*/ 19 h 58"/>
                    <a:gd name="T8" fmla="*/ 107 w 114"/>
                    <a:gd name="T9" fmla="*/ 15 h 58"/>
                    <a:gd name="T10" fmla="*/ 99 w 114"/>
                    <a:gd name="T11" fmla="*/ 13 h 58"/>
                    <a:gd name="T12" fmla="*/ 91 w 114"/>
                    <a:gd name="T13" fmla="*/ 16 h 58"/>
                    <a:gd name="T14" fmla="*/ 79 w 114"/>
                    <a:gd name="T15" fmla="*/ 19 h 58"/>
                    <a:gd name="T16" fmla="*/ 72 w 114"/>
                    <a:gd name="T17" fmla="*/ 12 h 58"/>
                    <a:gd name="T18" fmla="*/ 69 w 114"/>
                    <a:gd name="T19" fmla="*/ 13 h 58"/>
                    <a:gd name="T20" fmla="*/ 67 w 114"/>
                    <a:gd name="T21" fmla="*/ 15 h 58"/>
                    <a:gd name="T22" fmla="*/ 62 w 114"/>
                    <a:gd name="T23" fmla="*/ 17 h 58"/>
                    <a:gd name="T24" fmla="*/ 56 w 114"/>
                    <a:gd name="T25" fmla="*/ 17 h 58"/>
                    <a:gd name="T26" fmla="*/ 53 w 114"/>
                    <a:gd name="T27" fmla="*/ 11 h 58"/>
                    <a:gd name="T28" fmla="*/ 48 w 114"/>
                    <a:gd name="T29" fmla="*/ 9 h 58"/>
                    <a:gd name="T30" fmla="*/ 33 w 114"/>
                    <a:gd name="T31" fmla="*/ 6 h 58"/>
                    <a:gd name="T32" fmla="*/ 24 w 114"/>
                    <a:gd name="T33" fmla="*/ 1 h 58"/>
                    <a:gd name="T34" fmla="*/ 8 w 114"/>
                    <a:gd name="T35" fmla="*/ 5 h 58"/>
                    <a:gd name="T36" fmla="*/ 5 w 114"/>
                    <a:gd name="T37" fmla="*/ 10 h 58"/>
                    <a:gd name="T38" fmla="*/ 14 w 114"/>
                    <a:gd name="T39" fmla="*/ 28 h 58"/>
                    <a:gd name="T40" fmla="*/ 24 w 114"/>
                    <a:gd name="T41" fmla="*/ 35 h 58"/>
                    <a:gd name="T42" fmla="*/ 27 w 114"/>
                    <a:gd name="T43" fmla="*/ 37 h 58"/>
                    <a:gd name="T44" fmla="*/ 32 w 114"/>
                    <a:gd name="T45" fmla="*/ 39 h 58"/>
                    <a:gd name="T46" fmla="*/ 38 w 114"/>
                    <a:gd name="T47" fmla="*/ 41 h 58"/>
                    <a:gd name="T48" fmla="*/ 45 w 114"/>
                    <a:gd name="T49" fmla="*/ 40 h 58"/>
                    <a:gd name="T50" fmla="*/ 51 w 114"/>
                    <a:gd name="T51" fmla="*/ 43 h 58"/>
                    <a:gd name="T52" fmla="*/ 55 w 114"/>
                    <a:gd name="T53" fmla="*/ 52 h 58"/>
                    <a:gd name="T54" fmla="*/ 59 w 114"/>
                    <a:gd name="T55" fmla="*/ 58 h 58"/>
                    <a:gd name="T56" fmla="*/ 61 w 114"/>
                    <a:gd name="T57" fmla="*/ 52 h 58"/>
                    <a:gd name="T58" fmla="*/ 60 w 114"/>
                    <a:gd name="T59" fmla="*/ 47 h 58"/>
                    <a:gd name="T60" fmla="*/ 60 w 114"/>
                    <a:gd name="T61" fmla="*/ 41 h 58"/>
                    <a:gd name="T62" fmla="*/ 63 w 114"/>
                    <a:gd name="T63" fmla="*/ 42 h 58"/>
                    <a:gd name="T64" fmla="*/ 67 w 114"/>
                    <a:gd name="T65" fmla="*/ 40 h 58"/>
                    <a:gd name="T66" fmla="*/ 72 w 114"/>
                    <a:gd name="T67" fmla="*/ 37 h 58"/>
                    <a:gd name="T68" fmla="*/ 77 w 114"/>
                    <a:gd name="T69" fmla="*/ 42 h 58"/>
                    <a:gd name="T70" fmla="*/ 89 w 114"/>
                    <a:gd name="T71" fmla="*/ 46 h 58"/>
                    <a:gd name="T72" fmla="*/ 96 w 114"/>
                    <a:gd name="T73" fmla="*/ 5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4" h="58">
                      <a:moveTo>
                        <a:pt x="96" y="52"/>
                      </a:moveTo>
                      <a:lnTo>
                        <a:pt x="101" y="41"/>
                      </a:lnTo>
                      <a:lnTo>
                        <a:pt x="108" y="37"/>
                      </a:lnTo>
                      <a:lnTo>
                        <a:pt x="111" y="37"/>
                      </a:lnTo>
                      <a:lnTo>
                        <a:pt x="111" y="33"/>
                      </a:lnTo>
                      <a:lnTo>
                        <a:pt x="114" y="29"/>
                      </a:lnTo>
                      <a:lnTo>
                        <a:pt x="114" y="25"/>
                      </a:lnTo>
                      <a:lnTo>
                        <a:pt x="111" y="19"/>
                      </a:lnTo>
                      <a:lnTo>
                        <a:pt x="110" y="15"/>
                      </a:lnTo>
                      <a:lnTo>
                        <a:pt x="107" y="15"/>
                      </a:lnTo>
                      <a:lnTo>
                        <a:pt x="102" y="12"/>
                      </a:lnTo>
                      <a:lnTo>
                        <a:pt x="99" y="13"/>
                      </a:lnTo>
                      <a:lnTo>
                        <a:pt x="97" y="16"/>
                      </a:lnTo>
                      <a:lnTo>
                        <a:pt x="91" y="16"/>
                      </a:lnTo>
                      <a:lnTo>
                        <a:pt x="86" y="15"/>
                      </a:lnTo>
                      <a:lnTo>
                        <a:pt x="79" y="19"/>
                      </a:lnTo>
                      <a:lnTo>
                        <a:pt x="72" y="17"/>
                      </a:lnTo>
                      <a:lnTo>
                        <a:pt x="72" y="12"/>
                      </a:lnTo>
                      <a:lnTo>
                        <a:pt x="72" y="11"/>
                      </a:lnTo>
                      <a:lnTo>
                        <a:pt x="69" y="13"/>
                      </a:lnTo>
                      <a:lnTo>
                        <a:pt x="68" y="13"/>
                      </a:lnTo>
                      <a:lnTo>
                        <a:pt x="67" y="15"/>
                      </a:lnTo>
                      <a:lnTo>
                        <a:pt x="66" y="16"/>
                      </a:lnTo>
                      <a:lnTo>
                        <a:pt x="62" y="17"/>
                      </a:lnTo>
                      <a:lnTo>
                        <a:pt x="60" y="17"/>
                      </a:lnTo>
                      <a:lnTo>
                        <a:pt x="56" y="17"/>
                      </a:lnTo>
                      <a:lnTo>
                        <a:pt x="54" y="15"/>
                      </a:lnTo>
                      <a:lnTo>
                        <a:pt x="53" y="11"/>
                      </a:lnTo>
                      <a:lnTo>
                        <a:pt x="49" y="11"/>
                      </a:lnTo>
                      <a:lnTo>
                        <a:pt x="48" y="9"/>
                      </a:lnTo>
                      <a:lnTo>
                        <a:pt x="41" y="9"/>
                      </a:lnTo>
                      <a:lnTo>
                        <a:pt x="33" y="6"/>
                      </a:lnTo>
                      <a:lnTo>
                        <a:pt x="26" y="6"/>
                      </a:lnTo>
                      <a:lnTo>
                        <a:pt x="24" y="1"/>
                      </a:lnTo>
                      <a:lnTo>
                        <a:pt x="19" y="0"/>
                      </a:lnTo>
                      <a:lnTo>
                        <a:pt x="8" y="5"/>
                      </a:lnTo>
                      <a:lnTo>
                        <a:pt x="0" y="4"/>
                      </a:lnTo>
                      <a:lnTo>
                        <a:pt x="5" y="10"/>
                      </a:lnTo>
                      <a:lnTo>
                        <a:pt x="7" y="21"/>
                      </a:lnTo>
                      <a:lnTo>
                        <a:pt x="14" y="28"/>
                      </a:lnTo>
                      <a:lnTo>
                        <a:pt x="20" y="33"/>
                      </a:lnTo>
                      <a:lnTo>
                        <a:pt x="24" y="35"/>
                      </a:lnTo>
                      <a:lnTo>
                        <a:pt x="25" y="36"/>
                      </a:lnTo>
                      <a:lnTo>
                        <a:pt x="27" y="37"/>
                      </a:lnTo>
                      <a:lnTo>
                        <a:pt x="30" y="37"/>
                      </a:lnTo>
                      <a:lnTo>
                        <a:pt x="32" y="39"/>
                      </a:lnTo>
                      <a:lnTo>
                        <a:pt x="35" y="40"/>
                      </a:lnTo>
                      <a:lnTo>
                        <a:pt x="38" y="41"/>
                      </a:lnTo>
                      <a:lnTo>
                        <a:pt x="43" y="40"/>
                      </a:lnTo>
                      <a:lnTo>
                        <a:pt x="45" y="40"/>
                      </a:lnTo>
                      <a:lnTo>
                        <a:pt x="49" y="41"/>
                      </a:lnTo>
                      <a:lnTo>
                        <a:pt x="51" y="43"/>
                      </a:lnTo>
                      <a:lnTo>
                        <a:pt x="54" y="48"/>
                      </a:lnTo>
                      <a:lnTo>
                        <a:pt x="55" y="52"/>
                      </a:lnTo>
                      <a:lnTo>
                        <a:pt x="56" y="54"/>
                      </a:lnTo>
                      <a:lnTo>
                        <a:pt x="59" y="58"/>
                      </a:lnTo>
                      <a:lnTo>
                        <a:pt x="60" y="55"/>
                      </a:lnTo>
                      <a:lnTo>
                        <a:pt x="61" y="52"/>
                      </a:lnTo>
                      <a:lnTo>
                        <a:pt x="61" y="49"/>
                      </a:lnTo>
                      <a:lnTo>
                        <a:pt x="60" y="47"/>
                      </a:lnTo>
                      <a:lnTo>
                        <a:pt x="59" y="43"/>
                      </a:lnTo>
                      <a:lnTo>
                        <a:pt x="60" y="41"/>
                      </a:lnTo>
                      <a:lnTo>
                        <a:pt x="61" y="41"/>
                      </a:lnTo>
                      <a:lnTo>
                        <a:pt x="63" y="42"/>
                      </a:lnTo>
                      <a:lnTo>
                        <a:pt x="65" y="40"/>
                      </a:lnTo>
                      <a:lnTo>
                        <a:pt x="67" y="40"/>
                      </a:lnTo>
                      <a:lnTo>
                        <a:pt x="71" y="37"/>
                      </a:lnTo>
                      <a:lnTo>
                        <a:pt x="72" y="37"/>
                      </a:lnTo>
                      <a:lnTo>
                        <a:pt x="75" y="41"/>
                      </a:lnTo>
                      <a:lnTo>
                        <a:pt x="77" y="42"/>
                      </a:lnTo>
                      <a:lnTo>
                        <a:pt x="83" y="40"/>
                      </a:lnTo>
                      <a:lnTo>
                        <a:pt x="89" y="46"/>
                      </a:lnTo>
                      <a:lnTo>
                        <a:pt x="92" y="49"/>
                      </a:lnTo>
                      <a:lnTo>
                        <a:pt x="96" y="52"/>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14" name="Freeform 170"/>
                <p:cNvSpPr>
                  <a:spLocks/>
                </p:cNvSpPr>
                <p:nvPr/>
              </p:nvSpPr>
              <p:spPr bwMode="auto">
                <a:xfrm rot="1627522">
                  <a:off x="2822" y="3436"/>
                  <a:ext cx="28" cy="30"/>
                </a:xfrm>
                <a:custGeom>
                  <a:avLst/>
                  <a:gdLst>
                    <a:gd name="T0" fmla="*/ 18 w 20"/>
                    <a:gd name="T1" fmla="*/ 6 h 20"/>
                    <a:gd name="T2" fmla="*/ 19 w 20"/>
                    <a:gd name="T3" fmla="*/ 6 h 20"/>
                    <a:gd name="T4" fmla="*/ 20 w 20"/>
                    <a:gd name="T5" fmla="*/ 7 h 20"/>
                    <a:gd name="T6" fmla="*/ 20 w 20"/>
                    <a:gd name="T7" fmla="*/ 8 h 20"/>
                    <a:gd name="T8" fmla="*/ 19 w 20"/>
                    <a:gd name="T9" fmla="*/ 10 h 20"/>
                    <a:gd name="T10" fmla="*/ 18 w 20"/>
                    <a:gd name="T11" fmla="*/ 13 h 20"/>
                    <a:gd name="T12" fmla="*/ 15 w 20"/>
                    <a:gd name="T13" fmla="*/ 14 h 20"/>
                    <a:gd name="T14" fmla="*/ 12 w 20"/>
                    <a:gd name="T15" fmla="*/ 18 h 20"/>
                    <a:gd name="T16" fmla="*/ 8 w 20"/>
                    <a:gd name="T17" fmla="*/ 20 h 20"/>
                    <a:gd name="T18" fmla="*/ 7 w 20"/>
                    <a:gd name="T19" fmla="*/ 19 h 20"/>
                    <a:gd name="T20" fmla="*/ 5 w 20"/>
                    <a:gd name="T21" fmla="*/ 19 h 20"/>
                    <a:gd name="T22" fmla="*/ 2 w 20"/>
                    <a:gd name="T23" fmla="*/ 18 h 20"/>
                    <a:gd name="T24" fmla="*/ 2 w 20"/>
                    <a:gd name="T25" fmla="*/ 15 h 20"/>
                    <a:gd name="T26" fmla="*/ 1 w 20"/>
                    <a:gd name="T27" fmla="*/ 13 h 20"/>
                    <a:gd name="T28" fmla="*/ 0 w 20"/>
                    <a:gd name="T29" fmla="*/ 9 h 20"/>
                    <a:gd name="T30" fmla="*/ 1 w 20"/>
                    <a:gd name="T31" fmla="*/ 7 h 20"/>
                    <a:gd name="T32" fmla="*/ 2 w 20"/>
                    <a:gd name="T33" fmla="*/ 3 h 20"/>
                    <a:gd name="T34" fmla="*/ 2 w 20"/>
                    <a:gd name="T35" fmla="*/ 2 h 20"/>
                    <a:gd name="T36" fmla="*/ 3 w 20"/>
                    <a:gd name="T37" fmla="*/ 0 h 20"/>
                    <a:gd name="T38" fmla="*/ 6 w 20"/>
                    <a:gd name="T39" fmla="*/ 0 h 20"/>
                    <a:gd name="T40" fmla="*/ 9 w 20"/>
                    <a:gd name="T41" fmla="*/ 0 h 20"/>
                    <a:gd name="T42" fmla="*/ 11 w 20"/>
                    <a:gd name="T43" fmla="*/ 1 h 20"/>
                    <a:gd name="T44" fmla="*/ 14 w 20"/>
                    <a:gd name="T45" fmla="*/ 2 h 20"/>
                    <a:gd name="T46" fmla="*/ 18 w 20"/>
                    <a:gd name="T47"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 h="20">
                      <a:moveTo>
                        <a:pt x="18" y="6"/>
                      </a:moveTo>
                      <a:lnTo>
                        <a:pt x="19" y="6"/>
                      </a:lnTo>
                      <a:lnTo>
                        <a:pt x="20" y="7"/>
                      </a:lnTo>
                      <a:lnTo>
                        <a:pt x="20" y="8"/>
                      </a:lnTo>
                      <a:lnTo>
                        <a:pt x="19" y="10"/>
                      </a:lnTo>
                      <a:lnTo>
                        <a:pt x="18" y="13"/>
                      </a:lnTo>
                      <a:lnTo>
                        <a:pt x="15" y="14"/>
                      </a:lnTo>
                      <a:lnTo>
                        <a:pt x="12" y="18"/>
                      </a:lnTo>
                      <a:lnTo>
                        <a:pt x="8" y="20"/>
                      </a:lnTo>
                      <a:lnTo>
                        <a:pt x="7" y="19"/>
                      </a:lnTo>
                      <a:lnTo>
                        <a:pt x="5" y="19"/>
                      </a:lnTo>
                      <a:lnTo>
                        <a:pt x="2" y="18"/>
                      </a:lnTo>
                      <a:lnTo>
                        <a:pt x="2" y="15"/>
                      </a:lnTo>
                      <a:lnTo>
                        <a:pt x="1" y="13"/>
                      </a:lnTo>
                      <a:lnTo>
                        <a:pt x="0" y="9"/>
                      </a:lnTo>
                      <a:lnTo>
                        <a:pt x="1" y="7"/>
                      </a:lnTo>
                      <a:lnTo>
                        <a:pt x="2" y="3"/>
                      </a:lnTo>
                      <a:lnTo>
                        <a:pt x="2" y="2"/>
                      </a:lnTo>
                      <a:lnTo>
                        <a:pt x="3" y="0"/>
                      </a:lnTo>
                      <a:lnTo>
                        <a:pt x="6" y="0"/>
                      </a:lnTo>
                      <a:lnTo>
                        <a:pt x="9" y="0"/>
                      </a:lnTo>
                      <a:lnTo>
                        <a:pt x="11" y="1"/>
                      </a:lnTo>
                      <a:lnTo>
                        <a:pt x="14" y="2"/>
                      </a:lnTo>
                      <a:lnTo>
                        <a:pt x="18" y="6"/>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15" name="Freeform 171"/>
                <p:cNvSpPr>
                  <a:spLocks/>
                </p:cNvSpPr>
                <p:nvPr/>
              </p:nvSpPr>
              <p:spPr bwMode="auto">
                <a:xfrm rot="1627522">
                  <a:off x="2710" y="3785"/>
                  <a:ext cx="22" cy="30"/>
                </a:xfrm>
                <a:custGeom>
                  <a:avLst/>
                  <a:gdLst>
                    <a:gd name="T0" fmla="*/ 13 w 19"/>
                    <a:gd name="T1" fmla="*/ 6 h 20"/>
                    <a:gd name="T2" fmla="*/ 14 w 19"/>
                    <a:gd name="T3" fmla="*/ 8 h 20"/>
                    <a:gd name="T4" fmla="*/ 15 w 19"/>
                    <a:gd name="T5" fmla="*/ 10 h 20"/>
                    <a:gd name="T6" fmla="*/ 16 w 19"/>
                    <a:gd name="T7" fmla="*/ 11 h 20"/>
                    <a:gd name="T8" fmla="*/ 18 w 19"/>
                    <a:gd name="T9" fmla="*/ 12 h 20"/>
                    <a:gd name="T10" fmla="*/ 18 w 19"/>
                    <a:gd name="T11" fmla="*/ 14 h 20"/>
                    <a:gd name="T12" fmla="*/ 19 w 19"/>
                    <a:gd name="T13" fmla="*/ 15 h 20"/>
                    <a:gd name="T14" fmla="*/ 18 w 19"/>
                    <a:gd name="T15" fmla="*/ 16 h 20"/>
                    <a:gd name="T16" fmla="*/ 18 w 19"/>
                    <a:gd name="T17" fmla="*/ 17 h 20"/>
                    <a:gd name="T18" fmla="*/ 16 w 19"/>
                    <a:gd name="T19" fmla="*/ 17 h 20"/>
                    <a:gd name="T20" fmla="*/ 15 w 19"/>
                    <a:gd name="T21" fmla="*/ 18 h 20"/>
                    <a:gd name="T22" fmla="*/ 13 w 19"/>
                    <a:gd name="T23" fmla="*/ 18 h 20"/>
                    <a:gd name="T24" fmla="*/ 12 w 19"/>
                    <a:gd name="T25" fmla="*/ 20 h 20"/>
                    <a:gd name="T26" fmla="*/ 9 w 19"/>
                    <a:gd name="T27" fmla="*/ 18 h 20"/>
                    <a:gd name="T28" fmla="*/ 8 w 19"/>
                    <a:gd name="T29" fmla="*/ 17 h 20"/>
                    <a:gd name="T30" fmla="*/ 6 w 19"/>
                    <a:gd name="T31" fmla="*/ 16 h 20"/>
                    <a:gd name="T32" fmla="*/ 4 w 19"/>
                    <a:gd name="T33" fmla="*/ 15 h 20"/>
                    <a:gd name="T34" fmla="*/ 2 w 19"/>
                    <a:gd name="T35" fmla="*/ 12 h 20"/>
                    <a:gd name="T36" fmla="*/ 0 w 19"/>
                    <a:gd name="T37" fmla="*/ 10 h 20"/>
                    <a:gd name="T38" fmla="*/ 0 w 19"/>
                    <a:gd name="T39" fmla="*/ 9 h 20"/>
                    <a:gd name="T40" fmla="*/ 0 w 19"/>
                    <a:gd name="T41" fmla="*/ 8 h 20"/>
                    <a:gd name="T42" fmla="*/ 0 w 19"/>
                    <a:gd name="T43" fmla="*/ 6 h 20"/>
                    <a:gd name="T44" fmla="*/ 0 w 19"/>
                    <a:gd name="T45" fmla="*/ 5 h 20"/>
                    <a:gd name="T46" fmla="*/ 0 w 19"/>
                    <a:gd name="T47" fmla="*/ 4 h 20"/>
                    <a:gd name="T48" fmla="*/ 1 w 19"/>
                    <a:gd name="T49" fmla="*/ 3 h 20"/>
                    <a:gd name="T50" fmla="*/ 2 w 19"/>
                    <a:gd name="T51" fmla="*/ 2 h 20"/>
                    <a:gd name="T52" fmla="*/ 3 w 19"/>
                    <a:gd name="T53" fmla="*/ 0 h 20"/>
                    <a:gd name="T54" fmla="*/ 6 w 19"/>
                    <a:gd name="T55" fmla="*/ 0 h 20"/>
                    <a:gd name="T56" fmla="*/ 7 w 19"/>
                    <a:gd name="T57" fmla="*/ 0 h 20"/>
                    <a:gd name="T58" fmla="*/ 7 w 19"/>
                    <a:gd name="T59" fmla="*/ 2 h 20"/>
                    <a:gd name="T60" fmla="*/ 8 w 19"/>
                    <a:gd name="T61" fmla="*/ 3 h 20"/>
                    <a:gd name="T62" fmla="*/ 9 w 19"/>
                    <a:gd name="T63" fmla="*/ 4 h 20"/>
                    <a:gd name="T64" fmla="*/ 12 w 19"/>
                    <a:gd name="T65" fmla="*/ 5 h 20"/>
                    <a:gd name="T66" fmla="*/ 13 w 19"/>
                    <a:gd name="T67"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 h="20">
                      <a:moveTo>
                        <a:pt x="13" y="6"/>
                      </a:moveTo>
                      <a:lnTo>
                        <a:pt x="14" y="8"/>
                      </a:lnTo>
                      <a:lnTo>
                        <a:pt x="15" y="10"/>
                      </a:lnTo>
                      <a:lnTo>
                        <a:pt x="16" y="11"/>
                      </a:lnTo>
                      <a:lnTo>
                        <a:pt x="18" y="12"/>
                      </a:lnTo>
                      <a:lnTo>
                        <a:pt x="18" y="14"/>
                      </a:lnTo>
                      <a:lnTo>
                        <a:pt x="19" y="15"/>
                      </a:lnTo>
                      <a:lnTo>
                        <a:pt x="18" y="16"/>
                      </a:lnTo>
                      <a:lnTo>
                        <a:pt x="18" y="17"/>
                      </a:lnTo>
                      <a:lnTo>
                        <a:pt x="16" y="17"/>
                      </a:lnTo>
                      <a:lnTo>
                        <a:pt x="15" y="18"/>
                      </a:lnTo>
                      <a:lnTo>
                        <a:pt x="13" y="18"/>
                      </a:lnTo>
                      <a:lnTo>
                        <a:pt x="12" y="20"/>
                      </a:lnTo>
                      <a:lnTo>
                        <a:pt x="9" y="18"/>
                      </a:lnTo>
                      <a:lnTo>
                        <a:pt x="8" y="17"/>
                      </a:lnTo>
                      <a:lnTo>
                        <a:pt x="6" y="16"/>
                      </a:lnTo>
                      <a:lnTo>
                        <a:pt x="4" y="15"/>
                      </a:lnTo>
                      <a:lnTo>
                        <a:pt x="2" y="12"/>
                      </a:lnTo>
                      <a:lnTo>
                        <a:pt x="0" y="10"/>
                      </a:lnTo>
                      <a:lnTo>
                        <a:pt x="0" y="9"/>
                      </a:lnTo>
                      <a:lnTo>
                        <a:pt x="0" y="8"/>
                      </a:lnTo>
                      <a:lnTo>
                        <a:pt x="0" y="6"/>
                      </a:lnTo>
                      <a:lnTo>
                        <a:pt x="0" y="5"/>
                      </a:lnTo>
                      <a:lnTo>
                        <a:pt x="0" y="4"/>
                      </a:lnTo>
                      <a:lnTo>
                        <a:pt x="1" y="3"/>
                      </a:lnTo>
                      <a:lnTo>
                        <a:pt x="2" y="2"/>
                      </a:lnTo>
                      <a:lnTo>
                        <a:pt x="3" y="0"/>
                      </a:lnTo>
                      <a:lnTo>
                        <a:pt x="6" y="0"/>
                      </a:lnTo>
                      <a:lnTo>
                        <a:pt x="7" y="0"/>
                      </a:lnTo>
                      <a:lnTo>
                        <a:pt x="7" y="2"/>
                      </a:lnTo>
                      <a:lnTo>
                        <a:pt x="8" y="3"/>
                      </a:lnTo>
                      <a:lnTo>
                        <a:pt x="9" y="4"/>
                      </a:lnTo>
                      <a:lnTo>
                        <a:pt x="12" y="5"/>
                      </a:lnTo>
                      <a:lnTo>
                        <a:pt x="13" y="6"/>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16" name="Freeform 172"/>
                <p:cNvSpPr>
                  <a:spLocks/>
                </p:cNvSpPr>
                <p:nvPr/>
              </p:nvSpPr>
              <p:spPr bwMode="auto">
                <a:xfrm rot="1627522">
                  <a:off x="2776" y="3580"/>
                  <a:ext cx="19" cy="18"/>
                </a:xfrm>
                <a:custGeom>
                  <a:avLst/>
                  <a:gdLst>
                    <a:gd name="T0" fmla="*/ 10 w 16"/>
                    <a:gd name="T1" fmla="*/ 0 h 13"/>
                    <a:gd name="T2" fmla="*/ 8 w 16"/>
                    <a:gd name="T3" fmla="*/ 0 h 13"/>
                    <a:gd name="T4" fmla="*/ 4 w 16"/>
                    <a:gd name="T5" fmla="*/ 0 h 13"/>
                    <a:gd name="T6" fmla="*/ 3 w 16"/>
                    <a:gd name="T7" fmla="*/ 1 h 13"/>
                    <a:gd name="T8" fmla="*/ 1 w 16"/>
                    <a:gd name="T9" fmla="*/ 2 h 13"/>
                    <a:gd name="T10" fmla="*/ 0 w 16"/>
                    <a:gd name="T11" fmla="*/ 3 h 13"/>
                    <a:gd name="T12" fmla="*/ 0 w 16"/>
                    <a:gd name="T13" fmla="*/ 4 h 13"/>
                    <a:gd name="T14" fmla="*/ 1 w 16"/>
                    <a:gd name="T15" fmla="*/ 7 h 13"/>
                    <a:gd name="T16" fmla="*/ 0 w 16"/>
                    <a:gd name="T17" fmla="*/ 8 h 13"/>
                    <a:gd name="T18" fmla="*/ 1 w 16"/>
                    <a:gd name="T19" fmla="*/ 9 h 13"/>
                    <a:gd name="T20" fmla="*/ 2 w 16"/>
                    <a:gd name="T21" fmla="*/ 10 h 13"/>
                    <a:gd name="T22" fmla="*/ 2 w 16"/>
                    <a:gd name="T23" fmla="*/ 12 h 13"/>
                    <a:gd name="T24" fmla="*/ 3 w 16"/>
                    <a:gd name="T25" fmla="*/ 13 h 13"/>
                    <a:gd name="T26" fmla="*/ 6 w 16"/>
                    <a:gd name="T27" fmla="*/ 13 h 13"/>
                    <a:gd name="T28" fmla="*/ 8 w 16"/>
                    <a:gd name="T29" fmla="*/ 13 h 13"/>
                    <a:gd name="T30" fmla="*/ 10 w 16"/>
                    <a:gd name="T31" fmla="*/ 12 h 13"/>
                    <a:gd name="T32" fmla="*/ 13 w 16"/>
                    <a:gd name="T33" fmla="*/ 12 h 13"/>
                    <a:gd name="T34" fmla="*/ 15 w 16"/>
                    <a:gd name="T35" fmla="*/ 10 h 13"/>
                    <a:gd name="T36" fmla="*/ 16 w 16"/>
                    <a:gd name="T37" fmla="*/ 9 h 13"/>
                    <a:gd name="T38" fmla="*/ 16 w 16"/>
                    <a:gd name="T39" fmla="*/ 8 h 13"/>
                    <a:gd name="T40" fmla="*/ 16 w 16"/>
                    <a:gd name="T41" fmla="*/ 7 h 13"/>
                    <a:gd name="T42" fmla="*/ 16 w 16"/>
                    <a:gd name="T43" fmla="*/ 6 h 13"/>
                    <a:gd name="T44" fmla="*/ 14 w 16"/>
                    <a:gd name="T45" fmla="*/ 3 h 13"/>
                    <a:gd name="T46" fmla="*/ 13 w 16"/>
                    <a:gd name="T47" fmla="*/ 2 h 13"/>
                    <a:gd name="T48" fmla="*/ 12 w 16"/>
                    <a:gd name="T49" fmla="*/ 1 h 13"/>
                    <a:gd name="T50" fmla="*/ 10 w 16"/>
                    <a:gd name="T5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 h="13">
                      <a:moveTo>
                        <a:pt x="10" y="0"/>
                      </a:moveTo>
                      <a:lnTo>
                        <a:pt x="8" y="0"/>
                      </a:lnTo>
                      <a:lnTo>
                        <a:pt x="4" y="0"/>
                      </a:lnTo>
                      <a:lnTo>
                        <a:pt x="3" y="1"/>
                      </a:lnTo>
                      <a:lnTo>
                        <a:pt x="1" y="2"/>
                      </a:lnTo>
                      <a:lnTo>
                        <a:pt x="0" y="3"/>
                      </a:lnTo>
                      <a:lnTo>
                        <a:pt x="0" y="4"/>
                      </a:lnTo>
                      <a:lnTo>
                        <a:pt x="1" y="7"/>
                      </a:lnTo>
                      <a:lnTo>
                        <a:pt x="0" y="8"/>
                      </a:lnTo>
                      <a:lnTo>
                        <a:pt x="1" y="9"/>
                      </a:lnTo>
                      <a:lnTo>
                        <a:pt x="2" y="10"/>
                      </a:lnTo>
                      <a:lnTo>
                        <a:pt x="2" y="12"/>
                      </a:lnTo>
                      <a:lnTo>
                        <a:pt x="3" y="13"/>
                      </a:lnTo>
                      <a:lnTo>
                        <a:pt x="6" y="13"/>
                      </a:lnTo>
                      <a:lnTo>
                        <a:pt x="8" y="13"/>
                      </a:lnTo>
                      <a:lnTo>
                        <a:pt x="10" y="12"/>
                      </a:lnTo>
                      <a:lnTo>
                        <a:pt x="13" y="12"/>
                      </a:lnTo>
                      <a:lnTo>
                        <a:pt x="15" y="10"/>
                      </a:lnTo>
                      <a:lnTo>
                        <a:pt x="16" y="9"/>
                      </a:lnTo>
                      <a:lnTo>
                        <a:pt x="16" y="8"/>
                      </a:lnTo>
                      <a:lnTo>
                        <a:pt x="16" y="7"/>
                      </a:lnTo>
                      <a:lnTo>
                        <a:pt x="16" y="6"/>
                      </a:lnTo>
                      <a:lnTo>
                        <a:pt x="14" y="3"/>
                      </a:lnTo>
                      <a:lnTo>
                        <a:pt x="13" y="2"/>
                      </a:lnTo>
                      <a:lnTo>
                        <a:pt x="12" y="1"/>
                      </a:lnTo>
                      <a:lnTo>
                        <a:pt x="10" y="0"/>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17" name="Freeform 173"/>
                <p:cNvSpPr>
                  <a:spLocks/>
                </p:cNvSpPr>
                <p:nvPr/>
              </p:nvSpPr>
              <p:spPr bwMode="auto">
                <a:xfrm rot="1627522">
                  <a:off x="2865" y="3137"/>
                  <a:ext cx="175" cy="116"/>
                </a:xfrm>
                <a:custGeom>
                  <a:avLst/>
                  <a:gdLst>
                    <a:gd name="T0" fmla="*/ 136 w 143"/>
                    <a:gd name="T1" fmla="*/ 75 h 79"/>
                    <a:gd name="T2" fmla="*/ 128 w 143"/>
                    <a:gd name="T3" fmla="*/ 73 h 79"/>
                    <a:gd name="T4" fmla="*/ 120 w 143"/>
                    <a:gd name="T5" fmla="*/ 76 h 79"/>
                    <a:gd name="T6" fmla="*/ 108 w 143"/>
                    <a:gd name="T7" fmla="*/ 79 h 79"/>
                    <a:gd name="T8" fmla="*/ 101 w 143"/>
                    <a:gd name="T9" fmla="*/ 72 h 79"/>
                    <a:gd name="T10" fmla="*/ 98 w 143"/>
                    <a:gd name="T11" fmla="*/ 73 h 79"/>
                    <a:gd name="T12" fmla="*/ 96 w 143"/>
                    <a:gd name="T13" fmla="*/ 75 h 79"/>
                    <a:gd name="T14" fmla="*/ 91 w 143"/>
                    <a:gd name="T15" fmla="*/ 77 h 79"/>
                    <a:gd name="T16" fmla="*/ 85 w 143"/>
                    <a:gd name="T17" fmla="*/ 77 h 79"/>
                    <a:gd name="T18" fmla="*/ 82 w 143"/>
                    <a:gd name="T19" fmla="*/ 71 h 79"/>
                    <a:gd name="T20" fmla="*/ 77 w 143"/>
                    <a:gd name="T21" fmla="*/ 69 h 79"/>
                    <a:gd name="T22" fmla="*/ 62 w 143"/>
                    <a:gd name="T23" fmla="*/ 66 h 79"/>
                    <a:gd name="T24" fmla="*/ 53 w 143"/>
                    <a:gd name="T25" fmla="*/ 61 h 79"/>
                    <a:gd name="T26" fmla="*/ 37 w 143"/>
                    <a:gd name="T27" fmla="*/ 65 h 79"/>
                    <a:gd name="T28" fmla="*/ 26 w 143"/>
                    <a:gd name="T29" fmla="*/ 64 h 79"/>
                    <a:gd name="T30" fmla="*/ 20 w 143"/>
                    <a:gd name="T31" fmla="*/ 64 h 79"/>
                    <a:gd name="T32" fmla="*/ 13 w 143"/>
                    <a:gd name="T33" fmla="*/ 60 h 79"/>
                    <a:gd name="T34" fmla="*/ 8 w 143"/>
                    <a:gd name="T35" fmla="*/ 55 h 79"/>
                    <a:gd name="T36" fmla="*/ 2 w 143"/>
                    <a:gd name="T37" fmla="*/ 55 h 79"/>
                    <a:gd name="T38" fmla="*/ 1 w 143"/>
                    <a:gd name="T39" fmla="*/ 47 h 79"/>
                    <a:gd name="T40" fmla="*/ 1 w 143"/>
                    <a:gd name="T41" fmla="*/ 45 h 79"/>
                    <a:gd name="T42" fmla="*/ 8 w 143"/>
                    <a:gd name="T43" fmla="*/ 40 h 79"/>
                    <a:gd name="T44" fmla="*/ 18 w 143"/>
                    <a:gd name="T45" fmla="*/ 39 h 79"/>
                    <a:gd name="T46" fmla="*/ 36 w 143"/>
                    <a:gd name="T47" fmla="*/ 23 h 79"/>
                    <a:gd name="T48" fmla="*/ 40 w 143"/>
                    <a:gd name="T49" fmla="*/ 19 h 79"/>
                    <a:gd name="T50" fmla="*/ 46 w 143"/>
                    <a:gd name="T51" fmla="*/ 18 h 79"/>
                    <a:gd name="T52" fmla="*/ 48 w 143"/>
                    <a:gd name="T53" fmla="*/ 5 h 79"/>
                    <a:gd name="T54" fmla="*/ 58 w 143"/>
                    <a:gd name="T55" fmla="*/ 0 h 79"/>
                    <a:gd name="T56" fmla="*/ 71 w 143"/>
                    <a:gd name="T57" fmla="*/ 9 h 79"/>
                    <a:gd name="T58" fmla="*/ 78 w 143"/>
                    <a:gd name="T59" fmla="*/ 6 h 79"/>
                    <a:gd name="T60" fmla="*/ 84 w 143"/>
                    <a:gd name="T61" fmla="*/ 10 h 79"/>
                    <a:gd name="T62" fmla="*/ 98 w 143"/>
                    <a:gd name="T63" fmla="*/ 17 h 79"/>
                    <a:gd name="T64" fmla="*/ 110 w 143"/>
                    <a:gd name="T65" fmla="*/ 13 h 79"/>
                    <a:gd name="T66" fmla="*/ 118 w 143"/>
                    <a:gd name="T67" fmla="*/ 16 h 79"/>
                    <a:gd name="T68" fmla="*/ 120 w 143"/>
                    <a:gd name="T69" fmla="*/ 23 h 79"/>
                    <a:gd name="T70" fmla="*/ 124 w 143"/>
                    <a:gd name="T71" fmla="*/ 28 h 79"/>
                    <a:gd name="T72" fmla="*/ 127 w 143"/>
                    <a:gd name="T73" fmla="*/ 31 h 79"/>
                    <a:gd name="T74" fmla="*/ 132 w 143"/>
                    <a:gd name="T75" fmla="*/ 42 h 79"/>
                    <a:gd name="T76" fmla="*/ 136 w 143"/>
                    <a:gd name="T77" fmla="*/ 49 h 79"/>
                    <a:gd name="T78" fmla="*/ 140 w 143"/>
                    <a:gd name="T79" fmla="*/ 63 h 79"/>
                    <a:gd name="T80" fmla="*/ 143 w 143"/>
                    <a:gd name="T81" fmla="*/ 7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79">
                      <a:moveTo>
                        <a:pt x="139" y="75"/>
                      </a:moveTo>
                      <a:lnTo>
                        <a:pt x="136" y="75"/>
                      </a:lnTo>
                      <a:lnTo>
                        <a:pt x="131" y="72"/>
                      </a:lnTo>
                      <a:lnTo>
                        <a:pt x="128" y="73"/>
                      </a:lnTo>
                      <a:lnTo>
                        <a:pt x="126" y="76"/>
                      </a:lnTo>
                      <a:lnTo>
                        <a:pt x="120" y="76"/>
                      </a:lnTo>
                      <a:lnTo>
                        <a:pt x="115" y="75"/>
                      </a:lnTo>
                      <a:lnTo>
                        <a:pt x="108" y="79"/>
                      </a:lnTo>
                      <a:lnTo>
                        <a:pt x="101" y="77"/>
                      </a:lnTo>
                      <a:lnTo>
                        <a:pt x="101" y="72"/>
                      </a:lnTo>
                      <a:lnTo>
                        <a:pt x="101" y="71"/>
                      </a:lnTo>
                      <a:lnTo>
                        <a:pt x="98" y="73"/>
                      </a:lnTo>
                      <a:lnTo>
                        <a:pt x="97" y="73"/>
                      </a:lnTo>
                      <a:lnTo>
                        <a:pt x="96" y="75"/>
                      </a:lnTo>
                      <a:lnTo>
                        <a:pt x="95" y="76"/>
                      </a:lnTo>
                      <a:lnTo>
                        <a:pt x="91" y="77"/>
                      </a:lnTo>
                      <a:lnTo>
                        <a:pt x="89" y="77"/>
                      </a:lnTo>
                      <a:lnTo>
                        <a:pt x="85" y="77"/>
                      </a:lnTo>
                      <a:lnTo>
                        <a:pt x="83" y="75"/>
                      </a:lnTo>
                      <a:lnTo>
                        <a:pt x="82" y="71"/>
                      </a:lnTo>
                      <a:lnTo>
                        <a:pt x="78" y="71"/>
                      </a:lnTo>
                      <a:lnTo>
                        <a:pt x="77" y="69"/>
                      </a:lnTo>
                      <a:lnTo>
                        <a:pt x="70" y="69"/>
                      </a:lnTo>
                      <a:lnTo>
                        <a:pt x="62" y="66"/>
                      </a:lnTo>
                      <a:lnTo>
                        <a:pt x="55" y="66"/>
                      </a:lnTo>
                      <a:lnTo>
                        <a:pt x="53" y="61"/>
                      </a:lnTo>
                      <a:lnTo>
                        <a:pt x="48" y="60"/>
                      </a:lnTo>
                      <a:lnTo>
                        <a:pt x="37" y="65"/>
                      </a:lnTo>
                      <a:lnTo>
                        <a:pt x="29" y="64"/>
                      </a:lnTo>
                      <a:lnTo>
                        <a:pt x="26" y="64"/>
                      </a:lnTo>
                      <a:lnTo>
                        <a:pt x="23" y="63"/>
                      </a:lnTo>
                      <a:lnTo>
                        <a:pt x="20" y="64"/>
                      </a:lnTo>
                      <a:lnTo>
                        <a:pt x="17" y="63"/>
                      </a:lnTo>
                      <a:lnTo>
                        <a:pt x="13" y="60"/>
                      </a:lnTo>
                      <a:lnTo>
                        <a:pt x="11" y="58"/>
                      </a:lnTo>
                      <a:lnTo>
                        <a:pt x="8" y="55"/>
                      </a:lnTo>
                      <a:lnTo>
                        <a:pt x="6" y="55"/>
                      </a:lnTo>
                      <a:lnTo>
                        <a:pt x="2" y="55"/>
                      </a:lnTo>
                      <a:lnTo>
                        <a:pt x="1" y="52"/>
                      </a:lnTo>
                      <a:lnTo>
                        <a:pt x="1" y="47"/>
                      </a:lnTo>
                      <a:lnTo>
                        <a:pt x="0" y="43"/>
                      </a:lnTo>
                      <a:lnTo>
                        <a:pt x="1" y="45"/>
                      </a:lnTo>
                      <a:lnTo>
                        <a:pt x="5" y="43"/>
                      </a:lnTo>
                      <a:lnTo>
                        <a:pt x="8" y="40"/>
                      </a:lnTo>
                      <a:lnTo>
                        <a:pt x="12" y="39"/>
                      </a:lnTo>
                      <a:lnTo>
                        <a:pt x="18" y="39"/>
                      </a:lnTo>
                      <a:lnTo>
                        <a:pt x="25" y="29"/>
                      </a:lnTo>
                      <a:lnTo>
                        <a:pt x="36" y="23"/>
                      </a:lnTo>
                      <a:lnTo>
                        <a:pt x="38" y="22"/>
                      </a:lnTo>
                      <a:lnTo>
                        <a:pt x="40" y="19"/>
                      </a:lnTo>
                      <a:lnTo>
                        <a:pt x="44" y="19"/>
                      </a:lnTo>
                      <a:lnTo>
                        <a:pt x="46" y="18"/>
                      </a:lnTo>
                      <a:lnTo>
                        <a:pt x="47" y="9"/>
                      </a:lnTo>
                      <a:lnTo>
                        <a:pt x="48" y="5"/>
                      </a:lnTo>
                      <a:lnTo>
                        <a:pt x="54" y="1"/>
                      </a:lnTo>
                      <a:lnTo>
                        <a:pt x="58" y="0"/>
                      </a:lnTo>
                      <a:lnTo>
                        <a:pt x="64" y="4"/>
                      </a:lnTo>
                      <a:lnTo>
                        <a:pt x="71" y="9"/>
                      </a:lnTo>
                      <a:lnTo>
                        <a:pt x="74" y="10"/>
                      </a:lnTo>
                      <a:lnTo>
                        <a:pt x="78" y="6"/>
                      </a:lnTo>
                      <a:lnTo>
                        <a:pt x="80" y="6"/>
                      </a:lnTo>
                      <a:lnTo>
                        <a:pt x="84" y="10"/>
                      </a:lnTo>
                      <a:lnTo>
                        <a:pt x="94" y="17"/>
                      </a:lnTo>
                      <a:lnTo>
                        <a:pt x="98" y="17"/>
                      </a:lnTo>
                      <a:lnTo>
                        <a:pt x="103" y="15"/>
                      </a:lnTo>
                      <a:lnTo>
                        <a:pt x="110" y="13"/>
                      </a:lnTo>
                      <a:lnTo>
                        <a:pt x="119" y="11"/>
                      </a:lnTo>
                      <a:lnTo>
                        <a:pt x="118" y="16"/>
                      </a:lnTo>
                      <a:lnTo>
                        <a:pt x="119" y="18"/>
                      </a:lnTo>
                      <a:lnTo>
                        <a:pt x="120" y="23"/>
                      </a:lnTo>
                      <a:lnTo>
                        <a:pt x="122" y="25"/>
                      </a:lnTo>
                      <a:lnTo>
                        <a:pt x="124" y="28"/>
                      </a:lnTo>
                      <a:lnTo>
                        <a:pt x="124" y="29"/>
                      </a:lnTo>
                      <a:lnTo>
                        <a:pt x="127" y="31"/>
                      </a:lnTo>
                      <a:lnTo>
                        <a:pt x="131" y="33"/>
                      </a:lnTo>
                      <a:lnTo>
                        <a:pt x="132" y="42"/>
                      </a:lnTo>
                      <a:lnTo>
                        <a:pt x="134" y="46"/>
                      </a:lnTo>
                      <a:lnTo>
                        <a:pt x="136" y="49"/>
                      </a:lnTo>
                      <a:lnTo>
                        <a:pt x="138" y="55"/>
                      </a:lnTo>
                      <a:lnTo>
                        <a:pt x="140" y="63"/>
                      </a:lnTo>
                      <a:lnTo>
                        <a:pt x="142" y="67"/>
                      </a:lnTo>
                      <a:lnTo>
                        <a:pt x="143" y="71"/>
                      </a:lnTo>
                      <a:lnTo>
                        <a:pt x="139" y="75"/>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18" name="Freeform 174"/>
                <p:cNvSpPr>
                  <a:spLocks/>
                </p:cNvSpPr>
                <p:nvPr/>
              </p:nvSpPr>
              <p:spPr bwMode="auto">
                <a:xfrm rot="1627522">
                  <a:off x="2945" y="3237"/>
                  <a:ext cx="173" cy="267"/>
                </a:xfrm>
                <a:custGeom>
                  <a:avLst/>
                  <a:gdLst>
                    <a:gd name="T0" fmla="*/ 18 w 140"/>
                    <a:gd name="T1" fmla="*/ 62 h 179"/>
                    <a:gd name="T2" fmla="*/ 21 w 140"/>
                    <a:gd name="T3" fmla="*/ 54 h 179"/>
                    <a:gd name="T4" fmla="*/ 17 w 140"/>
                    <a:gd name="T5" fmla="*/ 44 h 179"/>
                    <a:gd name="T6" fmla="*/ 20 w 140"/>
                    <a:gd name="T7" fmla="*/ 36 h 179"/>
                    <a:gd name="T8" fmla="*/ 16 w 140"/>
                    <a:gd name="T9" fmla="*/ 24 h 179"/>
                    <a:gd name="T10" fmla="*/ 12 w 140"/>
                    <a:gd name="T11" fmla="*/ 15 h 179"/>
                    <a:gd name="T12" fmla="*/ 9 w 140"/>
                    <a:gd name="T13" fmla="*/ 2 h 179"/>
                    <a:gd name="T14" fmla="*/ 16 w 140"/>
                    <a:gd name="T15" fmla="*/ 6 h 179"/>
                    <a:gd name="T16" fmla="*/ 24 w 140"/>
                    <a:gd name="T17" fmla="*/ 18 h 179"/>
                    <a:gd name="T18" fmla="*/ 34 w 140"/>
                    <a:gd name="T19" fmla="*/ 27 h 179"/>
                    <a:gd name="T20" fmla="*/ 44 w 140"/>
                    <a:gd name="T21" fmla="*/ 34 h 179"/>
                    <a:gd name="T22" fmla="*/ 50 w 140"/>
                    <a:gd name="T23" fmla="*/ 36 h 179"/>
                    <a:gd name="T24" fmla="*/ 57 w 140"/>
                    <a:gd name="T25" fmla="*/ 38 h 179"/>
                    <a:gd name="T26" fmla="*/ 63 w 140"/>
                    <a:gd name="T27" fmla="*/ 35 h 179"/>
                    <a:gd name="T28" fmla="*/ 71 w 140"/>
                    <a:gd name="T29" fmla="*/ 30 h 179"/>
                    <a:gd name="T30" fmla="*/ 82 w 140"/>
                    <a:gd name="T31" fmla="*/ 23 h 179"/>
                    <a:gd name="T32" fmla="*/ 93 w 140"/>
                    <a:gd name="T33" fmla="*/ 24 h 179"/>
                    <a:gd name="T34" fmla="*/ 99 w 140"/>
                    <a:gd name="T35" fmla="*/ 28 h 179"/>
                    <a:gd name="T36" fmla="*/ 101 w 140"/>
                    <a:gd name="T37" fmla="*/ 34 h 179"/>
                    <a:gd name="T38" fmla="*/ 110 w 140"/>
                    <a:gd name="T39" fmla="*/ 34 h 179"/>
                    <a:gd name="T40" fmla="*/ 120 w 140"/>
                    <a:gd name="T41" fmla="*/ 36 h 179"/>
                    <a:gd name="T42" fmla="*/ 124 w 140"/>
                    <a:gd name="T43" fmla="*/ 46 h 179"/>
                    <a:gd name="T44" fmla="*/ 130 w 140"/>
                    <a:gd name="T45" fmla="*/ 52 h 179"/>
                    <a:gd name="T46" fmla="*/ 132 w 140"/>
                    <a:gd name="T47" fmla="*/ 51 h 179"/>
                    <a:gd name="T48" fmla="*/ 140 w 140"/>
                    <a:gd name="T49" fmla="*/ 51 h 179"/>
                    <a:gd name="T50" fmla="*/ 136 w 140"/>
                    <a:gd name="T51" fmla="*/ 57 h 179"/>
                    <a:gd name="T52" fmla="*/ 108 w 140"/>
                    <a:gd name="T53" fmla="*/ 64 h 179"/>
                    <a:gd name="T54" fmla="*/ 82 w 140"/>
                    <a:gd name="T55" fmla="*/ 95 h 179"/>
                    <a:gd name="T56" fmla="*/ 82 w 140"/>
                    <a:gd name="T57" fmla="*/ 113 h 179"/>
                    <a:gd name="T58" fmla="*/ 76 w 140"/>
                    <a:gd name="T59" fmla="*/ 140 h 179"/>
                    <a:gd name="T60" fmla="*/ 63 w 140"/>
                    <a:gd name="T61" fmla="*/ 147 h 179"/>
                    <a:gd name="T62" fmla="*/ 46 w 140"/>
                    <a:gd name="T63" fmla="*/ 154 h 179"/>
                    <a:gd name="T64" fmla="*/ 29 w 140"/>
                    <a:gd name="T65" fmla="*/ 167 h 179"/>
                    <a:gd name="T66" fmla="*/ 21 w 140"/>
                    <a:gd name="T67" fmla="*/ 179 h 179"/>
                    <a:gd name="T68" fmla="*/ 6 w 140"/>
                    <a:gd name="T69" fmla="*/ 174 h 179"/>
                    <a:gd name="T70" fmla="*/ 9 w 140"/>
                    <a:gd name="T71" fmla="*/ 162 h 179"/>
                    <a:gd name="T72" fmla="*/ 9 w 140"/>
                    <a:gd name="T73" fmla="*/ 154 h 179"/>
                    <a:gd name="T74" fmla="*/ 9 w 140"/>
                    <a:gd name="T75" fmla="*/ 135 h 179"/>
                    <a:gd name="T76" fmla="*/ 15 w 140"/>
                    <a:gd name="T77" fmla="*/ 130 h 179"/>
                    <a:gd name="T78" fmla="*/ 16 w 140"/>
                    <a:gd name="T79" fmla="*/ 125 h 179"/>
                    <a:gd name="T80" fmla="*/ 8 w 140"/>
                    <a:gd name="T81" fmla="*/ 119 h 179"/>
                    <a:gd name="T82" fmla="*/ 10 w 140"/>
                    <a:gd name="T83" fmla="*/ 112 h 179"/>
                    <a:gd name="T84" fmla="*/ 20 w 140"/>
                    <a:gd name="T85" fmla="*/ 102 h 179"/>
                    <a:gd name="T86" fmla="*/ 35 w 140"/>
                    <a:gd name="T87" fmla="*/ 87 h 179"/>
                    <a:gd name="T88" fmla="*/ 45 w 140"/>
                    <a:gd name="T89" fmla="*/ 76 h 179"/>
                    <a:gd name="T90" fmla="*/ 30 w 140"/>
                    <a:gd name="T91" fmla="*/ 64 h 179"/>
                    <a:gd name="T92" fmla="*/ 20 w 140"/>
                    <a:gd name="T93" fmla="*/ 6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0" h="179">
                      <a:moveTo>
                        <a:pt x="18" y="66"/>
                      </a:moveTo>
                      <a:lnTo>
                        <a:pt x="18" y="62"/>
                      </a:lnTo>
                      <a:lnTo>
                        <a:pt x="21" y="58"/>
                      </a:lnTo>
                      <a:lnTo>
                        <a:pt x="21" y="54"/>
                      </a:lnTo>
                      <a:lnTo>
                        <a:pt x="18" y="48"/>
                      </a:lnTo>
                      <a:lnTo>
                        <a:pt x="17" y="44"/>
                      </a:lnTo>
                      <a:lnTo>
                        <a:pt x="21" y="40"/>
                      </a:lnTo>
                      <a:lnTo>
                        <a:pt x="20" y="36"/>
                      </a:lnTo>
                      <a:lnTo>
                        <a:pt x="18" y="32"/>
                      </a:lnTo>
                      <a:lnTo>
                        <a:pt x="16" y="24"/>
                      </a:lnTo>
                      <a:lnTo>
                        <a:pt x="14" y="18"/>
                      </a:lnTo>
                      <a:lnTo>
                        <a:pt x="12" y="15"/>
                      </a:lnTo>
                      <a:lnTo>
                        <a:pt x="10" y="11"/>
                      </a:lnTo>
                      <a:lnTo>
                        <a:pt x="9" y="2"/>
                      </a:lnTo>
                      <a:lnTo>
                        <a:pt x="11" y="0"/>
                      </a:lnTo>
                      <a:lnTo>
                        <a:pt x="16" y="6"/>
                      </a:lnTo>
                      <a:lnTo>
                        <a:pt x="20" y="11"/>
                      </a:lnTo>
                      <a:lnTo>
                        <a:pt x="24" y="18"/>
                      </a:lnTo>
                      <a:lnTo>
                        <a:pt x="29" y="23"/>
                      </a:lnTo>
                      <a:lnTo>
                        <a:pt x="34" y="27"/>
                      </a:lnTo>
                      <a:lnTo>
                        <a:pt x="38" y="29"/>
                      </a:lnTo>
                      <a:lnTo>
                        <a:pt x="44" y="34"/>
                      </a:lnTo>
                      <a:lnTo>
                        <a:pt x="47" y="35"/>
                      </a:lnTo>
                      <a:lnTo>
                        <a:pt x="50" y="36"/>
                      </a:lnTo>
                      <a:lnTo>
                        <a:pt x="52" y="36"/>
                      </a:lnTo>
                      <a:lnTo>
                        <a:pt x="57" y="38"/>
                      </a:lnTo>
                      <a:lnTo>
                        <a:pt x="60" y="36"/>
                      </a:lnTo>
                      <a:lnTo>
                        <a:pt x="63" y="35"/>
                      </a:lnTo>
                      <a:lnTo>
                        <a:pt x="66" y="33"/>
                      </a:lnTo>
                      <a:lnTo>
                        <a:pt x="71" y="30"/>
                      </a:lnTo>
                      <a:lnTo>
                        <a:pt x="78" y="24"/>
                      </a:lnTo>
                      <a:lnTo>
                        <a:pt x="82" y="23"/>
                      </a:lnTo>
                      <a:lnTo>
                        <a:pt x="88" y="28"/>
                      </a:lnTo>
                      <a:lnTo>
                        <a:pt x="93" y="24"/>
                      </a:lnTo>
                      <a:lnTo>
                        <a:pt x="96" y="24"/>
                      </a:lnTo>
                      <a:lnTo>
                        <a:pt x="99" y="28"/>
                      </a:lnTo>
                      <a:lnTo>
                        <a:pt x="99" y="32"/>
                      </a:lnTo>
                      <a:lnTo>
                        <a:pt x="101" y="34"/>
                      </a:lnTo>
                      <a:lnTo>
                        <a:pt x="104" y="34"/>
                      </a:lnTo>
                      <a:lnTo>
                        <a:pt x="110" y="34"/>
                      </a:lnTo>
                      <a:lnTo>
                        <a:pt x="118" y="34"/>
                      </a:lnTo>
                      <a:lnTo>
                        <a:pt x="120" y="36"/>
                      </a:lnTo>
                      <a:lnTo>
                        <a:pt x="122" y="40"/>
                      </a:lnTo>
                      <a:lnTo>
                        <a:pt x="124" y="46"/>
                      </a:lnTo>
                      <a:lnTo>
                        <a:pt x="125" y="51"/>
                      </a:lnTo>
                      <a:lnTo>
                        <a:pt x="130" y="52"/>
                      </a:lnTo>
                      <a:lnTo>
                        <a:pt x="131" y="52"/>
                      </a:lnTo>
                      <a:lnTo>
                        <a:pt x="132" y="51"/>
                      </a:lnTo>
                      <a:lnTo>
                        <a:pt x="137" y="48"/>
                      </a:lnTo>
                      <a:lnTo>
                        <a:pt x="140" y="51"/>
                      </a:lnTo>
                      <a:lnTo>
                        <a:pt x="140" y="54"/>
                      </a:lnTo>
                      <a:lnTo>
                        <a:pt x="136" y="57"/>
                      </a:lnTo>
                      <a:lnTo>
                        <a:pt x="113" y="62"/>
                      </a:lnTo>
                      <a:lnTo>
                        <a:pt x="108" y="64"/>
                      </a:lnTo>
                      <a:lnTo>
                        <a:pt x="99" y="74"/>
                      </a:lnTo>
                      <a:lnTo>
                        <a:pt x="82" y="95"/>
                      </a:lnTo>
                      <a:lnTo>
                        <a:pt x="81" y="104"/>
                      </a:lnTo>
                      <a:lnTo>
                        <a:pt x="82" y="113"/>
                      </a:lnTo>
                      <a:lnTo>
                        <a:pt x="81" y="132"/>
                      </a:lnTo>
                      <a:lnTo>
                        <a:pt x="76" y="140"/>
                      </a:lnTo>
                      <a:lnTo>
                        <a:pt x="69" y="143"/>
                      </a:lnTo>
                      <a:lnTo>
                        <a:pt x="63" y="147"/>
                      </a:lnTo>
                      <a:lnTo>
                        <a:pt x="52" y="153"/>
                      </a:lnTo>
                      <a:lnTo>
                        <a:pt x="46" y="154"/>
                      </a:lnTo>
                      <a:lnTo>
                        <a:pt x="30" y="164"/>
                      </a:lnTo>
                      <a:lnTo>
                        <a:pt x="29" y="167"/>
                      </a:lnTo>
                      <a:lnTo>
                        <a:pt x="26" y="177"/>
                      </a:lnTo>
                      <a:lnTo>
                        <a:pt x="21" y="179"/>
                      </a:lnTo>
                      <a:lnTo>
                        <a:pt x="15" y="179"/>
                      </a:lnTo>
                      <a:lnTo>
                        <a:pt x="6" y="174"/>
                      </a:lnTo>
                      <a:lnTo>
                        <a:pt x="0" y="166"/>
                      </a:lnTo>
                      <a:lnTo>
                        <a:pt x="9" y="162"/>
                      </a:lnTo>
                      <a:lnTo>
                        <a:pt x="10" y="160"/>
                      </a:lnTo>
                      <a:lnTo>
                        <a:pt x="9" y="154"/>
                      </a:lnTo>
                      <a:lnTo>
                        <a:pt x="9" y="142"/>
                      </a:lnTo>
                      <a:lnTo>
                        <a:pt x="9" y="135"/>
                      </a:lnTo>
                      <a:lnTo>
                        <a:pt x="12" y="132"/>
                      </a:lnTo>
                      <a:lnTo>
                        <a:pt x="15" y="130"/>
                      </a:lnTo>
                      <a:lnTo>
                        <a:pt x="16" y="126"/>
                      </a:lnTo>
                      <a:lnTo>
                        <a:pt x="16" y="125"/>
                      </a:lnTo>
                      <a:lnTo>
                        <a:pt x="10" y="120"/>
                      </a:lnTo>
                      <a:lnTo>
                        <a:pt x="8" y="119"/>
                      </a:lnTo>
                      <a:lnTo>
                        <a:pt x="6" y="114"/>
                      </a:lnTo>
                      <a:lnTo>
                        <a:pt x="10" y="112"/>
                      </a:lnTo>
                      <a:lnTo>
                        <a:pt x="17" y="110"/>
                      </a:lnTo>
                      <a:lnTo>
                        <a:pt x="20" y="102"/>
                      </a:lnTo>
                      <a:lnTo>
                        <a:pt x="24" y="95"/>
                      </a:lnTo>
                      <a:lnTo>
                        <a:pt x="35" y="87"/>
                      </a:lnTo>
                      <a:lnTo>
                        <a:pt x="42" y="80"/>
                      </a:lnTo>
                      <a:lnTo>
                        <a:pt x="45" y="76"/>
                      </a:lnTo>
                      <a:lnTo>
                        <a:pt x="44" y="74"/>
                      </a:lnTo>
                      <a:lnTo>
                        <a:pt x="30" y="64"/>
                      </a:lnTo>
                      <a:lnTo>
                        <a:pt x="23" y="68"/>
                      </a:lnTo>
                      <a:lnTo>
                        <a:pt x="20" y="66"/>
                      </a:lnTo>
                      <a:lnTo>
                        <a:pt x="18" y="66"/>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19" name="Freeform 175"/>
                <p:cNvSpPr>
                  <a:spLocks/>
                </p:cNvSpPr>
                <p:nvPr/>
              </p:nvSpPr>
              <p:spPr bwMode="auto">
                <a:xfrm rot="1627522">
                  <a:off x="2839" y="3262"/>
                  <a:ext cx="114" cy="125"/>
                </a:xfrm>
                <a:custGeom>
                  <a:avLst/>
                  <a:gdLst>
                    <a:gd name="T0" fmla="*/ 16 w 94"/>
                    <a:gd name="T1" fmla="*/ 81 h 85"/>
                    <a:gd name="T2" fmla="*/ 10 w 94"/>
                    <a:gd name="T3" fmla="*/ 76 h 85"/>
                    <a:gd name="T4" fmla="*/ 4 w 94"/>
                    <a:gd name="T5" fmla="*/ 64 h 85"/>
                    <a:gd name="T6" fmla="*/ 7 w 94"/>
                    <a:gd name="T7" fmla="*/ 56 h 85"/>
                    <a:gd name="T8" fmla="*/ 10 w 94"/>
                    <a:gd name="T9" fmla="*/ 49 h 85"/>
                    <a:gd name="T10" fmla="*/ 7 w 94"/>
                    <a:gd name="T11" fmla="*/ 40 h 85"/>
                    <a:gd name="T12" fmla="*/ 0 w 94"/>
                    <a:gd name="T13" fmla="*/ 38 h 85"/>
                    <a:gd name="T14" fmla="*/ 6 w 94"/>
                    <a:gd name="T15" fmla="*/ 30 h 85"/>
                    <a:gd name="T16" fmla="*/ 13 w 94"/>
                    <a:gd name="T17" fmla="*/ 24 h 85"/>
                    <a:gd name="T18" fmla="*/ 18 w 94"/>
                    <a:gd name="T19" fmla="*/ 14 h 85"/>
                    <a:gd name="T20" fmla="*/ 19 w 94"/>
                    <a:gd name="T21" fmla="*/ 3 h 85"/>
                    <a:gd name="T22" fmla="*/ 22 w 94"/>
                    <a:gd name="T23" fmla="*/ 2 h 85"/>
                    <a:gd name="T24" fmla="*/ 25 w 94"/>
                    <a:gd name="T25" fmla="*/ 4 h 85"/>
                    <a:gd name="T26" fmla="*/ 30 w 94"/>
                    <a:gd name="T27" fmla="*/ 6 h 85"/>
                    <a:gd name="T28" fmla="*/ 36 w 94"/>
                    <a:gd name="T29" fmla="*/ 8 h 85"/>
                    <a:gd name="T30" fmla="*/ 43 w 94"/>
                    <a:gd name="T31" fmla="*/ 7 h 85"/>
                    <a:gd name="T32" fmla="*/ 49 w 94"/>
                    <a:gd name="T33" fmla="*/ 10 h 85"/>
                    <a:gd name="T34" fmla="*/ 53 w 94"/>
                    <a:gd name="T35" fmla="*/ 19 h 85"/>
                    <a:gd name="T36" fmla="*/ 57 w 94"/>
                    <a:gd name="T37" fmla="*/ 25 h 85"/>
                    <a:gd name="T38" fmla="*/ 59 w 94"/>
                    <a:gd name="T39" fmla="*/ 19 h 85"/>
                    <a:gd name="T40" fmla="*/ 58 w 94"/>
                    <a:gd name="T41" fmla="*/ 14 h 85"/>
                    <a:gd name="T42" fmla="*/ 58 w 94"/>
                    <a:gd name="T43" fmla="*/ 8 h 85"/>
                    <a:gd name="T44" fmla="*/ 61 w 94"/>
                    <a:gd name="T45" fmla="*/ 9 h 85"/>
                    <a:gd name="T46" fmla="*/ 65 w 94"/>
                    <a:gd name="T47" fmla="*/ 7 h 85"/>
                    <a:gd name="T48" fmla="*/ 70 w 94"/>
                    <a:gd name="T49" fmla="*/ 4 h 85"/>
                    <a:gd name="T50" fmla="*/ 75 w 94"/>
                    <a:gd name="T51" fmla="*/ 9 h 85"/>
                    <a:gd name="T52" fmla="*/ 87 w 94"/>
                    <a:gd name="T53" fmla="*/ 13 h 85"/>
                    <a:gd name="T54" fmla="*/ 94 w 94"/>
                    <a:gd name="T55" fmla="*/ 19 h 85"/>
                    <a:gd name="T56" fmla="*/ 88 w 94"/>
                    <a:gd name="T57" fmla="*/ 28 h 85"/>
                    <a:gd name="T58" fmla="*/ 81 w 94"/>
                    <a:gd name="T59" fmla="*/ 45 h 85"/>
                    <a:gd name="T60" fmla="*/ 85 w 94"/>
                    <a:gd name="T61" fmla="*/ 51 h 85"/>
                    <a:gd name="T62" fmla="*/ 91 w 94"/>
                    <a:gd name="T63" fmla="*/ 63 h 85"/>
                    <a:gd name="T64" fmla="*/ 90 w 94"/>
                    <a:gd name="T65" fmla="*/ 72 h 85"/>
                    <a:gd name="T66" fmla="*/ 81 w 94"/>
                    <a:gd name="T67" fmla="*/ 84 h 85"/>
                    <a:gd name="T68" fmla="*/ 73 w 94"/>
                    <a:gd name="T69" fmla="*/ 84 h 85"/>
                    <a:gd name="T70" fmla="*/ 73 w 94"/>
                    <a:gd name="T71" fmla="*/ 69 h 85"/>
                    <a:gd name="T72" fmla="*/ 66 w 94"/>
                    <a:gd name="T73" fmla="*/ 60 h 85"/>
                    <a:gd name="T74" fmla="*/ 28 w 94"/>
                    <a:gd name="T75" fmla="*/ 66 h 85"/>
                    <a:gd name="T76" fmla="*/ 17 w 94"/>
                    <a:gd name="T77" fmla="*/ 81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4" h="85">
                      <a:moveTo>
                        <a:pt x="17" y="81"/>
                      </a:moveTo>
                      <a:lnTo>
                        <a:pt x="16" y="81"/>
                      </a:lnTo>
                      <a:lnTo>
                        <a:pt x="13" y="79"/>
                      </a:lnTo>
                      <a:lnTo>
                        <a:pt x="10" y="76"/>
                      </a:lnTo>
                      <a:lnTo>
                        <a:pt x="5" y="68"/>
                      </a:lnTo>
                      <a:lnTo>
                        <a:pt x="4" y="64"/>
                      </a:lnTo>
                      <a:lnTo>
                        <a:pt x="5" y="61"/>
                      </a:lnTo>
                      <a:lnTo>
                        <a:pt x="7" y="56"/>
                      </a:lnTo>
                      <a:lnTo>
                        <a:pt x="10" y="52"/>
                      </a:lnTo>
                      <a:lnTo>
                        <a:pt x="10" y="49"/>
                      </a:lnTo>
                      <a:lnTo>
                        <a:pt x="10" y="44"/>
                      </a:lnTo>
                      <a:lnTo>
                        <a:pt x="7" y="40"/>
                      </a:lnTo>
                      <a:lnTo>
                        <a:pt x="4" y="38"/>
                      </a:lnTo>
                      <a:lnTo>
                        <a:pt x="0" y="38"/>
                      </a:lnTo>
                      <a:lnTo>
                        <a:pt x="3" y="33"/>
                      </a:lnTo>
                      <a:lnTo>
                        <a:pt x="6" y="30"/>
                      </a:lnTo>
                      <a:lnTo>
                        <a:pt x="10" y="27"/>
                      </a:lnTo>
                      <a:lnTo>
                        <a:pt x="13" y="24"/>
                      </a:lnTo>
                      <a:lnTo>
                        <a:pt x="17" y="19"/>
                      </a:lnTo>
                      <a:lnTo>
                        <a:pt x="18" y="14"/>
                      </a:lnTo>
                      <a:lnTo>
                        <a:pt x="19" y="8"/>
                      </a:lnTo>
                      <a:lnTo>
                        <a:pt x="19" y="3"/>
                      </a:lnTo>
                      <a:lnTo>
                        <a:pt x="18" y="0"/>
                      </a:lnTo>
                      <a:lnTo>
                        <a:pt x="22" y="2"/>
                      </a:lnTo>
                      <a:lnTo>
                        <a:pt x="23" y="3"/>
                      </a:lnTo>
                      <a:lnTo>
                        <a:pt x="25" y="4"/>
                      </a:lnTo>
                      <a:lnTo>
                        <a:pt x="28" y="4"/>
                      </a:lnTo>
                      <a:lnTo>
                        <a:pt x="30" y="6"/>
                      </a:lnTo>
                      <a:lnTo>
                        <a:pt x="33" y="7"/>
                      </a:lnTo>
                      <a:lnTo>
                        <a:pt x="36" y="8"/>
                      </a:lnTo>
                      <a:lnTo>
                        <a:pt x="41" y="7"/>
                      </a:lnTo>
                      <a:lnTo>
                        <a:pt x="43" y="7"/>
                      </a:lnTo>
                      <a:lnTo>
                        <a:pt x="47" y="8"/>
                      </a:lnTo>
                      <a:lnTo>
                        <a:pt x="49" y="10"/>
                      </a:lnTo>
                      <a:lnTo>
                        <a:pt x="52" y="15"/>
                      </a:lnTo>
                      <a:lnTo>
                        <a:pt x="53" y="19"/>
                      </a:lnTo>
                      <a:lnTo>
                        <a:pt x="54" y="21"/>
                      </a:lnTo>
                      <a:lnTo>
                        <a:pt x="57" y="25"/>
                      </a:lnTo>
                      <a:lnTo>
                        <a:pt x="58" y="22"/>
                      </a:lnTo>
                      <a:lnTo>
                        <a:pt x="59" y="19"/>
                      </a:lnTo>
                      <a:lnTo>
                        <a:pt x="59" y="16"/>
                      </a:lnTo>
                      <a:lnTo>
                        <a:pt x="58" y="14"/>
                      </a:lnTo>
                      <a:lnTo>
                        <a:pt x="57" y="10"/>
                      </a:lnTo>
                      <a:lnTo>
                        <a:pt x="58" y="8"/>
                      </a:lnTo>
                      <a:lnTo>
                        <a:pt x="59" y="8"/>
                      </a:lnTo>
                      <a:lnTo>
                        <a:pt x="61" y="9"/>
                      </a:lnTo>
                      <a:lnTo>
                        <a:pt x="63" y="7"/>
                      </a:lnTo>
                      <a:lnTo>
                        <a:pt x="65" y="7"/>
                      </a:lnTo>
                      <a:lnTo>
                        <a:pt x="69" y="4"/>
                      </a:lnTo>
                      <a:lnTo>
                        <a:pt x="70" y="4"/>
                      </a:lnTo>
                      <a:lnTo>
                        <a:pt x="73" y="8"/>
                      </a:lnTo>
                      <a:lnTo>
                        <a:pt x="75" y="9"/>
                      </a:lnTo>
                      <a:lnTo>
                        <a:pt x="81" y="7"/>
                      </a:lnTo>
                      <a:lnTo>
                        <a:pt x="87" y="13"/>
                      </a:lnTo>
                      <a:lnTo>
                        <a:pt x="90" y="16"/>
                      </a:lnTo>
                      <a:lnTo>
                        <a:pt x="94" y="19"/>
                      </a:lnTo>
                      <a:lnTo>
                        <a:pt x="94" y="20"/>
                      </a:lnTo>
                      <a:lnTo>
                        <a:pt x="88" y="28"/>
                      </a:lnTo>
                      <a:lnTo>
                        <a:pt x="83" y="37"/>
                      </a:lnTo>
                      <a:lnTo>
                        <a:pt x="81" y="45"/>
                      </a:lnTo>
                      <a:lnTo>
                        <a:pt x="82" y="48"/>
                      </a:lnTo>
                      <a:lnTo>
                        <a:pt x="85" y="51"/>
                      </a:lnTo>
                      <a:lnTo>
                        <a:pt x="90" y="60"/>
                      </a:lnTo>
                      <a:lnTo>
                        <a:pt x="91" y="63"/>
                      </a:lnTo>
                      <a:lnTo>
                        <a:pt x="91" y="66"/>
                      </a:lnTo>
                      <a:lnTo>
                        <a:pt x="90" y="72"/>
                      </a:lnTo>
                      <a:lnTo>
                        <a:pt x="85" y="80"/>
                      </a:lnTo>
                      <a:lnTo>
                        <a:pt x="81" y="84"/>
                      </a:lnTo>
                      <a:lnTo>
                        <a:pt x="77" y="85"/>
                      </a:lnTo>
                      <a:lnTo>
                        <a:pt x="73" y="84"/>
                      </a:lnTo>
                      <a:lnTo>
                        <a:pt x="72" y="79"/>
                      </a:lnTo>
                      <a:lnTo>
                        <a:pt x="73" y="69"/>
                      </a:lnTo>
                      <a:lnTo>
                        <a:pt x="71" y="63"/>
                      </a:lnTo>
                      <a:lnTo>
                        <a:pt x="66" y="60"/>
                      </a:lnTo>
                      <a:lnTo>
                        <a:pt x="61" y="60"/>
                      </a:lnTo>
                      <a:lnTo>
                        <a:pt x="28" y="66"/>
                      </a:lnTo>
                      <a:lnTo>
                        <a:pt x="23" y="72"/>
                      </a:lnTo>
                      <a:lnTo>
                        <a:pt x="17" y="81"/>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20" name="Freeform 176"/>
                <p:cNvSpPr>
                  <a:spLocks/>
                </p:cNvSpPr>
                <p:nvPr/>
              </p:nvSpPr>
              <p:spPr bwMode="auto">
                <a:xfrm rot="1627522">
                  <a:off x="2759" y="3152"/>
                  <a:ext cx="134" cy="176"/>
                </a:xfrm>
                <a:custGeom>
                  <a:avLst/>
                  <a:gdLst>
                    <a:gd name="T0" fmla="*/ 89 w 109"/>
                    <a:gd name="T1" fmla="*/ 85 h 119"/>
                    <a:gd name="T2" fmla="*/ 83 w 109"/>
                    <a:gd name="T3" fmla="*/ 89 h 119"/>
                    <a:gd name="T4" fmla="*/ 76 w 109"/>
                    <a:gd name="T5" fmla="*/ 89 h 119"/>
                    <a:gd name="T6" fmla="*/ 69 w 109"/>
                    <a:gd name="T7" fmla="*/ 91 h 119"/>
                    <a:gd name="T8" fmla="*/ 59 w 109"/>
                    <a:gd name="T9" fmla="*/ 92 h 119"/>
                    <a:gd name="T10" fmla="*/ 55 w 109"/>
                    <a:gd name="T11" fmla="*/ 89 h 119"/>
                    <a:gd name="T12" fmla="*/ 53 w 109"/>
                    <a:gd name="T13" fmla="*/ 85 h 119"/>
                    <a:gd name="T14" fmla="*/ 48 w 109"/>
                    <a:gd name="T15" fmla="*/ 84 h 119"/>
                    <a:gd name="T16" fmla="*/ 47 w 109"/>
                    <a:gd name="T17" fmla="*/ 80 h 119"/>
                    <a:gd name="T18" fmla="*/ 43 w 109"/>
                    <a:gd name="T19" fmla="*/ 80 h 119"/>
                    <a:gd name="T20" fmla="*/ 40 w 109"/>
                    <a:gd name="T21" fmla="*/ 86 h 119"/>
                    <a:gd name="T22" fmla="*/ 37 w 109"/>
                    <a:gd name="T23" fmla="*/ 97 h 119"/>
                    <a:gd name="T24" fmla="*/ 37 w 109"/>
                    <a:gd name="T25" fmla="*/ 107 h 119"/>
                    <a:gd name="T26" fmla="*/ 29 w 109"/>
                    <a:gd name="T27" fmla="*/ 119 h 119"/>
                    <a:gd name="T28" fmla="*/ 23 w 109"/>
                    <a:gd name="T29" fmla="*/ 114 h 119"/>
                    <a:gd name="T30" fmla="*/ 21 w 109"/>
                    <a:gd name="T31" fmla="*/ 104 h 119"/>
                    <a:gd name="T32" fmla="*/ 17 w 109"/>
                    <a:gd name="T33" fmla="*/ 97 h 119"/>
                    <a:gd name="T34" fmla="*/ 10 w 109"/>
                    <a:gd name="T35" fmla="*/ 92 h 119"/>
                    <a:gd name="T36" fmla="*/ 11 w 109"/>
                    <a:gd name="T37" fmla="*/ 80 h 119"/>
                    <a:gd name="T38" fmla="*/ 12 w 109"/>
                    <a:gd name="T39" fmla="*/ 68 h 119"/>
                    <a:gd name="T40" fmla="*/ 11 w 109"/>
                    <a:gd name="T41" fmla="*/ 55 h 119"/>
                    <a:gd name="T42" fmla="*/ 9 w 109"/>
                    <a:gd name="T43" fmla="*/ 46 h 119"/>
                    <a:gd name="T44" fmla="*/ 4 w 109"/>
                    <a:gd name="T45" fmla="*/ 40 h 119"/>
                    <a:gd name="T46" fmla="*/ 0 w 109"/>
                    <a:gd name="T47" fmla="*/ 35 h 119"/>
                    <a:gd name="T48" fmla="*/ 4 w 109"/>
                    <a:gd name="T49" fmla="*/ 28 h 119"/>
                    <a:gd name="T50" fmla="*/ 10 w 109"/>
                    <a:gd name="T51" fmla="*/ 6 h 119"/>
                    <a:gd name="T52" fmla="*/ 18 w 109"/>
                    <a:gd name="T53" fmla="*/ 6 h 119"/>
                    <a:gd name="T54" fmla="*/ 23 w 109"/>
                    <a:gd name="T55" fmla="*/ 0 h 119"/>
                    <a:gd name="T56" fmla="*/ 30 w 109"/>
                    <a:gd name="T57" fmla="*/ 5 h 119"/>
                    <a:gd name="T58" fmla="*/ 41 w 109"/>
                    <a:gd name="T59" fmla="*/ 7 h 119"/>
                    <a:gd name="T60" fmla="*/ 45 w 109"/>
                    <a:gd name="T61" fmla="*/ 12 h 119"/>
                    <a:gd name="T62" fmla="*/ 54 w 109"/>
                    <a:gd name="T63" fmla="*/ 11 h 119"/>
                    <a:gd name="T64" fmla="*/ 60 w 109"/>
                    <a:gd name="T65" fmla="*/ 5 h 119"/>
                    <a:gd name="T66" fmla="*/ 65 w 109"/>
                    <a:gd name="T67" fmla="*/ 8 h 119"/>
                    <a:gd name="T68" fmla="*/ 70 w 109"/>
                    <a:gd name="T69" fmla="*/ 11 h 119"/>
                    <a:gd name="T70" fmla="*/ 76 w 109"/>
                    <a:gd name="T71" fmla="*/ 16 h 119"/>
                    <a:gd name="T72" fmla="*/ 82 w 109"/>
                    <a:gd name="T73" fmla="*/ 16 h 119"/>
                    <a:gd name="T74" fmla="*/ 88 w 109"/>
                    <a:gd name="T75" fmla="*/ 17 h 119"/>
                    <a:gd name="T76" fmla="*/ 95 w 109"/>
                    <a:gd name="T77" fmla="*/ 34 h 119"/>
                    <a:gd name="T78" fmla="*/ 108 w 109"/>
                    <a:gd name="T79" fmla="*/ 46 h 119"/>
                    <a:gd name="T80" fmla="*/ 109 w 109"/>
                    <a:gd name="T81" fmla="*/ 54 h 119"/>
                    <a:gd name="T82" fmla="*/ 107 w 109"/>
                    <a:gd name="T83" fmla="*/ 65 h 119"/>
                    <a:gd name="T84" fmla="*/ 100 w 109"/>
                    <a:gd name="T85" fmla="*/ 73 h 119"/>
                    <a:gd name="T86" fmla="*/ 93 w 109"/>
                    <a:gd name="T87" fmla="*/ 7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9" h="119">
                      <a:moveTo>
                        <a:pt x="90" y="84"/>
                      </a:moveTo>
                      <a:lnTo>
                        <a:pt x="89" y="85"/>
                      </a:lnTo>
                      <a:lnTo>
                        <a:pt x="85" y="88"/>
                      </a:lnTo>
                      <a:lnTo>
                        <a:pt x="83" y="89"/>
                      </a:lnTo>
                      <a:lnTo>
                        <a:pt x="78" y="89"/>
                      </a:lnTo>
                      <a:lnTo>
                        <a:pt x="76" y="89"/>
                      </a:lnTo>
                      <a:lnTo>
                        <a:pt x="71" y="91"/>
                      </a:lnTo>
                      <a:lnTo>
                        <a:pt x="69" y="91"/>
                      </a:lnTo>
                      <a:lnTo>
                        <a:pt x="64" y="92"/>
                      </a:lnTo>
                      <a:lnTo>
                        <a:pt x="59" y="92"/>
                      </a:lnTo>
                      <a:lnTo>
                        <a:pt x="57" y="91"/>
                      </a:lnTo>
                      <a:lnTo>
                        <a:pt x="55" y="89"/>
                      </a:lnTo>
                      <a:lnTo>
                        <a:pt x="54" y="86"/>
                      </a:lnTo>
                      <a:lnTo>
                        <a:pt x="53" y="85"/>
                      </a:lnTo>
                      <a:lnTo>
                        <a:pt x="49" y="85"/>
                      </a:lnTo>
                      <a:lnTo>
                        <a:pt x="48" y="84"/>
                      </a:lnTo>
                      <a:lnTo>
                        <a:pt x="47" y="82"/>
                      </a:lnTo>
                      <a:lnTo>
                        <a:pt x="47" y="80"/>
                      </a:lnTo>
                      <a:lnTo>
                        <a:pt x="46" y="79"/>
                      </a:lnTo>
                      <a:lnTo>
                        <a:pt x="43" y="80"/>
                      </a:lnTo>
                      <a:lnTo>
                        <a:pt x="42" y="83"/>
                      </a:lnTo>
                      <a:lnTo>
                        <a:pt x="40" y="86"/>
                      </a:lnTo>
                      <a:lnTo>
                        <a:pt x="39" y="91"/>
                      </a:lnTo>
                      <a:lnTo>
                        <a:pt x="37" y="97"/>
                      </a:lnTo>
                      <a:lnTo>
                        <a:pt x="39" y="101"/>
                      </a:lnTo>
                      <a:lnTo>
                        <a:pt x="37" y="107"/>
                      </a:lnTo>
                      <a:lnTo>
                        <a:pt x="33" y="118"/>
                      </a:lnTo>
                      <a:lnTo>
                        <a:pt x="29" y="119"/>
                      </a:lnTo>
                      <a:lnTo>
                        <a:pt x="25" y="119"/>
                      </a:lnTo>
                      <a:lnTo>
                        <a:pt x="23" y="114"/>
                      </a:lnTo>
                      <a:lnTo>
                        <a:pt x="22" y="110"/>
                      </a:lnTo>
                      <a:lnTo>
                        <a:pt x="21" y="104"/>
                      </a:lnTo>
                      <a:lnTo>
                        <a:pt x="19" y="98"/>
                      </a:lnTo>
                      <a:lnTo>
                        <a:pt x="17" y="97"/>
                      </a:lnTo>
                      <a:lnTo>
                        <a:pt x="12" y="97"/>
                      </a:lnTo>
                      <a:lnTo>
                        <a:pt x="10" y="92"/>
                      </a:lnTo>
                      <a:lnTo>
                        <a:pt x="9" y="84"/>
                      </a:lnTo>
                      <a:lnTo>
                        <a:pt x="11" y="80"/>
                      </a:lnTo>
                      <a:lnTo>
                        <a:pt x="12" y="76"/>
                      </a:lnTo>
                      <a:lnTo>
                        <a:pt x="12" y="68"/>
                      </a:lnTo>
                      <a:lnTo>
                        <a:pt x="12" y="60"/>
                      </a:lnTo>
                      <a:lnTo>
                        <a:pt x="11" y="55"/>
                      </a:lnTo>
                      <a:lnTo>
                        <a:pt x="11" y="50"/>
                      </a:lnTo>
                      <a:lnTo>
                        <a:pt x="9" y="46"/>
                      </a:lnTo>
                      <a:lnTo>
                        <a:pt x="7" y="42"/>
                      </a:lnTo>
                      <a:lnTo>
                        <a:pt x="4" y="40"/>
                      </a:lnTo>
                      <a:lnTo>
                        <a:pt x="1" y="36"/>
                      </a:lnTo>
                      <a:lnTo>
                        <a:pt x="0" y="35"/>
                      </a:lnTo>
                      <a:lnTo>
                        <a:pt x="1" y="31"/>
                      </a:lnTo>
                      <a:lnTo>
                        <a:pt x="4" y="28"/>
                      </a:lnTo>
                      <a:lnTo>
                        <a:pt x="3" y="20"/>
                      </a:lnTo>
                      <a:lnTo>
                        <a:pt x="10" y="6"/>
                      </a:lnTo>
                      <a:lnTo>
                        <a:pt x="15" y="7"/>
                      </a:lnTo>
                      <a:lnTo>
                        <a:pt x="18" y="6"/>
                      </a:lnTo>
                      <a:lnTo>
                        <a:pt x="19" y="5"/>
                      </a:lnTo>
                      <a:lnTo>
                        <a:pt x="23" y="0"/>
                      </a:lnTo>
                      <a:lnTo>
                        <a:pt x="29" y="1"/>
                      </a:lnTo>
                      <a:lnTo>
                        <a:pt x="30" y="5"/>
                      </a:lnTo>
                      <a:lnTo>
                        <a:pt x="34" y="10"/>
                      </a:lnTo>
                      <a:lnTo>
                        <a:pt x="41" y="7"/>
                      </a:lnTo>
                      <a:lnTo>
                        <a:pt x="45" y="10"/>
                      </a:lnTo>
                      <a:lnTo>
                        <a:pt x="45" y="12"/>
                      </a:lnTo>
                      <a:lnTo>
                        <a:pt x="52" y="14"/>
                      </a:lnTo>
                      <a:lnTo>
                        <a:pt x="54" y="11"/>
                      </a:lnTo>
                      <a:lnTo>
                        <a:pt x="59" y="10"/>
                      </a:lnTo>
                      <a:lnTo>
                        <a:pt x="60" y="5"/>
                      </a:lnTo>
                      <a:lnTo>
                        <a:pt x="61" y="8"/>
                      </a:lnTo>
                      <a:lnTo>
                        <a:pt x="65" y="8"/>
                      </a:lnTo>
                      <a:lnTo>
                        <a:pt x="67" y="8"/>
                      </a:lnTo>
                      <a:lnTo>
                        <a:pt x="70" y="11"/>
                      </a:lnTo>
                      <a:lnTo>
                        <a:pt x="72" y="13"/>
                      </a:lnTo>
                      <a:lnTo>
                        <a:pt x="76" y="16"/>
                      </a:lnTo>
                      <a:lnTo>
                        <a:pt x="79" y="17"/>
                      </a:lnTo>
                      <a:lnTo>
                        <a:pt x="82" y="16"/>
                      </a:lnTo>
                      <a:lnTo>
                        <a:pt x="85" y="17"/>
                      </a:lnTo>
                      <a:lnTo>
                        <a:pt x="88" y="17"/>
                      </a:lnTo>
                      <a:lnTo>
                        <a:pt x="93" y="23"/>
                      </a:lnTo>
                      <a:lnTo>
                        <a:pt x="95" y="34"/>
                      </a:lnTo>
                      <a:lnTo>
                        <a:pt x="102" y="41"/>
                      </a:lnTo>
                      <a:lnTo>
                        <a:pt x="108" y="46"/>
                      </a:lnTo>
                      <a:lnTo>
                        <a:pt x="109" y="49"/>
                      </a:lnTo>
                      <a:lnTo>
                        <a:pt x="109" y="54"/>
                      </a:lnTo>
                      <a:lnTo>
                        <a:pt x="108" y="60"/>
                      </a:lnTo>
                      <a:lnTo>
                        <a:pt x="107" y="65"/>
                      </a:lnTo>
                      <a:lnTo>
                        <a:pt x="103" y="70"/>
                      </a:lnTo>
                      <a:lnTo>
                        <a:pt x="100" y="73"/>
                      </a:lnTo>
                      <a:lnTo>
                        <a:pt x="96" y="76"/>
                      </a:lnTo>
                      <a:lnTo>
                        <a:pt x="93" y="79"/>
                      </a:lnTo>
                      <a:lnTo>
                        <a:pt x="90" y="84"/>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21" name="Freeform 177"/>
                <p:cNvSpPr>
                  <a:spLocks/>
                </p:cNvSpPr>
                <p:nvPr/>
              </p:nvSpPr>
              <p:spPr bwMode="auto">
                <a:xfrm rot="1627522">
                  <a:off x="2603" y="3184"/>
                  <a:ext cx="251" cy="235"/>
                </a:xfrm>
                <a:custGeom>
                  <a:avLst/>
                  <a:gdLst>
                    <a:gd name="T0" fmla="*/ 1 w 201"/>
                    <a:gd name="T1" fmla="*/ 132 h 158"/>
                    <a:gd name="T2" fmla="*/ 6 w 201"/>
                    <a:gd name="T3" fmla="*/ 121 h 158"/>
                    <a:gd name="T4" fmla="*/ 16 w 201"/>
                    <a:gd name="T5" fmla="*/ 112 h 158"/>
                    <a:gd name="T6" fmla="*/ 26 w 201"/>
                    <a:gd name="T7" fmla="*/ 96 h 158"/>
                    <a:gd name="T8" fmla="*/ 34 w 201"/>
                    <a:gd name="T9" fmla="*/ 86 h 158"/>
                    <a:gd name="T10" fmla="*/ 40 w 201"/>
                    <a:gd name="T11" fmla="*/ 76 h 158"/>
                    <a:gd name="T12" fmla="*/ 44 w 201"/>
                    <a:gd name="T13" fmla="*/ 67 h 158"/>
                    <a:gd name="T14" fmla="*/ 50 w 201"/>
                    <a:gd name="T15" fmla="*/ 61 h 158"/>
                    <a:gd name="T16" fmla="*/ 62 w 201"/>
                    <a:gd name="T17" fmla="*/ 61 h 158"/>
                    <a:gd name="T18" fmla="*/ 73 w 201"/>
                    <a:gd name="T19" fmla="*/ 50 h 158"/>
                    <a:gd name="T20" fmla="*/ 88 w 201"/>
                    <a:gd name="T21" fmla="*/ 42 h 158"/>
                    <a:gd name="T22" fmla="*/ 91 w 201"/>
                    <a:gd name="T23" fmla="*/ 30 h 158"/>
                    <a:gd name="T24" fmla="*/ 94 w 201"/>
                    <a:gd name="T25" fmla="*/ 20 h 158"/>
                    <a:gd name="T26" fmla="*/ 99 w 201"/>
                    <a:gd name="T27" fmla="*/ 4 h 158"/>
                    <a:gd name="T28" fmla="*/ 104 w 201"/>
                    <a:gd name="T29" fmla="*/ 9 h 158"/>
                    <a:gd name="T30" fmla="*/ 105 w 201"/>
                    <a:gd name="T31" fmla="*/ 30 h 158"/>
                    <a:gd name="T32" fmla="*/ 103 w 201"/>
                    <a:gd name="T33" fmla="*/ 46 h 158"/>
                    <a:gd name="T34" fmla="*/ 112 w 201"/>
                    <a:gd name="T35" fmla="*/ 52 h 158"/>
                    <a:gd name="T36" fmla="*/ 116 w 201"/>
                    <a:gd name="T37" fmla="*/ 68 h 158"/>
                    <a:gd name="T38" fmla="*/ 126 w 201"/>
                    <a:gd name="T39" fmla="*/ 72 h 158"/>
                    <a:gd name="T40" fmla="*/ 130 w 201"/>
                    <a:gd name="T41" fmla="*/ 51 h 158"/>
                    <a:gd name="T42" fmla="*/ 135 w 201"/>
                    <a:gd name="T43" fmla="*/ 37 h 158"/>
                    <a:gd name="T44" fmla="*/ 140 w 201"/>
                    <a:gd name="T45" fmla="*/ 34 h 158"/>
                    <a:gd name="T46" fmla="*/ 142 w 201"/>
                    <a:gd name="T47" fmla="*/ 39 h 158"/>
                    <a:gd name="T48" fmla="*/ 148 w 201"/>
                    <a:gd name="T49" fmla="*/ 43 h 158"/>
                    <a:gd name="T50" fmla="*/ 157 w 201"/>
                    <a:gd name="T51" fmla="*/ 46 h 158"/>
                    <a:gd name="T52" fmla="*/ 169 w 201"/>
                    <a:gd name="T53" fmla="*/ 43 h 158"/>
                    <a:gd name="T54" fmla="*/ 178 w 201"/>
                    <a:gd name="T55" fmla="*/ 42 h 158"/>
                    <a:gd name="T56" fmla="*/ 187 w 201"/>
                    <a:gd name="T57" fmla="*/ 38 h 158"/>
                    <a:gd name="T58" fmla="*/ 193 w 201"/>
                    <a:gd name="T59" fmla="*/ 49 h 158"/>
                    <a:gd name="T60" fmla="*/ 188 w 201"/>
                    <a:gd name="T61" fmla="*/ 61 h 158"/>
                    <a:gd name="T62" fmla="*/ 193 w 201"/>
                    <a:gd name="T63" fmla="*/ 76 h 158"/>
                    <a:gd name="T64" fmla="*/ 200 w 201"/>
                    <a:gd name="T65" fmla="*/ 81 h 158"/>
                    <a:gd name="T66" fmla="*/ 198 w 201"/>
                    <a:gd name="T67" fmla="*/ 99 h 158"/>
                    <a:gd name="T68" fmla="*/ 201 w 201"/>
                    <a:gd name="T69" fmla="*/ 112 h 158"/>
                    <a:gd name="T70" fmla="*/ 166 w 201"/>
                    <a:gd name="T71" fmla="*/ 157 h 158"/>
                    <a:gd name="T72" fmla="*/ 151 w 201"/>
                    <a:gd name="T73" fmla="*/ 142 h 158"/>
                    <a:gd name="T74" fmla="*/ 159 w 201"/>
                    <a:gd name="T75" fmla="*/ 92 h 158"/>
                    <a:gd name="T76" fmla="*/ 158 w 201"/>
                    <a:gd name="T77" fmla="*/ 84 h 158"/>
                    <a:gd name="T78" fmla="*/ 130 w 201"/>
                    <a:gd name="T79" fmla="*/ 96 h 158"/>
                    <a:gd name="T80" fmla="*/ 121 w 201"/>
                    <a:gd name="T81" fmla="*/ 106 h 158"/>
                    <a:gd name="T82" fmla="*/ 104 w 201"/>
                    <a:gd name="T83" fmla="*/ 120 h 158"/>
                    <a:gd name="T84" fmla="*/ 93 w 201"/>
                    <a:gd name="T85" fmla="*/ 139 h 158"/>
                    <a:gd name="T86" fmla="*/ 90 w 201"/>
                    <a:gd name="T87" fmla="*/ 158 h 158"/>
                    <a:gd name="T88" fmla="*/ 54 w 201"/>
                    <a:gd name="T89" fmla="*/ 147 h 158"/>
                    <a:gd name="T90" fmla="*/ 33 w 201"/>
                    <a:gd name="T91" fmla="*/ 153 h 158"/>
                    <a:gd name="T92" fmla="*/ 6 w 201"/>
                    <a:gd name="T93" fmla="*/ 14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1" h="158">
                      <a:moveTo>
                        <a:pt x="0" y="145"/>
                      </a:moveTo>
                      <a:lnTo>
                        <a:pt x="0" y="139"/>
                      </a:lnTo>
                      <a:lnTo>
                        <a:pt x="1" y="132"/>
                      </a:lnTo>
                      <a:lnTo>
                        <a:pt x="2" y="127"/>
                      </a:lnTo>
                      <a:lnTo>
                        <a:pt x="3" y="123"/>
                      </a:lnTo>
                      <a:lnTo>
                        <a:pt x="6" y="121"/>
                      </a:lnTo>
                      <a:lnTo>
                        <a:pt x="12" y="117"/>
                      </a:lnTo>
                      <a:lnTo>
                        <a:pt x="14" y="116"/>
                      </a:lnTo>
                      <a:lnTo>
                        <a:pt x="16" y="112"/>
                      </a:lnTo>
                      <a:lnTo>
                        <a:pt x="20" y="105"/>
                      </a:lnTo>
                      <a:lnTo>
                        <a:pt x="22" y="105"/>
                      </a:lnTo>
                      <a:lnTo>
                        <a:pt x="26" y="96"/>
                      </a:lnTo>
                      <a:lnTo>
                        <a:pt x="27" y="92"/>
                      </a:lnTo>
                      <a:lnTo>
                        <a:pt x="31" y="88"/>
                      </a:lnTo>
                      <a:lnTo>
                        <a:pt x="34" y="86"/>
                      </a:lnTo>
                      <a:lnTo>
                        <a:pt x="36" y="85"/>
                      </a:lnTo>
                      <a:lnTo>
                        <a:pt x="38" y="79"/>
                      </a:lnTo>
                      <a:lnTo>
                        <a:pt x="40" y="76"/>
                      </a:lnTo>
                      <a:lnTo>
                        <a:pt x="43" y="74"/>
                      </a:lnTo>
                      <a:lnTo>
                        <a:pt x="44" y="72"/>
                      </a:lnTo>
                      <a:lnTo>
                        <a:pt x="44" y="67"/>
                      </a:lnTo>
                      <a:lnTo>
                        <a:pt x="45" y="64"/>
                      </a:lnTo>
                      <a:lnTo>
                        <a:pt x="48" y="62"/>
                      </a:lnTo>
                      <a:lnTo>
                        <a:pt x="50" y="61"/>
                      </a:lnTo>
                      <a:lnTo>
                        <a:pt x="54" y="61"/>
                      </a:lnTo>
                      <a:lnTo>
                        <a:pt x="55" y="62"/>
                      </a:lnTo>
                      <a:lnTo>
                        <a:pt x="62" y="61"/>
                      </a:lnTo>
                      <a:lnTo>
                        <a:pt x="66" y="58"/>
                      </a:lnTo>
                      <a:lnTo>
                        <a:pt x="69" y="54"/>
                      </a:lnTo>
                      <a:lnTo>
                        <a:pt x="73" y="50"/>
                      </a:lnTo>
                      <a:lnTo>
                        <a:pt x="80" y="46"/>
                      </a:lnTo>
                      <a:lnTo>
                        <a:pt x="85" y="44"/>
                      </a:lnTo>
                      <a:lnTo>
                        <a:pt x="88" y="42"/>
                      </a:lnTo>
                      <a:lnTo>
                        <a:pt x="91" y="37"/>
                      </a:lnTo>
                      <a:lnTo>
                        <a:pt x="91" y="32"/>
                      </a:lnTo>
                      <a:lnTo>
                        <a:pt x="91" y="30"/>
                      </a:lnTo>
                      <a:lnTo>
                        <a:pt x="92" y="26"/>
                      </a:lnTo>
                      <a:lnTo>
                        <a:pt x="93" y="24"/>
                      </a:lnTo>
                      <a:lnTo>
                        <a:pt x="94" y="20"/>
                      </a:lnTo>
                      <a:lnTo>
                        <a:pt x="94" y="14"/>
                      </a:lnTo>
                      <a:lnTo>
                        <a:pt x="97" y="8"/>
                      </a:lnTo>
                      <a:lnTo>
                        <a:pt x="99" y="4"/>
                      </a:lnTo>
                      <a:lnTo>
                        <a:pt x="102" y="0"/>
                      </a:lnTo>
                      <a:lnTo>
                        <a:pt x="104" y="4"/>
                      </a:lnTo>
                      <a:lnTo>
                        <a:pt x="104" y="9"/>
                      </a:lnTo>
                      <a:lnTo>
                        <a:pt x="105" y="14"/>
                      </a:lnTo>
                      <a:lnTo>
                        <a:pt x="105" y="22"/>
                      </a:lnTo>
                      <a:lnTo>
                        <a:pt x="105" y="30"/>
                      </a:lnTo>
                      <a:lnTo>
                        <a:pt x="104" y="34"/>
                      </a:lnTo>
                      <a:lnTo>
                        <a:pt x="102" y="38"/>
                      </a:lnTo>
                      <a:lnTo>
                        <a:pt x="103" y="46"/>
                      </a:lnTo>
                      <a:lnTo>
                        <a:pt x="105" y="51"/>
                      </a:lnTo>
                      <a:lnTo>
                        <a:pt x="110" y="51"/>
                      </a:lnTo>
                      <a:lnTo>
                        <a:pt x="112" y="52"/>
                      </a:lnTo>
                      <a:lnTo>
                        <a:pt x="114" y="58"/>
                      </a:lnTo>
                      <a:lnTo>
                        <a:pt x="115" y="64"/>
                      </a:lnTo>
                      <a:lnTo>
                        <a:pt x="116" y="68"/>
                      </a:lnTo>
                      <a:lnTo>
                        <a:pt x="118" y="73"/>
                      </a:lnTo>
                      <a:lnTo>
                        <a:pt x="122" y="73"/>
                      </a:lnTo>
                      <a:lnTo>
                        <a:pt x="126" y="72"/>
                      </a:lnTo>
                      <a:lnTo>
                        <a:pt x="130" y="61"/>
                      </a:lnTo>
                      <a:lnTo>
                        <a:pt x="132" y="55"/>
                      </a:lnTo>
                      <a:lnTo>
                        <a:pt x="130" y="51"/>
                      </a:lnTo>
                      <a:lnTo>
                        <a:pt x="132" y="45"/>
                      </a:lnTo>
                      <a:lnTo>
                        <a:pt x="133" y="40"/>
                      </a:lnTo>
                      <a:lnTo>
                        <a:pt x="135" y="37"/>
                      </a:lnTo>
                      <a:lnTo>
                        <a:pt x="136" y="34"/>
                      </a:lnTo>
                      <a:lnTo>
                        <a:pt x="139" y="33"/>
                      </a:lnTo>
                      <a:lnTo>
                        <a:pt x="140" y="34"/>
                      </a:lnTo>
                      <a:lnTo>
                        <a:pt x="140" y="36"/>
                      </a:lnTo>
                      <a:lnTo>
                        <a:pt x="141" y="38"/>
                      </a:lnTo>
                      <a:lnTo>
                        <a:pt x="142" y="39"/>
                      </a:lnTo>
                      <a:lnTo>
                        <a:pt x="146" y="39"/>
                      </a:lnTo>
                      <a:lnTo>
                        <a:pt x="147" y="40"/>
                      </a:lnTo>
                      <a:lnTo>
                        <a:pt x="148" y="43"/>
                      </a:lnTo>
                      <a:lnTo>
                        <a:pt x="150" y="45"/>
                      </a:lnTo>
                      <a:lnTo>
                        <a:pt x="152" y="46"/>
                      </a:lnTo>
                      <a:lnTo>
                        <a:pt x="157" y="46"/>
                      </a:lnTo>
                      <a:lnTo>
                        <a:pt x="162" y="45"/>
                      </a:lnTo>
                      <a:lnTo>
                        <a:pt x="164" y="45"/>
                      </a:lnTo>
                      <a:lnTo>
                        <a:pt x="169" y="43"/>
                      </a:lnTo>
                      <a:lnTo>
                        <a:pt x="171" y="43"/>
                      </a:lnTo>
                      <a:lnTo>
                        <a:pt x="176" y="43"/>
                      </a:lnTo>
                      <a:lnTo>
                        <a:pt x="178" y="42"/>
                      </a:lnTo>
                      <a:lnTo>
                        <a:pt x="182" y="39"/>
                      </a:lnTo>
                      <a:lnTo>
                        <a:pt x="183" y="38"/>
                      </a:lnTo>
                      <a:lnTo>
                        <a:pt x="187" y="38"/>
                      </a:lnTo>
                      <a:lnTo>
                        <a:pt x="190" y="40"/>
                      </a:lnTo>
                      <a:lnTo>
                        <a:pt x="193" y="44"/>
                      </a:lnTo>
                      <a:lnTo>
                        <a:pt x="193" y="49"/>
                      </a:lnTo>
                      <a:lnTo>
                        <a:pt x="193" y="52"/>
                      </a:lnTo>
                      <a:lnTo>
                        <a:pt x="190" y="56"/>
                      </a:lnTo>
                      <a:lnTo>
                        <a:pt x="188" y="61"/>
                      </a:lnTo>
                      <a:lnTo>
                        <a:pt x="187" y="64"/>
                      </a:lnTo>
                      <a:lnTo>
                        <a:pt x="188" y="68"/>
                      </a:lnTo>
                      <a:lnTo>
                        <a:pt x="193" y="76"/>
                      </a:lnTo>
                      <a:lnTo>
                        <a:pt x="196" y="79"/>
                      </a:lnTo>
                      <a:lnTo>
                        <a:pt x="199" y="81"/>
                      </a:lnTo>
                      <a:lnTo>
                        <a:pt x="200" y="81"/>
                      </a:lnTo>
                      <a:lnTo>
                        <a:pt x="200" y="84"/>
                      </a:lnTo>
                      <a:lnTo>
                        <a:pt x="196" y="93"/>
                      </a:lnTo>
                      <a:lnTo>
                        <a:pt x="198" y="99"/>
                      </a:lnTo>
                      <a:lnTo>
                        <a:pt x="200" y="103"/>
                      </a:lnTo>
                      <a:lnTo>
                        <a:pt x="201" y="106"/>
                      </a:lnTo>
                      <a:lnTo>
                        <a:pt x="201" y="112"/>
                      </a:lnTo>
                      <a:lnTo>
                        <a:pt x="194" y="132"/>
                      </a:lnTo>
                      <a:lnTo>
                        <a:pt x="178" y="150"/>
                      </a:lnTo>
                      <a:lnTo>
                        <a:pt x="166" y="157"/>
                      </a:lnTo>
                      <a:lnTo>
                        <a:pt x="160" y="156"/>
                      </a:lnTo>
                      <a:lnTo>
                        <a:pt x="154" y="151"/>
                      </a:lnTo>
                      <a:lnTo>
                        <a:pt x="151" y="142"/>
                      </a:lnTo>
                      <a:lnTo>
                        <a:pt x="153" y="124"/>
                      </a:lnTo>
                      <a:lnTo>
                        <a:pt x="154" y="99"/>
                      </a:lnTo>
                      <a:lnTo>
                        <a:pt x="159" y="92"/>
                      </a:lnTo>
                      <a:lnTo>
                        <a:pt x="160" y="88"/>
                      </a:lnTo>
                      <a:lnTo>
                        <a:pt x="159" y="86"/>
                      </a:lnTo>
                      <a:lnTo>
                        <a:pt x="158" y="84"/>
                      </a:lnTo>
                      <a:lnTo>
                        <a:pt x="133" y="85"/>
                      </a:lnTo>
                      <a:lnTo>
                        <a:pt x="130" y="90"/>
                      </a:lnTo>
                      <a:lnTo>
                        <a:pt x="130" y="96"/>
                      </a:lnTo>
                      <a:lnTo>
                        <a:pt x="129" y="99"/>
                      </a:lnTo>
                      <a:lnTo>
                        <a:pt x="127" y="102"/>
                      </a:lnTo>
                      <a:lnTo>
                        <a:pt x="121" y="106"/>
                      </a:lnTo>
                      <a:lnTo>
                        <a:pt x="114" y="110"/>
                      </a:lnTo>
                      <a:lnTo>
                        <a:pt x="105" y="116"/>
                      </a:lnTo>
                      <a:lnTo>
                        <a:pt x="104" y="120"/>
                      </a:lnTo>
                      <a:lnTo>
                        <a:pt x="103" y="126"/>
                      </a:lnTo>
                      <a:lnTo>
                        <a:pt x="100" y="128"/>
                      </a:lnTo>
                      <a:lnTo>
                        <a:pt x="93" y="139"/>
                      </a:lnTo>
                      <a:lnTo>
                        <a:pt x="90" y="146"/>
                      </a:lnTo>
                      <a:lnTo>
                        <a:pt x="88" y="148"/>
                      </a:lnTo>
                      <a:lnTo>
                        <a:pt x="90" y="158"/>
                      </a:lnTo>
                      <a:lnTo>
                        <a:pt x="79" y="156"/>
                      </a:lnTo>
                      <a:lnTo>
                        <a:pt x="58" y="147"/>
                      </a:lnTo>
                      <a:lnTo>
                        <a:pt x="54" y="147"/>
                      </a:lnTo>
                      <a:lnTo>
                        <a:pt x="48" y="148"/>
                      </a:lnTo>
                      <a:lnTo>
                        <a:pt x="39" y="152"/>
                      </a:lnTo>
                      <a:lnTo>
                        <a:pt x="33" y="153"/>
                      </a:lnTo>
                      <a:lnTo>
                        <a:pt x="26" y="150"/>
                      </a:lnTo>
                      <a:lnTo>
                        <a:pt x="10" y="145"/>
                      </a:lnTo>
                      <a:lnTo>
                        <a:pt x="6" y="145"/>
                      </a:lnTo>
                      <a:lnTo>
                        <a:pt x="0" y="145"/>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22" name="Freeform 178"/>
                <p:cNvSpPr>
                  <a:spLocks/>
                </p:cNvSpPr>
                <p:nvPr/>
              </p:nvSpPr>
              <p:spPr bwMode="auto">
                <a:xfrm rot="1627522">
                  <a:off x="2628" y="2705"/>
                  <a:ext cx="170" cy="310"/>
                </a:xfrm>
                <a:custGeom>
                  <a:avLst/>
                  <a:gdLst>
                    <a:gd name="T0" fmla="*/ 48 w 138"/>
                    <a:gd name="T1" fmla="*/ 209 h 209"/>
                    <a:gd name="T2" fmla="*/ 43 w 138"/>
                    <a:gd name="T3" fmla="*/ 209 h 209"/>
                    <a:gd name="T4" fmla="*/ 38 w 138"/>
                    <a:gd name="T5" fmla="*/ 209 h 209"/>
                    <a:gd name="T6" fmla="*/ 34 w 138"/>
                    <a:gd name="T7" fmla="*/ 202 h 209"/>
                    <a:gd name="T8" fmla="*/ 25 w 138"/>
                    <a:gd name="T9" fmla="*/ 197 h 209"/>
                    <a:gd name="T10" fmla="*/ 18 w 138"/>
                    <a:gd name="T11" fmla="*/ 197 h 209"/>
                    <a:gd name="T12" fmla="*/ 13 w 138"/>
                    <a:gd name="T13" fmla="*/ 192 h 209"/>
                    <a:gd name="T14" fmla="*/ 7 w 138"/>
                    <a:gd name="T15" fmla="*/ 190 h 209"/>
                    <a:gd name="T16" fmla="*/ 4 w 138"/>
                    <a:gd name="T17" fmla="*/ 184 h 209"/>
                    <a:gd name="T18" fmla="*/ 0 w 138"/>
                    <a:gd name="T19" fmla="*/ 172 h 209"/>
                    <a:gd name="T20" fmla="*/ 20 w 138"/>
                    <a:gd name="T21" fmla="*/ 157 h 209"/>
                    <a:gd name="T22" fmla="*/ 36 w 138"/>
                    <a:gd name="T23" fmla="*/ 139 h 209"/>
                    <a:gd name="T24" fmla="*/ 52 w 138"/>
                    <a:gd name="T25" fmla="*/ 119 h 209"/>
                    <a:gd name="T26" fmla="*/ 60 w 138"/>
                    <a:gd name="T27" fmla="*/ 101 h 209"/>
                    <a:gd name="T28" fmla="*/ 62 w 138"/>
                    <a:gd name="T29" fmla="*/ 76 h 209"/>
                    <a:gd name="T30" fmla="*/ 56 w 138"/>
                    <a:gd name="T31" fmla="*/ 57 h 209"/>
                    <a:gd name="T32" fmla="*/ 59 w 138"/>
                    <a:gd name="T33" fmla="*/ 42 h 209"/>
                    <a:gd name="T34" fmla="*/ 64 w 138"/>
                    <a:gd name="T35" fmla="*/ 25 h 209"/>
                    <a:gd name="T36" fmla="*/ 89 w 138"/>
                    <a:gd name="T37" fmla="*/ 15 h 209"/>
                    <a:gd name="T38" fmla="*/ 110 w 138"/>
                    <a:gd name="T39" fmla="*/ 4 h 209"/>
                    <a:gd name="T40" fmla="*/ 119 w 138"/>
                    <a:gd name="T41" fmla="*/ 3 h 209"/>
                    <a:gd name="T42" fmla="*/ 138 w 138"/>
                    <a:gd name="T43" fmla="*/ 4 h 209"/>
                    <a:gd name="T44" fmla="*/ 128 w 138"/>
                    <a:gd name="T45" fmla="*/ 18 h 209"/>
                    <a:gd name="T46" fmla="*/ 127 w 138"/>
                    <a:gd name="T47" fmla="*/ 29 h 209"/>
                    <a:gd name="T48" fmla="*/ 119 w 138"/>
                    <a:gd name="T49" fmla="*/ 35 h 209"/>
                    <a:gd name="T50" fmla="*/ 102 w 138"/>
                    <a:gd name="T51" fmla="*/ 48 h 209"/>
                    <a:gd name="T52" fmla="*/ 86 w 138"/>
                    <a:gd name="T53" fmla="*/ 47 h 209"/>
                    <a:gd name="T54" fmla="*/ 80 w 138"/>
                    <a:gd name="T55" fmla="*/ 58 h 209"/>
                    <a:gd name="T56" fmla="*/ 90 w 138"/>
                    <a:gd name="T57" fmla="*/ 65 h 209"/>
                    <a:gd name="T58" fmla="*/ 102 w 138"/>
                    <a:gd name="T59" fmla="*/ 71 h 209"/>
                    <a:gd name="T60" fmla="*/ 98 w 138"/>
                    <a:gd name="T61" fmla="*/ 85 h 209"/>
                    <a:gd name="T62" fmla="*/ 92 w 138"/>
                    <a:gd name="T63" fmla="*/ 84 h 209"/>
                    <a:gd name="T64" fmla="*/ 85 w 138"/>
                    <a:gd name="T65" fmla="*/ 87 h 209"/>
                    <a:gd name="T66" fmla="*/ 80 w 138"/>
                    <a:gd name="T67" fmla="*/ 93 h 209"/>
                    <a:gd name="T68" fmla="*/ 76 w 138"/>
                    <a:gd name="T69" fmla="*/ 106 h 209"/>
                    <a:gd name="T70" fmla="*/ 73 w 138"/>
                    <a:gd name="T71" fmla="*/ 112 h 209"/>
                    <a:gd name="T72" fmla="*/ 70 w 138"/>
                    <a:gd name="T73" fmla="*/ 119 h 209"/>
                    <a:gd name="T74" fmla="*/ 71 w 138"/>
                    <a:gd name="T75" fmla="*/ 129 h 209"/>
                    <a:gd name="T76" fmla="*/ 67 w 138"/>
                    <a:gd name="T77" fmla="*/ 141 h 209"/>
                    <a:gd name="T78" fmla="*/ 67 w 138"/>
                    <a:gd name="T79" fmla="*/ 148 h 209"/>
                    <a:gd name="T80" fmla="*/ 64 w 138"/>
                    <a:gd name="T81" fmla="*/ 155 h 209"/>
                    <a:gd name="T82" fmla="*/ 61 w 138"/>
                    <a:gd name="T83" fmla="*/ 166 h 209"/>
                    <a:gd name="T84" fmla="*/ 60 w 138"/>
                    <a:gd name="T85" fmla="*/ 179 h 209"/>
                    <a:gd name="T86" fmla="*/ 61 w 138"/>
                    <a:gd name="T87" fmla="*/ 185 h 209"/>
                    <a:gd name="T88" fmla="*/ 64 w 138"/>
                    <a:gd name="T89" fmla="*/ 190 h 209"/>
                    <a:gd name="T90" fmla="*/ 62 w 138"/>
                    <a:gd name="T91" fmla="*/ 198 h 209"/>
                    <a:gd name="T92" fmla="*/ 55 w 138"/>
                    <a:gd name="T93" fmla="*/ 207 h 209"/>
                    <a:gd name="T94" fmla="*/ 49 w 138"/>
                    <a:gd name="T95" fmla="*/ 209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8" h="209">
                      <a:moveTo>
                        <a:pt x="49" y="209"/>
                      </a:moveTo>
                      <a:lnTo>
                        <a:pt x="48" y="209"/>
                      </a:lnTo>
                      <a:lnTo>
                        <a:pt x="46" y="209"/>
                      </a:lnTo>
                      <a:lnTo>
                        <a:pt x="43" y="209"/>
                      </a:lnTo>
                      <a:lnTo>
                        <a:pt x="40" y="209"/>
                      </a:lnTo>
                      <a:lnTo>
                        <a:pt x="38" y="209"/>
                      </a:lnTo>
                      <a:lnTo>
                        <a:pt x="36" y="205"/>
                      </a:lnTo>
                      <a:lnTo>
                        <a:pt x="34" y="202"/>
                      </a:lnTo>
                      <a:lnTo>
                        <a:pt x="30" y="199"/>
                      </a:lnTo>
                      <a:lnTo>
                        <a:pt x="25" y="197"/>
                      </a:lnTo>
                      <a:lnTo>
                        <a:pt x="22" y="197"/>
                      </a:lnTo>
                      <a:lnTo>
                        <a:pt x="18" y="197"/>
                      </a:lnTo>
                      <a:lnTo>
                        <a:pt x="16" y="197"/>
                      </a:lnTo>
                      <a:lnTo>
                        <a:pt x="13" y="192"/>
                      </a:lnTo>
                      <a:lnTo>
                        <a:pt x="10" y="192"/>
                      </a:lnTo>
                      <a:lnTo>
                        <a:pt x="7" y="190"/>
                      </a:lnTo>
                      <a:lnTo>
                        <a:pt x="6" y="186"/>
                      </a:lnTo>
                      <a:lnTo>
                        <a:pt x="4" y="184"/>
                      </a:lnTo>
                      <a:lnTo>
                        <a:pt x="2" y="178"/>
                      </a:lnTo>
                      <a:lnTo>
                        <a:pt x="0" y="172"/>
                      </a:lnTo>
                      <a:lnTo>
                        <a:pt x="8" y="167"/>
                      </a:lnTo>
                      <a:lnTo>
                        <a:pt x="20" y="157"/>
                      </a:lnTo>
                      <a:lnTo>
                        <a:pt x="26" y="150"/>
                      </a:lnTo>
                      <a:lnTo>
                        <a:pt x="36" y="139"/>
                      </a:lnTo>
                      <a:lnTo>
                        <a:pt x="46" y="127"/>
                      </a:lnTo>
                      <a:lnTo>
                        <a:pt x="52" y="119"/>
                      </a:lnTo>
                      <a:lnTo>
                        <a:pt x="56" y="111"/>
                      </a:lnTo>
                      <a:lnTo>
                        <a:pt x="60" y="101"/>
                      </a:lnTo>
                      <a:lnTo>
                        <a:pt x="64" y="91"/>
                      </a:lnTo>
                      <a:lnTo>
                        <a:pt x="62" y="76"/>
                      </a:lnTo>
                      <a:lnTo>
                        <a:pt x="60" y="55"/>
                      </a:lnTo>
                      <a:lnTo>
                        <a:pt x="56" y="57"/>
                      </a:lnTo>
                      <a:lnTo>
                        <a:pt x="56" y="53"/>
                      </a:lnTo>
                      <a:lnTo>
                        <a:pt x="59" y="42"/>
                      </a:lnTo>
                      <a:lnTo>
                        <a:pt x="62" y="36"/>
                      </a:lnTo>
                      <a:lnTo>
                        <a:pt x="64" y="25"/>
                      </a:lnTo>
                      <a:lnTo>
                        <a:pt x="82" y="16"/>
                      </a:lnTo>
                      <a:lnTo>
                        <a:pt x="89" y="15"/>
                      </a:lnTo>
                      <a:lnTo>
                        <a:pt x="104" y="9"/>
                      </a:lnTo>
                      <a:lnTo>
                        <a:pt x="110" y="4"/>
                      </a:lnTo>
                      <a:lnTo>
                        <a:pt x="114" y="4"/>
                      </a:lnTo>
                      <a:lnTo>
                        <a:pt x="119" y="3"/>
                      </a:lnTo>
                      <a:lnTo>
                        <a:pt x="130" y="0"/>
                      </a:lnTo>
                      <a:lnTo>
                        <a:pt x="138" y="4"/>
                      </a:lnTo>
                      <a:lnTo>
                        <a:pt x="138" y="12"/>
                      </a:lnTo>
                      <a:lnTo>
                        <a:pt x="128" y="18"/>
                      </a:lnTo>
                      <a:lnTo>
                        <a:pt x="127" y="22"/>
                      </a:lnTo>
                      <a:lnTo>
                        <a:pt x="127" y="29"/>
                      </a:lnTo>
                      <a:lnTo>
                        <a:pt x="125" y="31"/>
                      </a:lnTo>
                      <a:lnTo>
                        <a:pt x="119" y="35"/>
                      </a:lnTo>
                      <a:lnTo>
                        <a:pt x="109" y="37"/>
                      </a:lnTo>
                      <a:lnTo>
                        <a:pt x="102" y="48"/>
                      </a:lnTo>
                      <a:lnTo>
                        <a:pt x="97" y="49"/>
                      </a:lnTo>
                      <a:lnTo>
                        <a:pt x="86" y="47"/>
                      </a:lnTo>
                      <a:lnTo>
                        <a:pt x="82" y="52"/>
                      </a:lnTo>
                      <a:lnTo>
                        <a:pt x="80" y="58"/>
                      </a:lnTo>
                      <a:lnTo>
                        <a:pt x="83" y="63"/>
                      </a:lnTo>
                      <a:lnTo>
                        <a:pt x="90" y="65"/>
                      </a:lnTo>
                      <a:lnTo>
                        <a:pt x="101" y="67"/>
                      </a:lnTo>
                      <a:lnTo>
                        <a:pt x="102" y="71"/>
                      </a:lnTo>
                      <a:lnTo>
                        <a:pt x="100" y="85"/>
                      </a:lnTo>
                      <a:lnTo>
                        <a:pt x="98" y="85"/>
                      </a:lnTo>
                      <a:lnTo>
                        <a:pt x="94" y="84"/>
                      </a:lnTo>
                      <a:lnTo>
                        <a:pt x="92" y="84"/>
                      </a:lnTo>
                      <a:lnTo>
                        <a:pt x="89" y="85"/>
                      </a:lnTo>
                      <a:lnTo>
                        <a:pt x="85" y="87"/>
                      </a:lnTo>
                      <a:lnTo>
                        <a:pt x="83" y="89"/>
                      </a:lnTo>
                      <a:lnTo>
                        <a:pt x="80" y="93"/>
                      </a:lnTo>
                      <a:lnTo>
                        <a:pt x="78" y="99"/>
                      </a:lnTo>
                      <a:lnTo>
                        <a:pt x="76" y="106"/>
                      </a:lnTo>
                      <a:lnTo>
                        <a:pt x="74" y="111"/>
                      </a:lnTo>
                      <a:lnTo>
                        <a:pt x="73" y="112"/>
                      </a:lnTo>
                      <a:lnTo>
                        <a:pt x="70" y="117"/>
                      </a:lnTo>
                      <a:lnTo>
                        <a:pt x="70" y="119"/>
                      </a:lnTo>
                      <a:lnTo>
                        <a:pt x="71" y="127"/>
                      </a:lnTo>
                      <a:lnTo>
                        <a:pt x="71" y="129"/>
                      </a:lnTo>
                      <a:lnTo>
                        <a:pt x="67" y="138"/>
                      </a:lnTo>
                      <a:lnTo>
                        <a:pt x="67" y="141"/>
                      </a:lnTo>
                      <a:lnTo>
                        <a:pt x="67" y="142"/>
                      </a:lnTo>
                      <a:lnTo>
                        <a:pt x="67" y="148"/>
                      </a:lnTo>
                      <a:lnTo>
                        <a:pt x="66" y="149"/>
                      </a:lnTo>
                      <a:lnTo>
                        <a:pt x="64" y="155"/>
                      </a:lnTo>
                      <a:lnTo>
                        <a:pt x="62" y="160"/>
                      </a:lnTo>
                      <a:lnTo>
                        <a:pt x="61" y="166"/>
                      </a:lnTo>
                      <a:lnTo>
                        <a:pt x="60" y="172"/>
                      </a:lnTo>
                      <a:lnTo>
                        <a:pt x="60" y="179"/>
                      </a:lnTo>
                      <a:lnTo>
                        <a:pt x="60" y="183"/>
                      </a:lnTo>
                      <a:lnTo>
                        <a:pt x="61" y="185"/>
                      </a:lnTo>
                      <a:lnTo>
                        <a:pt x="62" y="187"/>
                      </a:lnTo>
                      <a:lnTo>
                        <a:pt x="64" y="190"/>
                      </a:lnTo>
                      <a:lnTo>
                        <a:pt x="64" y="193"/>
                      </a:lnTo>
                      <a:lnTo>
                        <a:pt x="62" y="198"/>
                      </a:lnTo>
                      <a:lnTo>
                        <a:pt x="59" y="203"/>
                      </a:lnTo>
                      <a:lnTo>
                        <a:pt x="55" y="207"/>
                      </a:lnTo>
                      <a:lnTo>
                        <a:pt x="50" y="208"/>
                      </a:lnTo>
                      <a:lnTo>
                        <a:pt x="49" y="209"/>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23" name="Freeform 179"/>
                <p:cNvSpPr>
                  <a:spLocks/>
                </p:cNvSpPr>
                <p:nvPr/>
              </p:nvSpPr>
              <p:spPr bwMode="auto">
                <a:xfrm rot="1627522">
                  <a:off x="3314" y="2703"/>
                  <a:ext cx="208" cy="271"/>
                </a:xfrm>
                <a:custGeom>
                  <a:avLst/>
                  <a:gdLst>
                    <a:gd name="T0" fmla="*/ 75 w 169"/>
                    <a:gd name="T1" fmla="*/ 162 h 183"/>
                    <a:gd name="T2" fmla="*/ 70 w 169"/>
                    <a:gd name="T3" fmla="*/ 167 h 183"/>
                    <a:gd name="T4" fmla="*/ 61 w 169"/>
                    <a:gd name="T5" fmla="*/ 178 h 183"/>
                    <a:gd name="T6" fmla="*/ 54 w 169"/>
                    <a:gd name="T7" fmla="*/ 182 h 183"/>
                    <a:gd name="T8" fmla="*/ 45 w 169"/>
                    <a:gd name="T9" fmla="*/ 162 h 183"/>
                    <a:gd name="T10" fmla="*/ 37 w 169"/>
                    <a:gd name="T11" fmla="*/ 162 h 183"/>
                    <a:gd name="T12" fmla="*/ 26 w 169"/>
                    <a:gd name="T13" fmla="*/ 160 h 183"/>
                    <a:gd name="T14" fmla="*/ 14 w 169"/>
                    <a:gd name="T15" fmla="*/ 153 h 183"/>
                    <a:gd name="T16" fmla="*/ 8 w 169"/>
                    <a:gd name="T17" fmla="*/ 150 h 183"/>
                    <a:gd name="T18" fmla="*/ 0 w 169"/>
                    <a:gd name="T19" fmla="*/ 149 h 183"/>
                    <a:gd name="T20" fmla="*/ 4 w 169"/>
                    <a:gd name="T21" fmla="*/ 141 h 183"/>
                    <a:gd name="T22" fmla="*/ 12 w 169"/>
                    <a:gd name="T23" fmla="*/ 140 h 183"/>
                    <a:gd name="T24" fmla="*/ 14 w 169"/>
                    <a:gd name="T25" fmla="*/ 131 h 183"/>
                    <a:gd name="T26" fmla="*/ 14 w 169"/>
                    <a:gd name="T27" fmla="*/ 125 h 183"/>
                    <a:gd name="T28" fmla="*/ 21 w 169"/>
                    <a:gd name="T29" fmla="*/ 116 h 183"/>
                    <a:gd name="T30" fmla="*/ 22 w 169"/>
                    <a:gd name="T31" fmla="*/ 106 h 183"/>
                    <a:gd name="T32" fmla="*/ 25 w 169"/>
                    <a:gd name="T33" fmla="*/ 87 h 183"/>
                    <a:gd name="T34" fmla="*/ 32 w 169"/>
                    <a:gd name="T35" fmla="*/ 72 h 183"/>
                    <a:gd name="T36" fmla="*/ 26 w 169"/>
                    <a:gd name="T37" fmla="*/ 64 h 183"/>
                    <a:gd name="T38" fmla="*/ 24 w 169"/>
                    <a:gd name="T39" fmla="*/ 48 h 183"/>
                    <a:gd name="T40" fmla="*/ 31 w 169"/>
                    <a:gd name="T41" fmla="*/ 47 h 183"/>
                    <a:gd name="T42" fmla="*/ 34 w 169"/>
                    <a:gd name="T43" fmla="*/ 36 h 183"/>
                    <a:gd name="T44" fmla="*/ 33 w 169"/>
                    <a:gd name="T45" fmla="*/ 27 h 183"/>
                    <a:gd name="T46" fmla="*/ 26 w 169"/>
                    <a:gd name="T47" fmla="*/ 17 h 183"/>
                    <a:gd name="T48" fmla="*/ 28 w 169"/>
                    <a:gd name="T49" fmla="*/ 11 h 183"/>
                    <a:gd name="T50" fmla="*/ 36 w 169"/>
                    <a:gd name="T51" fmla="*/ 5 h 183"/>
                    <a:gd name="T52" fmla="*/ 48 w 169"/>
                    <a:gd name="T53" fmla="*/ 3 h 183"/>
                    <a:gd name="T54" fmla="*/ 66 w 169"/>
                    <a:gd name="T55" fmla="*/ 8 h 183"/>
                    <a:gd name="T56" fmla="*/ 79 w 169"/>
                    <a:gd name="T57" fmla="*/ 6 h 183"/>
                    <a:gd name="T58" fmla="*/ 90 w 169"/>
                    <a:gd name="T59" fmla="*/ 11 h 183"/>
                    <a:gd name="T60" fmla="*/ 102 w 169"/>
                    <a:gd name="T61" fmla="*/ 17 h 183"/>
                    <a:gd name="T62" fmla="*/ 111 w 169"/>
                    <a:gd name="T63" fmla="*/ 20 h 183"/>
                    <a:gd name="T64" fmla="*/ 105 w 169"/>
                    <a:gd name="T65" fmla="*/ 22 h 183"/>
                    <a:gd name="T66" fmla="*/ 102 w 169"/>
                    <a:gd name="T67" fmla="*/ 27 h 183"/>
                    <a:gd name="T68" fmla="*/ 108 w 169"/>
                    <a:gd name="T69" fmla="*/ 33 h 183"/>
                    <a:gd name="T70" fmla="*/ 128 w 169"/>
                    <a:gd name="T71" fmla="*/ 34 h 183"/>
                    <a:gd name="T72" fmla="*/ 136 w 169"/>
                    <a:gd name="T73" fmla="*/ 28 h 183"/>
                    <a:gd name="T74" fmla="*/ 140 w 169"/>
                    <a:gd name="T75" fmla="*/ 34 h 183"/>
                    <a:gd name="T76" fmla="*/ 146 w 169"/>
                    <a:gd name="T77" fmla="*/ 22 h 183"/>
                    <a:gd name="T78" fmla="*/ 146 w 169"/>
                    <a:gd name="T79" fmla="*/ 4 h 183"/>
                    <a:gd name="T80" fmla="*/ 154 w 169"/>
                    <a:gd name="T81" fmla="*/ 4 h 183"/>
                    <a:gd name="T82" fmla="*/ 169 w 169"/>
                    <a:gd name="T83" fmla="*/ 9 h 183"/>
                    <a:gd name="T84" fmla="*/ 166 w 169"/>
                    <a:gd name="T85" fmla="*/ 21 h 183"/>
                    <a:gd name="T86" fmla="*/ 157 w 169"/>
                    <a:gd name="T87" fmla="*/ 29 h 183"/>
                    <a:gd name="T88" fmla="*/ 151 w 169"/>
                    <a:gd name="T89" fmla="*/ 33 h 183"/>
                    <a:gd name="T90" fmla="*/ 154 w 169"/>
                    <a:gd name="T91" fmla="*/ 40 h 183"/>
                    <a:gd name="T92" fmla="*/ 154 w 169"/>
                    <a:gd name="T93" fmla="*/ 48 h 183"/>
                    <a:gd name="T94" fmla="*/ 150 w 169"/>
                    <a:gd name="T95" fmla="*/ 50 h 183"/>
                    <a:gd name="T96" fmla="*/ 146 w 169"/>
                    <a:gd name="T97" fmla="*/ 62 h 183"/>
                    <a:gd name="T98" fmla="*/ 151 w 169"/>
                    <a:gd name="T99" fmla="*/ 65 h 183"/>
                    <a:gd name="T100" fmla="*/ 150 w 169"/>
                    <a:gd name="T101" fmla="*/ 77 h 183"/>
                    <a:gd name="T102" fmla="*/ 147 w 169"/>
                    <a:gd name="T103" fmla="*/ 111 h 183"/>
                    <a:gd name="T104" fmla="*/ 130 w 169"/>
                    <a:gd name="T105" fmla="*/ 104 h 183"/>
                    <a:gd name="T106" fmla="*/ 134 w 169"/>
                    <a:gd name="T107" fmla="*/ 95 h 183"/>
                    <a:gd name="T108" fmla="*/ 114 w 169"/>
                    <a:gd name="T109" fmla="*/ 93 h 183"/>
                    <a:gd name="T110" fmla="*/ 106 w 169"/>
                    <a:gd name="T111" fmla="*/ 98 h 183"/>
                    <a:gd name="T112" fmla="*/ 104 w 169"/>
                    <a:gd name="T113" fmla="*/ 101 h 183"/>
                    <a:gd name="T114" fmla="*/ 98 w 169"/>
                    <a:gd name="T115" fmla="*/ 99 h 183"/>
                    <a:gd name="T116" fmla="*/ 96 w 169"/>
                    <a:gd name="T117" fmla="*/ 104 h 183"/>
                    <a:gd name="T118" fmla="*/ 99 w 169"/>
                    <a:gd name="T119" fmla="*/ 111 h 183"/>
                    <a:gd name="T120" fmla="*/ 93 w 169"/>
                    <a:gd name="T121" fmla="*/ 113 h 183"/>
                    <a:gd name="T122" fmla="*/ 81 w 169"/>
                    <a:gd name="T123" fmla="*/ 130 h 183"/>
                    <a:gd name="T124" fmla="*/ 78 w 169"/>
                    <a:gd name="T125" fmla="*/ 162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9" h="183">
                      <a:moveTo>
                        <a:pt x="78" y="162"/>
                      </a:moveTo>
                      <a:lnTo>
                        <a:pt x="75" y="162"/>
                      </a:lnTo>
                      <a:lnTo>
                        <a:pt x="73" y="165"/>
                      </a:lnTo>
                      <a:lnTo>
                        <a:pt x="70" y="167"/>
                      </a:lnTo>
                      <a:lnTo>
                        <a:pt x="69" y="177"/>
                      </a:lnTo>
                      <a:lnTo>
                        <a:pt x="61" y="178"/>
                      </a:lnTo>
                      <a:lnTo>
                        <a:pt x="61" y="183"/>
                      </a:lnTo>
                      <a:lnTo>
                        <a:pt x="54" y="182"/>
                      </a:lnTo>
                      <a:lnTo>
                        <a:pt x="51" y="171"/>
                      </a:lnTo>
                      <a:lnTo>
                        <a:pt x="45" y="162"/>
                      </a:lnTo>
                      <a:lnTo>
                        <a:pt x="42" y="160"/>
                      </a:lnTo>
                      <a:lnTo>
                        <a:pt x="37" y="162"/>
                      </a:lnTo>
                      <a:lnTo>
                        <a:pt x="30" y="164"/>
                      </a:lnTo>
                      <a:lnTo>
                        <a:pt x="26" y="160"/>
                      </a:lnTo>
                      <a:lnTo>
                        <a:pt x="20" y="159"/>
                      </a:lnTo>
                      <a:lnTo>
                        <a:pt x="14" y="153"/>
                      </a:lnTo>
                      <a:lnTo>
                        <a:pt x="12" y="153"/>
                      </a:lnTo>
                      <a:lnTo>
                        <a:pt x="8" y="150"/>
                      </a:lnTo>
                      <a:lnTo>
                        <a:pt x="4" y="149"/>
                      </a:lnTo>
                      <a:lnTo>
                        <a:pt x="0" y="149"/>
                      </a:lnTo>
                      <a:lnTo>
                        <a:pt x="0" y="142"/>
                      </a:lnTo>
                      <a:lnTo>
                        <a:pt x="4" y="141"/>
                      </a:lnTo>
                      <a:lnTo>
                        <a:pt x="7" y="140"/>
                      </a:lnTo>
                      <a:lnTo>
                        <a:pt x="12" y="140"/>
                      </a:lnTo>
                      <a:lnTo>
                        <a:pt x="15" y="136"/>
                      </a:lnTo>
                      <a:lnTo>
                        <a:pt x="14" y="131"/>
                      </a:lnTo>
                      <a:lnTo>
                        <a:pt x="13" y="129"/>
                      </a:lnTo>
                      <a:lnTo>
                        <a:pt x="14" y="125"/>
                      </a:lnTo>
                      <a:lnTo>
                        <a:pt x="16" y="123"/>
                      </a:lnTo>
                      <a:lnTo>
                        <a:pt x="21" y="116"/>
                      </a:lnTo>
                      <a:lnTo>
                        <a:pt x="22" y="112"/>
                      </a:lnTo>
                      <a:lnTo>
                        <a:pt x="22" y="106"/>
                      </a:lnTo>
                      <a:lnTo>
                        <a:pt x="21" y="101"/>
                      </a:lnTo>
                      <a:lnTo>
                        <a:pt x="25" y="87"/>
                      </a:lnTo>
                      <a:lnTo>
                        <a:pt x="28" y="80"/>
                      </a:lnTo>
                      <a:lnTo>
                        <a:pt x="32" y="72"/>
                      </a:lnTo>
                      <a:lnTo>
                        <a:pt x="30" y="68"/>
                      </a:lnTo>
                      <a:lnTo>
                        <a:pt x="26" y="64"/>
                      </a:lnTo>
                      <a:lnTo>
                        <a:pt x="24" y="54"/>
                      </a:lnTo>
                      <a:lnTo>
                        <a:pt x="24" y="48"/>
                      </a:lnTo>
                      <a:lnTo>
                        <a:pt x="24" y="46"/>
                      </a:lnTo>
                      <a:lnTo>
                        <a:pt x="31" y="47"/>
                      </a:lnTo>
                      <a:lnTo>
                        <a:pt x="33" y="44"/>
                      </a:lnTo>
                      <a:lnTo>
                        <a:pt x="34" y="36"/>
                      </a:lnTo>
                      <a:lnTo>
                        <a:pt x="30" y="33"/>
                      </a:lnTo>
                      <a:lnTo>
                        <a:pt x="33" y="27"/>
                      </a:lnTo>
                      <a:lnTo>
                        <a:pt x="30" y="21"/>
                      </a:lnTo>
                      <a:lnTo>
                        <a:pt x="26" y="17"/>
                      </a:lnTo>
                      <a:lnTo>
                        <a:pt x="25" y="11"/>
                      </a:lnTo>
                      <a:lnTo>
                        <a:pt x="28" y="11"/>
                      </a:lnTo>
                      <a:lnTo>
                        <a:pt x="34" y="9"/>
                      </a:lnTo>
                      <a:lnTo>
                        <a:pt x="36" y="5"/>
                      </a:lnTo>
                      <a:lnTo>
                        <a:pt x="43" y="0"/>
                      </a:lnTo>
                      <a:lnTo>
                        <a:pt x="48" y="3"/>
                      </a:lnTo>
                      <a:lnTo>
                        <a:pt x="62" y="9"/>
                      </a:lnTo>
                      <a:lnTo>
                        <a:pt x="66" y="8"/>
                      </a:lnTo>
                      <a:lnTo>
                        <a:pt x="70" y="9"/>
                      </a:lnTo>
                      <a:lnTo>
                        <a:pt x="79" y="6"/>
                      </a:lnTo>
                      <a:lnTo>
                        <a:pt x="82" y="5"/>
                      </a:lnTo>
                      <a:lnTo>
                        <a:pt x="90" y="11"/>
                      </a:lnTo>
                      <a:lnTo>
                        <a:pt x="97" y="17"/>
                      </a:lnTo>
                      <a:lnTo>
                        <a:pt x="102" y="17"/>
                      </a:lnTo>
                      <a:lnTo>
                        <a:pt x="110" y="17"/>
                      </a:lnTo>
                      <a:lnTo>
                        <a:pt x="111" y="20"/>
                      </a:lnTo>
                      <a:lnTo>
                        <a:pt x="109" y="22"/>
                      </a:lnTo>
                      <a:lnTo>
                        <a:pt x="105" y="22"/>
                      </a:lnTo>
                      <a:lnTo>
                        <a:pt x="103" y="24"/>
                      </a:lnTo>
                      <a:lnTo>
                        <a:pt x="102" y="27"/>
                      </a:lnTo>
                      <a:lnTo>
                        <a:pt x="103" y="30"/>
                      </a:lnTo>
                      <a:lnTo>
                        <a:pt x="108" y="33"/>
                      </a:lnTo>
                      <a:lnTo>
                        <a:pt x="118" y="34"/>
                      </a:lnTo>
                      <a:lnTo>
                        <a:pt x="128" y="34"/>
                      </a:lnTo>
                      <a:lnTo>
                        <a:pt x="132" y="27"/>
                      </a:lnTo>
                      <a:lnTo>
                        <a:pt x="136" y="28"/>
                      </a:lnTo>
                      <a:lnTo>
                        <a:pt x="138" y="33"/>
                      </a:lnTo>
                      <a:lnTo>
                        <a:pt x="140" y="34"/>
                      </a:lnTo>
                      <a:lnTo>
                        <a:pt x="144" y="29"/>
                      </a:lnTo>
                      <a:lnTo>
                        <a:pt x="146" y="22"/>
                      </a:lnTo>
                      <a:lnTo>
                        <a:pt x="145" y="14"/>
                      </a:lnTo>
                      <a:lnTo>
                        <a:pt x="146" y="4"/>
                      </a:lnTo>
                      <a:lnTo>
                        <a:pt x="151" y="3"/>
                      </a:lnTo>
                      <a:lnTo>
                        <a:pt x="154" y="4"/>
                      </a:lnTo>
                      <a:lnTo>
                        <a:pt x="164" y="9"/>
                      </a:lnTo>
                      <a:lnTo>
                        <a:pt x="169" y="9"/>
                      </a:lnTo>
                      <a:lnTo>
                        <a:pt x="168" y="10"/>
                      </a:lnTo>
                      <a:lnTo>
                        <a:pt x="166" y="21"/>
                      </a:lnTo>
                      <a:lnTo>
                        <a:pt x="160" y="24"/>
                      </a:lnTo>
                      <a:lnTo>
                        <a:pt x="157" y="29"/>
                      </a:lnTo>
                      <a:lnTo>
                        <a:pt x="151" y="30"/>
                      </a:lnTo>
                      <a:lnTo>
                        <a:pt x="151" y="33"/>
                      </a:lnTo>
                      <a:lnTo>
                        <a:pt x="151" y="38"/>
                      </a:lnTo>
                      <a:lnTo>
                        <a:pt x="154" y="40"/>
                      </a:lnTo>
                      <a:lnTo>
                        <a:pt x="156" y="44"/>
                      </a:lnTo>
                      <a:lnTo>
                        <a:pt x="154" y="48"/>
                      </a:lnTo>
                      <a:lnTo>
                        <a:pt x="152" y="48"/>
                      </a:lnTo>
                      <a:lnTo>
                        <a:pt x="150" y="50"/>
                      </a:lnTo>
                      <a:lnTo>
                        <a:pt x="148" y="57"/>
                      </a:lnTo>
                      <a:lnTo>
                        <a:pt x="146" y="62"/>
                      </a:lnTo>
                      <a:lnTo>
                        <a:pt x="148" y="65"/>
                      </a:lnTo>
                      <a:lnTo>
                        <a:pt x="151" y="65"/>
                      </a:lnTo>
                      <a:lnTo>
                        <a:pt x="152" y="68"/>
                      </a:lnTo>
                      <a:lnTo>
                        <a:pt x="150" y="77"/>
                      </a:lnTo>
                      <a:lnTo>
                        <a:pt x="151" y="106"/>
                      </a:lnTo>
                      <a:lnTo>
                        <a:pt x="147" y="111"/>
                      </a:lnTo>
                      <a:lnTo>
                        <a:pt x="142" y="111"/>
                      </a:lnTo>
                      <a:lnTo>
                        <a:pt x="130" y="104"/>
                      </a:lnTo>
                      <a:lnTo>
                        <a:pt x="133" y="100"/>
                      </a:lnTo>
                      <a:lnTo>
                        <a:pt x="134" y="95"/>
                      </a:lnTo>
                      <a:lnTo>
                        <a:pt x="133" y="93"/>
                      </a:lnTo>
                      <a:lnTo>
                        <a:pt x="114" y="93"/>
                      </a:lnTo>
                      <a:lnTo>
                        <a:pt x="108" y="95"/>
                      </a:lnTo>
                      <a:lnTo>
                        <a:pt x="106" y="98"/>
                      </a:lnTo>
                      <a:lnTo>
                        <a:pt x="108" y="102"/>
                      </a:lnTo>
                      <a:lnTo>
                        <a:pt x="104" y="101"/>
                      </a:lnTo>
                      <a:lnTo>
                        <a:pt x="103" y="100"/>
                      </a:lnTo>
                      <a:lnTo>
                        <a:pt x="98" y="99"/>
                      </a:lnTo>
                      <a:lnTo>
                        <a:pt x="96" y="101"/>
                      </a:lnTo>
                      <a:lnTo>
                        <a:pt x="96" y="104"/>
                      </a:lnTo>
                      <a:lnTo>
                        <a:pt x="98" y="108"/>
                      </a:lnTo>
                      <a:lnTo>
                        <a:pt x="99" y="111"/>
                      </a:lnTo>
                      <a:lnTo>
                        <a:pt x="97" y="113"/>
                      </a:lnTo>
                      <a:lnTo>
                        <a:pt x="93" y="113"/>
                      </a:lnTo>
                      <a:lnTo>
                        <a:pt x="88" y="113"/>
                      </a:lnTo>
                      <a:lnTo>
                        <a:pt x="81" y="130"/>
                      </a:lnTo>
                      <a:lnTo>
                        <a:pt x="76" y="148"/>
                      </a:lnTo>
                      <a:lnTo>
                        <a:pt x="78" y="162"/>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24" name="Freeform 180"/>
                <p:cNvSpPr>
                  <a:spLocks/>
                </p:cNvSpPr>
                <p:nvPr/>
              </p:nvSpPr>
              <p:spPr bwMode="auto">
                <a:xfrm rot="1627522">
                  <a:off x="3231" y="2608"/>
                  <a:ext cx="146" cy="315"/>
                </a:xfrm>
                <a:custGeom>
                  <a:avLst/>
                  <a:gdLst>
                    <a:gd name="T0" fmla="*/ 11 w 117"/>
                    <a:gd name="T1" fmla="*/ 201 h 212"/>
                    <a:gd name="T2" fmla="*/ 3 w 117"/>
                    <a:gd name="T3" fmla="*/ 194 h 212"/>
                    <a:gd name="T4" fmla="*/ 3 w 117"/>
                    <a:gd name="T5" fmla="*/ 180 h 212"/>
                    <a:gd name="T6" fmla="*/ 9 w 117"/>
                    <a:gd name="T7" fmla="*/ 167 h 212"/>
                    <a:gd name="T8" fmla="*/ 9 w 117"/>
                    <a:gd name="T9" fmla="*/ 161 h 212"/>
                    <a:gd name="T10" fmla="*/ 11 w 117"/>
                    <a:gd name="T11" fmla="*/ 156 h 212"/>
                    <a:gd name="T12" fmla="*/ 13 w 117"/>
                    <a:gd name="T13" fmla="*/ 146 h 212"/>
                    <a:gd name="T14" fmla="*/ 21 w 117"/>
                    <a:gd name="T15" fmla="*/ 144 h 212"/>
                    <a:gd name="T16" fmla="*/ 32 w 117"/>
                    <a:gd name="T17" fmla="*/ 134 h 212"/>
                    <a:gd name="T18" fmla="*/ 31 w 117"/>
                    <a:gd name="T19" fmla="*/ 124 h 212"/>
                    <a:gd name="T20" fmla="*/ 24 w 117"/>
                    <a:gd name="T21" fmla="*/ 118 h 212"/>
                    <a:gd name="T22" fmla="*/ 19 w 117"/>
                    <a:gd name="T23" fmla="*/ 116 h 212"/>
                    <a:gd name="T24" fmla="*/ 17 w 117"/>
                    <a:gd name="T25" fmla="*/ 110 h 212"/>
                    <a:gd name="T26" fmla="*/ 19 w 117"/>
                    <a:gd name="T27" fmla="*/ 100 h 212"/>
                    <a:gd name="T28" fmla="*/ 14 w 117"/>
                    <a:gd name="T29" fmla="*/ 93 h 212"/>
                    <a:gd name="T30" fmla="*/ 0 w 117"/>
                    <a:gd name="T31" fmla="*/ 84 h 212"/>
                    <a:gd name="T32" fmla="*/ 9 w 117"/>
                    <a:gd name="T33" fmla="*/ 70 h 212"/>
                    <a:gd name="T34" fmla="*/ 31 w 117"/>
                    <a:gd name="T35" fmla="*/ 36 h 212"/>
                    <a:gd name="T36" fmla="*/ 38 w 117"/>
                    <a:gd name="T37" fmla="*/ 0 h 212"/>
                    <a:gd name="T38" fmla="*/ 55 w 117"/>
                    <a:gd name="T39" fmla="*/ 0 h 212"/>
                    <a:gd name="T40" fmla="*/ 61 w 117"/>
                    <a:gd name="T41" fmla="*/ 8 h 212"/>
                    <a:gd name="T42" fmla="*/ 77 w 117"/>
                    <a:gd name="T43" fmla="*/ 12 h 212"/>
                    <a:gd name="T44" fmla="*/ 86 w 117"/>
                    <a:gd name="T45" fmla="*/ 16 h 212"/>
                    <a:gd name="T46" fmla="*/ 92 w 117"/>
                    <a:gd name="T47" fmla="*/ 22 h 212"/>
                    <a:gd name="T48" fmla="*/ 99 w 117"/>
                    <a:gd name="T49" fmla="*/ 33 h 212"/>
                    <a:gd name="T50" fmla="*/ 108 w 117"/>
                    <a:gd name="T51" fmla="*/ 35 h 212"/>
                    <a:gd name="T52" fmla="*/ 113 w 117"/>
                    <a:gd name="T53" fmla="*/ 45 h 212"/>
                    <a:gd name="T54" fmla="*/ 113 w 117"/>
                    <a:gd name="T55" fmla="*/ 57 h 212"/>
                    <a:gd name="T56" fmla="*/ 116 w 117"/>
                    <a:gd name="T57" fmla="*/ 68 h 212"/>
                    <a:gd name="T58" fmla="*/ 107 w 117"/>
                    <a:gd name="T59" fmla="*/ 70 h 212"/>
                    <a:gd name="T60" fmla="*/ 107 w 117"/>
                    <a:gd name="T61" fmla="*/ 78 h 212"/>
                    <a:gd name="T62" fmla="*/ 113 w 117"/>
                    <a:gd name="T63" fmla="*/ 92 h 212"/>
                    <a:gd name="T64" fmla="*/ 111 w 117"/>
                    <a:gd name="T65" fmla="*/ 104 h 212"/>
                    <a:gd name="T66" fmla="*/ 104 w 117"/>
                    <a:gd name="T67" fmla="*/ 125 h 212"/>
                    <a:gd name="T68" fmla="*/ 105 w 117"/>
                    <a:gd name="T69" fmla="*/ 136 h 212"/>
                    <a:gd name="T70" fmla="*/ 99 w 117"/>
                    <a:gd name="T71" fmla="*/ 147 h 212"/>
                    <a:gd name="T72" fmla="*/ 96 w 117"/>
                    <a:gd name="T73" fmla="*/ 153 h 212"/>
                    <a:gd name="T74" fmla="*/ 98 w 117"/>
                    <a:gd name="T75" fmla="*/ 160 h 212"/>
                    <a:gd name="T76" fmla="*/ 90 w 117"/>
                    <a:gd name="T77" fmla="*/ 164 h 212"/>
                    <a:gd name="T78" fmla="*/ 83 w 117"/>
                    <a:gd name="T79" fmla="*/ 166 h 212"/>
                    <a:gd name="T80" fmla="*/ 80 w 117"/>
                    <a:gd name="T81" fmla="*/ 180 h 212"/>
                    <a:gd name="T82" fmla="*/ 81 w 117"/>
                    <a:gd name="T83" fmla="*/ 194 h 212"/>
                    <a:gd name="T84" fmla="*/ 81 w 117"/>
                    <a:gd name="T85" fmla="*/ 204 h 212"/>
                    <a:gd name="T86" fmla="*/ 68 w 117"/>
                    <a:gd name="T87" fmla="*/ 209 h 212"/>
                    <a:gd name="T88" fmla="*/ 57 w 117"/>
                    <a:gd name="T89" fmla="*/ 212 h 212"/>
                    <a:gd name="T90" fmla="*/ 51 w 117"/>
                    <a:gd name="T91" fmla="*/ 207 h 212"/>
                    <a:gd name="T92" fmla="*/ 48 w 117"/>
                    <a:gd name="T93" fmla="*/ 201 h 212"/>
                    <a:gd name="T94" fmla="*/ 37 w 117"/>
                    <a:gd name="T95" fmla="*/ 202 h 212"/>
                    <a:gd name="T96" fmla="*/ 20 w 117"/>
                    <a:gd name="T97" fmla="*/ 200 h 212"/>
                    <a:gd name="T98" fmla="*/ 14 w 117"/>
                    <a:gd name="T99" fmla="*/ 20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7" h="212">
                      <a:moveTo>
                        <a:pt x="11" y="203"/>
                      </a:moveTo>
                      <a:lnTo>
                        <a:pt x="11" y="201"/>
                      </a:lnTo>
                      <a:lnTo>
                        <a:pt x="8" y="198"/>
                      </a:lnTo>
                      <a:lnTo>
                        <a:pt x="3" y="194"/>
                      </a:lnTo>
                      <a:lnTo>
                        <a:pt x="2" y="191"/>
                      </a:lnTo>
                      <a:lnTo>
                        <a:pt x="3" y="180"/>
                      </a:lnTo>
                      <a:lnTo>
                        <a:pt x="5" y="177"/>
                      </a:lnTo>
                      <a:lnTo>
                        <a:pt x="9" y="167"/>
                      </a:lnTo>
                      <a:lnTo>
                        <a:pt x="11" y="164"/>
                      </a:lnTo>
                      <a:lnTo>
                        <a:pt x="9" y="161"/>
                      </a:lnTo>
                      <a:lnTo>
                        <a:pt x="8" y="159"/>
                      </a:lnTo>
                      <a:lnTo>
                        <a:pt x="11" y="156"/>
                      </a:lnTo>
                      <a:lnTo>
                        <a:pt x="12" y="148"/>
                      </a:lnTo>
                      <a:lnTo>
                        <a:pt x="13" y="146"/>
                      </a:lnTo>
                      <a:lnTo>
                        <a:pt x="17" y="146"/>
                      </a:lnTo>
                      <a:lnTo>
                        <a:pt x="21" y="144"/>
                      </a:lnTo>
                      <a:lnTo>
                        <a:pt x="26" y="142"/>
                      </a:lnTo>
                      <a:lnTo>
                        <a:pt x="32" y="134"/>
                      </a:lnTo>
                      <a:lnTo>
                        <a:pt x="33" y="129"/>
                      </a:lnTo>
                      <a:lnTo>
                        <a:pt x="31" y="124"/>
                      </a:lnTo>
                      <a:lnTo>
                        <a:pt x="27" y="118"/>
                      </a:lnTo>
                      <a:lnTo>
                        <a:pt x="24" y="118"/>
                      </a:lnTo>
                      <a:lnTo>
                        <a:pt x="21" y="117"/>
                      </a:lnTo>
                      <a:lnTo>
                        <a:pt x="19" y="116"/>
                      </a:lnTo>
                      <a:lnTo>
                        <a:pt x="17" y="113"/>
                      </a:lnTo>
                      <a:lnTo>
                        <a:pt x="17" y="110"/>
                      </a:lnTo>
                      <a:lnTo>
                        <a:pt x="17" y="106"/>
                      </a:lnTo>
                      <a:lnTo>
                        <a:pt x="19" y="100"/>
                      </a:lnTo>
                      <a:lnTo>
                        <a:pt x="19" y="95"/>
                      </a:lnTo>
                      <a:lnTo>
                        <a:pt x="14" y="93"/>
                      </a:lnTo>
                      <a:lnTo>
                        <a:pt x="8" y="90"/>
                      </a:lnTo>
                      <a:lnTo>
                        <a:pt x="0" y="84"/>
                      </a:lnTo>
                      <a:lnTo>
                        <a:pt x="2" y="77"/>
                      </a:lnTo>
                      <a:lnTo>
                        <a:pt x="9" y="70"/>
                      </a:lnTo>
                      <a:lnTo>
                        <a:pt x="25" y="51"/>
                      </a:lnTo>
                      <a:lnTo>
                        <a:pt x="31" y="36"/>
                      </a:lnTo>
                      <a:lnTo>
                        <a:pt x="37" y="16"/>
                      </a:lnTo>
                      <a:lnTo>
                        <a:pt x="38" y="0"/>
                      </a:lnTo>
                      <a:lnTo>
                        <a:pt x="45" y="4"/>
                      </a:lnTo>
                      <a:lnTo>
                        <a:pt x="55" y="0"/>
                      </a:lnTo>
                      <a:lnTo>
                        <a:pt x="60" y="3"/>
                      </a:lnTo>
                      <a:lnTo>
                        <a:pt x="61" y="8"/>
                      </a:lnTo>
                      <a:lnTo>
                        <a:pt x="72" y="12"/>
                      </a:lnTo>
                      <a:lnTo>
                        <a:pt x="77" y="12"/>
                      </a:lnTo>
                      <a:lnTo>
                        <a:pt x="84" y="18"/>
                      </a:lnTo>
                      <a:lnTo>
                        <a:pt x="86" y="16"/>
                      </a:lnTo>
                      <a:lnTo>
                        <a:pt x="91" y="18"/>
                      </a:lnTo>
                      <a:lnTo>
                        <a:pt x="92" y="22"/>
                      </a:lnTo>
                      <a:lnTo>
                        <a:pt x="97" y="27"/>
                      </a:lnTo>
                      <a:lnTo>
                        <a:pt x="99" y="33"/>
                      </a:lnTo>
                      <a:lnTo>
                        <a:pt x="102" y="35"/>
                      </a:lnTo>
                      <a:lnTo>
                        <a:pt x="108" y="35"/>
                      </a:lnTo>
                      <a:lnTo>
                        <a:pt x="109" y="41"/>
                      </a:lnTo>
                      <a:lnTo>
                        <a:pt x="113" y="45"/>
                      </a:lnTo>
                      <a:lnTo>
                        <a:pt x="116" y="51"/>
                      </a:lnTo>
                      <a:lnTo>
                        <a:pt x="113" y="57"/>
                      </a:lnTo>
                      <a:lnTo>
                        <a:pt x="117" y="60"/>
                      </a:lnTo>
                      <a:lnTo>
                        <a:pt x="116" y="68"/>
                      </a:lnTo>
                      <a:lnTo>
                        <a:pt x="114" y="71"/>
                      </a:lnTo>
                      <a:lnTo>
                        <a:pt x="107" y="70"/>
                      </a:lnTo>
                      <a:lnTo>
                        <a:pt x="107" y="72"/>
                      </a:lnTo>
                      <a:lnTo>
                        <a:pt x="107" y="78"/>
                      </a:lnTo>
                      <a:lnTo>
                        <a:pt x="109" y="88"/>
                      </a:lnTo>
                      <a:lnTo>
                        <a:pt x="113" y="92"/>
                      </a:lnTo>
                      <a:lnTo>
                        <a:pt x="115" y="96"/>
                      </a:lnTo>
                      <a:lnTo>
                        <a:pt x="111" y="104"/>
                      </a:lnTo>
                      <a:lnTo>
                        <a:pt x="108" y="111"/>
                      </a:lnTo>
                      <a:lnTo>
                        <a:pt x="104" y="125"/>
                      </a:lnTo>
                      <a:lnTo>
                        <a:pt x="105" y="130"/>
                      </a:lnTo>
                      <a:lnTo>
                        <a:pt x="105" y="136"/>
                      </a:lnTo>
                      <a:lnTo>
                        <a:pt x="104" y="140"/>
                      </a:lnTo>
                      <a:lnTo>
                        <a:pt x="99" y="147"/>
                      </a:lnTo>
                      <a:lnTo>
                        <a:pt x="97" y="149"/>
                      </a:lnTo>
                      <a:lnTo>
                        <a:pt x="96" y="153"/>
                      </a:lnTo>
                      <a:lnTo>
                        <a:pt x="97" y="155"/>
                      </a:lnTo>
                      <a:lnTo>
                        <a:pt x="98" y="160"/>
                      </a:lnTo>
                      <a:lnTo>
                        <a:pt x="95" y="164"/>
                      </a:lnTo>
                      <a:lnTo>
                        <a:pt x="90" y="164"/>
                      </a:lnTo>
                      <a:lnTo>
                        <a:pt x="87" y="165"/>
                      </a:lnTo>
                      <a:lnTo>
                        <a:pt x="83" y="166"/>
                      </a:lnTo>
                      <a:lnTo>
                        <a:pt x="83" y="173"/>
                      </a:lnTo>
                      <a:lnTo>
                        <a:pt x="80" y="180"/>
                      </a:lnTo>
                      <a:lnTo>
                        <a:pt x="79" y="188"/>
                      </a:lnTo>
                      <a:lnTo>
                        <a:pt x="81" y="194"/>
                      </a:lnTo>
                      <a:lnTo>
                        <a:pt x="83" y="200"/>
                      </a:lnTo>
                      <a:lnTo>
                        <a:pt x="81" y="204"/>
                      </a:lnTo>
                      <a:lnTo>
                        <a:pt x="75" y="212"/>
                      </a:lnTo>
                      <a:lnTo>
                        <a:pt x="68" y="209"/>
                      </a:lnTo>
                      <a:lnTo>
                        <a:pt x="62" y="207"/>
                      </a:lnTo>
                      <a:lnTo>
                        <a:pt x="57" y="212"/>
                      </a:lnTo>
                      <a:lnTo>
                        <a:pt x="53" y="210"/>
                      </a:lnTo>
                      <a:lnTo>
                        <a:pt x="51" y="207"/>
                      </a:lnTo>
                      <a:lnTo>
                        <a:pt x="49" y="202"/>
                      </a:lnTo>
                      <a:lnTo>
                        <a:pt x="48" y="201"/>
                      </a:lnTo>
                      <a:lnTo>
                        <a:pt x="45" y="201"/>
                      </a:lnTo>
                      <a:lnTo>
                        <a:pt x="37" y="202"/>
                      </a:lnTo>
                      <a:lnTo>
                        <a:pt x="29" y="200"/>
                      </a:lnTo>
                      <a:lnTo>
                        <a:pt x="20" y="200"/>
                      </a:lnTo>
                      <a:lnTo>
                        <a:pt x="18" y="202"/>
                      </a:lnTo>
                      <a:lnTo>
                        <a:pt x="14" y="202"/>
                      </a:lnTo>
                      <a:lnTo>
                        <a:pt x="11" y="203"/>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25" name="Freeform 181"/>
                <p:cNvSpPr>
                  <a:spLocks/>
                </p:cNvSpPr>
                <p:nvPr/>
              </p:nvSpPr>
              <p:spPr bwMode="auto">
                <a:xfrm rot="1627522">
                  <a:off x="3059" y="2842"/>
                  <a:ext cx="280" cy="277"/>
                </a:xfrm>
                <a:custGeom>
                  <a:avLst/>
                  <a:gdLst>
                    <a:gd name="T0" fmla="*/ 196 w 227"/>
                    <a:gd name="T1" fmla="*/ 177 h 187"/>
                    <a:gd name="T2" fmla="*/ 185 w 227"/>
                    <a:gd name="T3" fmla="*/ 173 h 187"/>
                    <a:gd name="T4" fmla="*/ 179 w 227"/>
                    <a:gd name="T5" fmla="*/ 168 h 187"/>
                    <a:gd name="T6" fmla="*/ 172 w 227"/>
                    <a:gd name="T7" fmla="*/ 166 h 187"/>
                    <a:gd name="T8" fmla="*/ 174 w 227"/>
                    <a:gd name="T9" fmla="*/ 174 h 187"/>
                    <a:gd name="T10" fmla="*/ 169 w 227"/>
                    <a:gd name="T11" fmla="*/ 180 h 187"/>
                    <a:gd name="T12" fmla="*/ 162 w 227"/>
                    <a:gd name="T13" fmla="*/ 187 h 187"/>
                    <a:gd name="T14" fmla="*/ 156 w 227"/>
                    <a:gd name="T15" fmla="*/ 185 h 187"/>
                    <a:gd name="T16" fmla="*/ 147 w 227"/>
                    <a:gd name="T17" fmla="*/ 174 h 187"/>
                    <a:gd name="T18" fmla="*/ 137 w 227"/>
                    <a:gd name="T19" fmla="*/ 167 h 187"/>
                    <a:gd name="T20" fmla="*/ 132 w 227"/>
                    <a:gd name="T21" fmla="*/ 157 h 187"/>
                    <a:gd name="T22" fmla="*/ 114 w 227"/>
                    <a:gd name="T23" fmla="*/ 133 h 187"/>
                    <a:gd name="T24" fmla="*/ 102 w 227"/>
                    <a:gd name="T25" fmla="*/ 126 h 187"/>
                    <a:gd name="T26" fmla="*/ 89 w 227"/>
                    <a:gd name="T27" fmla="*/ 127 h 187"/>
                    <a:gd name="T28" fmla="*/ 82 w 227"/>
                    <a:gd name="T29" fmla="*/ 138 h 187"/>
                    <a:gd name="T30" fmla="*/ 70 w 227"/>
                    <a:gd name="T31" fmla="*/ 139 h 187"/>
                    <a:gd name="T32" fmla="*/ 66 w 227"/>
                    <a:gd name="T33" fmla="*/ 145 h 187"/>
                    <a:gd name="T34" fmla="*/ 51 w 227"/>
                    <a:gd name="T35" fmla="*/ 154 h 187"/>
                    <a:gd name="T36" fmla="*/ 43 w 227"/>
                    <a:gd name="T37" fmla="*/ 161 h 187"/>
                    <a:gd name="T38" fmla="*/ 24 w 227"/>
                    <a:gd name="T39" fmla="*/ 165 h 187"/>
                    <a:gd name="T40" fmla="*/ 10 w 227"/>
                    <a:gd name="T41" fmla="*/ 168 h 187"/>
                    <a:gd name="T42" fmla="*/ 5 w 227"/>
                    <a:gd name="T43" fmla="*/ 159 h 187"/>
                    <a:gd name="T44" fmla="*/ 5 w 227"/>
                    <a:gd name="T45" fmla="*/ 142 h 187"/>
                    <a:gd name="T46" fmla="*/ 0 w 227"/>
                    <a:gd name="T47" fmla="*/ 121 h 187"/>
                    <a:gd name="T48" fmla="*/ 9 w 227"/>
                    <a:gd name="T49" fmla="*/ 101 h 187"/>
                    <a:gd name="T50" fmla="*/ 10 w 227"/>
                    <a:gd name="T51" fmla="*/ 94 h 187"/>
                    <a:gd name="T52" fmla="*/ 6 w 227"/>
                    <a:gd name="T53" fmla="*/ 89 h 187"/>
                    <a:gd name="T54" fmla="*/ 11 w 227"/>
                    <a:gd name="T55" fmla="*/ 85 h 187"/>
                    <a:gd name="T56" fmla="*/ 24 w 227"/>
                    <a:gd name="T57" fmla="*/ 83 h 187"/>
                    <a:gd name="T58" fmla="*/ 28 w 227"/>
                    <a:gd name="T59" fmla="*/ 79 h 187"/>
                    <a:gd name="T60" fmla="*/ 37 w 227"/>
                    <a:gd name="T61" fmla="*/ 79 h 187"/>
                    <a:gd name="T62" fmla="*/ 46 w 227"/>
                    <a:gd name="T63" fmla="*/ 75 h 187"/>
                    <a:gd name="T64" fmla="*/ 46 w 227"/>
                    <a:gd name="T65" fmla="*/ 57 h 187"/>
                    <a:gd name="T66" fmla="*/ 52 w 227"/>
                    <a:gd name="T67" fmla="*/ 48 h 187"/>
                    <a:gd name="T68" fmla="*/ 63 w 227"/>
                    <a:gd name="T69" fmla="*/ 30 h 187"/>
                    <a:gd name="T70" fmla="*/ 70 w 227"/>
                    <a:gd name="T71" fmla="*/ 29 h 187"/>
                    <a:gd name="T72" fmla="*/ 81 w 227"/>
                    <a:gd name="T73" fmla="*/ 27 h 187"/>
                    <a:gd name="T74" fmla="*/ 97 w 227"/>
                    <a:gd name="T75" fmla="*/ 28 h 187"/>
                    <a:gd name="T76" fmla="*/ 101 w 227"/>
                    <a:gd name="T77" fmla="*/ 29 h 187"/>
                    <a:gd name="T78" fmla="*/ 105 w 227"/>
                    <a:gd name="T79" fmla="*/ 37 h 187"/>
                    <a:gd name="T80" fmla="*/ 114 w 227"/>
                    <a:gd name="T81" fmla="*/ 34 h 187"/>
                    <a:gd name="T82" fmla="*/ 127 w 227"/>
                    <a:gd name="T83" fmla="*/ 39 h 187"/>
                    <a:gd name="T84" fmla="*/ 135 w 227"/>
                    <a:gd name="T85" fmla="*/ 27 h 187"/>
                    <a:gd name="T86" fmla="*/ 131 w 227"/>
                    <a:gd name="T87" fmla="*/ 15 h 187"/>
                    <a:gd name="T88" fmla="*/ 135 w 227"/>
                    <a:gd name="T89" fmla="*/ 0 h 187"/>
                    <a:gd name="T90" fmla="*/ 143 w 227"/>
                    <a:gd name="T91" fmla="*/ 1 h 187"/>
                    <a:gd name="T92" fmla="*/ 149 w 227"/>
                    <a:gd name="T93" fmla="*/ 4 h 187"/>
                    <a:gd name="T94" fmla="*/ 161 w 227"/>
                    <a:gd name="T95" fmla="*/ 11 h 187"/>
                    <a:gd name="T96" fmla="*/ 172 w 227"/>
                    <a:gd name="T97" fmla="*/ 13 h 187"/>
                    <a:gd name="T98" fmla="*/ 180 w 227"/>
                    <a:gd name="T99" fmla="*/ 13 h 187"/>
                    <a:gd name="T100" fmla="*/ 189 w 227"/>
                    <a:gd name="T101" fmla="*/ 33 h 187"/>
                    <a:gd name="T102" fmla="*/ 196 w 227"/>
                    <a:gd name="T103" fmla="*/ 29 h 187"/>
                    <a:gd name="T104" fmla="*/ 205 w 227"/>
                    <a:gd name="T105" fmla="*/ 18 h 187"/>
                    <a:gd name="T106" fmla="*/ 210 w 227"/>
                    <a:gd name="T107" fmla="*/ 13 h 187"/>
                    <a:gd name="T108" fmla="*/ 213 w 227"/>
                    <a:gd name="T109" fmla="*/ 15 h 187"/>
                    <a:gd name="T110" fmla="*/ 225 w 227"/>
                    <a:gd name="T111" fmla="*/ 64 h 187"/>
                    <a:gd name="T112" fmla="*/ 225 w 227"/>
                    <a:gd name="T113" fmla="*/ 115 h 187"/>
                    <a:gd name="T114" fmla="*/ 216 w 227"/>
                    <a:gd name="T115" fmla="*/ 162 h 187"/>
                    <a:gd name="T116" fmla="*/ 208 w 227"/>
                    <a:gd name="T117" fmla="*/ 165 h 187"/>
                    <a:gd name="T118" fmla="*/ 204 w 227"/>
                    <a:gd name="T119" fmla="*/ 169 h 187"/>
                    <a:gd name="T120" fmla="*/ 198 w 227"/>
                    <a:gd name="T121" fmla="*/ 172 h 187"/>
                    <a:gd name="T122" fmla="*/ 198 w 227"/>
                    <a:gd name="T123" fmla="*/ 17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7" h="187">
                      <a:moveTo>
                        <a:pt x="198" y="178"/>
                      </a:moveTo>
                      <a:lnTo>
                        <a:pt x="196" y="177"/>
                      </a:lnTo>
                      <a:lnTo>
                        <a:pt x="189" y="177"/>
                      </a:lnTo>
                      <a:lnTo>
                        <a:pt x="185" y="173"/>
                      </a:lnTo>
                      <a:lnTo>
                        <a:pt x="183" y="171"/>
                      </a:lnTo>
                      <a:lnTo>
                        <a:pt x="179" y="168"/>
                      </a:lnTo>
                      <a:lnTo>
                        <a:pt x="175" y="167"/>
                      </a:lnTo>
                      <a:lnTo>
                        <a:pt x="172" y="166"/>
                      </a:lnTo>
                      <a:lnTo>
                        <a:pt x="173" y="172"/>
                      </a:lnTo>
                      <a:lnTo>
                        <a:pt x="174" y="174"/>
                      </a:lnTo>
                      <a:lnTo>
                        <a:pt x="173" y="178"/>
                      </a:lnTo>
                      <a:lnTo>
                        <a:pt x="169" y="180"/>
                      </a:lnTo>
                      <a:lnTo>
                        <a:pt x="167" y="186"/>
                      </a:lnTo>
                      <a:lnTo>
                        <a:pt x="162" y="187"/>
                      </a:lnTo>
                      <a:lnTo>
                        <a:pt x="159" y="185"/>
                      </a:lnTo>
                      <a:lnTo>
                        <a:pt x="156" y="185"/>
                      </a:lnTo>
                      <a:lnTo>
                        <a:pt x="153" y="181"/>
                      </a:lnTo>
                      <a:lnTo>
                        <a:pt x="147" y="174"/>
                      </a:lnTo>
                      <a:lnTo>
                        <a:pt x="142" y="169"/>
                      </a:lnTo>
                      <a:lnTo>
                        <a:pt x="137" y="167"/>
                      </a:lnTo>
                      <a:lnTo>
                        <a:pt x="133" y="161"/>
                      </a:lnTo>
                      <a:lnTo>
                        <a:pt x="132" y="157"/>
                      </a:lnTo>
                      <a:lnTo>
                        <a:pt x="127" y="145"/>
                      </a:lnTo>
                      <a:lnTo>
                        <a:pt x="114" y="133"/>
                      </a:lnTo>
                      <a:lnTo>
                        <a:pt x="108" y="129"/>
                      </a:lnTo>
                      <a:lnTo>
                        <a:pt x="102" y="126"/>
                      </a:lnTo>
                      <a:lnTo>
                        <a:pt x="96" y="126"/>
                      </a:lnTo>
                      <a:lnTo>
                        <a:pt x="89" y="127"/>
                      </a:lnTo>
                      <a:lnTo>
                        <a:pt x="87" y="131"/>
                      </a:lnTo>
                      <a:lnTo>
                        <a:pt x="82" y="138"/>
                      </a:lnTo>
                      <a:lnTo>
                        <a:pt x="77" y="139"/>
                      </a:lnTo>
                      <a:lnTo>
                        <a:pt x="70" y="139"/>
                      </a:lnTo>
                      <a:lnTo>
                        <a:pt x="69" y="141"/>
                      </a:lnTo>
                      <a:lnTo>
                        <a:pt x="66" y="145"/>
                      </a:lnTo>
                      <a:lnTo>
                        <a:pt x="60" y="149"/>
                      </a:lnTo>
                      <a:lnTo>
                        <a:pt x="51" y="154"/>
                      </a:lnTo>
                      <a:lnTo>
                        <a:pt x="49" y="156"/>
                      </a:lnTo>
                      <a:lnTo>
                        <a:pt x="43" y="161"/>
                      </a:lnTo>
                      <a:lnTo>
                        <a:pt x="37" y="163"/>
                      </a:lnTo>
                      <a:lnTo>
                        <a:pt x="24" y="165"/>
                      </a:lnTo>
                      <a:lnTo>
                        <a:pt x="18" y="166"/>
                      </a:lnTo>
                      <a:lnTo>
                        <a:pt x="10" y="168"/>
                      </a:lnTo>
                      <a:lnTo>
                        <a:pt x="4" y="166"/>
                      </a:lnTo>
                      <a:lnTo>
                        <a:pt x="5" y="159"/>
                      </a:lnTo>
                      <a:lnTo>
                        <a:pt x="6" y="151"/>
                      </a:lnTo>
                      <a:lnTo>
                        <a:pt x="5" y="142"/>
                      </a:lnTo>
                      <a:lnTo>
                        <a:pt x="6" y="127"/>
                      </a:lnTo>
                      <a:lnTo>
                        <a:pt x="0" y="121"/>
                      </a:lnTo>
                      <a:lnTo>
                        <a:pt x="0" y="115"/>
                      </a:lnTo>
                      <a:lnTo>
                        <a:pt x="9" y="101"/>
                      </a:lnTo>
                      <a:lnTo>
                        <a:pt x="10" y="97"/>
                      </a:lnTo>
                      <a:lnTo>
                        <a:pt x="10" y="94"/>
                      </a:lnTo>
                      <a:lnTo>
                        <a:pt x="7" y="90"/>
                      </a:lnTo>
                      <a:lnTo>
                        <a:pt x="6" y="89"/>
                      </a:lnTo>
                      <a:lnTo>
                        <a:pt x="7" y="87"/>
                      </a:lnTo>
                      <a:lnTo>
                        <a:pt x="11" y="85"/>
                      </a:lnTo>
                      <a:lnTo>
                        <a:pt x="19" y="84"/>
                      </a:lnTo>
                      <a:lnTo>
                        <a:pt x="24" y="83"/>
                      </a:lnTo>
                      <a:lnTo>
                        <a:pt x="28" y="84"/>
                      </a:lnTo>
                      <a:lnTo>
                        <a:pt x="28" y="79"/>
                      </a:lnTo>
                      <a:lnTo>
                        <a:pt x="30" y="77"/>
                      </a:lnTo>
                      <a:lnTo>
                        <a:pt x="37" y="79"/>
                      </a:lnTo>
                      <a:lnTo>
                        <a:pt x="45" y="78"/>
                      </a:lnTo>
                      <a:lnTo>
                        <a:pt x="46" y="75"/>
                      </a:lnTo>
                      <a:lnTo>
                        <a:pt x="42" y="61"/>
                      </a:lnTo>
                      <a:lnTo>
                        <a:pt x="46" y="57"/>
                      </a:lnTo>
                      <a:lnTo>
                        <a:pt x="48" y="54"/>
                      </a:lnTo>
                      <a:lnTo>
                        <a:pt x="52" y="48"/>
                      </a:lnTo>
                      <a:lnTo>
                        <a:pt x="54" y="45"/>
                      </a:lnTo>
                      <a:lnTo>
                        <a:pt x="63" y="30"/>
                      </a:lnTo>
                      <a:lnTo>
                        <a:pt x="66" y="29"/>
                      </a:lnTo>
                      <a:lnTo>
                        <a:pt x="70" y="29"/>
                      </a:lnTo>
                      <a:lnTo>
                        <a:pt x="72" y="27"/>
                      </a:lnTo>
                      <a:lnTo>
                        <a:pt x="81" y="27"/>
                      </a:lnTo>
                      <a:lnTo>
                        <a:pt x="89" y="29"/>
                      </a:lnTo>
                      <a:lnTo>
                        <a:pt x="97" y="28"/>
                      </a:lnTo>
                      <a:lnTo>
                        <a:pt x="100" y="28"/>
                      </a:lnTo>
                      <a:lnTo>
                        <a:pt x="101" y="29"/>
                      </a:lnTo>
                      <a:lnTo>
                        <a:pt x="103" y="34"/>
                      </a:lnTo>
                      <a:lnTo>
                        <a:pt x="105" y="37"/>
                      </a:lnTo>
                      <a:lnTo>
                        <a:pt x="109" y="39"/>
                      </a:lnTo>
                      <a:lnTo>
                        <a:pt x="114" y="34"/>
                      </a:lnTo>
                      <a:lnTo>
                        <a:pt x="120" y="36"/>
                      </a:lnTo>
                      <a:lnTo>
                        <a:pt x="127" y="39"/>
                      </a:lnTo>
                      <a:lnTo>
                        <a:pt x="133" y="31"/>
                      </a:lnTo>
                      <a:lnTo>
                        <a:pt x="135" y="27"/>
                      </a:lnTo>
                      <a:lnTo>
                        <a:pt x="133" y="21"/>
                      </a:lnTo>
                      <a:lnTo>
                        <a:pt x="131" y="15"/>
                      </a:lnTo>
                      <a:lnTo>
                        <a:pt x="132" y="7"/>
                      </a:lnTo>
                      <a:lnTo>
                        <a:pt x="135" y="0"/>
                      </a:lnTo>
                      <a:lnTo>
                        <a:pt x="139" y="0"/>
                      </a:lnTo>
                      <a:lnTo>
                        <a:pt x="143" y="1"/>
                      </a:lnTo>
                      <a:lnTo>
                        <a:pt x="147" y="4"/>
                      </a:lnTo>
                      <a:lnTo>
                        <a:pt x="149" y="4"/>
                      </a:lnTo>
                      <a:lnTo>
                        <a:pt x="155" y="10"/>
                      </a:lnTo>
                      <a:lnTo>
                        <a:pt x="161" y="11"/>
                      </a:lnTo>
                      <a:lnTo>
                        <a:pt x="165" y="15"/>
                      </a:lnTo>
                      <a:lnTo>
                        <a:pt x="172" y="13"/>
                      </a:lnTo>
                      <a:lnTo>
                        <a:pt x="177" y="11"/>
                      </a:lnTo>
                      <a:lnTo>
                        <a:pt x="180" y="13"/>
                      </a:lnTo>
                      <a:lnTo>
                        <a:pt x="186" y="22"/>
                      </a:lnTo>
                      <a:lnTo>
                        <a:pt x="189" y="33"/>
                      </a:lnTo>
                      <a:lnTo>
                        <a:pt x="196" y="34"/>
                      </a:lnTo>
                      <a:lnTo>
                        <a:pt x="196" y="29"/>
                      </a:lnTo>
                      <a:lnTo>
                        <a:pt x="204" y="28"/>
                      </a:lnTo>
                      <a:lnTo>
                        <a:pt x="205" y="18"/>
                      </a:lnTo>
                      <a:lnTo>
                        <a:pt x="208" y="16"/>
                      </a:lnTo>
                      <a:lnTo>
                        <a:pt x="210" y="13"/>
                      </a:lnTo>
                      <a:lnTo>
                        <a:pt x="213" y="13"/>
                      </a:lnTo>
                      <a:lnTo>
                        <a:pt x="213" y="15"/>
                      </a:lnTo>
                      <a:lnTo>
                        <a:pt x="219" y="37"/>
                      </a:lnTo>
                      <a:lnTo>
                        <a:pt x="225" y="64"/>
                      </a:lnTo>
                      <a:lnTo>
                        <a:pt x="227" y="94"/>
                      </a:lnTo>
                      <a:lnTo>
                        <a:pt x="225" y="115"/>
                      </a:lnTo>
                      <a:lnTo>
                        <a:pt x="220" y="150"/>
                      </a:lnTo>
                      <a:lnTo>
                        <a:pt x="216" y="162"/>
                      </a:lnTo>
                      <a:lnTo>
                        <a:pt x="213" y="163"/>
                      </a:lnTo>
                      <a:lnTo>
                        <a:pt x="208" y="165"/>
                      </a:lnTo>
                      <a:lnTo>
                        <a:pt x="207" y="166"/>
                      </a:lnTo>
                      <a:lnTo>
                        <a:pt x="204" y="169"/>
                      </a:lnTo>
                      <a:lnTo>
                        <a:pt x="202" y="171"/>
                      </a:lnTo>
                      <a:lnTo>
                        <a:pt x="198" y="172"/>
                      </a:lnTo>
                      <a:lnTo>
                        <a:pt x="197" y="174"/>
                      </a:lnTo>
                      <a:lnTo>
                        <a:pt x="198" y="178"/>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26" name="Freeform 182"/>
                <p:cNvSpPr>
                  <a:spLocks/>
                </p:cNvSpPr>
                <p:nvPr/>
              </p:nvSpPr>
              <p:spPr bwMode="auto">
                <a:xfrm rot="1627522">
                  <a:off x="3028" y="3060"/>
                  <a:ext cx="176" cy="274"/>
                </a:xfrm>
                <a:custGeom>
                  <a:avLst/>
                  <a:gdLst>
                    <a:gd name="T0" fmla="*/ 136 w 141"/>
                    <a:gd name="T1" fmla="*/ 183 h 184"/>
                    <a:gd name="T2" fmla="*/ 134 w 141"/>
                    <a:gd name="T3" fmla="*/ 184 h 184"/>
                    <a:gd name="T4" fmla="*/ 128 w 141"/>
                    <a:gd name="T5" fmla="*/ 178 h 184"/>
                    <a:gd name="T6" fmla="*/ 124 w 141"/>
                    <a:gd name="T7" fmla="*/ 168 h 184"/>
                    <a:gd name="T8" fmla="*/ 114 w 141"/>
                    <a:gd name="T9" fmla="*/ 166 h 184"/>
                    <a:gd name="T10" fmla="*/ 105 w 141"/>
                    <a:gd name="T11" fmla="*/ 166 h 184"/>
                    <a:gd name="T12" fmla="*/ 103 w 141"/>
                    <a:gd name="T13" fmla="*/ 160 h 184"/>
                    <a:gd name="T14" fmla="*/ 97 w 141"/>
                    <a:gd name="T15" fmla="*/ 156 h 184"/>
                    <a:gd name="T16" fmla="*/ 86 w 141"/>
                    <a:gd name="T17" fmla="*/ 155 h 184"/>
                    <a:gd name="T18" fmla="*/ 75 w 141"/>
                    <a:gd name="T19" fmla="*/ 162 h 184"/>
                    <a:gd name="T20" fmla="*/ 67 w 141"/>
                    <a:gd name="T21" fmla="*/ 167 h 184"/>
                    <a:gd name="T22" fmla="*/ 61 w 141"/>
                    <a:gd name="T23" fmla="*/ 170 h 184"/>
                    <a:gd name="T24" fmla="*/ 54 w 141"/>
                    <a:gd name="T25" fmla="*/ 168 h 184"/>
                    <a:gd name="T26" fmla="*/ 48 w 141"/>
                    <a:gd name="T27" fmla="*/ 166 h 184"/>
                    <a:gd name="T28" fmla="*/ 38 w 141"/>
                    <a:gd name="T29" fmla="*/ 159 h 184"/>
                    <a:gd name="T30" fmla="*/ 28 w 141"/>
                    <a:gd name="T31" fmla="*/ 150 h 184"/>
                    <a:gd name="T32" fmla="*/ 20 w 141"/>
                    <a:gd name="T33" fmla="*/ 138 h 184"/>
                    <a:gd name="T34" fmla="*/ 13 w 141"/>
                    <a:gd name="T35" fmla="*/ 134 h 184"/>
                    <a:gd name="T36" fmla="*/ 6 w 141"/>
                    <a:gd name="T37" fmla="*/ 130 h 184"/>
                    <a:gd name="T38" fmla="*/ 4 w 141"/>
                    <a:gd name="T39" fmla="*/ 126 h 184"/>
                    <a:gd name="T40" fmla="*/ 1 w 141"/>
                    <a:gd name="T41" fmla="*/ 119 h 184"/>
                    <a:gd name="T42" fmla="*/ 1 w 141"/>
                    <a:gd name="T43" fmla="*/ 112 h 184"/>
                    <a:gd name="T44" fmla="*/ 13 w 141"/>
                    <a:gd name="T45" fmla="*/ 112 h 184"/>
                    <a:gd name="T46" fmla="*/ 20 w 141"/>
                    <a:gd name="T47" fmla="*/ 101 h 184"/>
                    <a:gd name="T48" fmla="*/ 22 w 141"/>
                    <a:gd name="T49" fmla="*/ 95 h 184"/>
                    <a:gd name="T50" fmla="*/ 31 w 141"/>
                    <a:gd name="T51" fmla="*/ 96 h 184"/>
                    <a:gd name="T52" fmla="*/ 38 w 141"/>
                    <a:gd name="T53" fmla="*/ 88 h 184"/>
                    <a:gd name="T54" fmla="*/ 42 w 141"/>
                    <a:gd name="T55" fmla="*/ 89 h 184"/>
                    <a:gd name="T56" fmla="*/ 48 w 141"/>
                    <a:gd name="T57" fmla="*/ 84 h 184"/>
                    <a:gd name="T58" fmla="*/ 52 w 141"/>
                    <a:gd name="T59" fmla="*/ 83 h 184"/>
                    <a:gd name="T60" fmla="*/ 60 w 141"/>
                    <a:gd name="T61" fmla="*/ 83 h 184"/>
                    <a:gd name="T62" fmla="*/ 61 w 141"/>
                    <a:gd name="T63" fmla="*/ 71 h 184"/>
                    <a:gd name="T64" fmla="*/ 66 w 141"/>
                    <a:gd name="T65" fmla="*/ 66 h 184"/>
                    <a:gd name="T66" fmla="*/ 63 w 141"/>
                    <a:gd name="T67" fmla="*/ 51 h 184"/>
                    <a:gd name="T68" fmla="*/ 64 w 141"/>
                    <a:gd name="T69" fmla="*/ 39 h 184"/>
                    <a:gd name="T70" fmla="*/ 68 w 141"/>
                    <a:gd name="T71" fmla="*/ 33 h 184"/>
                    <a:gd name="T72" fmla="*/ 66 w 141"/>
                    <a:gd name="T73" fmla="*/ 22 h 184"/>
                    <a:gd name="T74" fmla="*/ 69 w 141"/>
                    <a:gd name="T75" fmla="*/ 6 h 184"/>
                    <a:gd name="T76" fmla="*/ 70 w 141"/>
                    <a:gd name="T77" fmla="*/ 4 h 184"/>
                    <a:gd name="T78" fmla="*/ 79 w 141"/>
                    <a:gd name="T79" fmla="*/ 12 h 184"/>
                    <a:gd name="T80" fmla="*/ 90 w 141"/>
                    <a:gd name="T81" fmla="*/ 24 h 184"/>
                    <a:gd name="T82" fmla="*/ 96 w 141"/>
                    <a:gd name="T83" fmla="*/ 28 h 184"/>
                    <a:gd name="T84" fmla="*/ 104 w 141"/>
                    <a:gd name="T85" fmla="*/ 29 h 184"/>
                    <a:gd name="T86" fmla="*/ 110 w 141"/>
                    <a:gd name="T87" fmla="*/ 21 h 184"/>
                    <a:gd name="T88" fmla="*/ 110 w 141"/>
                    <a:gd name="T89" fmla="*/ 15 h 184"/>
                    <a:gd name="T90" fmla="*/ 112 w 141"/>
                    <a:gd name="T91" fmla="*/ 10 h 184"/>
                    <a:gd name="T92" fmla="*/ 120 w 141"/>
                    <a:gd name="T93" fmla="*/ 14 h 184"/>
                    <a:gd name="T94" fmla="*/ 126 w 141"/>
                    <a:gd name="T95" fmla="*/ 20 h 184"/>
                    <a:gd name="T96" fmla="*/ 135 w 141"/>
                    <a:gd name="T97" fmla="*/ 21 h 184"/>
                    <a:gd name="T98" fmla="*/ 127 w 141"/>
                    <a:gd name="T99" fmla="*/ 35 h 184"/>
                    <a:gd name="T100" fmla="*/ 120 w 141"/>
                    <a:gd name="T101" fmla="*/ 57 h 184"/>
                    <a:gd name="T102" fmla="*/ 112 w 141"/>
                    <a:gd name="T103" fmla="*/ 77 h 184"/>
                    <a:gd name="T104" fmla="*/ 111 w 141"/>
                    <a:gd name="T105" fmla="*/ 98 h 184"/>
                    <a:gd name="T106" fmla="*/ 106 w 141"/>
                    <a:gd name="T107" fmla="*/ 104 h 184"/>
                    <a:gd name="T108" fmla="*/ 109 w 141"/>
                    <a:gd name="T109" fmla="*/ 125 h 184"/>
                    <a:gd name="T110" fmla="*/ 134 w 141"/>
                    <a:gd name="T111" fmla="*/ 172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1" h="184">
                      <a:moveTo>
                        <a:pt x="141" y="180"/>
                      </a:moveTo>
                      <a:lnTo>
                        <a:pt x="136" y="183"/>
                      </a:lnTo>
                      <a:lnTo>
                        <a:pt x="135" y="184"/>
                      </a:lnTo>
                      <a:lnTo>
                        <a:pt x="134" y="184"/>
                      </a:lnTo>
                      <a:lnTo>
                        <a:pt x="129" y="183"/>
                      </a:lnTo>
                      <a:lnTo>
                        <a:pt x="128" y="178"/>
                      </a:lnTo>
                      <a:lnTo>
                        <a:pt x="126" y="172"/>
                      </a:lnTo>
                      <a:lnTo>
                        <a:pt x="124" y="168"/>
                      </a:lnTo>
                      <a:lnTo>
                        <a:pt x="122" y="166"/>
                      </a:lnTo>
                      <a:lnTo>
                        <a:pt x="114" y="166"/>
                      </a:lnTo>
                      <a:lnTo>
                        <a:pt x="108" y="166"/>
                      </a:lnTo>
                      <a:lnTo>
                        <a:pt x="105" y="166"/>
                      </a:lnTo>
                      <a:lnTo>
                        <a:pt x="103" y="164"/>
                      </a:lnTo>
                      <a:lnTo>
                        <a:pt x="103" y="160"/>
                      </a:lnTo>
                      <a:lnTo>
                        <a:pt x="100" y="156"/>
                      </a:lnTo>
                      <a:lnTo>
                        <a:pt x="97" y="156"/>
                      </a:lnTo>
                      <a:lnTo>
                        <a:pt x="92" y="160"/>
                      </a:lnTo>
                      <a:lnTo>
                        <a:pt x="86" y="155"/>
                      </a:lnTo>
                      <a:lnTo>
                        <a:pt x="82" y="156"/>
                      </a:lnTo>
                      <a:lnTo>
                        <a:pt x="75" y="162"/>
                      </a:lnTo>
                      <a:lnTo>
                        <a:pt x="70" y="165"/>
                      </a:lnTo>
                      <a:lnTo>
                        <a:pt x="67" y="167"/>
                      </a:lnTo>
                      <a:lnTo>
                        <a:pt x="64" y="168"/>
                      </a:lnTo>
                      <a:lnTo>
                        <a:pt x="61" y="170"/>
                      </a:lnTo>
                      <a:lnTo>
                        <a:pt x="56" y="168"/>
                      </a:lnTo>
                      <a:lnTo>
                        <a:pt x="54" y="168"/>
                      </a:lnTo>
                      <a:lnTo>
                        <a:pt x="51" y="167"/>
                      </a:lnTo>
                      <a:lnTo>
                        <a:pt x="48" y="166"/>
                      </a:lnTo>
                      <a:lnTo>
                        <a:pt x="42" y="161"/>
                      </a:lnTo>
                      <a:lnTo>
                        <a:pt x="38" y="159"/>
                      </a:lnTo>
                      <a:lnTo>
                        <a:pt x="33" y="155"/>
                      </a:lnTo>
                      <a:lnTo>
                        <a:pt x="28" y="150"/>
                      </a:lnTo>
                      <a:lnTo>
                        <a:pt x="24" y="143"/>
                      </a:lnTo>
                      <a:lnTo>
                        <a:pt x="20" y="138"/>
                      </a:lnTo>
                      <a:lnTo>
                        <a:pt x="15" y="132"/>
                      </a:lnTo>
                      <a:lnTo>
                        <a:pt x="13" y="134"/>
                      </a:lnTo>
                      <a:lnTo>
                        <a:pt x="9" y="132"/>
                      </a:lnTo>
                      <a:lnTo>
                        <a:pt x="6" y="130"/>
                      </a:lnTo>
                      <a:lnTo>
                        <a:pt x="6" y="129"/>
                      </a:lnTo>
                      <a:lnTo>
                        <a:pt x="4" y="126"/>
                      </a:lnTo>
                      <a:lnTo>
                        <a:pt x="2" y="124"/>
                      </a:lnTo>
                      <a:lnTo>
                        <a:pt x="1" y="119"/>
                      </a:lnTo>
                      <a:lnTo>
                        <a:pt x="0" y="117"/>
                      </a:lnTo>
                      <a:lnTo>
                        <a:pt x="1" y="112"/>
                      </a:lnTo>
                      <a:lnTo>
                        <a:pt x="6" y="113"/>
                      </a:lnTo>
                      <a:lnTo>
                        <a:pt x="13" y="112"/>
                      </a:lnTo>
                      <a:lnTo>
                        <a:pt x="16" y="108"/>
                      </a:lnTo>
                      <a:lnTo>
                        <a:pt x="20" y="101"/>
                      </a:lnTo>
                      <a:lnTo>
                        <a:pt x="20" y="95"/>
                      </a:lnTo>
                      <a:lnTo>
                        <a:pt x="22" y="95"/>
                      </a:lnTo>
                      <a:lnTo>
                        <a:pt x="27" y="98"/>
                      </a:lnTo>
                      <a:lnTo>
                        <a:pt x="31" y="96"/>
                      </a:lnTo>
                      <a:lnTo>
                        <a:pt x="37" y="90"/>
                      </a:lnTo>
                      <a:lnTo>
                        <a:pt x="38" y="88"/>
                      </a:lnTo>
                      <a:lnTo>
                        <a:pt x="40" y="88"/>
                      </a:lnTo>
                      <a:lnTo>
                        <a:pt x="42" y="89"/>
                      </a:lnTo>
                      <a:lnTo>
                        <a:pt x="45" y="84"/>
                      </a:lnTo>
                      <a:lnTo>
                        <a:pt x="48" y="84"/>
                      </a:lnTo>
                      <a:lnTo>
                        <a:pt x="50" y="87"/>
                      </a:lnTo>
                      <a:lnTo>
                        <a:pt x="52" y="83"/>
                      </a:lnTo>
                      <a:lnTo>
                        <a:pt x="57" y="86"/>
                      </a:lnTo>
                      <a:lnTo>
                        <a:pt x="60" y="83"/>
                      </a:lnTo>
                      <a:lnTo>
                        <a:pt x="58" y="75"/>
                      </a:lnTo>
                      <a:lnTo>
                        <a:pt x="61" y="71"/>
                      </a:lnTo>
                      <a:lnTo>
                        <a:pt x="64" y="70"/>
                      </a:lnTo>
                      <a:lnTo>
                        <a:pt x="66" y="66"/>
                      </a:lnTo>
                      <a:lnTo>
                        <a:pt x="63" y="60"/>
                      </a:lnTo>
                      <a:lnTo>
                        <a:pt x="63" y="51"/>
                      </a:lnTo>
                      <a:lnTo>
                        <a:pt x="62" y="44"/>
                      </a:lnTo>
                      <a:lnTo>
                        <a:pt x="64" y="39"/>
                      </a:lnTo>
                      <a:lnTo>
                        <a:pt x="68" y="35"/>
                      </a:lnTo>
                      <a:lnTo>
                        <a:pt x="68" y="33"/>
                      </a:lnTo>
                      <a:lnTo>
                        <a:pt x="64" y="26"/>
                      </a:lnTo>
                      <a:lnTo>
                        <a:pt x="66" y="22"/>
                      </a:lnTo>
                      <a:lnTo>
                        <a:pt x="68" y="15"/>
                      </a:lnTo>
                      <a:lnTo>
                        <a:pt x="69" y="6"/>
                      </a:lnTo>
                      <a:lnTo>
                        <a:pt x="69" y="0"/>
                      </a:lnTo>
                      <a:lnTo>
                        <a:pt x="70" y="4"/>
                      </a:lnTo>
                      <a:lnTo>
                        <a:pt x="74" y="10"/>
                      </a:lnTo>
                      <a:lnTo>
                        <a:pt x="79" y="12"/>
                      </a:lnTo>
                      <a:lnTo>
                        <a:pt x="84" y="17"/>
                      </a:lnTo>
                      <a:lnTo>
                        <a:pt x="90" y="24"/>
                      </a:lnTo>
                      <a:lnTo>
                        <a:pt x="93" y="28"/>
                      </a:lnTo>
                      <a:lnTo>
                        <a:pt x="96" y="28"/>
                      </a:lnTo>
                      <a:lnTo>
                        <a:pt x="99" y="30"/>
                      </a:lnTo>
                      <a:lnTo>
                        <a:pt x="104" y="29"/>
                      </a:lnTo>
                      <a:lnTo>
                        <a:pt x="106" y="23"/>
                      </a:lnTo>
                      <a:lnTo>
                        <a:pt x="110" y="21"/>
                      </a:lnTo>
                      <a:lnTo>
                        <a:pt x="111" y="17"/>
                      </a:lnTo>
                      <a:lnTo>
                        <a:pt x="110" y="15"/>
                      </a:lnTo>
                      <a:lnTo>
                        <a:pt x="109" y="9"/>
                      </a:lnTo>
                      <a:lnTo>
                        <a:pt x="112" y="10"/>
                      </a:lnTo>
                      <a:lnTo>
                        <a:pt x="116" y="11"/>
                      </a:lnTo>
                      <a:lnTo>
                        <a:pt x="120" y="14"/>
                      </a:lnTo>
                      <a:lnTo>
                        <a:pt x="122" y="16"/>
                      </a:lnTo>
                      <a:lnTo>
                        <a:pt x="126" y="20"/>
                      </a:lnTo>
                      <a:lnTo>
                        <a:pt x="133" y="20"/>
                      </a:lnTo>
                      <a:lnTo>
                        <a:pt x="135" y="21"/>
                      </a:lnTo>
                      <a:lnTo>
                        <a:pt x="135" y="22"/>
                      </a:lnTo>
                      <a:lnTo>
                        <a:pt x="127" y="35"/>
                      </a:lnTo>
                      <a:lnTo>
                        <a:pt x="124" y="44"/>
                      </a:lnTo>
                      <a:lnTo>
                        <a:pt x="120" y="57"/>
                      </a:lnTo>
                      <a:lnTo>
                        <a:pt x="112" y="74"/>
                      </a:lnTo>
                      <a:lnTo>
                        <a:pt x="112" y="77"/>
                      </a:lnTo>
                      <a:lnTo>
                        <a:pt x="114" y="92"/>
                      </a:lnTo>
                      <a:lnTo>
                        <a:pt x="111" y="98"/>
                      </a:lnTo>
                      <a:lnTo>
                        <a:pt x="109" y="101"/>
                      </a:lnTo>
                      <a:lnTo>
                        <a:pt x="106" y="104"/>
                      </a:lnTo>
                      <a:lnTo>
                        <a:pt x="105" y="108"/>
                      </a:lnTo>
                      <a:lnTo>
                        <a:pt x="109" y="125"/>
                      </a:lnTo>
                      <a:lnTo>
                        <a:pt x="121" y="150"/>
                      </a:lnTo>
                      <a:lnTo>
                        <a:pt x="134" y="172"/>
                      </a:lnTo>
                      <a:lnTo>
                        <a:pt x="141" y="180"/>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27" name="Freeform 183"/>
                <p:cNvSpPr>
                  <a:spLocks/>
                </p:cNvSpPr>
                <p:nvPr/>
              </p:nvSpPr>
              <p:spPr bwMode="auto">
                <a:xfrm rot="1627522">
                  <a:off x="3010" y="2990"/>
                  <a:ext cx="146" cy="214"/>
                </a:xfrm>
                <a:custGeom>
                  <a:avLst/>
                  <a:gdLst>
                    <a:gd name="T0" fmla="*/ 43 w 116"/>
                    <a:gd name="T1" fmla="*/ 141 h 144"/>
                    <a:gd name="T2" fmla="*/ 32 w 116"/>
                    <a:gd name="T3" fmla="*/ 136 h 144"/>
                    <a:gd name="T4" fmla="*/ 25 w 116"/>
                    <a:gd name="T5" fmla="*/ 131 h 144"/>
                    <a:gd name="T6" fmla="*/ 13 w 116"/>
                    <a:gd name="T7" fmla="*/ 125 h 144"/>
                    <a:gd name="T8" fmla="*/ 9 w 116"/>
                    <a:gd name="T9" fmla="*/ 113 h 144"/>
                    <a:gd name="T10" fmla="*/ 9 w 116"/>
                    <a:gd name="T11" fmla="*/ 103 h 144"/>
                    <a:gd name="T12" fmla="*/ 15 w 116"/>
                    <a:gd name="T13" fmla="*/ 91 h 144"/>
                    <a:gd name="T14" fmla="*/ 2 w 116"/>
                    <a:gd name="T15" fmla="*/ 81 h 144"/>
                    <a:gd name="T16" fmla="*/ 5 w 116"/>
                    <a:gd name="T17" fmla="*/ 66 h 144"/>
                    <a:gd name="T18" fmla="*/ 5 w 116"/>
                    <a:gd name="T19" fmla="*/ 54 h 144"/>
                    <a:gd name="T20" fmla="*/ 1 w 116"/>
                    <a:gd name="T21" fmla="*/ 46 h 144"/>
                    <a:gd name="T22" fmla="*/ 2 w 116"/>
                    <a:gd name="T23" fmla="*/ 40 h 144"/>
                    <a:gd name="T24" fmla="*/ 21 w 116"/>
                    <a:gd name="T25" fmla="*/ 37 h 144"/>
                    <a:gd name="T26" fmla="*/ 33 w 116"/>
                    <a:gd name="T27" fmla="*/ 30 h 144"/>
                    <a:gd name="T28" fmla="*/ 44 w 116"/>
                    <a:gd name="T29" fmla="*/ 23 h 144"/>
                    <a:gd name="T30" fmla="*/ 53 w 116"/>
                    <a:gd name="T31" fmla="*/ 15 h 144"/>
                    <a:gd name="T32" fmla="*/ 61 w 116"/>
                    <a:gd name="T33" fmla="*/ 13 h 144"/>
                    <a:gd name="T34" fmla="*/ 71 w 116"/>
                    <a:gd name="T35" fmla="*/ 5 h 144"/>
                    <a:gd name="T36" fmla="*/ 80 w 116"/>
                    <a:gd name="T37" fmla="*/ 0 h 144"/>
                    <a:gd name="T38" fmla="*/ 92 w 116"/>
                    <a:gd name="T39" fmla="*/ 3 h 144"/>
                    <a:gd name="T40" fmla="*/ 111 w 116"/>
                    <a:gd name="T41" fmla="*/ 19 h 144"/>
                    <a:gd name="T42" fmla="*/ 116 w 116"/>
                    <a:gd name="T43" fmla="*/ 37 h 144"/>
                    <a:gd name="T44" fmla="*/ 113 w 116"/>
                    <a:gd name="T45" fmla="*/ 53 h 144"/>
                    <a:gd name="T46" fmla="*/ 115 w 116"/>
                    <a:gd name="T47" fmla="*/ 64 h 144"/>
                    <a:gd name="T48" fmla="*/ 111 w 116"/>
                    <a:gd name="T49" fmla="*/ 70 h 144"/>
                    <a:gd name="T50" fmla="*/ 110 w 116"/>
                    <a:gd name="T51" fmla="*/ 82 h 144"/>
                    <a:gd name="T52" fmla="*/ 113 w 116"/>
                    <a:gd name="T53" fmla="*/ 97 h 144"/>
                    <a:gd name="T54" fmla="*/ 108 w 116"/>
                    <a:gd name="T55" fmla="*/ 102 h 144"/>
                    <a:gd name="T56" fmla="*/ 107 w 116"/>
                    <a:gd name="T57" fmla="*/ 114 h 144"/>
                    <a:gd name="T58" fmla="*/ 99 w 116"/>
                    <a:gd name="T59" fmla="*/ 114 h 144"/>
                    <a:gd name="T60" fmla="*/ 95 w 116"/>
                    <a:gd name="T61" fmla="*/ 115 h 144"/>
                    <a:gd name="T62" fmla="*/ 89 w 116"/>
                    <a:gd name="T63" fmla="*/ 120 h 144"/>
                    <a:gd name="T64" fmla="*/ 85 w 116"/>
                    <a:gd name="T65" fmla="*/ 119 h 144"/>
                    <a:gd name="T66" fmla="*/ 78 w 116"/>
                    <a:gd name="T67" fmla="*/ 127 h 144"/>
                    <a:gd name="T68" fmla="*/ 69 w 116"/>
                    <a:gd name="T69" fmla="*/ 126 h 144"/>
                    <a:gd name="T70" fmla="*/ 67 w 116"/>
                    <a:gd name="T71" fmla="*/ 132 h 144"/>
                    <a:gd name="T72" fmla="*/ 60 w 116"/>
                    <a:gd name="T73" fmla="*/ 143 h 144"/>
                    <a:gd name="T74" fmla="*/ 48 w 116"/>
                    <a:gd name="T75" fmla="*/ 14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144">
                      <a:moveTo>
                        <a:pt x="48" y="143"/>
                      </a:moveTo>
                      <a:lnTo>
                        <a:pt x="43" y="141"/>
                      </a:lnTo>
                      <a:lnTo>
                        <a:pt x="38" y="137"/>
                      </a:lnTo>
                      <a:lnTo>
                        <a:pt x="32" y="136"/>
                      </a:lnTo>
                      <a:lnTo>
                        <a:pt x="27" y="131"/>
                      </a:lnTo>
                      <a:lnTo>
                        <a:pt x="25" y="131"/>
                      </a:lnTo>
                      <a:lnTo>
                        <a:pt x="17" y="132"/>
                      </a:lnTo>
                      <a:lnTo>
                        <a:pt x="13" y="125"/>
                      </a:lnTo>
                      <a:lnTo>
                        <a:pt x="8" y="118"/>
                      </a:lnTo>
                      <a:lnTo>
                        <a:pt x="9" y="113"/>
                      </a:lnTo>
                      <a:lnTo>
                        <a:pt x="12" y="108"/>
                      </a:lnTo>
                      <a:lnTo>
                        <a:pt x="9" y="103"/>
                      </a:lnTo>
                      <a:lnTo>
                        <a:pt x="11" y="99"/>
                      </a:lnTo>
                      <a:lnTo>
                        <a:pt x="15" y="91"/>
                      </a:lnTo>
                      <a:lnTo>
                        <a:pt x="15" y="88"/>
                      </a:lnTo>
                      <a:lnTo>
                        <a:pt x="2" y="81"/>
                      </a:lnTo>
                      <a:lnTo>
                        <a:pt x="2" y="75"/>
                      </a:lnTo>
                      <a:lnTo>
                        <a:pt x="5" y="66"/>
                      </a:lnTo>
                      <a:lnTo>
                        <a:pt x="2" y="60"/>
                      </a:lnTo>
                      <a:lnTo>
                        <a:pt x="5" y="54"/>
                      </a:lnTo>
                      <a:lnTo>
                        <a:pt x="5" y="52"/>
                      </a:lnTo>
                      <a:lnTo>
                        <a:pt x="1" y="46"/>
                      </a:lnTo>
                      <a:lnTo>
                        <a:pt x="0" y="43"/>
                      </a:lnTo>
                      <a:lnTo>
                        <a:pt x="2" y="40"/>
                      </a:lnTo>
                      <a:lnTo>
                        <a:pt x="8" y="39"/>
                      </a:lnTo>
                      <a:lnTo>
                        <a:pt x="21" y="37"/>
                      </a:lnTo>
                      <a:lnTo>
                        <a:pt x="27" y="35"/>
                      </a:lnTo>
                      <a:lnTo>
                        <a:pt x="33" y="30"/>
                      </a:lnTo>
                      <a:lnTo>
                        <a:pt x="35" y="28"/>
                      </a:lnTo>
                      <a:lnTo>
                        <a:pt x="44" y="23"/>
                      </a:lnTo>
                      <a:lnTo>
                        <a:pt x="50" y="19"/>
                      </a:lnTo>
                      <a:lnTo>
                        <a:pt x="53" y="15"/>
                      </a:lnTo>
                      <a:lnTo>
                        <a:pt x="54" y="13"/>
                      </a:lnTo>
                      <a:lnTo>
                        <a:pt x="61" y="13"/>
                      </a:lnTo>
                      <a:lnTo>
                        <a:pt x="66" y="12"/>
                      </a:lnTo>
                      <a:lnTo>
                        <a:pt x="71" y="5"/>
                      </a:lnTo>
                      <a:lnTo>
                        <a:pt x="73" y="1"/>
                      </a:lnTo>
                      <a:lnTo>
                        <a:pt x="80" y="0"/>
                      </a:lnTo>
                      <a:lnTo>
                        <a:pt x="86" y="0"/>
                      </a:lnTo>
                      <a:lnTo>
                        <a:pt x="92" y="3"/>
                      </a:lnTo>
                      <a:lnTo>
                        <a:pt x="98" y="7"/>
                      </a:lnTo>
                      <a:lnTo>
                        <a:pt x="111" y="19"/>
                      </a:lnTo>
                      <a:lnTo>
                        <a:pt x="116" y="31"/>
                      </a:lnTo>
                      <a:lnTo>
                        <a:pt x="116" y="37"/>
                      </a:lnTo>
                      <a:lnTo>
                        <a:pt x="115" y="46"/>
                      </a:lnTo>
                      <a:lnTo>
                        <a:pt x="113" y="53"/>
                      </a:lnTo>
                      <a:lnTo>
                        <a:pt x="111" y="57"/>
                      </a:lnTo>
                      <a:lnTo>
                        <a:pt x="115" y="64"/>
                      </a:lnTo>
                      <a:lnTo>
                        <a:pt x="115" y="66"/>
                      </a:lnTo>
                      <a:lnTo>
                        <a:pt x="111" y="70"/>
                      </a:lnTo>
                      <a:lnTo>
                        <a:pt x="109" y="75"/>
                      </a:lnTo>
                      <a:lnTo>
                        <a:pt x="110" y="82"/>
                      </a:lnTo>
                      <a:lnTo>
                        <a:pt x="110" y="91"/>
                      </a:lnTo>
                      <a:lnTo>
                        <a:pt x="113" y="97"/>
                      </a:lnTo>
                      <a:lnTo>
                        <a:pt x="111" y="101"/>
                      </a:lnTo>
                      <a:lnTo>
                        <a:pt x="108" y="102"/>
                      </a:lnTo>
                      <a:lnTo>
                        <a:pt x="105" y="106"/>
                      </a:lnTo>
                      <a:lnTo>
                        <a:pt x="107" y="114"/>
                      </a:lnTo>
                      <a:lnTo>
                        <a:pt x="104" y="117"/>
                      </a:lnTo>
                      <a:lnTo>
                        <a:pt x="99" y="114"/>
                      </a:lnTo>
                      <a:lnTo>
                        <a:pt x="97" y="118"/>
                      </a:lnTo>
                      <a:lnTo>
                        <a:pt x="95" y="115"/>
                      </a:lnTo>
                      <a:lnTo>
                        <a:pt x="92" y="115"/>
                      </a:lnTo>
                      <a:lnTo>
                        <a:pt x="89" y="120"/>
                      </a:lnTo>
                      <a:lnTo>
                        <a:pt x="87" y="119"/>
                      </a:lnTo>
                      <a:lnTo>
                        <a:pt x="85" y="119"/>
                      </a:lnTo>
                      <a:lnTo>
                        <a:pt x="84" y="121"/>
                      </a:lnTo>
                      <a:lnTo>
                        <a:pt x="78" y="127"/>
                      </a:lnTo>
                      <a:lnTo>
                        <a:pt x="74" y="129"/>
                      </a:lnTo>
                      <a:lnTo>
                        <a:pt x="69" y="126"/>
                      </a:lnTo>
                      <a:lnTo>
                        <a:pt x="67" y="126"/>
                      </a:lnTo>
                      <a:lnTo>
                        <a:pt x="67" y="132"/>
                      </a:lnTo>
                      <a:lnTo>
                        <a:pt x="63" y="139"/>
                      </a:lnTo>
                      <a:lnTo>
                        <a:pt x="60" y="143"/>
                      </a:lnTo>
                      <a:lnTo>
                        <a:pt x="53" y="144"/>
                      </a:lnTo>
                      <a:lnTo>
                        <a:pt x="48" y="143"/>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28" name="Freeform 184"/>
                <p:cNvSpPr>
                  <a:spLocks/>
                </p:cNvSpPr>
                <p:nvPr/>
              </p:nvSpPr>
              <p:spPr bwMode="auto">
                <a:xfrm rot="1627522">
                  <a:off x="2883" y="2968"/>
                  <a:ext cx="181" cy="232"/>
                </a:xfrm>
                <a:custGeom>
                  <a:avLst/>
                  <a:gdLst>
                    <a:gd name="T0" fmla="*/ 27 w 148"/>
                    <a:gd name="T1" fmla="*/ 152 h 156"/>
                    <a:gd name="T2" fmla="*/ 21 w 148"/>
                    <a:gd name="T3" fmla="*/ 146 h 156"/>
                    <a:gd name="T4" fmla="*/ 23 w 148"/>
                    <a:gd name="T5" fmla="*/ 135 h 156"/>
                    <a:gd name="T6" fmla="*/ 18 w 148"/>
                    <a:gd name="T7" fmla="*/ 124 h 156"/>
                    <a:gd name="T8" fmla="*/ 22 w 148"/>
                    <a:gd name="T9" fmla="*/ 118 h 156"/>
                    <a:gd name="T10" fmla="*/ 21 w 148"/>
                    <a:gd name="T11" fmla="*/ 111 h 156"/>
                    <a:gd name="T12" fmla="*/ 24 w 148"/>
                    <a:gd name="T13" fmla="*/ 105 h 156"/>
                    <a:gd name="T14" fmla="*/ 25 w 148"/>
                    <a:gd name="T15" fmla="*/ 87 h 156"/>
                    <a:gd name="T16" fmla="*/ 16 w 148"/>
                    <a:gd name="T17" fmla="*/ 90 h 156"/>
                    <a:gd name="T18" fmla="*/ 15 w 148"/>
                    <a:gd name="T19" fmla="*/ 87 h 156"/>
                    <a:gd name="T20" fmla="*/ 9 w 148"/>
                    <a:gd name="T21" fmla="*/ 86 h 156"/>
                    <a:gd name="T22" fmla="*/ 1 w 148"/>
                    <a:gd name="T23" fmla="*/ 85 h 156"/>
                    <a:gd name="T24" fmla="*/ 3 w 148"/>
                    <a:gd name="T25" fmla="*/ 64 h 156"/>
                    <a:gd name="T26" fmla="*/ 11 w 148"/>
                    <a:gd name="T27" fmla="*/ 50 h 156"/>
                    <a:gd name="T28" fmla="*/ 16 w 148"/>
                    <a:gd name="T29" fmla="*/ 43 h 156"/>
                    <a:gd name="T30" fmla="*/ 22 w 148"/>
                    <a:gd name="T31" fmla="*/ 39 h 156"/>
                    <a:gd name="T32" fmla="*/ 33 w 148"/>
                    <a:gd name="T33" fmla="*/ 36 h 156"/>
                    <a:gd name="T34" fmla="*/ 45 w 148"/>
                    <a:gd name="T35" fmla="*/ 38 h 156"/>
                    <a:gd name="T36" fmla="*/ 54 w 148"/>
                    <a:gd name="T37" fmla="*/ 28 h 156"/>
                    <a:gd name="T38" fmla="*/ 54 w 148"/>
                    <a:gd name="T39" fmla="*/ 21 h 156"/>
                    <a:gd name="T40" fmla="*/ 60 w 148"/>
                    <a:gd name="T41" fmla="*/ 18 h 156"/>
                    <a:gd name="T42" fmla="*/ 60 w 148"/>
                    <a:gd name="T43" fmla="*/ 8 h 156"/>
                    <a:gd name="T44" fmla="*/ 71 w 148"/>
                    <a:gd name="T45" fmla="*/ 7 h 156"/>
                    <a:gd name="T46" fmla="*/ 82 w 148"/>
                    <a:gd name="T47" fmla="*/ 10 h 156"/>
                    <a:gd name="T48" fmla="*/ 88 w 148"/>
                    <a:gd name="T49" fmla="*/ 19 h 156"/>
                    <a:gd name="T50" fmla="*/ 102 w 148"/>
                    <a:gd name="T51" fmla="*/ 19 h 156"/>
                    <a:gd name="T52" fmla="*/ 101 w 148"/>
                    <a:gd name="T53" fmla="*/ 25 h 156"/>
                    <a:gd name="T54" fmla="*/ 105 w 148"/>
                    <a:gd name="T55" fmla="*/ 33 h 156"/>
                    <a:gd name="T56" fmla="*/ 105 w 148"/>
                    <a:gd name="T57" fmla="*/ 45 h 156"/>
                    <a:gd name="T58" fmla="*/ 102 w 148"/>
                    <a:gd name="T59" fmla="*/ 60 h 156"/>
                    <a:gd name="T60" fmla="*/ 115 w 148"/>
                    <a:gd name="T61" fmla="*/ 70 h 156"/>
                    <a:gd name="T62" fmla="*/ 109 w 148"/>
                    <a:gd name="T63" fmla="*/ 82 h 156"/>
                    <a:gd name="T64" fmla="*/ 109 w 148"/>
                    <a:gd name="T65" fmla="*/ 92 h 156"/>
                    <a:gd name="T66" fmla="*/ 113 w 148"/>
                    <a:gd name="T67" fmla="*/ 104 h 156"/>
                    <a:gd name="T68" fmla="*/ 125 w 148"/>
                    <a:gd name="T69" fmla="*/ 110 h 156"/>
                    <a:gd name="T70" fmla="*/ 132 w 148"/>
                    <a:gd name="T71" fmla="*/ 115 h 156"/>
                    <a:gd name="T72" fmla="*/ 143 w 148"/>
                    <a:gd name="T73" fmla="*/ 120 h 156"/>
                    <a:gd name="T74" fmla="*/ 139 w 148"/>
                    <a:gd name="T75" fmla="*/ 124 h 156"/>
                    <a:gd name="T76" fmla="*/ 127 w 148"/>
                    <a:gd name="T77" fmla="*/ 128 h 156"/>
                    <a:gd name="T78" fmla="*/ 113 w 148"/>
                    <a:gd name="T79" fmla="*/ 121 h 156"/>
                    <a:gd name="T80" fmla="*/ 107 w 148"/>
                    <a:gd name="T81" fmla="*/ 117 h 156"/>
                    <a:gd name="T82" fmla="*/ 100 w 148"/>
                    <a:gd name="T83" fmla="*/ 120 h 156"/>
                    <a:gd name="T84" fmla="*/ 87 w 148"/>
                    <a:gd name="T85" fmla="*/ 111 h 156"/>
                    <a:gd name="T86" fmla="*/ 77 w 148"/>
                    <a:gd name="T87" fmla="*/ 116 h 156"/>
                    <a:gd name="T88" fmla="*/ 75 w 148"/>
                    <a:gd name="T89" fmla="*/ 129 h 156"/>
                    <a:gd name="T90" fmla="*/ 69 w 148"/>
                    <a:gd name="T91" fmla="*/ 130 h 156"/>
                    <a:gd name="T92" fmla="*/ 65 w 148"/>
                    <a:gd name="T93" fmla="*/ 134 h 156"/>
                    <a:gd name="T94" fmla="*/ 47 w 148"/>
                    <a:gd name="T95" fmla="*/ 150 h 156"/>
                    <a:gd name="T96" fmla="*/ 37 w 148"/>
                    <a:gd name="T97" fmla="*/ 151 h 156"/>
                    <a:gd name="T98" fmla="*/ 30 w 148"/>
                    <a:gd name="T99"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8" h="156">
                      <a:moveTo>
                        <a:pt x="29" y="154"/>
                      </a:moveTo>
                      <a:lnTo>
                        <a:pt x="27" y="152"/>
                      </a:lnTo>
                      <a:lnTo>
                        <a:pt x="23" y="150"/>
                      </a:lnTo>
                      <a:lnTo>
                        <a:pt x="21" y="146"/>
                      </a:lnTo>
                      <a:lnTo>
                        <a:pt x="22" y="139"/>
                      </a:lnTo>
                      <a:lnTo>
                        <a:pt x="23" y="135"/>
                      </a:lnTo>
                      <a:lnTo>
                        <a:pt x="18" y="130"/>
                      </a:lnTo>
                      <a:lnTo>
                        <a:pt x="18" y="124"/>
                      </a:lnTo>
                      <a:lnTo>
                        <a:pt x="21" y="123"/>
                      </a:lnTo>
                      <a:lnTo>
                        <a:pt x="22" y="118"/>
                      </a:lnTo>
                      <a:lnTo>
                        <a:pt x="23" y="116"/>
                      </a:lnTo>
                      <a:lnTo>
                        <a:pt x="21" y="111"/>
                      </a:lnTo>
                      <a:lnTo>
                        <a:pt x="21" y="108"/>
                      </a:lnTo>
                      <a:lnTo>
                        <a:pt x="24" y="105"/>
                      </a:lnTo>
                      <a:lnTo>
                        <a:pt x="28" y="93"/>
                      </a:lnTo>
                      <a:lnTo>
                        <a:pt x="25" y="87"/>
                      </a:lnTo>
                      <a:lnTo>
                        <a:pt x="23" y="86"/>
                      </a:lnTo>
                      <a:lnTo>
                        <a:pt x="16" y="90"/>
                      </a:lnTo>
                      <a:lnTo>
                        <a:pt x="15" y="88"/>
                      </a:lnTo>
                      <a:lnTo>
                        <a:pt x="15" y="87"/>
                      </a:lnTo>
                      <a:lnTo>
                        <a:pt x="11" y="85"/>
                      </a:lnTo>
                      <a:lnTo>
                        <a:pt x="9" y="86"/>
                      </a:lnTo>
                      <a:lnTo>
                        <a:pt x="5" y="87"/>
                      </a:lnTo>
                      <a:lnTo>
                        <a:pt x="1" y="85"/>
                      </a:lnTo>
                      <a:lnTo>
                        <a:pt x="0" y="80"/>
                      </a:lnTo>
                      <a:lnTo>
                        <a:pt x="3" y="64"/>
                      </a:lnTo>
                      <a:lnTo>
                        <a:pt x="7" y="56"/>
                      </a:lnTo>
                      <a:lnTo>
                        <a:pt x="11" y="50"/>
                      </a:lnTo>
                      <a:lnTo>
                        <a:pt x="13" y="49"/>
                      </a:lnTo>
                      <a:lnTo>
                        <a:pt x="16" y="43"/>
                      </a:lnTo>
                      <a:lnTo>
                        <a:pt x="18" y="40"/>
                      </a:lnTo>
                      <a:lnTo>
                        <a:pt x="22" y="39"/>
                      </a:lnTo>
                      <a:lnTo>
                        <a:pt x="27" y="39"/>
                      </a:lnTo>
                      <a:lnTo>
                        <a:pt x="33" y="36"/>
                      </a:lnTo>
                      <a:lnTo>
                        <a:pt x="39" y="38"/>
                      </a:lnTo>
                      <a:lnTo>
                        <a:pt x="45" y="38"/>
                      </a:lnTo>
                      <a:lnTo>
                        <a:pt x="46" y="32"/>
                      </a:lnTo>
                      <a:lnTo>
                        <a:pt x="54" y="28"/>
                      </a:lnTo>
                      <a:lnTo>
                        <a:pt x="55" y="25"/>
                      </a:lnTo>
                      <a:lnTo>
                        <a:pt x="54" y="21"/>
                      </a:lnTo>
                      <a:lnTo>
                        <a:pt x="60" y="21"/>
                      </a:lnTo>
                      <a:lnTo>
                        <a:pt x="60" y="18"/>
                      </a:lnTo>
                      <a:lnTo>
                        <a:pt x="59" y="13"/>
                      </a:lnTo>
                      <a:lnTo>
                        <a:pt x="60" y="8"/>
                      </a:lnTo>
                      <a:lnTo>
                        <a:pt x="69" y="9"/>
                      </a:lnTo>
                      <a:lnTo>
                        <a:pt x="71" y="7"/>
                      </a:lnTo>
                      <a:lnTo>
                        <a:pt x="77" y="0"/>
                      </a:lnTo>
                      <a:lnTo>
                        <a:pt x="82" y="10"/>
                      </a:lnTo>
                      <a:lnTo>
                        <a:pt x="87" y="16"/>
                      </a:lnTo>
                      <a:lnTo>
                        <a:pt x="88" y="19"/>
                      </a:lnTo>
                      <a:lnTo>
                        <a:pt x="94" y="21"/>
                      </a:lnTo>
                      <a:lnTo>
                        <a:pt x="102" y="19"/>
                      </a:lnTo>
                      <a:lnTo>
                        <a:pt x="100" y="22"/>
                      </a:lnTo>
                      <a:lnTo>
                        <a:pt x="101" y="25"/>
                      </a:lnTo>
                      <a:lnTo>
                        <a:pt x="105" y="31"/>
                      </a:lnTo>
                      <a:lnTo>
                        <a:pt x="105" y="33"/>
                      </a:lnTo>
                      <a:lnTo>
                        <a:pt x="102" y="39"/>
                      </a:lnTo>
                      <a:lnTo>
                        <a:pt x="105" y="45"/>
                      </a:lnTo>
                      <a:lnTo>
                        <a:pt x="102" y="54"/>
                      </a:lnTo>
                      <a:lnTo>
                        <a:pt x="102" y="60"/>
                      </a:lnTo>
                      <a:lnTo>
                        <a:pt x="115" y="67"/>
                      </a:lnTo>
                      <a:lnTo>
                        <a:pt x="115" y="70"/>
                      </a:lnTo>
                      <a:lnTo>
                        <a:pt x="111" y="78"/>
                      </a:lnTo>
                      <a:lnTo>
                        <a:pt x="109" y="82"/>
                      </a:lnTo>
                      <a:lnTo>
                        <a:pt x="112" y="87"/>
                      </a:lnTo>
                      <a:lnTo>
                        <a:pt x="109" y="92"/>
                      </a:lnTo>
                      <a:lnTo>
                        <a:pt x="108" y="97"/>
                      </a:lnTo>
                      <a:lnTo>
                        <a:pt x="113" y="104"/>
                      </a:lnTo>
                      <a:lnTo>
                        <a:pt x="117" y="111"/>
                      </a:lnTo>
                      <a:lnTo>
                        <a:pt x="125" y="110"/>
                      </a:lnTo>
                      <a:lnTo>
                        <a:pt x="127" y="110"/>
                      </a:lnTo>
                      <a:lnTo>
                        <a:pt x="132" y="115"/>
                      </a:lnTo>
                      <a:lnTo>
                        <a:pt x="138" y="116"/>
                      </a:lnTo>
                      <a:lnTo>
                        <a:pt x="143" y="120"/>
                      </a:lnTo>
                      <a:lnTo>
                        <a:pt x="148" y="122"/>
                      </a:lnTo>
                      <a:lnTo>
                        <a:pt x="139" y="124"/>
                      </a:lnTo>
                      <a:lnTo>
                        <a:pt x="132" y="126"/>
                      </a:lnTo>
                      <a:lnTo>
                        <a:pt x="127" y="128"/>
                      </a:lnTo>
                      <a:lnTo>
                        <a:pt x="123" y="128"/>
                      </a:lnTo>
                      <a:lnTo>
                        <a:pt x="113" y="121"/>
                      </a:lnTo>
                      <a:lnTo>
                        <a:pt x="109" y="117"/>
                      </a:lnTo>
                      <a:lnTo>
                        <a:pt x="107" y="117"/>
                      </a:lnTo>
                      <a:lnTo>
                        <a:pt x="103" y="121"/>
                      </a:lnTo>
                      <a:lnTo>
                        <a:pt x="100" y="120"/>
                      </a:lnTo>
                      <a:lnTo>
                        <a:pt x="93" y="115"/>
                      </a:lnTo>
                      <a:lnTo>
                        <a:pt x="87" y="111"/>
                      </a:lnTo>
                      <a:lnTo>
                        <a:pt x="83" y="112"/>
                      </a:lnTo>
                      <a:lnTo>
                        <a:pt x="77" y="116"/>
                      </a:lnTo>
                      <a:lnTo>
                        <a:pt x="76" y="120"/>
                      </a:lnTo>
                      <a:lnTo>
                        <a:pt x="75" y="129"/>
                      </a:lnTo>
                      <a:lnTo>
                        <a:pt x="73" y="130"/>
                      </a:lnTo>
                      <a:lnTo>
                        <a:pt x="69" y="130"/>
                      </a:lnTo>
                      <a:lnTo>
                        <a:pt x="67" y="133"/>
                      </a:lnTo>
                      <a:lnTo>
                        <a:pt x="65" y="134"/>
                      </a:lnTo>
                      <a:lnTo>
                        <a:pt x="54" y="140"/>
                      </a:lnTo>
                      <a:lnTo>
                        <a:pt x="47" y="150"/>
                      </a:lnTo>
                      <a:lnTo>
                        <a:pt x="41" y="150"/>
                      </a:lnTo>
                      <a:lnTo>
                        <a:pt x="37" y="151"/>
                      </a:lnTo>
                      <a:lnTo>
                        <a:pt x="34" y="154"/>
                      </a:lnTo>
                      <a:lnTo>
                        <a:pt x="30" y="156"/>
                      </a:lnTo>
                      <a:lnTo>
                        <a:pt x="29" y="154"/>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29" name="Freeform 185"/>
                <p:cNvSpPr>
                  <a:spLocks/>
                </p:cNvSpPr>
                <p:nvPr/>
              </p:nvSpPr>
              <p:spPr bwMode="auto">
                <a:xfrm rot="1627522">
                  <a:off x="2889" y="2625"/>
                  <a:ext cx="327" cy="408"/>
                </a:xfrm>
                <a:custGeom>
                  <a:avLst/>
                  <a:gdLst>
                    <a:gd name="T0" fmla="*/ 40 w 264"/>
                    <a:gd name="T1" fmla="*/ 256 h 274"/>
                    <a:gd name="T2" fmla="*/ 47 w 264"/>
                    <a:gd name="T3" fmla="*/ 240 h 274"/>
                    <a:gd name="T4" fmla="*/ 62 w 264"/>
                    <a:gd name="T5" fmla="*/ 243 h 274"/>
                    <a:gd name="T6" fmla="*/ 60 w 264"/>
                    <a:gd name="T7" fmla="*/ 255 h 274"/>
                    <a:gd name="T8" fmla="*/ 70 w 264"/>
                    <a:gd name="T9" fmla="*/ 261 h 274"/>
                    <a:gd name="T10" fmla="*/ 74 w 264"/>
                    <a:gd name="T11" fmla="*/ 252 h 274"/>
                    <a:gd name="T12" fmla="*/ 81 w 264"/>
                    <a:gd name="T13" fmla="*/ 258 h 274"/>
                    <a:gd name="T14" fmla="*/ 84 w 264"/>
                    <a:gd name="T15" fmla="*/ 251 h 274"/>
                    <a:gd name="T16" fmla="*/ 87 w 264"/>
                    <a:gd name="T17" fmla="*/ 243 h 274"/>
                    <a:gd name="T18" fmla="*/ 96 w 264"/>
                    <a:gd name="T19" fmla="*/ 236 h 274"/>
                    <a:gd name="T20" fmla="*/ 110 w 264"/>
                    <a:gd name="T21" fmla="*/ 227 h 274"/>
                    <a:gd name="T22" fmla="*/ 118 w 264"/>
                    <a:gd name="T23" fmla="*/ 234 h 274"/>
                    <a:gd name="T24" fmla="*/ 117 w 264"/>
                    <a:gd name="T25" fmla="*/ 242 h 274"/>
                    <a:gd name="T26" fmla="*/ 122 w 264"/>
                    <a:gd name="T27" fmla="*/ 248 h 274"/>
                    <a:gd name="T28" fmla="*/ 129 w 264"/>
                    <a:gd name="T29" fmla="*/ 255 h 274"/>
                    <a:gd name="T30" fmla="*/ 125 w 264"/>
                    <a:gd name="T31" fmla="*/ 266 h 274"/>
                    <a:gd name="T32" fmla="*/ 128 w 264"/>
                    <a:gd name="T33" fmla="*/ 272 h 274"/>
                    <a:gd name="T34" fmla="*/ 141 w 264"/>
                    <a:gd name="T35" fmla="*/ 268 h 274"/>
                    <a:gd name="T36" fmla="*/ 149 w 264"/>
                    <a:gd name="T37" fmla="*/ 257 h 274"/>
                    <a:gd name="T38" fmla="*/ 154 w 264"/>
                    <a:gd name="T39" fmla="*/ 249 h 274"/>
                    <a:gd name="T40" fmla="*/ 166 w 264"/>
                    <a:gd name="T41" fmla="*/ 243 h 274"/>
                    <a:gd name="T42" fmla="*/ 182 w 264"/>
                    <a:gd name="T43" fmla="*/ 252 h 274"/>
                    <a:gd name="T44" fmla="*/ 185 w 264"/>
                    <a:gd name="T45" fmla="*/ 240 h 274"/>
                    <a:gd name="T46" fmla="*/ 179 w 264"/>
                    <a:gd name="T47" fmla="*/ 210 h 274"/>
                    <a:gd name="T48" fmla="*/ 189 w 264"/>
                    <a:gd name="T49" fmla="*/ 186 h 274"/>
                    <a:gd name="T50" fmla="*/ 185 w 264"/>
                    <a:gd name="T51" fmla="*/ 178 h 274"/>
                    <a:gd name="T52" fmla="*/ 198 w 264"/>
                    <a:gd name="T53" fmla="*/ 173 h 274"/>
                    <a:gd name="T54" fmla="*/ 207 w 264"/>
                    <a:gd name="T55" fmla="*/ 168 h 274"/>
                    <a:gd name="T56" fmla="*/ 224 w 264"/>
                    <a:gd name="T57" fmla="*/ 167 h 274"/>
                    <a:gd name="T58" fmla="*/ 225 w 264"/>
                    <a:gd name="T59" fmla="*/ 146 h 274"/>
                    <a:gd name="T60" fmla="*/ 233 w 264"/>
                    <a:gd name="T61" fmla="*/ 134 h 274"/>
                    <a:gd name="T62" fmla="*/ 239 w 264"/>
                    <a:gd name="T63" fmla="*/ 114 h 274"/>
                    <a:gd name="T64" fmla="*/ 234 w 264"/>
                    <a:gd name="T65" fmla="*/ 96 h 274"/>
                    <a:gd name="T66" fmla="*/ 242 w 264"/>
                    <a:gd name="T67" fmla="*/ 80 h 274"/>
                    <a:gd name="T68" fmla="*/ 242 w 264"/>
                    <a:gd name="T69" fmla="*/ 72 h 274"/>
                    <a:gd name="T70" fmla="*/ 248 w 264"/>
                    <a:gd name="T71" fmla="*/ 62 h 274"/>
                    <a:gd name="T72" fmla="*/ 263 w 264"/>
                    <a:gd name="T73" fmla="*/ 50 h 274"/>
                    <a:gd name="T74" fmla="*/ 258 w 264"/>
                    <a:gd name="T75" fmla="*/ 34 h 274"/>
                    <a:gd name="T76" fmla="*/ 250 w 264"/>
                    <a:gd name="T77" fmla="*/ 32 h 274"/>
                    <a:gd name="T78" fmla="*/ 248 w 264"/>
                    <a:gd name="T79" fmla="*/ 22 h 274"/>
                    <a:gd name="T80" fmla="*/ 245 w 264"/>
                    <a:gd name="T81" fmla="*/ 9 h 274"/>
                    <a:gd name="T82" fmla="*/ 227 w 264"/>
                    <a:gd name="T83" fmla="*/ 9 h 274"/>
                    <a:gd name="T84" fmla="*/ 219 w 264"/>
                    <a:gd name="T85" fmla="*/ 39 h 274"/>
                    <a:gd name="T86" fmla="*/ 192 w 264"/>
                    <a:gd name="T87" fmla="*/ 92 h 274"/>
                    <a:gd name="T88" fmla="*/ 171 w 264"/>
                    <a:gd name="T89" fmla="*/ 99 h 274"/>
                    <a:gd name="T90" fmla="*/ 143 w 264"/>
                    <a:gd name="T91" fmla="*/ 120 h 274"/>
                    <a:gd name="T92" fmla="*/ 125 w 264"/>
                    <a:gd name="T93" fmla="*/ 159 h 274"/>
                    <a:gd name="T94" fmla="*/ 87 w 264"/>
                    <a:gd name="T95" fmla="*/ 196 h 274"/>
                    <a:gd name="T96" fmla="*/ 54 w 264"/>
                    <a:gd name="T97" fmla="*/ 207 h 274"/>
                    <a:gd name="T98" fmla="*/ 4 w 264"/>
                    <a:gd name="T99" fmla="*/ 236 h 274"/>
                    <a:gd name="T100" fmla="*/ 2 w 264"/>
                    <a:gd name="T101" fmla="*/ 242 h 274"/>
                    <a:gd name="T102" fmla="*/ 3 w 264"/>
                    <a:gd name="T103" fmla="*/ 246 h 274"/>
                    <a:gd name="T104" fmla="*/ 4 w 264"/>
                    <a:gd name="T105" fmla="*/ 256 h 274"/>
                    <a:gd name="T106" fmla="*/ 4 w 264"/>
                    <a:gd name="T107" fmla="*/ 27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4" h="274">
                      <a:moveTo>
                        <a:pt x="4" y="270"/>
                      </a:moveTo>
                      <a:lnTo>
                        <a:pt x="29" y="262"/>
                      </a:lnTo>
                      <a:lnTo>
                        <a:pt x="40" y="256"/>
                      </a:lnTo>
                      <a:lnTo>
                        <a:pt x="44" y="249"/>
                      </a:lnTo>
                      <a:lnTo>
                        <a:pt x="45" y="243"/>
                      </a:lnTo>
                      <a:lnTo>
                        <a:pt x="47" y="240"/>
                      </a:lnTo>
                      <a:lnTo>
                        <a:pt x="51" y="239"/>
                      </a:lnTo>
                      <a:lnTo>
                        <a:pt x="57" y="240"/>
                      </a:lnTo>
                      <a:lnTo>
                        <a:pt x="62" y="243"/>
                      </a:lnTo>
                      <a:lnTo>
                        <a:pt x="63" y="244"/>
                      </a:lnTo>
                      <a:lnTo>
                        <a:pt x="60" y="252"/>
                      </a:lnTo>
                      <a:lnTo>
                        <a:pt x="60" y="255"/>
                      </a:lnTo>
                      <a:lnTo>
                        <a:pt x="60" y="258"/>
                      </a:lnTo>
                      <a:lnTo>
                        <a:pt x="66" y="263"/>
                      </a:lnTo>
                      <a:lnTo>
                        <a:pt x="70" y="261"/>
                      </a:lnTo>
                      <a:lnTo>
                        <a:pt x="71" y="258"/>
                      </a:lnTo>
                      <a:lnTo>
                        <a:pt x="72" y="254"/>
                      </a:lnTo>
                      <a:lnTo>
                        <a:pt x="74" y="252"/>
                      </a:lnTo>
                      <a:lnTo>
                        <a:pt x="81" y="252"/>
                      </a:lnTo>
                      <a:lnTo>
                        <a:pt x="81" y="255"/>
                      </a:lnTo>
                      <a:lnTo>
                        <a:pt x="81" y="258"/>
                      </a:lnTo>
                      <a:lnTo>
                        <a:pt x="81" y="260"/>
                      </a:lnTo>
                      <a:lnTo>
                        <a:pt x="84" y="255"/>
                      </a:lnTo>
                      <a:lnTo>
                        <a:pt x="84" y="251"/>
                      </a:lnTo>
                      <a:lnTo>
                        <a:pt x="86" y="248"/>
                      </a:lnTo>
                      <a:lnTo>
                        <a:pt x="87" y="245"/>
                      </a:lnTo>
                      <a:lnTo>
                        <a:pt x="87" y="243"/>
                      </a:lnTo>
                      <a:lnTo>
                        <a:pt x="87" y="242"/>
                      </a:lnTo>
                      <a:lnTo>
                        <a:pt x="88" y="240"/>
                      </a:lnTo>
                      <a:lnTo>
                        <a:pt x="96" y="236"/>
                      </a:lnTo>
                      <a:lnTo>
                        <a:pt x="99" y="232"/>
                      </a:lnTo>
                      <a:lnTo>
                        <a:pt x="104" y="227"/>
                      </a:lnTo>
                      <a:lnTo>
                        <a:pt x="110" y="227"/>
                      </a:lnTo>
                      <a:lnTo>
                        <a:pt x="117" y="230"/>
                      </a:lnTo>
                      <a:lnTo>
                        <a:pt x="117" y="232"/>
                      </a:lnTo>
                      <a:lnTo>
                        <a:pt x="118" y="234"/>
                      </a:lnTo>
                      <a:lnTo>
                        <a:pt x="117" y="237"/>
                      </a:lnTo>
                      <a:lnTo>
                        <a:pt x="117" y="239"/>
                      </a:lnTo>
                      <a:lnTo>
                        <a:pt x="117" y="242"/>
                      </a:lnTo>
                      <a:lnTo>
                        <a:pt x="120" y="244"/>
                      </a:lnTo>
                      <a:lnTo>
                        <a:pt x="120" y="245"/>
                      </a:lnTo>
                      <a:lnTo>
                        <a:pt x="122" y="248"/>
                      </a:lnTo>
                      <a:lnTo>
                        <a:pt x="124" y="250"/>
                      </a:lnTo>
                      <a:lnTo>
                        <a:pt x="128" y="252"/>
                      </a:lnTo>
                      <a:lnTo>
                        <a:pt x="129" y="255"/>
                      </a:lnTo>
                      <a:lnTo>
                        <a:pt x="129" y="262"/>
                      </a:lnTo>
                      <a:lnTo>
                        <a:pt x="126" y="263"/>
                      </a:lnTo>
                      <a:lnTo>
                        <a:pt x="125" y="266"/>
                      </a:lnTo>
                      <a:lnTo>
                        <a:pt x="125" y="267"/>
                      </a:lnTo>
                      <a:lnTo>
                        <a:pt x="128" y="269"/>
                      </a:lnTo>
                      <a:lnTo>
                        <a:pt x="128" y="272"/>
                      </a:lnTo>
                      <a:lnTo>
                        <a:pt x="134" y="274"/>
                      </a:lnTo>
                      <a:lnTo>
                        <a:pt x="140" y="274"/>
                      </a:lnTo>
                      <a:lnTo>
                        <a:pt x="141" y="268"/>
                      </a:lnTo>
                      <a:lnTo>
                        <a:pt x="149" y="264"/>
                      </a:lnTo>
                      <a:lnTo>
                        <a:pt x="150" y="261"/>
                      </a:lnTo>
                      <a:lnTo>
                        <a:pt x="149" y="257"/>
                      </a:lnTo>
                      <a:lnTo>
                        <a:pt x="155" y="257"/>
                      </a:lnTo>
                      <a:lnTo>
                        <a:pt x="155" y="254"/>
                      </a:lnTo>
                      <a:lnTo>
                        <a:pt x="154" y="249"/>
                      </a:lnTo>
                      <a:lnTo>
                        <a:pt x="155" y="244"/>
                      </a:lnTo>
                      <a:lnTo>
                        <a:pt x="164" y="245"/>
                      </a:lnTo>
                      <a:lnTo>
                        <a:pt x="166" y="243"/>
                      </a:lnTo>
                      <a:lnTo>
                        <a:pt x="172" y="236"/>
                      </a:lnTo>
                      <a:lnTo>
                        <a:pt x="177" y="246"/>
                      </a:lnTo>
                      <a:lnTo>
                        <a:pt x="182" y="252"/>
                      </a:lnTo>
                      <a:lnTo>
                        <a:pt x="183" y="255"/>
                      </a:lnTo>
                      <a:lnTo>
                        <a:pt x="184" y="248"/>
                      </a:lnTo>
                      <a:lnTo>
                        <a:pt x="185" y="240"/>
                      </a:lnTo>
                      <a:lnTo>
                        <a:pt x="184" y="231"/>
                      </a:lnTo>
                      <a:lnTo>
                        <a:pt x="185" y="216"/>
                      </a:lnTo>
                      <a:lnTo>
                        <a:pt x="179" y="210"/>
                      </a:lnTo>
                      <a:lnTo>
                        <a:pt x="179" y="204"/>
                      </a:lnTo>
                      <a:lnTo>
                        <a:pt x="188" y="190"/>
                      </a:lnTo>
                      <a:lnTo>
                        <a:pt x="189" y="186"/>
                      </a:lnTo>
                      <a:lnTo>
                        <a:pt x="189" y="183"/>
                      </a:lnTo>
                      <a:lnTo>
                        <a:pt x="186" y="179"/>
                      </a:lnTo>
                      <a:lnTo>
                        <a:pt x="185" y="178"/>
                      </a:lnTo>
                      <a:lnTo>
                        <a:pt x="186" y="176"/>
                      </a:lnTo>
                      <a:lnTo>
                        <a:pt x="190" y="174"/>
                      </a:lnTo>
                      <a:lnTo>
                        <a:pt x="198" y="173"/>
                      </a:lnTo>
                      <a:lnTo>
                        <a:pt x="203" y="172"/>
                      </a:lnTo>
                      <a:lnTo>
                        <a:pt x="207" y="173"/>
                      </a:lnTo>
                      <a:lnTo>
                        <a:pt x="207" y="168"/>
                      </a:lnTo>
                      <a:lnTo>
                        <a:pt x="209" y="166"/>
                      </a:lnTo>
                      <a:lnTo>
                        <a:pt x="216" y="168"/>
                      </a:lnTo>
                      <a:lnTo>
                        <a:pt x="224" y="167"/>
                      </a:lnTo>
                      <a:lnTo>
                        <a:pt x="225" y="164"/>
                      </a:lnTo>
                      <a:lnTo>
                        <a:pt x="221" y="150"/>
                      </a:lnTo>
                      <a:lnTo>
                        <a:pt x="225" y="146"/>
                      </a:lnTo>
                      <a:lnTo>
                        <a:pt x="227" y="143"/>
                      </a:lnTo>
                      <a:lnTo>
                        <a:pt x="231" y="137"/>
                      </a:lnTo>
                      <a:lnTo>
                        <a:pt x="233" y="134"/>
                      </a:lnTo>
                      <a:lnTo>
                        <a:pt x="242" y="119"/>
                      </a:lnTo>
                      <a:lnTo>
                        <a:pt x="242" y="117"/>
                      </a:lnTo>
                      <a:lnTo>
                        <a:pt x="239" y="114"/>
                      </a:lnTo>
                      <a:lnTo>
                        <a:pt x="234" y="110"/>
                      </a:lnTo>
                      <a:lnTo>
                        <a:pt x="233" y="107"/>
                      </a:lnTo>
                      <a:lnTo>
                        <a:pt x="234" y="96"/>
                      </a:lnTo>
                      <a:lnTo>
                        <a:pt x="236" y="93"/>
                      </a:lnTo>
                      <a:lnTo>
                        <a:pt x="240" y="83"/>
                      </a:lnTo>
                      <a:lnTo>
                        <a:pt x="242" y="80"/>
                      </a:lnTo>
                      <a:lnTo>
                        <a:pt x="240" y="77"/>
                      </a:lnTo>
                      <a:lnTo>
                        <a:pt x="239" y="75"/>
                      </a:lnTo>
                      <a:lnTo>
                        <a:pt x="242" y="72"/>
                      </a:lnTo>
                      <a:lnTo>
                        <a:pt x="243" y="64"/>
                      </a:lnTo>
                      <a:lnTo>
                        <a:pt x="244" y="62"/>
                      </a:lnTo>
                      <a:lnTo>
                        <a:pt x="248" y="62"/>
                      </a:lnTo>
                      <a:lnTo>
                        <a:pt x="252" y="60"/>
                      </a:lnTo>
                      <a:lnTo>
                        <a:pt x="257" y="58"/>
                      </a:lnTo>
                      <a:lnTo>
                        <a:pt x="263" y="50"/>
                      </a:lnTo>
                      <a:lnTo>
                        <a:pt x="264" y="45"/>
                      </a:lnTo>
                      <a:lnTo>
                        <a:pt x="262" y="40"/>
                      </a:lnTo>
                      <a:lnTo>
                        <a:pt x="258" y="34"/>
                      </a:lnTo>
                      <a:lnTo>
                        <a:pt x="255" y="34"/>
                      </a:lnTo>
                      <a:lnTo>
                        <a:pt x="252" y="33"/>
                      </a:lnTo>
                      <a:lnTo>
                        <a:pt x="250" y="32"/>
                      </a:lnTo>
                      <a:lnTo>
                        <a:pt x="248" y="29"/>
                      </a:lnTo>
                      <a:lnTo>
                        <a:pt x="248" y="26"/>
                      </a:lnTo>
                      <a:lnTo>
                        <a:pt x="248" y="22"/>
                      </a:lnTo>
                      <a:lnTo>
                        <a:pt x="250" y="16"/>
                      </a:lnTo>
                      <a:lnTo>
                        <a:pt x="250" y="11"/>
                      </a:lnTo>
                      <a:lnTo>
                        <a:pt x="245" y="9"/>
                      </a:lnTo>
                      <a:lnTo>
                        <a:pt x="239" y="6"/>
                      </a:lnTo>
                      <a:lnTo>
                        <a:pt x="231" y="0"/>
                      </a:lnTo>
                      <a:lnTo>
                        <a:pt x="227" y="9"/>
                      </a:lnTo>
                      <a:lnTo>
                        <a:pt x="224" y="22"/>
                      </a:lnTo>
                      <a:lnTo>
                        <a:pt x="220" y="32"/>
                      </a:lnTo>
                      <a:lnTo>
                        <a:pt x="219" y="39"/>
                      </a:lnTo>
                      <a:lnTo>
                        <a:pt x="212" y="66"/>
                      </a:lnTo>
                      <a:lnTo>
                        <a:pt x="204" y="80"/>
                      </a:lnTo>
                      <a:lnTo>
                        <a:pt x="192" y="92"/>
                      </a:lnTo>
                      <a:lnTo>
                        <a:pt x="183" y="95"/>
                      </a:lnTo>
                      <a:lnTo>
                        <a:pt x="177" y="98"/>
                      </a:lnTo>
                      <a:lnTo>
                        <a:pt x="171" y="99"/>
                      </a:lnTo>
                      <a:lnTo>
                        <a:pt x="167" y="100"/>
                      </a:lnTo>
                      <a:lnTo>
                        <a:pt x="155" y="110"/>
                      </a:lnTo>
                      <a:lnTo>
                        <a:pt x="143" y="120"/>
                      </a:lnTo>
                      <a:lnTo>
                        <a:pt x="137" y="136"/>
                      </a:lnTo>
                      <a:lnTo>
                        <a:pt x="134" y="146"/>
                      </a:lnTo>
                      <a:lnTo>
                        <a:pt x="125" y="159"/>
                      </a:lnTo>
                      <a:lnTo>
                        <a:pt x="116" y="171"/>
                      </a:lnTo>
                      <a:lnTo>
                        <a:pt x="104" y="183"/>
                      </a:lnTo>
                      <a:lnTo>
                        <a:pt x="87" y="196"/>
                      </a:lnTo>
                      <a:lnTo>
                        <a:pt x="76" y="203"/>
                      </a:lnTo>
                      <a:lnTo>
                        <a:pt x="65" y="206"/>
                      </a:lnTo>
                      <a:lnTo>
                        <a:pt x="54" y="207"/>
                      </a:lnTo>
                      <a:lnTo>
                        <a:pt x="39" y="219"/>
                      </a:lnTo>
                      <a:lnTo>
                        <a:pt x="21" y="226"/>
                      </a:lnTo>
                      <a:lnTo>
                        <a:pt x="4" y="236"/>
                      </a:lnTo>
                      <a:lnTo>
                        <a:pt x="0" y="236"/>
                      </a:lnTo>
                      <a:lnTo>
                        <a:pt x="0" y="240"/>
                      </a:lnTo>
                      <a:lnTo>
                        <a:pt x="2" y="242"/>
                      </a:lnTo>
                      <a:lnTo>
                        <a:pt x="3" y="244"/>
                      </a:lnTo>
                      <a:lnTo>
                        <a:pt x="3" y="245"/>
                      </a:lnTo>
                      <a:lnTo>
                        <a:pt x="3" y="246"/>
                      </a:lnTo>
                      <a:lnTo>
                        <a:pt x="3" y="250"/>
                      </a:lnTo>
                      <a:lnTo>
                        <a:pt x="3" y="252"/>
                      </a:lnTo>
                      <a:lnTo>
                        <a:pt x="4" y="256"/>
                      </a:lnTo>
                      <a:lnTo>
                        <a:pt x="5" y="261"/>
                      </a:lnTo>
                      <a:lnTo>
                        <a:pt x="4" y="267"/>
                      </a:lnTo>
                      <a:lnTo>
                        <a:pt x="4" y="270"/>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30" name="Freeform 186"/>
                <p:cNvSpPr>
                  <a:spLocks/>
                </p:cNvSpPr>
                <p:nvPr/>
              </p:nvSpPr>
              <p:spPr bwMode="auto">
                <a:xfrm rot="1627522">
                  <a:off x="3021" y="2674"/>
                  <a:ext cx="50" cy="119"/>
                </a:xfrm>
                <a:custGeom>
                  <a:avLst/>
                  <a:gdLst>
                    <a:gd name="T0" fmla="*/ 36 w 41"/>
                    <a:gd name="T1" fmla="*/ 55 h 82"/>
                    <a:gd name="T2" fmla="*/ 33 w 41"/>
                    <a:gd name="T3" fmla="*/ 60 h 82"/>
                    <a:gd name="T4" fmla="*/ 29 w 41"/>
                    <a:gd name="T5" fmla="*/ 66 h 82"/>
                    <a:gd name="T6" fmla="*/ 25 w 41"/>
                    <a:gd name="T7" fmla="*/ 71 h 82"/>
                    <a:gd name="T8" fmla="*/ 17 w 41"/>
                    <a:gd name="T9" fmla="*/ 77 h 82"/>
                    <a:gd name="T10" fmla="*/ 13 w 41"/>
                    <a:gd name="T11" fmla="*/ 81 h 82"/>
                    <a:gd name="T12" fmla="*/ 6 w 41"/>
                    <a:gd name="T13" fmla="*/ 82 h 82"/>
                    <a:gd name="T14" fmla="*/ 4 w 41"/>
                    <a:gd name="T15" fmla="*/ 81 h 82"/>
                    <a:gd name="T16" fmla="*/ 0 w 41"/>
                    <a:gd name="T17" fmla="*/ 76 h 82"/>
                    <a:gd name="T18" fmla="*/ 0 w 41"/>
                    <a:gd name="T19" fmla="*/ 71 h 82"/>
                    <a:gd name="T20" fmla="*/ 3 w 41"/>
                    <a:gd name="T21" fmla="*/ 65 h 82"/>
                    <a:gd name="T22" fmla="*/ 5 w 41"/>
                    <a:gd name="T23" fmla="*/ 61 h 82"/>
                    <a:gd name="T24" fmla="*/ 9 w 41"/>
                    <a:gd name="T25" fmla="*/ 59 h 82"/>
                    <a:gd name="T26" fmla="*/ 12 w 41"/>
                    <a:gd name="T27" fmla="*/ 55 h 82"/>
                    <a:gd name="T28" fmla="*/ 12 w 41"/>
                    <a:gd name="T29" fmla="*/ 52 h 82"/>
                    <a:gd name="T30" fmla="*/ 10 w 41"/>
                    <a:gd name="T31" fmla="*/ 52 h 82"/>
                    <a:gd name="T32" fmla="*/ 7 w 41"/>
                    <a:gd name="T33" fmla="*/ 52 h 82"/>
                    <a:gd name="T34" fmla="*/ 4 w 41"/>
                    <a:gd name="T35" fmla="*/ 55 h 82"/>
                    <a:gd name="T36" fmla="*/ 1 w 41"/>
                    <a:gd name="T37" fmla="*/ 55 h 82"/>
                    <a:gd name="T38" fmla="*/ 0 w 41"/>
                    <a:gd name="T39" fmla="*/ 52 h 82"/>
                    <a:gd name="T40" fmla="*/ 1 w 41"/>
                    <a:gd name="T41" fmla="*/ 46 h 82"/>
                    <a:gd name="T42" fmla="*/ 4 w 41"/>
                    <a:gd name="T43" fmla="*/ 40 h 82"/>
                    <a:gd name="T44" fmla="*/ 9 w 41"/>
                    <a:gd name="T45" fmla="*/ 30 h 82"/>
                    <a:gd name="T46" fmla="*/ 15 w 41"/>
                    <a:gd name="T47" fmla="*/ 22 h 82"/>
                    <a:gd name="T48" fmla="*/ 18 w 41"/>
                    <a:gd name="T49" fmla="*/ 16 h 82"/>
                    <a:gd name="T50" fmla="*/ 25 w 41"/>
                    <a:gd name="T51" fmla="*/ 7 h 82"/>
                    <a:gd name="T52" fmla="*/ 27 w 41"/>
                    <a:gd name="T53" fmla="*/ 4 h 82"/>
                    <a:gd name="T54" fmla="*/ 30 w 41"/>
                    <a:gd name="T55" fmla="*/ 3 h 82"/>
                    <a:gd name="T56" fmla="*/ 33 w 41"/>
                    <a:gd name="T57" fmla="*/ 0 h 82"/>
                    <a:gd name="T58" fmla="*/ 35 w 41"/>
                    <a:gd name="T59" fmla="*/ 0 h 82"/>
                    <a:gd name="T60" fmla="*/ 37 w 41"/>
                    <a:gd name="T61" fmla="*/ 3 h 82"/>
                    <a:gd name="T62" fmla="*/ 39 w 41"/>
                    <a:gd name="T63" fmla="*/ 7 h 82"/>
                    <a:gd name="T64" fmla="*/ 36 w 41"/>
                    <a:gd name="T65" fmla="*/ 13 h 82"/>
                    <a:gd name="T66" fmla="*/ 34 w 41"/>
                    <a:gd name="T67" fmla="*/ 22 h 82"/>
                    <a:gd name="T68" fmla="*/ 33 w 41"/>
                    <a:gd name="T69" fmla="*/ 28 h 82"/>
                    <a:gd name="T70" fmla="*/ 33 w 41"/>
                    <a:gd name="T71" fmla="*/ 31 h 82"/>
                    <a:gd name="T72" fmla="*/ 37 w 41"/>
                    <a:gd name="T73" fmla="*/ 35 h 82"/>
                    <a:gd name="T74" fmla="*/ 41 w 41"/>
                    <a:gd name="T75" fmla="*/ 37 h 82"/>
                    <a:gd name="T76" fmla="*/ 39 w 41"/>
                    <a:gd name="T77" fmla="*/ 45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1" h="82">
                      <a:moveTo>
                        <a:pt x="39" y="52"/>
                      </a:moveTo>
                      <a:lnTo>
                        <a:pt x="36" y="55"/>
                      </a:lnTo>
                      <a:lnTo>
                        <a:pt x="35" y="58"/>
                      </a:lnTo>
                      <a:lnTo>
                        <a:pt x="33" y="60"/>
                      </a:lnTo>
                      <a:lnTo>
                        <a:pt x="31" y="63"/>
                      </a:lnTo>
                      <a:lnTo>
                        <a:pt x="29" y="66"/>
                      </a:lnTo>
                      <a:lnTo>
                        <a:pt x="28" y="69"/>
                      </a:lnTo>
                      <a:lnTo>
                        <a:pt x="25" y="71"/>
                      </a:lnTo>
                      <a:lnTo>
                        <a:pt x="22" y="75"/>
                      </a:lnTo>
                      <a:lnTo>
                        <a:pt x="17" y="77"/>
                      </a:lnTo>
                      <a:lnTo>
                        <a:pt x="15" y="78"/>
                      </a:lnTo>
                      <a:lnTo>
                        <a:pt x="13" y="81"/>
                      </a:lnTo>
                      <a:lnTo>
                        <a:pt x="9" y="81"/>
                      </a:lnTo>
                      <a:lnTo>
                        <a:pt x="6" y="82"/>
                      </a:lnTo>
                      <a:lnTo>
                        <a:pt x="5" y="82"/>
                      </a:lnTo>
                      <a:lnTo>
                        <a:pt x="4" y="81"/>
                      </a:lnTo>
                      <a:lnTo>
                        <a:pt x="1" y="78"/>
                      </a:lnTo>
                      <a:lnTo>
                        <a:pt x="0" y="76"/>
                      </a:lnTo>
                      <a:lnTo>
                        <a:pt x="0" y="73"/>
                      </a:lnTo>
                      <a:lnTo>
                        <a:pt x="0" y="71"/>
                      </a:lnTo>
                      <a:lnTo>
                        <a:pt x="1" y="69"/>
                      </a:lnTo>
                      <a:lnTo>
                        <a:pt x="3" y="65"/>
                      </a:lnTo>
                      <a:lnTo>
                        <a:pt x="4" y="63"/>
                      </a:lnTo>
                      <a:lnTo>
                        <a:pt x="5" y="61"/>
                      </a:lnTo>
                      <a:lnTo>
                        <a:pt x="6" y="60"/>
                      </a:lnTo>
                      <a:lnTo>
                        <a:pt x="9" y="59"/>
                      </a:lnTo>
                      <a:lnTo>
                        <a:pt x="10" y="57"/>
                      </a:lnTo>
                      <a:lnTo>
                        <a:pt x="12" y="55"/>
                      </a:lnTo>
                      <a:lnTo>
                        <a:pt x="12" y="53"/>
                      </a:lnTo>
                      <a:lnTo>
                        <a:pt x="12" y="52"/>
                      </a:lnTo>
                      <a:lnTo>
                        <a:pt x="11" y="52"/>
                      </a:lnTo>
                      <a:lnTo>
                        <a:pt x="10" y="52"/>
                      </a:lnTo>
                      <a:lnTo>
                        <a:pt x="9" y="52"/>
                      </a:lnTo>
                      <a:lnTo>
                        <a:pt x="7" y="52"/>
                      </a:lnTo>
                      <a:lnTo>
                        <a:pt x="4" y="54"/>
                      </a:lnTo>
                      <a:lnTo>
                        <a:pt x="4" y="55"/>
                      </a:lnTo>
                      <a:lnTo>
                        <a:pt x="3" y="57"/>
                      </a:lnTo>
                      <a:lnTo>
                        <a:pt x="1" y="55"/>
                      </a:lnTo>
                      <a:lnTo>
                        <a:pt x="0" y="53"/>
                      </a:lnTo>
                      <a:lnTo>
                        <a:pt x="0" y="52"/>
                      </a:lnTo>
                      <a:lnTo>
                        <a:pt x="0" y="48"/>
                      </a:lnTo>
                      <a:lnTo>
                        <a:pt x="1" y="46"/>
                      </a:lnTo>
                      <a:lnTo>
                        <a:pt x="1" y="42"/>
                      </a:lnTo>
                      <a:lnTo>
                        <a:pt x="4" y="40"/>
                      </a:lnTo>
                      <a:lnTo>
                        <a:pt x="6" y="35"/>
                      </a:lnTo>
                      <a:lnTo>
                        <a:pt x="9" y="30"/>
                      </a:lnTo>
                      <a:lnTo>
                        <a:pt x="11" y="25"/>
                      </a:lnTo>
                      <a:lnTo>
                        <a:pt x="15" y="22"/>
                      </a:lnTo>
                      <a:lnTo>
                        <a:pt x="16" y="19"/>
                      </a:lnTo>
                      <a:lnTo>
                        <a:pt x="18" y="16"/>
                      </a:lnTo>
                      <a:lnTo>
                        <a:pt x="21" y="11"/>
                      </a:lnTo>
                      <a:lnTo>
                        <a:pt x="25" y="7"/>
                      </a:lnTo>
                      <a:lnTo>
                        <a:pt x="25" y="6"/>
                      </a:lnTo>
                      <a:lnTo>
                        <a:pt x="27" y="4"/>
                      </a:lnTo>
                      <a:lnTo>
                        <a:pt x="29" y="3"/>
                      </a:lnTo>
                      <a:lnTo>
                        <a:pt x="30" y="3"/>
                      </a:lnTo>
                      <a:lnTo>
                        <a:pt x="31" y="1"/>
                      </a:lnTo>
                      <a:lnTo>
                        <a:pt x="33" y="0"/>
                      </a:lnTo>
                      <a:lnTo>
                        <a:pt x="34" y="0"/>
                      </a:lnTo>
                      <a:lnTo>
                        <a:pt x="35" y="0"/>
                      </a:lnTo>
                      <a:lnTo>
                        <a:pt x="36" y="0"/>
                      </a:lnTo>
                      <a:lnTo>
                        <a:pt x="37" y="3"/>
                      </a:lnTo>
                      <a:lnTo>
                        <a:pt x="39" y="5"/>
                      </a:lnTo>
                      <a:lnTo>
                        <a:pt x="39" y="7"/>
                      </a:lnTo>
                      <a:lnTo>
                        <a:pt x="37" y="10"/>
                      </a:lnTo>
                      <a:lnTo>
                        <a:pt x="36" y="13"/>
                      </a:lnTo>
                      <a:lnTo>
                        <a:pt x="35" y="18"/>
                      </a:lnTo>
                      <a:lnTo>
                        <a:pt x="34" y="22"/>
                      </a:lnTo>
                      <a:lnTo>
                        <a:pt x="33" y="27"/>
                      </a:lnTo>
                      <a:lnTo>
                        <a:pt x="33" y="28"/>
                      </a:lnTo>
                      <a:lnTo>
                        <a:pt x="33" y="30"/>
                      </a:lnTo>
                      <a:lnTo>
                        <a:pt x="33" y="31"/>
                      </a:lnTo>
                      <a:lnTo>
                        <a:pt x="35" y="33"/>
                      </a:lnTo>
                      <a:lnTo>
                        <a:pt x="37" y="35"/>
                      </a:lnTo>
                      <a:lnTo>
                        <a:pt x="40" y="36"/>
                      </a:lnTo>
                      <a:lnTo>
                        <a:pt x="41" y="37"/>
                      </a:lnTo>
                      <a:lnTo>
                        <a:pt x="41" y="41"/>
                      </a:lnTo>
                      <a:lnTo>
                        <a:pt x="39" y="45"/>
                      </a:lnTo>
                      <a:lnTo>
                        <a:pt x="39" y="52"/>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31" name="Freeform 187"/>
                <p:cNvSpPr>
                  <a:spLocks/>
                </p:cNvSpPr>
                <p:nvPr/>
              </p:nvSpPr>
              <p:spPr bwMode="auto">
                <a:xfrm rot="1627522">
                  <a:off x="2675" y="2847"/>
                  <a:ext cx="143" cy="158"/>
                </a:xfrm>
                <a:custGeom>
                  <a:avLst/>
                  <a:gdLst>
                    <a:gd name="T0" fmla="*/ 1 w 115"/>
                    <a:gd name="T1" fmla="*/ 104 h 106"/>
                    <a:gd name="T2" fmla="*/ 0 w 115"/>
                    <a:gd name="T3" fmla="*/ 98 h 106"/>
                    <a:gd name="T4" fmla="*/ 1 w 115"/>
                    <a:gd name="T5" fmla="*/ 85 h 106"/>
                    <a:gd name="T6" fmla="*/ 4 w 115"/>
                    <a:gd name="T7" fmla="*/ 74 h 106"/>
                    <a:gd name="T8" fmla="*/ 7 w 115"/>
                    <a:gd name="T9" fmla="*/ 67 h 106"/>
                    <a:gd name="T10" fmla="*/ 7 w 115"/>
                    <a:gd name="T11" fmla="*/ 60 h 106"/>
                    <a:gd name="T12" fmla="*/ 11 w 115"/>
                    <a:gd name="T13" fmla="*/ 48 h 106"/>
                    <a:gd name="T14" fmla="*/ 10 w 115"/>
                    <a:gd name="T15" fmla="*/ 38 h 106"/>
                    <a:gd name="T16" fmla="*/ 13 w 115"/>
                    <a:gd name="T17" fmla="*/ 31 h 106"/>
                    <a:gd name="T18" fmla="*/ 16 w 115"/>
                    <a:gd name="T19" fmla="*/ 25 h 106"/>
                    <a:gd name="T20" fmla="*/ 20 w 115"/>
                    <a:gd name="T21" fmla="*/ 12 h 106"/>
                    <a:gd name="T22" fmla="*/ 25 w 115"/>
                    <a:gd name="T23" fmla="*/ 6 h 106"/>
                    <a:gd name="T24" fmla="*/ 32 w 115"/>
                    <a:gd name="T25" fmla="*/ 3 h 106"/>
                    <a:gd name="T26" fmla="*/ 38 w 115"/>
                    <a:gd name="T27" fmla="*/ 4 h 106"/>
                    <a:gd name="T28" fmla="*/ 38 w 115"/>
                    <a:gd name="T29" fmla="*/ 12 h 106"/>
                    <a:gd name="T30" fmla="*/ 37 w 115"/>
                    <a:gd name="T31" fmla="*/ 18 h 106"/>
                    <a:gd name="T32" fmla="*/ 58 w 115"/>
                    <a:gd name="T33" fmla="*/ 27 h 106"/>
                    <a:gd name="T34" fmla="*/ 76 w 115"/>
                    <a:gd name="T35" fmla="*/ 26 h 106"/>
                    <a:gd name="T36" fmla="*/ 80 w 115"/>
                    <a:gd name="T37" fmla="*/ 9 h 106"/>
                    <a:gd name="T38" fmla="*/ 96 w 115"/>
                    <a:gd name="T39" fmla="*/ 3 h 106"/>
                    <a:gd name="T40" fmla="*/ 110 w 115"/>
                    <a:gd name="T41" fmla="*/ 4 h 106"/>
                    <a:gd name="T42" fmla="*/ 113 w 115"/>
                    <a:gd name="T43" fmla="*/ 8 h 106"/>
                    <a:gd name="T44" fmla="*/ 113 w 115"/>
                    <a:gd name="T45" fmla="*/ 10 h 106"/>
                    <a:gd name="T46" fmla="*/ 113 w 115"/>
                    <a:gd name="T47" fmla="*/ 16 h 106"/>
                    <a:gd name="T48" fmla="*/ 115 w 115"/>
                    <a:gd name="T49" fmla="*/ 25 h 106"/>
                    <a:gd name="T50" fmla="*/ 114 w 115"/>
                    <a:gd name="T51" fmla="*/ 34 h 106"/>
                    <a:gd name="T52" fmla="*/ 114 w 115"/>
                    <a:gd name="T53" fmla="*/ 40 h 106"/>
                    <a:gd name="T54" fmla="*/ 113 w 115"/>
                    <a:gd name="T55" fmla="*/ 50 h 106"/>
                    <a:gd name="T56" fmla="*/ 110 w 115"/>
                    <a:gd name="T57" fmla="*/ 61 h 106"/>
                    <a:gd name="T58" fmla="*/ 107 w 115"/>
                    <a:gd name="T59" fmla="*/ 66 h 106"/>
                    <a:gd name="T60" fmla="*/ 106 w 115"/>
                    <a:gd name="T61" fmla="*/ 73 h 106"/>
                    <a:gd name="T62" fmla="*/ 101 w 115"/>
                    <a:gd name="T63" fmla="*/ 80 h 106"/>
                    <a:gd name="T64" fmla="*/ 98 w 115"/>
                    <a:gd name="T65" fmla="*/ 86 h 106"/>
                    <a:gd name="T66" fmla="*/ 92 w 115"/>
                    <a:gd name="T67" fmla="*/ 92 h 106"/>
                    <a:gd name="T68" fmla="*/ 90 w 115"/>
                    <a:gd name="T69" fmla="*/ 92 h 106"/>
                    <a:gd name="T70" fmla="*/ 88 w 115"/>
                    <a:gd name="T71" fmla="*/ 87 h 106"/>
                    <a:gd name="T72" fmla="*/ 83 w 115"/>
                    <a:gd name="T73" fmla="*/ 86 h 106"/>
                    <a:gd name="T74" fmla="*/ 78 w 115"/>
                    <a:gd name="T75" fmla="*/ 86 h 106"/>
                    <a:gd name="T76" fmla="*/ 73 w 115"/>
                    <a:gd name="T77" fmla="*/ 81 h 106"/>
                    <a:gd name="T78" fmla="*/ 67 w 115"/>
                    <a:gd name="T79" fmla="*/ 84 h 106"/>
                    <a:gd name="T80" fmla="*/ 64 w 115"/>
                    <a:gd name="T81" fmla="*/ 79 h 106"/>
                    <a:gd name="T82" fmla="*/ 56 w 115"/>
                    <a:gd name="T83" fmla="*/ 80 h 106"/>
                    <a:gd name="T84" fmla="*/ 49 w 115"/>
                    <a:gd name="T85" fmla="*/ 76 h 106"/>
                    <a:gd name="T86" fmla="*/ 44 w 115"/>
                    <a:gd name="T87" fmla="*/ 82 h 106"/>
                    <a:gd name="T88" fmla="*/ 38 w 115"/>
                    <a:gd name="T89" fmla="*/ 86 h 106"/>
                    <a:gd name="T90" fmla="*/ 35 w 115"/>
                    <a:gd name="T91" fmla="*/ 94 h 106"/>
                    <a:gd name="T92" fmla="*/ 31 w 115"/>
                    <a:gd name="T93" fmla="*/ 102 h 106"/>
                    <a:gd name="T94" fmla="*/ 28 w 115"/>
                    <a:gd name="T95" fmla="*/ 103 h 106"/>
                    <a:gd name="T96" fmla="*/ 25 w 115"/>
                    <a:gd name="T97" fmla="*/ 97 h 106"/>
                    <a:gd name="T98" fmla="*/ 17 w 115"/>
                    <a:gd name="T99" fmla="*/ 92 h 106"/>
                    <a:gd name="T100" fmla="*/ 11 w 115"/>
                    <a:gd name="T101" fmla="*/ 97 h 106"/>
                    <a:gd name="T102" fmla="*/ 6 w 115"/>
                    <a:gd name="T103" fmla="*/ 98 h 106"/>
                    <a:gd name="T104" fmla="*/ 2 w 115"/>
                    <a:gd name="T105" fmla="*/ 10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5" h="106">
                      <a:moveTo>
                        <a:pt x="2" y="106"/>
                      </a:moveTo>
                      <a:lnTo>
                        <a:pt x="1" y="104"/>
                      </a:lnTo>
                      <a:lnTo>
                        <a:pt x="0" y="102"/>
                      </a:lnTo>
                      <a:lnTo>
                        <a:pt x="0" y="98"/>
                      </a:lnTo>
                      <a:lnTo>
                        <a:pt x="0" y="91"/>
                      </a:lnTo>
                      <a:lnTo>
                        <a:pt x="1" y="85"/>
                      </a:lnTo>
                      <a:lnTo>
                        <a:pt x="2" y="79"/>
                      </a:lnTo>
                      <a:lnTo>
                        <a:pt x="4" y="74"/>
                      </a:lnTo>
                      <a:lnTo>
                        <a:pt x="6" y="68"/>
                      </a:lnTo>
                      <a:lnTo>
                        <a:pt x="7" y="67"/>
                      </a:lnTo>
                      <a:lnTo>
                        <a:pt x="7" y="61"/>
                      </a:lnTo>
                      <a:lnTo>
                        <a:pt x="7" y="60"/>
                      </a:lnTo>
                      <a:lnTo>
                        <a:pt x="7" y="57"/>
                      </a:lnTo>
                      <a:lnTo>
                        <a:pt x="11" y="48"/>
                      </a:lnTo>
                      <a:lnTo>
                        <a:pt x="11" y="46"/>
                      </a:lnTo>
                      <a:lnTo>
                        <a:pt x="10" y="38"/>
                      </a:lnTo>
                      <a:lnTo>
                        <a:pt x="10" y="36"/>
                      </a:lnTo>
                      <a:lnTo>
                        <a:pt x="13" y="31"/>
                      </a:lnTo>
                      <a:lnTo>
                        <a:pt x="14" y="30"/>
                      </a:lnTo>
                      <a:lnTo>
                        <a:pt x="16" y="25"/>
                      </a:lnTo>
                      <a:lnTo>
                        <a:pt x="18" y="18"/>
                      </a:lnTo>
                      <a:lnTo>
                        <a:pt x="20" y="12"/>
                      </a:lnTo>
                      <a:lnTo>
                        <a:pt x="23" y="8"/>
                      </a:lnTo>
                      <a:lnTo>
                        <a:pt x="25" y="6"/>
                      </a:lnTo>
                      <a:lnTo>
                        <a:pt x="29" y="4"/>
                      </a:lnTo>
                      <a:lnTo>
                        <a:pt x="32" y="3"/>
                      </a:lnTo>
                      <a:lnTo>
                        <a:pt x="34" y="3"/>
                      </a:lnTo>
                      <a:lnTo>
                        <a:pt x="38" y="4"/>
                      </a:lnTo>
                      <a:lnTo>
                        <a:pt x="40" y="4"/>
                      </a:lnTo>
                      <a:lnTo>
                        <a:pt x="38" y="12"/>
                      </a:lnTo>
                      <a:lnTo>
                        <a:pt x="36" y="15"/>
                      </a:lnTo>
                      <a:lnTo>
                        <a:pt x="37" y="18"/>
                      </a:lnTo>
                      <a:lnTo>
                        <a:pt x="44" y="24"/>
                      </a:lnTo>
                      <a:lnTo>
                        <a:pt x="58" y="27"/>
                      </a:lnTo>
                      <a:lnTo>
                        <a:pt x="70" y="30"/>
                      </a:lnTo>
                      <a:lnTo>
                        <a:pt x="76" y="26"/>
                      </a:lnTo>
                      <a:lnTo>
                        <a:pt x="80" y="18"/>
                      </a:lnTo>
                      <a:lnTo>
                        <a:pt x="80" y="9"/>
                      </a:lnTo>
                      <a:lnTo>
                        <a:pt x="83" y="7"/>
                      </a:lnTo>
                      <a:lnTo>
                        <a:pt x="96" y="3"/>
                      </a:lnTo>
                      <a:lnTo>
                        <a:pt x="110" y="0"/>
                      </a:lnTo>
                      <a:lnTo>
                        <a:pt x="110" y="4"/>
                      </a:lnTo>
                      <a:lnTo>
                        <a:pt x="112" y="6"/>
                      </a:lnTo>
                      <a:lnTo>
                        <a:pt x="113" y="8"/>
                      </a:lnTo>
                      <a:lnTo>
                        <a:pt x="113" y="9"/>
                      </a:lnTo>
                      <a:lnTo>
                        <a:pt x="113" y="10"/>
                      </a:lnTo>
                      <a:lnTo>
                        <a:pt x="113" y="14"/>
                      </a:lnTo>
                      <a:lnTo>
                        <a:pt x="113" y="16"/>
                      </a:lnTo>
                      <a:lnTo>
                        <a:pt x="114" y="20"/>
                      </a:lnTo>
                      <a:lnTo>
                        <a:pt x="115" y="25"/>
                      </a:lnTo>
                      <a:lnTo>
                        <a:pt x="114" y="31"/>
                      </a:lnTo>
                      <a:lnTo>
                        <a:pt x="114" y="34"/>
                      </a:lnTo>
                      <a:lnTo>
                        <a:pt x="114" y="36"/>
                      </a:lnTo>
                      <a:lnTo>
                        <a:pt x="114" y="40"/>
                      </a:lnTo>
                      <a:lnTo>
                        <a:pt x="113" y="48"/>
                      </a:lnTo>
                      <a:lnTo>
                        <a:pt x="113" y="50"/>
                      </a:lnTo>
                      <a:lnTo>
                        <a:pt x="113" y="56"/>
                      </a:lnTo>
                      <a:lnTo>
                        <a:pt x="110" y="61"/>
                      </a:lnTo>
                      <a:lnTo>
                        <a:pt x="108" y="63"/>
                      </a:lnTo>
                      <a:lnTo>
                        <a:pt x="107" y="66"/>
                      </a:lnTo>
                      <a:lnTo>
                        <a:pt x="104" y="69"/>
                      </a:lnTo>
                      <a:lnTo>
                        <a:pt x="106" y="73"/>
                      </a:lnTo>
                      <a:lnTo>
                        <a:pt x="102" y="76"/>
                      </a:lnTo>
                      <a:lnTo>
                        <a:pt x="101" y="80"/>
                      </a:lnTo>
                      <a:lnTo>
                        <a:pt x="100" y="84"/>
                      </a:lnTo>
                      <a:lnTo>
                        <a:pt x="98" y="86"/>
                      </a:lnTo>
                      <a:lnTo>
                        <a:pt x="96" y="91"/>
                      </a:lnTo>
                      <a:lnTo>
                        <a:pt x="92" y="92"/>
                      </a:lnTo>
                      <a:lnTo>
                        <a:pt x="91" y="93"/>
                      </a:lnTo>
                      <a:lnTo>
                        <a:pt x="90" y="92"/>
                      </a:lnTo>
                      <a:lnTo>
                        <a:pt x="90" y="91"/>
                      </a:lnTo>
                      <a:lnTo>
                        <a:pt x="88" y="87"/>
                      </a:lnTo>
                      <a:lnTo>
                        <a:pt x="85" y="86"/>
                      </a:lnTo>
                      <a:lnTo>
                        <a:pt x="83" y="86"/>
                      </a:lnTo>
                      <a:lnTo>
                        <a:pt x="79" y="87"/>
                      </a:lnTo>
                      <a:lnTo>
                        <a:pt x="78" y="86"/>
                      </a:lnTo>
                      <a:lnTo>
                        <a:pt x="76" y="82"/>
                      </a:lnTo>
                      <a:lnTo>
                        <a:pt x="73" y="81"/>
                      </a:lnTo>
                      <a:lnTo>
                        <a:pt x="71" y="81"/>
                      </a:lnTo>
                      <a:lnTo>
                        <a:pt x="67" y="84"/>
                      </a:lnTo>
                      <a:lnTo>
                        <a:pt x="65" y="82"/>
                      </a:lnTo>
                      <a:lnTo>
                        <a:pt x="64" y="79"/>
                      </a:lnTo>
                      <a:lnTo>
                        <a:pt x="60" y="78"/>
                      </a:lnTo>
                      <a:lnTo>
                        <a:pt x="56" y="80"/>
                      </a:lnTo>
                      <a:lnTo>
                        <a:pt x="53" y="78"/>
                      </a:lnTo>
                      <a:lnTo>
                        <a:pt x="49" y="76"/>
                      </a:lnTo>
                      <a:lnTo>
                        <a:pt x="47" y="79"/>
                      </a:lnTo>
                      <a:lnTo>
                        <a:pt x="44" y="82"/>
                      </a:lnTo>
                      <a:lnTo>
                        <a:pt x="41" y="84"/>
                      </a:lnTo>
                      <a:lnTo>
                        <a:pt x="38" y="86"/>
                      </a:lnTo>
                      <a:lnTo>
                        <a:pt x="37" y="90"/>
                      </a:lnTo>
                      <a:lnTo>
                        <a:pt x="35" y="94"/>
                      </a:lnTo>
                      <a:lnTo>
                        <a:pt x="34" y="98"/>
                      </a:lnTo>
                      <a:lnTo>
                        <a:pt x="31" y="102"/>
                      </a:lnTo>
                      <a:lnTo>
                        <a:pt x="28" y="102"/>
                      </a:lnTo>
                      <a:lnTo>
                        <a:pt x="28" y="103"/>
                      </a:lnTo>
                      <a:lnTo>
                        <a:pt x="25" y="102"/>
                      </a:lnTo>
                      <a:lnTo>
                        <a:pt x="25" y="97"/>
                      </a:lnTo>
                      <a:lnTo>
                        <a:pt x="19" y="93"/>
                      </a:lnTo>
                      <a:lnTo>
                        <a:pt x="17" y="92"/>
                      </a:lnTo>
                      <a:lnTo>
                        <a:pt x="16" y="93"/>
                      </a:lnTo>
                      <a:lnTo>
                        <a:pt x="11" y="97"/>
                      </a:lnTo>
                      <a:lnTo>
                        <a:pt x="8" y="98"/>
                      </a:lnTo>
                      <a:lnTo>
                        <a:pt x="6" y="98"/>
                      </a:lnTo>
                      <a:lnTo>
                        <a:pt x="5" y="100"/>
                      </a:lnTo>
                      <a:lnTo>
                        <a:pt x="2" y="106"/>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32" name="Freeform 188"/>
                <p:cNvSpPr>
                  <a:spLocks/>
                </p:cNvSpPr>
                <p:nvPr/>
              </p:nvSpPr>
              <p:spPr bwMode="auto">
                <a:xfrm rot="1627522">
                  <a:off x="2422" y="2882"/>
                  <a:ext cx="188" cy="220"/>
                </a:xfrm>
                <a:custGeom>
                  <a:avLst/>
                  <a:gdLst>
                    <a:gd name="T0" fmla="*/ 32 w 153"/>
                    <a:gd name="T1" fmla="*/ 145 h 146"/>
                    <a:gd name="T2" fmla="*/ 24 w 153"/>
                    <a:gd name="T3" fmla="*/ 146 h 146"/>
                    <a:gd name="T4" fmla="*/ 17 w 153"/>
                    <a:gd name="T5" fmla="*/ 144 h 146"/>
                    <a:gd name="T6" fmla="*/ 9 w 153"/>
                    <a:gd name="T7" fmla="*/ 140 h 146"/>
                    <a:gd name="T8" fmla="*/ 3 w 153"/>
                    <a:gd name="T9" fmla="*/ 128 h 146"/>
                    <a:gd name="T10" fmla="*/ 0 w 153"/>
                    <a:gd name="T11" fmla="*/ 115 h 146"/>
                    <a:gd name="T12" fmla="*/ 4 w 153"/>
                    <a:gd name="T13" fmla="*/ 115 h 146"/>
                    <a:gd name="T14" fmla="*/ 15 w 153"/>
                    <a:gd name="T15" fmla="*/ 111 h 146"/>
                    <a:gd name="T16" fmla="*/ 17 w 153"/>
                    <a:gd name="T17" fmla="*/ 116 h 146"/>
                    <a:gd name="T18" fmla="*/ 28 w 153"/>
                    <a:gd name="T19" fmla="*/ 115 h 146"/>
                    <a:gd name="T20" fmla="*/ 24 w 153"/>
                    <a:gd name="T21" fmla="*/ 109 h 146"/>
                    <a:gd name="T22" fmla="*/ 33 w 153"/>
                    <a:gd name="T23" fmla="*/ 107 h 146"/>
                    <a:gd name="T24" fmla="*/ 41 w 153"/>
                    <a:gd name="T25" fmla="*/ 104 h 146"/>
                    <a:gd name="T26" fmla="*/ 56 w 153"/>
                    <a:gd name="T27" fmla="*/ 96 h 146"/>
                    <a:gd name="T28" fmla="*/ 59 w 153"/>
                    <a:gd name="T29" fmla="*/ 87 h 146"/>
                    <a:gd name="T30" fmla="*/ 66 w 153"/>
                    <a:gd name="T31" fmla="*/ 80 h 146"/>
                    <a:gd name="T32" fmla="*/ 71 w 153"/>
                    <a:gd name="T33" fmla="*/ 95 h 146"/>
                    <a:gd name="T34" fmla="*/ 76 w 153"/>
                    <a:gd name="T35" fmla="*/ 84 h 146"/>
                    <a:gd name="T36" fmla="*/ 64 w 153"/>
                    <a:gd name="T37" fmla="*/ 63 h 146"/>
                    <a:gd name="T38" fmla="*/ 71 w 153"/>
                    <a:gd name="T39" fmla="*/ 29 h 146"/>
                    <a:gd name="T40" fmla="*/ 90 w 153"/>
                    <a:gd name="T41" fmla="*/ 8 h 146"/>
                    <a:gd name="T42" fmla="*/ 102 w 153"/>
                    <a:gd name="T43" fmla="*/ 6 h 146"/>
                    <a:gd name="T44" fmla="*/ 106 w 153"/>
                    <a:gd name="T45" fmla="*/ 14 h 146"/>
                    <a:gd name="T46" fmla="*/ 110 w 153"/>
                    <a:gd name="T47" fmla="*/ 20 h 146"/>
                    <a:gd name="T48" fmla="*/ 116 w 153"/>
                    <a:gd name="T49" fmla="*/ 25 h 146"/>
                    <a:gd name="T50" fmla="*/ 122 w 153"/>
                    <a:gd name="T51" fmla="*/ 25 h 146"/>
                    <a:gd name="T52" fmla="*/ 130 w 153"/>
                    <a:gd name="T53" fmla="*/ 27 h 146"/>
                    <a:gd name="T54" fmla="*/ 136 w 153"/>
                    <a:gd name="T55" fmla="*/ 33 h 146"/>
                    <a:gd name="T56" fmla="*/ 140 w 153"/>
                    <a:gd name="T57" fmla="*/ 37 h 146"/>
                    <a:gd name="T58" fmla="*/ 146 w 153"/>
                    <a:gd name="T59" fmla="*/ 37 h 146"/>
                    <a:gd name="T60" fmla="*/ 149 w 153"/>
                    <a:gd name="T61" fmla="*/ 37 h 146"/>
                    <a:gd name="T62" fmla="*/ 150 w 153"/>
                    <a:gd name="T63" fmla="*/ 41 h 146"/>
                    <a:gd name="T64" fmla="*/ 147 w 153"/>
                    <a:gd name="T65" fmla="*/ 43 h 146"/>
                    <a:gd name="T66" fmla="*/ 144 w 153"/>
                    <a:gd name="T67" fmla="*/ 47 h 146"/>
                    <a:gd name="T68" fmla="*/ 144 w 153"/>
                    <a:gd name="T69" fmla="*/ 60 h 146"/>
                    <a:gd name="T70" fmla="*/ 148 w 153"/>
                    <a:gd name="T71" fmla="*/ 62 h 146"/>
                    <a:gd name="T72" fmla="*/ 152 w 153"/>
                    <a:gd name="T73" fmla="*/ 65 h 146"/>
                    <a:gd name="T74" fmla="*/ 153 w 153"/>
                    <a:gd name="T75" fmla="*/ 74 h 146"/>
                    <a:gd name="T76" fmla="*/ 149 w 153"/>
                    <a:gd name="T77" fmla="*/ 80 h 146"/>
                    <a:gd name="T78" fmla="*/ 141 w 153"/>
                    <a:gd name="T79" fmla="*/ 83 h 146"/>
                    <a:gd name="T80" fmla="*/ 137 w 153"/>
                    <a:gd name="T81" fmla="*/ 83 h 146"/>
                    <a:gd name="T82" fmla="*/ 134 w 153"/>
                    <a:gd name="T83" fmla="*/ 80 h 146"/>
                    <a:gd name="T84" fmla="*/ 123 w 153"/>
                    <a:gd name="T85" fmla="*/ 84 h 146"/>
                    <a:gd name="T86" fmla="*/ 116 w 153"/>
                    <a:gd name="T87" fmla="*/ 84 h 146"/>
                    <a:gd name="T88" fmla="*/ 106 w 153"/>
                    <a:gd name="T89" fmla="*/ 81 h 146"/>
                    <a:gd name="T90" fmla="*/ 101 w 153"/>
                    <a:gd name="T91" fmla="*/ 87 h 146"/>
                    <a:gd name="T92" fmla="*/ 99 w 153"/>
                    <a:gd name="T93" fmla="*/ 104 h 146"/>
                    <a:gd name="T94" fmla="*/ 90 w 153"/>
                    <a:gd name="T95" fmla="*/ 98 h 146"/>
                    <a:gd name="T96" fmla="*/ 84 w 153"/>
                    <a:gd name="T97" fmla="*/ 97 h 146"/>
                    <a:gd name="T98" fmla="*/ 86 w 153"/>
                    <a:gd name="T99" fmla="*/ 108 h 146"/>
                    <a:gd name="T100" fmla="*/ 86 w 153"/>
                    <a:gd name="T101" fmla="*/ 116 h 146"/>
                    <a:gd name="T102" fmla="*/ 78 w 153"/>
                    <a:gd name="T103" fmla="*/ 116 h 146"/>
                    <a:gd name="T104" fmla="*/ 76 w 153"/>
                    <a:gd name="T105" fmla="*/ 121 h 146"/>
                    <a:gd name="T106" fmla="*/ 69 w 153"/>
                    <a:gd name="T107" fmla="*/ 123 h 146"/>
                    <a:gd name="T108" fmla="*/ 65 w 153"/>
                    <a:gd name="T109" fmla="*/ 126 h 146"/>
                    <a:gd name="T110" fmla="*/ 62 w 153"/>
                    <a:gd name="T111" fmla="*/ 123 h 146"/>
                    <a:gd name="T112" fmla="*/ 58 w 153"/>
                    <a:gd name="T113" fmla="*/ 129 h 146"/>
                    <a:gd name="T114" fmla="*/ 54 w 153"/>
                    <a:gd name="T115" fmla="*/ 137 h 146"/>
                    <a:gd name="T116" fmla="*/ 50 w 153"/>
                    <a:gd name="T117" fmla="*/ 139 h 146"/>
                    <a:gd name="T118" fmla="*/ 39 w 153"/>
                    <a:gd name="T119" fmla="*/ 139 h 146"/>
                    <a:gd name="T120" fmla="*/ 35 w 153"/>
                    <a:gd name="T121" fmla="*/ 14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3" h="146">
                      <a:moveTo>
                        <a:pt x="35" y="143"/>
                      </a:moveTo>
                      <a:lnTo>
                        <a:pt x="32" y="145"/>
                      </a:lnTo>
                      <a:lnTo>
                        <a:pt x="28" y="146"/>
                      </a:lnTo>
                      <a:lnTo>
                        <a:pt x="24" y="146"/>
                      </a:lnTo>
                      <a:lnTo>
                        <a:pt x="21" y="144"/>
                      </a:lnTo>
                      <a:lnTo>
                        <a:pt x="17" y="144"/>
                      </a:lnTo>
                      <a:lnTo>
                        <a:pt x="12" y="143"/>
                      </a:lnTo>
                      <a:lnTo>
                        <a:pt x="9" y="140"/>
                      </a:lnTo>
                      <a:lnTo>
                        <a:pt x="6" y="135"/>
                      </a:lnTo>
                      <a:lnTo>
                        <a:pt x="3" y="128"/>
                      </a:lnTo>
                      <a:lnTo>
                        <a:pt x="2" y="123"/>
                      </a:lnTo>
                      <a:lnTo>
                        <a:pt x="0" y="115"/>
                      </a:lnTo>
                      <a:lnTo>
                        <a:pt x="2" y="108"/>
                      </a:lnTo>
                      <a:lnTo>
                        <a:pt x="4" y="115"/>
                      </a:lnTo>
                      <a:lnTo>
                        <a:pt x="10" y="116"/>
                      </a:lnTo>
                      <a:lnTo>
                        <a:pt x="15" y="111"/>
                      </a:lnTo>
                      <a:lnTo>
                        <a:pt x="18" y="111"/>
                      </a:lnTo>
                      <a:lnTo>
                        <a:pt x="17" y="116"/>
                      </a:lnTo>
                      <a:lnTo>
                        <a:pt x="21" y="116"/>
                      </a:lnTo>
                      <a:lnTo>
                        <a:pt x="28" y="115"/>
                      </a:lnTo>
                      <a:lnTo>
                        <a:pt x="27" y="113"/>
                      </a:lnTo>
                      <a:lnTo>
                        <a:pt x="24" y="109"/>
                      </a:lnTo>
                      <a:lnTo>
                        <a:pt x="26" y="108"/>
                      </a:lnTo>
                      <a:lnTo>
                        <a:pt x="33" y="107"/>
                      </a:lnTo>
                      <a:lnTo>
                        <a:pt x="39" y="108"/>
                      </a:lnTo>
                      <a:lnTo>
                        <a:pt x="41" y="104"/>
                      </a:lnTo>
                      <a:lnTo>
                        <a:pt x="44" y="98"/>
                      </a:lnTo>
                      <a:lnTo>
                        <a:pt x="56" y="96"/>
                      </a:lnTo>
                      <a:lnTo>
                        <a:pt x="59" y="93"/>
                      </a:lnTo>
                      <a:lnTo>
                        <a:pt x="59" y="87"/>
                      </a:lnTo>
                      <a:lnTo>
                        <a:pt x="63" y="80"/>
                      </a:lnTo>
                      <a:lnTo>
                        <a:pt x="66" y="80"/>
                      </a:lnTo>
                      <a:lnTo>
                        <a:pt x="68" y="85"/>
                      </a:lnTo>
                      <a:lnTo>
                        <a:pt x="71" y="95"/>
                      </a:lnTo>
                      <a:lnTo>
                        <a:pt x="74" y="92"/>
                      </a:lnTo>
                      <a:lnTo>
                        <a:pt x="76" y="84"/>
                      </a:lnTo>
                      <a:lnTo>
                        <a:pt x="71" y="73"/>
                      </a:lnTo>
                      <a:lnTo>
                        <a:pt x="64" y="63"/>
                      </a:lnTo>
                      <a:lnTo>
                        <a:pt x="60" y="49"/>
                      </a:lnTo>
                      <a:lnTo>
                        <a:pt x="71" y="29"/>
                      </a:lnTo>
                      <a:lnTo>
                        <a:pt x="81" y="21"/>
                      </a:lnTo>
                      <a:lnTo>
                        <a:pt x="90" y="8"/>
                      </a:lnTo>
                      <a:lnTo>
                        <a:pt x="100" y="0"/>
                      </a:lnTo>
                      <a:lnTo>
                        <a:pt x="102" y="6"/>
                      </a:lnTo>
                      <a:lnTo>
                        <a:pt x="104" y="12"/>
                      </a:lnTo>
                      <a:lnTo>
                        <a:pt x="106" y="14"/>
                      </a:lnTo>
                      <a:lnTo>
                        <a:pt x="107" y="18"/>
                      </a:lnTo>
                      <a:lnTo>
                        <a:pt x="110" y="20"/>
                      </a:lnTo>
                      <a:lnTo>
                        <a:pt x="113" y="20"/>
                      </a:lnTo>
                      <a:lnTo>
                        <a:pt x="116" y="25"/>
                      </a:lnTo>
                      <a:lnTo>
                        <a:pt x="118" y="25"/>
                      </a:lnTo>
                      <a:lnTo>
                        <a:pt x="122" y="25"/>
                      </a:lnTo>
                      <a:lnTo>
                        <a:pt x="125" y="25"/>
                      </a:lnTo>
                      <a:lnTo>
                        <a:pt x="130" y="27"/>
                      </a:lnTo>
                      <a:lnTo>
                        <a:pt x="134" y="30"/>
                      </a:lnTo>
                      <a:lnTo>
                        <a:pt x="136" y="33"/>
                      </a:lnTo>
                      <a:lnTo>
                        <a:pt x="138" y="37"/>
                      </a:lnTo>
                      <a:lnTo>
                        <a:pt x="140" y="37"/>
                      </a:lnTo>
                      <a:lnTo>
                        <a:pt x="143" y="37"/>
                      </a:lnTo>
                      <a:lnTo>
                        <a:pt x="146" y="37"/>
                      </a:lnTo>
                      <a:lnTo>
                        <a:pt x="148" y="37"/>
                      </a:lnTo>
                      <a:lnTo>
                        <a:pt x="149" y="37"/>
                      </a:lnTo>
                      <a:lnTo>
                        <a:pt x="150" y="38"/>
                      </a:lnTo>
                      <a:lnTo>
                        <a:pt x="150" y="41"/>
                      </a:lnTo>
                      <a:lnTo>
                        <a:pt x="150" y="42"/>
                      </a:lnTo>
                      <a:lnTo>
                        <a:pt x="147" y="43"/>
                      </a:lnTo>
                      <a:lnTo>
                        <a:pt x="144" y="44"/>
                      </a:lnTo>
                      <a:lnTo>
                        <a:pt x="144" y="47"/>
                      </a:lnTo>
                      <a:lnTo>
                        <a:pt x="143" y="59"/>
                      </a:lnTo>
                      <a:lnTo>
                        <a:pt x="144" y="60"/>
                      </a:lnTo>
                      <a:lnTo>
                        <a:pt x="147" y="61"/>
                      </a:lnTo>
                      <a:lnTo>
                        <a:pt x="148" y="62"/>
                      </a:lnTo>
                      <a:lnTo>
                        <a:pt x="150" y="62"/>
                      </a:lnTo>
                      <a:lnTo>
                        <a:pt x="152" y="65"/>
                      </a:lnTo>
                      <a:lnTo>
                        <a:pt x="153" y="69"/>
                      </a:lnTo>
                      <a:lnTo>
                        <a:pt x="153" y="74"/>
                      </a:lnTo>
                      <a:lnTo>
                        <a:pt x="152" y="77"/>
                      </a:lnTo>
                      <a:lnTo>
                        <a:pt x="149" y="80"/>
                      </a:lnTo>
                      <a:lnTo>
                        <a:pt x="147" y="81"/>
                      </a:lnTo>
                      <a:lnTo>
                        <a:pt x="141" y="83"/>
                      </a:lnTo>
                      <a:lnTo>
                        <a:pt x="138" y="84"/>
                      </a:lnTo>
                      <a:lnTo>
                        <a:pt x="137" y="83"/>
                      </a:lnTo>
                      <a:lnTo>
                        <a:pt x="136" y="81"/>
                      </a:lnTo>
                      <a:lnTo>
                        <a:pt x="134" y="80"/>
                      </a:lnTo>
                      <a:lnTo>
                        <a:pt x="128" y="83"/>
                      </a:lnTo>
                      <a:lnTo>
                        <a:pt x="123" y="84"/>
                      </a:lnTo>
                      <a:lnTo>
                        <a:pt x="120" y="86"/>
                      </a:lnTo>
                      <a:lnTo>
                        <a:pt x="116" y="84"/>
                      </a:lnTo>
                      <a:lnTo>
                        <a:pt x="111" y="81"/>
                      </a:lnTo>
                      <a:lnTo>
                        <a:pt x="106" y="81"/>
                      </a:lnTo>
                      <a:lnTo>
                        <a:pt x="102" y="84"/>
                      </a:lnTo>
                      <a:lnTo>
                        <a:pt x="101" y="87"/>
                      </a:lnTo>
                      <a:lnTo>
                        <a:pt x="100" y="91"/>
                      </a:lnTo>
                      <a:lnTo>
                        <a:pt x="99" y="104"/>
                      </a:lnTo>
                      <a:lnTo>
                        <a:pt x="95" y="102"/>
                      </a:lnTo>
                      <a:lnTo>
                        <a:pt x="90" y="98"/>
                      </a:lnTo>
                      <a:lnTo>
                        <a:pt x="87" y="96"/>
                      </a:lnTo>
                      <a:lnTo>
                        <a:pt x="84" y="97"/>
                      </a:lnTo>
                      <a:lnTo>
                        <a:pt x="83" y="102"/>
                      </a:lnTo>
                      <a:lnTo>
                        <a:pt x="86" y="108"/>
                      </a:lnTo>
                      <a:lnTo>
                        <a:pt x="86" y="114"/>
                      </a:lnTo>
                      <a:lnTo>
                        <a:pt x="86" y="116"/>
                      </a:lnTo>
                      <a:lnTo>
                        <a:pt x="81" y="116"/>
                      </a:lnTo>
                      <a:lnTo>
                        <a:pt x="78" y="116"/>
                      </a:lnTo>
                      <a:lnTo>
                        <a:pt x="78" y="117"/>
                      </a:lnTo>
                      <a:lnTo>
                        <a:pt x="76" y="121"/>
                      </a:lnTo>
                      <a:lnTo>
                        <a:pt x="72" y="122"/>
                      </a:lnTo>
                      <a:lnTo>
                        <a:pt x="69" y="123"/>
                      </a:lnTo>
                      <a:lnTo>
                        <a:pt x="66" y="123"/>
                      </a:lnTo>
                      <a:lnTo>
                        <a:pt x="65" y="126"/>
                      </a:lnTo>
                      <a:lnTo>
                        <a:pt x="63" y="125"/>
                      </a:lnTo>
                      <a:lnTo>
                        <a:pt x="62" y="123"/>
                      </a:lnTo>
                      <a:lnTo>
                        <a:pt x="59" y="127"/>
                      </a:lnTo>
                      <a:lnTo>
                        <a:pt x="58" y="129"/>
                      </a:lnTo>
                      <a:lnTo>
                        <a:pt x="56" y="133"/>
                      </a:lnTo>
                      <a:lnTo>
                        <a:pt x="54" y="137"/>
                      </a:lnTo>
                      <a:lnTo>
                        <a:pt x="53" y="139"/>
                      </a:lnTo>
                      <a:lnTo>
                        <a:pt x="50" y="139"/>
                      </a:lnTo>
                      <a:lnTo>
                        <a:pt x="44" y="138"/>
                      </a:lnTo>
                      <a:lnTo>
                        <a:pt x="39" y="139"/>
                      </a:lnTo>
                      <a:lnTo>
                        <a:pt x="36" y="140"/>
                      </a:lnTo>
                      <a:lnTo>
                        <a:pt x="35" y="141"/>
                      </a:lnTo>
                      <a:lnTo>
                        <a:pt x="35" y="143"/>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33" name="Freeform 189"/>
                <p:cNvSpPr>
                  <a:spLocks/>
                </p:cNvSpPr>
                <p:nvPr/>
              </p:nvSpPr>
              <p:spPr bwMode="auto">
                <a:xfrm rot="1627522">
                  <a:off x="2697" y="2877"/>
                  <a:ext cx="208" cy="410"/>
                </a:xfrm>
                <a:custGeom>
                  <a:avLst/>
                  <a:gdLst>
                    <a:gd name="T0" fmla="*/ 39 w 168"/>
                    <a:gd name="T1" fmla="*/ 273 h 277"/>
                    <a:gd name="T2" fmla="*/ 24 w 168"/>
                    <a:gd name="T3" fmla="*/ 275 h 277"/>
                    <a:gd name="T4" fmla="*/ 17 w 168"/>
                    <a:gd name="T5" fmla="*/ 269 h 277"/>
                    <a:gd name="T6" fmla="*/ 24 w 168"/>
                    <a:gd name="T7" fmla="*/ 262 h 277"/>
                    <a:gd name="T8" fmla="*/ 27 w 168"/>
                    <a:gd name="T9" fmla="*/ 250 h 277"/>
                    <a:gd name="T10" fmla="*/ 32 w 168"/>
                    <a:gd name="T11" fmla="*/ 238 h 277"/>
                    <a:gd name="T12" fmla="*/ 23 w 168"/>
                    <a:gd name="T13" fmla="*/ 233 h 277"/>
                    <a:gd name="T14" fmla="*/ 23 w 168"/>
                    <a:gd name="T15" fmla="*/ 217 h 277"/>
                    <a:gd name="T16" fmla="*/ 15 w 168"/>
                    <a:gd name="T17" fmla="*/ 202 h 277"/>
                    <a:gd name="T18" fmla="*/ 1 w 168"/>
                    <a:gd name="T19" fmla="*/ 190 h 277"/>
                    <a:gd name="T20" fmla="*/ 5 w 168"/>
                    <a:gd name="T21" fmla="*/ 179 h 277"/>
                    <a:gd name="T22" fmla="*/ 14 w 168"/>
                    <a:gd name="T23" fmla="*/ 175 h 277"/>
                    <a:gd name="T24" fmla="*/ 21 w 168"/>
                    <a:gd name="T25" fmla="*/ 166 h 277"/>
                    <a:gd name="T26" fmla="*/ 27 w 168"/>
                    <a:gd name="T27" fmla="*/ 154 h 277"/>
                    <a:gd name="T28" fmla="*/ 21 w 168"/>
                    <a:gd name="T29" fmla="*/ 144 h 277"/>
                    <a:gd name="T30" fmla="*/ 25 w 168"/>
                    <a:gd name="T31" fmla="*/ 130 h 277"/>
                    <a:gd name="T32" fmla="*/ 31 w 168"/>
                    <a:gd name="T33" fmla="*/ 117 h 277"/>
                    <a:gd name="T34" fmla="*/ 20 w 168"/>
                    <a:gd name="T35" fmla="*/ 102 h 277"/>
                    <a:gd name="T36" fmla="*/ 29 w 168"/>
                    <a:gd name="T37" fmla="*/ 93 h 277"/>
                    <a:gd name="T38" fmla="*/ 33 w 168"/>
                    <a:gd name="T39" fmla="*/ 78 h 277"/>
                    <a:gd name="T40" fmla="*/ 42 w 168"/>
                    <a:gd name="T41" fmla="*/ 65 h 277"/>
                    <a:gd name="T42" fmla="*/ 43 w 168"/>
                    <a:gd name="T43" fmla="*/ 45 h 277"/>
                    <a:gd name="T44" fmla="*/ 83 w 168"/>
                    <a:gd name="T45" fmla="*/ 22 h 277"/>
                    <a:gd name="T46" fmla="*/ 96 w 168"/>
                    <a:gd name="T47" fmla="*/ 13 h 277"/>
                    <a:gd name="T48" fmla="*/ 99 w 168"/>
                    <a:gd name="T49" fmla="*/ 28 h 277"/>
                    <a:gd name="T50" fmla="*/ 110 w 168"/>
                    <a:gd name="T51" fmla="*/ 31 h 277"/>
                    <a:gd name="T52" fmla="*/ 120 w 168"/>
                    <a:gd name="T53" fmla="*/ 28 h 277"/>
                    <a:gd name="T54" fmla="*/ 123 w 168"/>
                    <a:gd name="T55" fmla="*/ 24 h 277"/>
                    <a:gd name="T56" fmla="*/ 126 w 168"/>
                    <a:gd name="T57" fmla="*/ 15 h 277"/>
                    <a:gd name="T58" fmla="*/ 143 w 168"/>
                    <a:gd name="T59" fmla="*/ 0 h 277"/>
                    <a:gd name="T60" fmla="*/ 157 w 168"/>
                    <a:gd name="T61" fmla="*/ 7 h 277"/>
                    <a:gd name="T62" fmla="*/ 159 w 168"/>
                    <a:gd name="T63" fmla="*/ 17 h 277"/>
                    <a:gd name="T64" fmla="*/ 167 w 168"/>
                    <a:gd name="T65" fmla="*/ 25 h 277"/>
                    <a:gd name="T66" fmla="*/ 164 w 168"/>
                    <a:gd name="T67" fmla="*/ 39 h 277"/>
                    <a:gd name="T68" fmla="*/ 161 w 168"/>
                    <a:gd name="T69" fmla="*/ 48 h 277"/>
                    <a:gd name="T70" fmla="*/ 147 w 168"/>
                    <a:gd name="T71" fmla="*/ 58 h 277"/>
                    <a:gd name="T72" fmla="*/ 134 w 168"/>
                    <a:gd name="T73" fmla="*/ 89 h 277"/>
                    <a:gd name="T74" fmla="*/ 145 w 168"/>
                    <a:gd name="T75" fmla="*/ 94 h 277"/>
                    <a:gd name="T76" fmla="*/ 157 w 168"/>
                    <a:gd name="T77" fmla="*/ 95 h 277"/>
                    <a:gd name="T78" fmla="*/ 155 w 168"/>
                    <a:gd name="T79" fmla="*/ 117 h 277"/>
                    <a:gd name="T80" fmla="*/ 155 w 168"/>
                    <a:gd name="T81" fmla="*/ 132 h 277"/>
                    <a:gd name="T82" fmla="*/ 156 w 168"/>
                    <a:gd name="T83" fmla="*/ 148 h 277"/>
                    <a:gd name="T84" fmla="*/ 163 w 168"/>
                    <a:gd name="T85" fmla="*/ 163 h 277"/>
                    <a:gd name="T86" fmla="*/ 158 w 168"/>
                    <a:gd name="T87" fmla="*/ 178 h 277"/>
                    <a:gd name="T88" fmla="*/ 145 w 168"/>
                    <a:gd name="T89" fmla="*/ 174 h 277"/>
                    <a:gd name="T90" fmla="*/ 127 w 168"/>
                    <a:gd name="T91" fmla="*/ 167 h 277"/>
                    <a:gd name="T92" fmla="*/ 114 w 168"/>
                    <a:gd name="T93" fmla="*/ 173 h 277"/>
                    <a:gd name="T94" fmla="*/ 104 w 168"/>
                    <a:gd name="T95" fmla="*/ 202 h 277"/>
                    <a:gd name="T96" fmla="*/ 113 w 168"/>
                    <a:gd name="T97" fmla="*/ 213 h 277"/>
                    <a:gd name="T98" fmla="*/ 105 w 168"/>
                    <a:gd name="T99" fmla="*/ 233 h 277"/>
                    <a:gd name="T100" fmla="*/ 102 w 168"/>
                    <a:gd name="T101" fmla="*/ 245 h 277"/>
                    <a:gd name="T102" fmla="*/ 91 w 168"/>
                    <a:gd name="T103" fmla="*/ 259 h 277"/>
                    <a:gd name="T104" fmla="*/ 73 w 168"/>
                    <a:gd name="T105" fmla="*/ 274 h 277"/>
                    <a:gd name="T106" fmla="*/ 59 w 168"/>
                    <a:gd name="T107" fmla="*/ 275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8" h="277">
                      <a:moveTo>
                        <a:pt x="59" y="275"/>
                      </a:moveTo>
                      <a:lnTo>
                        <a:pt x="49" y="275"/>
                      </a:lnTo>
                      <a:lnTo>
                        <a:pt x="43" y="274"/>
                      </a:lnTo>
                      <a:lnTo>
                        <a:pt x="39" y="273"/>
                      </a:lnTo>
                      <a:lnTo>
                        <a:pt x="33" y="274"/>
                      </a:lnTo>
                      <a:lnTo>
                        <a:pt x="27" y="276"/>
                      </a:lnTo>
                      <a:lnTo>
                        <a:pt x="25" y="277"/>
                      </a:lnTo>
                      <a:lnTo>
                        <a:pt x="24" y="275"/>
                      </a:lnTo>
                      <a:lnTo>
                        <a:pt x="21" y="273"/>
                      </a:lnTo>
                      <a:lnTo>
                        <a:pt x="19" y="270"/>
                      </a:lnTo>
                      <a:lnTo>
                        <a:pt x="18" y="270"/>
                      </a:lnTo>
                      <a:lnTo>
                        <a:pt x="17" y="269"/>
                      </a:lnTo>
                      <a:lnTo>
                        <a:pt x="18" y="268"/>
                      </a:lnTo>
                      <a:lnTo>
                        <a:pt x="21" y="267"/>
                      </a:lnTo>
                      <a:lnTo>
                        <a:pt x="23" y="264"/>
                      </a:lnTo>
                      <a:lnTo>
                        <a:pt x="24" y="262"/>
                      </a:lnTo>
                      <a:lnTo>
                        <a:pt x="24" y="258"/>
                      </a:lnTo>
                      <a:lnTo>
                        <a:pt x="26" y="255"/>
                      </a:lnTo>
                      <a:lnTo>
                        <a:pt x="27" y="252"/>
                      </a:lnTo>
                      <a:lnTo>
                        <a:pt x="27" y="250"/>
                      </a:lnTo>
                      <a:lnTo>
                        <a:pt x="29" y="247"/>
                      </a:lnTo>
                      <a:lnTo>
                        <a:pt x="30" y="245"/>
                      </a:lnTo>
                      <a:lnTo>
                        <a:pt x="31" y="241"/>
                      </a:lnTo>
                      <a:lnTo>
                        <a:pt x="32" y="238"/>
                      </a:lnTo>
                      <a:lnTo>
                        <a:pt x="31" y="237"/>
                      </a:lnTo>
                      <a:lnTo>
                        <a:pt x="29" y="235"/>
                      </a:lnTo>
                      <a:lnTo>
                        <a:pt x="25" y="234"/>
                      </a:lnTo>
                      <a:lnTo>
                        <a:pt x="23" y="233"/>
                      </a:lnTo>
                      <a:lnTo>
                        <a:pt x="19" y="225"/>
                      </a:lnTo>
                      <a:lnTo>
                        <a:pt x="20" y="223"/>
                      </a:lnTo>
                      <a:lnTo>
                        <a:pt x="21" y="221"/>
                      </a:lnTo>
                      <a:lnTo>
                        <a:pt x="23" y="217"/>
                      </a:lnTo>
                      <a:lnTo>
                        <a:pt x="21" y="214"/>
                      </a:lnTo>
                      <a:lnTo>
                        <a:pt x="20" y="211"/>
                      </a:lnTo>
                      <a:lnTo>
                        <a:pt x="15" y="205"/>
                      </a:lnTo>
                      <a:lnTo>
                        <a:pt x="15" y="202"/>
                      </a:lnTo>
                      <a:lnTo>
                        <a:pt x="12" y="199"/>
                      </a:lnTo>
                      <a:lnTo>
                        <a:pt x="6" y="195"/>
                      </a:lnTo>
                      <a:lnTo>
                        <a:pt x="5" y="191"/>
                      </a:lnTo>
                      <a:lnTo>
                        <a:pt x="1" y="190"/>
                      </a:lnTo>
                      <a:lnTo>
                        <a:pt x="0" y="189"/>
                      </a:lnTo>
                      <a:lnTo>
                        <a:pt x="1" y="186"/>
                      </a:lnTo>
                      <a:lnTo>
                        <a:pt x="3" y="183"/>
                      </a:lnTo>
                      <a:lnTo>
                        <a:pt x="5" y="179"/>
                      </a:lnTo>
                      <a:lnTo>
                        <a:pt x="7" y="178"/>
                      </a:lnTo>
                      <a:lnTo>
                        <a:pt x="9" y="178"/>
                      </a:lnTo>
                      <a:lnTo>
                        <a:pt x="13" y="178"/>
                      </a:lnTo>
                      <a:lnTo>
                        <a:pt x="14" y="175"/>
                      </a:lnTo>
                      <a:lnTo>
                        <a:pt x="15" y="173"/>
                      </a:lnTo>
                      <a:lnTo>
                        <a:pt x="17" y="172"/>
                      </a:lnTo>
                      <a:lnTo>
                        <a:pt x="19" y="169"/>
                      </a:lnTo>
                      <a:lnTo>
                        <a:pt x="21" y="166"/>
                      </a:lnTo>
                      <a:lnTo>
                        <a:pt x="23" y="162"/>
                      </a:lnTo>
                      <a:lnTo>
                        <a:pt x="24" y="160"/>
                      </a:lnTo>
                      <a:lnTo>
                        <a:pt x="26" y="156"/>
                      </a:lnTo>
                      <a:lnTo>
                        <a:pt x="27" y="154"/>
                      </a:lnTo>
                      <a:lnTo>
                        <a:pt x="26" y="151"/>
                      </a:lnTo>
                      <a:lnTo>
                        <a:pt x="23" y="149"/>
                      </a:lnTo>
                      <a:lnTo>
                        <a:pt x="21" y="147"/>
                      </a:lnTo>
                      <a:lnTo>
                        <a:pt x="21" y="144"/>
                      </a:lnTo>
                      <a:lnTo>
                        <a:pt x="23" y="142"/>
                      </a:lnTo>
                      <a:lnTo>
                        <a:pt x="26" y="138"/>
                      </a:lnTo>
                      <a:lnTo>
                        <a:pt x="26" y="135"/>
                      </a:lnTo>
                      <a:lnTo>
                        <a:pt x="25" y="130"/>
                      </a:lnTo>
                      <a:lnTo>
                        <a:pt x="25" y="129"/>
                      </a:lnTo>
                      <a:lnTo>
                        <a:pt x="27" y="124"/>
                      </a:lnTo>
                      <a:lnTo>
                        <a:pt x="30" y="120"/>
                      </a:lnTo>
                      <a:lnTo>
                        <a:pt x="31" y="117"/>
                      </a:lnTo>
                      <a:lnTo>
                        <a:pt x="31" y="115"/>
                      </a:lnTo>
                      <a:lnTo>
                        <a:pt x="30" y="112"/>
                      </a:lnTo>
                      <a:lnTo>
                        <a:pt x="27" y="108"/>
                      </a:lnTo>
                      <a:lnTo>
                        <a:pt x="20" y="102"/>
                      </a:lnTo>
                      <a:lnTo>
                        <a:pt x="21" y="101"/>
                      </a:lnTo>
                      <a:lnTo>
                        <a:pt x="25" y="100"/>
                      </a:lnTo>
                      <a:lnTo>
                        <a:pt x="27" y="95"/>
                      </a:lnTo>
                      <a:lnTo>
                        <a:pt x="29" y="93"/>
                      </a:lnTo>
                      <a:lnTo>
                        <a:pt x="30" y="89"/>
                      </a:lnTo>
                      <a:lnTo>
                        <a:pt x="31" y="85"/>
                      </a:lnTo>
                      <a:lnTo>
                        <a:pt x="35" y="82"/>
                      </a:lnTo>
                      <a:lnTo>
                        <a:pt x="33" y="78"/>
                      </a:lnTo>
                      <a:lnTo>
                        <a:pt x="36" y="75"/>
                      </a:lnTo>
                      <a:lnTo>
                        <a:pt x="37" y="72"/>
                      </a:lnTo>
                      <a:lnTo>
                        <a:pt x="39" y="70"/>
                      </a:lnTo>
                      <a:lnTo>
                        <a:pt x="42" y="65"/>
                      </a:lnTo>
                      <a:lnTo>
                        <a:pt x="42" y="59"/>
                      </a:lnTo>
                      <a:lnTo>
                        <a:pt x="42" y="57"/>
                      </a:lnTo>
                      <a:lnTo>
                        <a:pt x="43" y="49"/>
                      </a:lnTo>
                      <a:lnTo>
                        <a:pt x="43" y="45"/>
                      </a:lnTo>
                      <a:lnTo>
                        <a:pt x="43" y="43"/>
                      </a:lnTo>
                      <a:lnTo>
                        <a:pt x="68" y="35"/>
                      </a:lnTo>
                      <a:lnTo>
                        <a:pt x="79" y="29"/>
                      </a:lnTo>
                      <a:lnTo>
                        <a:pt x="83" y="22"/>
                      </a:lnTo>
                      <a:lnTo>
                        <a:pt x="84" y="16"/>
                      </a:lnTo>
                      <a:lnTo>
                        <a:pt x="86" y="13"/>
                      </a:lnTo>
                      <a:lnTo>
                        <a:pt x="90" y="12"/>
                      </a:lnTo>
                      <a:lnTo>
                        <a:pt x="96" y="13"/>
                      </a:lnTo>
                      <a:lnTo>
                        <a:pt x="101" y="16"/>
                      </a:lnTo>
                      <a:lnTo>
                        <a:pt x="102" y="17"/>
                      </a:lnTo>
                      <a:lnTo>
                        <a:pt x="99" y="25"/>
                      </a:lnTo>
                      <a:lnTo>
                        <a:pt x="99" y="28"/>
                      </a:lnTo>
                      <a:lnTo>
                        <a:pt x="99" y="31"/>
                      </a:lnTo>
                      <a:lnTo>
                        <a:pt x="105" y="36"/>
                      </a:lnTo>
                      <a:lnTo>
                        <a:pt x="109" y="34"/>
                      </a:lnTo>
                      <a:lnTo>
                        <a:pt x="110" y="31"/>
                      </a:lnTo>
                      <a:lnTo>
                        <a:pt x="111" y="27"/>
                      </a:lnTo>
                      <a:lnTo>
                        <a:pt x="113" y="25"/>
                      </a:lnTo>
                      <a:lnTo>
                        <a:pt x="120" y="25"/>
                      </a:lnTo>
                      <a:lnTo>
                        <a:pt x="120" y="28"/>
                      </a:lnTo>
                      <a:lnTo>
                        <a:pt x="120" y="31"/>
                      </a:lnTo>
                      <a:lnTo>
                        <a:pt x="120" y="33"/>
                      </a:lnTo>
                      <a:lnTo>
                        <a:pt x="123" y="28"/>
                      </a:lnTo>
                      <a:lnTo>
                        <a:pt x="123" y="24"/>
                      </a:lnTo>
                      <a:lnTo>
                        <a:pt x="125" y="21"/>
                      </a:lnTo>
                      <a:lnTo>
                        <a:pt x="126" y="18"/>
                      </a:lnTo>
                      <a:lnTo>
                        <a:pt x="126" y="16"/>
                      </a:lnTo>
                      <a:lnTo>
                        <a:pt x="126" y="15"/>
                      </a:lnTo>
                      <a:lnTo>
                        <a:pt x="127" y="13"/>
                      </a:lnTo>
                      <a:lnTo>
                        <a:pt x="135" y="9"/>
                      </a:lnTo>
                      <a:lnTo>
                        <a:pt x="138" y="5"/>
                      </a:lnTo>
                      <a:lnTo>
                        <a:pt x="143" y="0"/>
                      </a:lnTo>
                      <a:lnTo>
                        <a:pt x="149" y="0"/>
                      </a:lnTo>
                      <a:lnTo>
                        <a:pt x="156" y="3"/>
                      </a:lnTo>
                      <a:lnTo>
                        <a:pt x="156" y="5"/>
                      </a:lnTo>
                      <a:lnTo>
                        <a:pt x="157" y="7"/>
                      </a:lnTo>
                      <a:lnTo>
                        <a:pt x="156" y="10"/>
                      </a:lnTo>
                      <a:lnTo>
                        <a:pt x="156" y="12"/>
                      </a:lnTo>
                      <a:lnTo>
                        <a:pt x="156" y="15"/>
                      </a:lnTo>
                      <a:lnTo>
                        <a:pt x="159" y="17"/>
                      </a:lnTo>
                      <a:lnTo>
                        <a:pt x="159" y="18"/>
                      </a:lnTo>
                      <a:lnTo>
                        <a:pt x="161" y="21"/>
                      </a:lnTo>
                      <a:lnTo>
                        <a:pt x="163" y="23"/>
                      </a:lnTo>
                      <a:lnTo>
                        <a:pt x="167" y="25"/>
                      </a:lnTo>
                      <a:lnTo>
                        <a:pt x="168" y="28"/>
                      </a:lnTo>
                      <a:lnTo>
                        <a:pt x="168" y="35"/>
                      </a:lnTo>
                      <a:lnTo>
                        <a:pt x="165" y="36"/>
                      </a:lnTo>
                      <a:lnTo>
                        <a:pt x="164" y="39"/>
                      </a:lnTo>
                      <a:lnTo>
                        <a:pt x="164" y="40"/>
                      </a:lnTo>
                      <a:lnTo>
                        <a:pt x="167" y="42"/>
                      </a:lnTo>
                      <a:lnTo>
                        <a:pt x="167" y="45"/>
                      </a:lnTo>
                      <a:lnTo>
                        <a:pt x="161" y="48"/>
                      </a:lnTo>
                      <a:lnTo>
                        <a:pt x="156" y="48"/>
                      </a:lnTo>
                      <a:lnTo>
                        <a:pt x="152" y="49"/>
                      </a:lnTo>
                      <a:lnTo>
                        <a:pt x="150" y="52"/>
                      </a:lnTo>
                      <a:lnTo>
                        <a:pt x="147" y="58"/>
                      </a:lnTo>
                      <a:lnTo>
                        <a:pt x="145" y="59"/>
                      </a:lnTo>
                      <a:lnTo>
                        <a:pt x="141" y="65"/>
                      </a:lnTo>
                      <a:lnTo>
                        <a:pt x="137" y="73"/>
                      </a:lnTo>
                      <a:lnTo>
                        <a:pt x="134" y="89"/>
                      </a:lnTo>
                      <a:lnTo>
                        <a:pt x="135" y="94"/>
                      </a:lnTo>
                      <a:lnTo>
                        <a:pt x="139" y="96"/>
                      </a:lnTo>
                      <a:lnTo>
                        <a:pt x="143" y="95"/>
                      </a:lnTo>
                      <a:lnTo>
                        <a:pt x="145" y="94"/>
                      </a:lnTo>
                      <a:lnTo>
                        <a:pt x="149" y="96"/>
                      </a:lnTo>
                      <a:lnTo>
                        <a:pt x="149" y="97"/>
                      </a:lnTo>
                      <a:lnTo>
                        <a:pt x="150" y="99"/>
                      </a:lnTo>
                      <a:lnTo>
                        <a:pt x="157" y="95"/>
                      </a:lnTo>
                      <a:lnTo>
                        <a:pt x="159" y="96"/>
                      </a:lnTo>
                      <a:lnTo>
                        <a:pt x="162" y="102"/>
                      </a:lnTo>
                      <a:lnTo>
                        <a:pt x="158" y="114"/>
                      </a:lnTo>
                      <a:lnTo>
                        <a:pt x="155" y="117"/>
                      </a:lnTo>
                      <a:lnTo>
                        <a:pt x="155" y="120"/>
                      </a:lnTo>
                      <a:lnTo>
                        <a:pt x="157" y="125"/>
                      </a:lnTo>
                      <a:lnTo>
                        <a:pt x="156" y="127"/>
                      </a:lnTo>
                      <a:lnTo>
                        <a:pt x="155" y="132"/>
                      </a:lnTo>
                      <a:lnTo>
                        <a:pt x="152" y="133"/>
                      </a:lnTo>
                      <a:lnTo>
                        <a:pt x="152" y="139"/>
                      </a:lnTo>
                      <a:lnTo>
                        <a:pt x="157" y="144"/>
                      </a:lnTo>
                      <a:lnTo>
                        <a:pt x="156" y="148"/>
                      </a:lnTo>
                      <a:lnTo>
                        <a:pt x="155" y="155"/>
                      </a:lnTo>
                      <a:lnTo>
                        <a:pt x="157" y="159"/>
                      </a:lnTo>
                      <a:lnTo>
                        <a:pt x="161" y="161"/>
                      </a:lnTo>
                      <a:lnTo>
                        <a:pt x="163" y="163"/>
                      </a:lnTo>
                      <a:lnTo>
                        <a:pt x="164" y="167"/>
                      </a:lnTo>
                      <a:lnTo>
                        <a:pt x="164" y="172"/>
                      </a:lnTo>
                      <a:lnTo>
                        <a:pt x="163" y="177"/>
                      </a:lnTo>
                      <a:lnTo>
                        <a:pt x="158" y="178"/>
                      </a:lnTo>
                      <a:lnTo>
                        <a:pt x="156" y="181"/>
                      </a:lnTo>
                      <a:lnTo>
                        <a:pt x="149" y="179"/>
                      </a:lnTo>
                      <a:lnTo>
                        <a:pt x="149" y="177"/>
                      </a:lnTo>
                      <a:lnTo>
                        <a:pt x="145" y="174"/>
                      </a:lnTo>
                      <a:lnTo>
                        <a:pt x="138" y="177"/>
                      </a:lnTo>
                      <a:lnTo>
                        <a:pt x="134" y="172"/>
                      </a:lnTo>
                      <a:lnTo>
                        <a:pt x="133" y="168"/>
                      </a:lnTo>
                      <a:lnTo>
                        <a:pt x="127" y="167"/>
                      </a:lnTo>
                      <a:lnTo>
                        <a:pt x="123" y="172"/>
                      </a:lnTo>
                      <a:lnTo>
                        <a:pt x="122" y="173"/>
                      </a:lnTo>
                      <a:lnTo>
                        <a:pt x="119" y="174"/>
                      </a:lnTo>
                      <a:lnTo>
                        <a:pt x="114" y="173"/>
                      </a:lnTo>
                      <a:lnTo>
                        <a:pt x="107" y="187"/>
                      </a:lnTo>
                      <a:lnTo>
                        <a:pt x="108" y="195"/>
                      </a:lnTo>
                      <a:lnTo>
                        <a:pt x="105" y="198"/>
                      </a:lnTo>
                      <a:lnTo>
                        <a:pt x="104" y="202"/>
                      </a:lnTo>
                      <a:lnTo>
                        <a:pt x="105" y="203"/>
                      </a:lnTo>
                      <a:lnTo>
                        <a:pt x="108" y="207"/>
                      </a:lnTo>
                      <a:lnTo>
                        <a:pt x="111" y="209"/>
                      </a:lnTo>
                      <a:lnTo>
                        <a:pt x="113" y="213"/>
                      </a:lnTo>
                      <a:lnTo>
                        <a:pt x="110" y="217"/>
                      </a:lnTo>
                      <a:lnTo>
                        <a:pt x="108" y="221"/>
                      </a:lnTo>
                      <a:lnTo>
                        <a:pt x="105" y="227"/>
                      </a:lnTo>
                      <a:lnTo>
                        <a:pt x="105" y="233"/>
                      </a:lnTo>
                      <a:lnTo>
                        <a:pt x="104" y="237"/>
                      </a:lnTo>
                      <a:lnTo>
                        <a:pt x="103" y="239"/>
                      </a:lnTo>
                      <a:lnTo>
                        <a:pt x="102" y="243"/>
                      </a:lnTo>
                      <a:lnTo>
                        <a:pt x="102" y="245"/>
                      </a:lnTo>
                      <a:lnTo>
                        <a:pt x="102" y="250"/>
                      </a:lnTo>
                      <a:lnTo>
                        <a:pt x="99" y="255"/>
                      </a:lnTo>
                      <a:lnTo>
                        <a:pt x="96" y="257"/>
                      </a:lnTo>
                      <a:lnTo>
                        <a:pt x="91" y="259"/>
                      </a:lnTo>
                      <a:lnTo>
                        <a:pt x="84" y="263"/>
                      </a:lnTo>
                      <a:lnTo>
                        <a:pt x="80" y="267"/>
                      </a:lnTo>
                      <a:lnTo>
                        <a:pt x="77" y="271"/>
                      </a:lnTo>
                      <a:lnTo>
                        <a:pt x="73" y="274"/>
                      </a:lnTo>
                      <a:lnTo>
                        <a:pt x="66" y="275"/>
                      </a:lnTo>
                      <a:lnTo>
                        <a:pt x="65" y="274"/>
                      </a:lnTo>
                      <a:lnTo>
                        <a:pt x="61" y="274"/>
                      </a:lnTo>
                      <a:lnTo>
                        <a:pt x="59" y="275"/>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34" name="Freeform 190"/>
                <p:cNvSpPr>
                  <a:spLocks/>
                </p:cNvSpPr>
                <p:nvPr/>
              </p:nvSpPr>
              <p:spPr bwMode="auto">
                <a:xfrm rot="1627522">
                  <a:off x="2521" y="2919"/>
                  <a:ext cx="206" cy="292"/>
                </a:xfrm>
                <a:custGeom>
                  <a:avLst/>
                  <a:gdLst>
                    <a:gd name="T0" fmla="*/ 35 w 164"/>
                    <a:gd name="T1" fmla="*/ 196 h 196"/>
                    <a:gd name="T2" fmla="*/ 27 w 164"/>
                    <a:gd name="T3" fmla="*/ 183 h 196"/>
                    <a:gd name="T4" fmla="*/ 14 w 164"/>
                    <a:gd name="T5" fmla="*/ 186 h 196"/>
                    <a:gd name="T6" fmla="*/ 9 w 164"/>
                    <a:gd name="T7" fmla="*/ 176 h 196"/>
                    <a:gd name="T8" fmla="*/ 15 w 164"/>
                    <a:gd name="T9" fmla="*/ 160 h 196"/>
                    <a:gd name="T10" fmla="*/ 11 w 164"/>
                    <a:gd name="T11" fmla="*/ 143 h 196"/>
                    <a:gd name="T12" fmla="*/ 6 w 164"/>
                    <a:gd name="T13" fmla="*/ 135 h 196"/>
                    <a:gd name="T14" fmla="*/ 3 w 164"/>
                    <a:gd name="T15" fmla="*/ 124 h 196"/>
                    <a:gd name="T16" fmla="*/ 1 w 164"/>
                    <a:gd name="T17" fmla="*/ 106 h 196"/>
                    <a:gd name="T18" fmla="*/ 12 w 164"/>
                    <a:gd name="T19" fmla="*/ 96 h 196"/>
                    <a:gd name="T20" fmla="*/ 29 w 164"/>
                    <a:gd name="T21" fmla="*/ 98 h 196"/>
                    <a:gd name="T22" fmla="*/ 39 w 164"/>
                    <a:gd name="T23" fmla="*/ 99 h 196"/>
                    <a:gd name="T24" fmla="*/ 53 w 164"/>
                    <a:gd name="T25" fmla="*/ 92 h 196"/>
                    <a:gd name="T26" fmla="*/ 51 w 164"/>
                    <a:gd name="T27" fmla="*/ 77 h 196"/>
                    <a:gd name="T28" fmla="*/ 44 w 164"/>
                    <a:gd name="T29" fmla="*/ 74 h 196"/>
                    <a:gd name="T30" fmla="*/ 51 w 164"/>
                    <a:gd name="T31" fmla="*/ 57 h 196"/>
                    <a:gd name="T32" fmla="*/ 51 w 164"/>
                    <a:gd name="T33" fmla="*/ 51 h 196"/>
                    <a:gd name="T34" fmla="*/ 65 w 164"/>
                    <a:gd name="T35" fmla="*/ 36 h 196"/>
                    <a:gd name="T36" fmla="*/ 67 w 164"/>
                    <a:gd name="T37" fmla="*/ 22 h 196"/>
                    <a:gd name="T38" fmla="*/ 78 w 164"/>
                    <a:gd name="T39" fmla="*/ 16 h 196"/>
                    <a:gd name="T40" fmla="*/ 89 w 164"/>
                    <a:gd name="T41" fmla="*/ 27 h 196"/>
                    <a:gd name="T42" fmla="*/ 96 w 164"/>
                    <a:gd name="T43" fmla="*/ 18 h 196"/>
                    <a:gd name="T44" fmla="*/ 105 w 164"/>
                    <a:gd name="T45" fmla="*/ 6 h 196"/>
                    <a:gd name="T46" fmla="*/ 117 w 164"/>
                    <a:gd name="T47" fmla="*/ 4 h 196"/>
                    <a:gd name="T48" fmla="*/ 128 w 164"/>
                    <a:gd name="T49" fmla="*/ 8 h 196"/>
                    <a:gd name="T50" fmla="*/ 139 w 164"/>
                    <a:gd name="T51" fmla="*/ 10 h 196"/>
                    <a:gd name="T52" fmla="*/ 149 w 164"/>
                    <a:gd name="T53" fmla="*/ 11 h 196"/>
                    <a:gd name="T54" fmla="*/ 159 w 164"/>
                    <a:gd name="T55" fmla="*/ 23 h 196"/>
                    <a:gd name="T56" fmla="*/ 162 w 164"/>
                    <a:gd name="T57" fmla="*/ 35 h 196"/>
                    <a:gd name="T58" fmla="*/ 158 w 164"/>
                    <a:gd name="T59" fmla="*/ 50 h 196"/>
                    <a:gd name="T60" fmla="*/ 153 w 164"/>
                    <a:gd name="T61" fmla="*/ 62 h 196"/>
                    <a:gd name="T62" fmla="*/ 158 w 164"/>
                    <a:gd name="T63" fmla="*/ 71 h 196"/>
                    <a:gd name="T64" fmla="*/ 151 w 164"/>
                    <a:gd name="T65" fmla="*/ 84 h 196"/>
                    <a:gd name="T66" fmla="*/ 145 w 164"/>
                    <a:gd name="T67" fmla="*/ 93 h 196"/>
                    <a:gd name="T68" fmla="*/ 135 w 164"/>
                    <a:gd name="T69" fmla="*/ 98 h 196"/>
                    <a:gd name="T70" fmla="*/ 137 w 164"/>
                    <a:gd name="T71" fmla="*/ 106 h 196"/>
                    <a:gd name="T72" fmla="*/ 147 w 164"/>
                    <a:gd name="T73" fmla="*/ 120 h 196"/>
                    <a:gd name="T74" fmla="*/ 153 w 164"/>
                    <a:gd name="T75" fmla="*/ 136 h 196"/>
                    <a:gd name="T76" fmla="*/ 157 w 164"/>
                    <a:gd name="T77" fmla="*/ 149 h 196"/>
                    <a:gd name="T78" fmla="*/ 163 w 164"/>
                    <a:gd name="T79" fmla="*/ 156 h 196"/>
                    <a:gd name="T80" fmla="*/ 159 w 164"/>
                    <a:gd name="T81" fmla="*/ 167 h 196"/>
                    <a:gd name="T82" fmla="*/ 155 w 164"/>
                    <a:gd name="T83" fmla="*/ 179 h 196"/>
                    <a:gd name="T84" fmla="*/ 146 w 164"/>
                    <a:gd name="T85" fmla="*/ 184 h 196"/>
                    <a:gd name="T86" fmla="*/ 137 w 164"/>
                    <a:gd name="T87" fmla="*/ 192 h 196"/>
                    <a:gd name="T88" fmla="*/ 131 w 164"/>
                    <a:gd name="T89" fmla="*/ 185 h 196"/>
                    <a:gd name="T90" fmla="*/ 122 w 164"/>
                    <a:gd name="T91" fmla="*/ 180 h 196"/>
                    <a:gd name="T92" fmla="*/ 111 w 164"/>
                    <a:gd name="T93" fmla="*/ 182 h 196"/>
                    <a:gd name="T94" fmla="*/ 99 w 164"/>
                    <a:gd name="T95" fmla="*/ 173 h 196"/>
                    <a:gd name="T96" fmla="*/ 92 w 164"/>
                    <a:gd name="T97" fmla="*/ 161 h 196"/>
                    <a:gd name="T98" fmla="*/ 80 w 164"/>
                    <a:gd name="T99" fmla="*/ 159 h 196"/>
                    <a:gd name="T100" fmla="*/ 69 w 164"/>
                    <a:gd name="T101" fmla="*/ 162 h 196"/>
                    <a:gd name="T102" fmla="*/ 60 w 164"/>
                    <a:gd name="T103" fmla="*/ 166 h 196"/>
                    <a:gd name="T104" fmla="*/ 50 w 164"/>
                    <a:gd name="T105" fmla="*/ 174 h 196"/>
                    <a:gd name="T106" fmla="*/ 43 w 164"/>
                    <a:gd name="T107" fmla="*/ 189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4" h="196">
                      <a:moveTo>
                        <a:pt x="42" y="191"/>
                      </a:moveTo>
                      <a:lnTo>
                        <a:pt x="41" y="192"/>
                      </a:lnTo>
                      <a:lnTo>
                        <a:pt x="36" y="196"/>
                      </a:lnTo>
                      <a:lnTo>
                        <a:pt x="35" y="196"/>
                      </a:lnTo>
                      <a:lnTo>
                        <a:pt x="32" y="195"/>
                      </a:lnTo>
                      <a:lnTo>
                        <a:pt x="31" y="191"/>
                      </a:lnTo>
                      <a:lnTo>
                        <a:pt x="29" y="188"/>
                      </a:lnTo>
                      <a:lnTo>
                        <a:pt x="27" y="183"/>
                      </a:lnTo>
                      <a:lnTo>
                        <a:pt x="26" y="183"/>
                      </a:lnTo>
                      <a:lnTo>
                        <a:pt x="23" y="185"/>
                      </a:lnTo>
                      <a:lnTo>
                        <a:pt x="19" y="186"/>
                      </a:lnTo>
                      <a:lnTo>
                        <a:pt x="14" y="186"/>
                      </a:lnTo>
                      <a:lnTo>
                        <a:pt x="11" y="186"/>
                      </a:lnTo>
                      <a:lnTo>
                        <a:pt x="11" y="185"/>
                      </a:lnTo>
                      <a:lnTo>
                        <a:pt x="8" y="183"/>
                      </a:lnTo>
                      <a:lnTo>
                        <a:pt x="9" y="176"/>
                      </a:lnTo>
                      <a:lnTo>
                        <a:pt x="12" y="170"/>
                      </a:lnTo>
                      <a:lnTo>
                        <a:pt x="14" y="166"/>
                      </a:lnTo>
                      <a:lnTo>
                        <a:pt x="15" y="162"/>
                      </a:lnTo>
                      <a:lnTo>
                        <a:pt x="15" y="160"/>
                      </a:lnTo>
                      <a:lnTo>
                        <a:pt x="14" y="155"/>
                      </a:lnTo>
                      <a:lnTo>
                        <a:pt x="13" y="149"/>
                      </a:lnTo>
                      <a:lnTo>
                        <a:pt x="12" y="147"/>
                      </a:lnTo>
                      <a:lnTo>
                        <a:pt x="11" y="143"/>
                      </a:lnTo>
                      <a:lnTo>
                        <a:pt x="11" y="142"/>
                      </a:lnTo>
                      <a:lnTo>
                        <a:pt x="12" y="137"/>
                      </a:lnTo>
                      <a:lnTo>
                        <a:pt x="8" y="136"/>
                      </a:lnTo>
                      <a:lnTo>
                        <a:pt x="6" y="135"/>
                      </a:lnTo>
                      <a:lnTo>
                        <a:pt x="6" y="130"/>
                      </a:lnTo>
                      <a:lnTo>
                        <a:pt x="6" y="125"/>
                      </a:lnTo>
                      <a:lnTo>
                        <a:pt x="6" y="124"/>
                      </a:lnTo>
                      <a:lnTo>
                        <a:pt x="3" y="124"/>
                      </a:lnTo>
                      <a:lnTo>
                        <a:pt x="2" y="123"/>
                      </a:lnTo>
                      <a:lnTo>
                        <a:pt x="1" y="120"/>
                      </a:lnTo>
                      <a:lnTo>
                        <a:pt x="0" y="119"/>
                      </a:lnTo>
                      <a:lnTo>
                        <a:pt x="1" y="106"/>
                      </a:lnTo>
                      <a:lnTo>
                        <a:pt x="2" y="102"/>
                      </a:lnTo>
                      <a:lnTo>
                        <a:pt x="3" y="99"/>
                      </a:lnTo>
                      <a:lnTo>
                        <a:pt x="7" y="96"/>
                      </a:lnTo>
                      <a:lnTo>
                        <a:pt x="12" y="96"/>
                      </a:lnTo>
                      <a:lnTo>
                        <a:pt x="17" y="99"/>
                      </a:lnTo>
                      <a:lnTo>
                        <a:pt x="21" y="101"/>
                      </a:lnTo>
                      <a:lnTo>
                        <a:pt x="24" y="99"/>
                      </a:lnTo>
                      <a:lnTo>
                        <a:pt x="29" y="98"/>
                      </a:lnTo>
                      <a:lnTo>
                        <a:pt x="35" y="95"/>
                      </a:lnTo>
                      <a:lnTo>
                        <a:pt x="37" y="96"/>
                      </a:lnTo>
                      <a:lnTo>
                        <a:pt x="38" y="98"/>
                      </a:lnTo>
                      <a:lnTo>
                        <a:pt x="39" y="99"/>
                      </a:lnTo>
                      <a:lnTo>
                        <a:pt x="42" y="98"/>
                      </a:lnTo>
                      <a:lnTo>
                        <a:pt x="48" y="96"/>
                      </a:lnTo>
                      <a:lnTo>
                        <a:pt x="50" y="95"/>
                      </a:lnTo>
                      <a:lnTo>
                        <a:pt x="53" y="92"/>
                      </a:lnTo>
                      <a:lnTo>
                        <a:pt x="54" y="89"/>
                      </a:lnTo>
                      <a:lnTo>
                        <a:pt x="54" y="84"/>
                      </a:lnTo>
                      <a:lnTo>
                        <a:pt x="53" y="80"/>
                      </a:lnTo>
                      <a:lnTo>
                        <a:pt x="51" y="77"/>
                      </a:lnTo>
                      <a:lnTo>
                        <a:pt x="49" y="77"/>
                      </a:lnTo>
                      <a:lnTo>
                        <a:pt x="48" y="76"/>
                      </a:lnTo>
                      <a:lnTo>
                        <a:pt x="45" y="75"/>
                      </a:lnTo>
                      <a:lnTo>
                        <a:pt x="44" y="74"/>
                      </a:lnTo>
                      <a:lnTo>
                        <a:pt x="45" y="62"/>
                      </a:lnTo>
                      <a:lnTo>
                        <a:pt x="45" y="59"/>
                      </a:lnTo>
                      <a:lnTo>
                        <a:pt x="48" y="58"/>
                      </a:lnTo>
                      <a:lnTo>
                        <a:pt x="51" y="57"/>
                      </a:lnTo>
                      <a:lnTo>
                        <a:pt x="51" y="56"/>
                      </a:lnTo>
                      <a:lnTo>
                        <a:pt x="51" y="53"/>
                      </a:lnTo>
                      <a:lnTo>
                        <a:pt x="50" y="52"/>
                      </a:lnTo>
                      <a:lnTo>
                        <a:pt x="51" y="51"/>
                      </a:lnTo>
                      <a:lnTo>
                        <a:pt x="56" y="50"/>
                      </a:lnTo>
                      <a:lnTo>
                        <a:pt x="60" y="46"/>
                      </a:lnTo>
                      <a:lnTo>
                        <a:pt x="63" y="41"/>
                      </a:lnTo>
                      <a:lnTo>
                        <a:pt x="65" y="36"/>
                      </a:lnTo>
                      <a:lnTo>
                        <a:pt x="65" y="33"/>
                      </a:lnTo>
                      <a:lnTo>
                        <a:pt x="63" y="30"/>
                      </a:lnTo>
                      <a:lnTo>
                        <a:pt x="66" y="24"/>
                      </a:lnTo>
                      <a:lnTo>
                        <a:pt x="67" y="22"/>
                      </a:lnTo>
                      <a:lnTo>
                        <a:pt x="69" y="22"/>
                      </a:lnTo>
                      <a:lnTo>
                        <a:pt x="72" y="21"/>
                      </a:lnTo>
                      <a:lnTo>
                        <a:pt x="77" y="17"/>
                      </a:lnTo>
                      <a:lnTo>
                        <a:pt x="78" y="16"/>
                      </a:lnTo>
                      <a:lnTo>
                        <a:pt x="80" y="17"/>
                      </a:lnTo>
                      <a:lnTo>
                        <a:pt x="86" y="21"/>
                      </a:lnTo>
                      <a:lnTo>
                        <a:pt x="86" y="26"/>
                      </a:lnTo>
                      <a:lnTo>
                        <a:pt x="89" y="27"/>
                      </a:lnTo>
                      <a:lnTo>
                        <a:pt x="89" y="26"/>
                      </a:lnTo>
                      <a:lnTo>
                        <a:pt x="92" y="26"/>
                      </a:lnTo>
                      <a:lnTo>
                        <a:pt x="95" y="22"/>
                      </a:lnTo>
                      <a:lnTo>
                        <a:pt x="96" y="18"/>
                      </a:lnTo>
                      <a:lnTo>
                        <a:pt x="98" y="14"/>
                      </a:lnTo>
                      <a:lnTo>
                        <a:pt x="99" y="10"/>
                      </a:lnTo>
                      <a:lnTo>
                        <a:pt x="102" y="8"/>
                      </a:lnTo>
                      <a:lnTo>
                        <a:pt x="105" y="6"/>
                      </a:lnTo>
                      <a:lnTo>
                        <a:pt x="108" y="3"/>
                      </a:lnTo>
                      <a:lnTo>
                        <a:pt x="110" y="0"/>
                      </a:lnTo>
                      <a:lnTo>
                        <a:pt x="114" y="2"/>
                      </a:lnTo>
                      <a:lnTo>
                        <a:pt x="117" y="4"/>
                      </a:lnTo>
                      <a:lnTo>
                        <a:pt x="121" y="2"/>
                      </a:lnTo>
                      <a:lnTo>
                        <a:pt x="125" y="3"/>
                      </a:lnTo>
                      <a:lnTo>
                        <a:pt x="126" y="6"/>
                      </a:lnTo>
                      <a:lnTo>
                        <a:pt x="128" y="8"/>
                      </a:lnTo>
                      <a:lnTo>
                        <a:pt x="132" y="5"/>
                      </a:lnTo>
                      <a:lnTo>
                        <a:pt x="134" y="5"/>
                      </a:lnTo>
                      <a:lnTo>
                        <a:pt x="137" y="6"/>
                      </a:lnTo>
                      <a:lnTo>
                        <a:pt x="139" y="10"/>
                      </a:lnTo>
                      <a:lnTo>
                        <a:pt x="140" y="11"/>
                      </a:lnTo>
                      <a:lnTo>
                        <a:pt x="144" y="10"/>
                      </a:lnTo>
                      <a:lnTo>
                        <a:pt x="146" y="10"/>
                      </a:lnTo>
                      <a:lnTo>
                        <a:pt x="149" y="11"/>
                      </a:lnTo>
                      <a:lnTo>
                        <a:pt x="151" y="15"/>
                      </a:lnTo>
                      <a:lnTo>
                        <a:pt x="151" y="16"/>
                      </a:lnTo>
                      <a:lnTo>
                        <a:pt x="152" y="17"/>
                      </a:lnTo>
                      <a:lnTo>
                        <a:pt x="159" y="23"/>
                      </a:lnTo>
                      <a:lnTo>
                        <a:pt x="162" y="27"/>
                      </a:lnTo>
                      <a:lnTo>
                        <a:pt x="163" y="30"/>
                      </a:lnTo>
                      <a:lnTo>
                        <a:pt x="163" y="32"/>
                      </a:lnTo>
                      <a:lnTo>
                        <a:pt x="162" y="35"/>
                      </a:lnTo>
                      <a:lnTo>
                        <a:pt x="159" y="39"/>
                      </a:lnTo>
                      <a:lnTo>
                        <a:pt x="157" y="44"/>
                      </a:lnTo>
                      <a:lnTo>
                        <a:pt x="157" y="45"/>
                      </a:lnTo>
                      <a:lnTo>
                        <a:pt x="158" y="50"/>
                      </a:lnTo>
                      <a:lnTo>
                        <a:pt x="158" y="53"/>
                      </a:lnTo>
                      <a:lnTo>
                        <a:pt x="155" y="57"/>
                      </a:lnTo>
                      <a:lnTo>
                        <a:pt x="153" y="59"/>
                      </a:lnTo>
                      <a:lnTo>
                        <a:pt x="153" y="62"/>
                      </a:lnTo>
                      <a:lnTo>
                        <a:pt x="155" y="64"/>
                      </a:lnTo>
                      <a:lnTo>
                        <a:pt x="158" y="66"/>
                      </a:lnTo>
                      <a:lnTo>
                        <a:pt x="159" y="69"/>
                      </a:lnTo>
                      <a:lnTo>
                        <a:pt x="158" y="71"/>
                      </a:lnTo>
                      <a:lnTo>
                        <a:pt x="156" y="75"/>
                      </a:lnTo>
                      <a:lnTo>
                        <a:pt x="155" y="77"/>
                      </a:lnTo>
                      <a:lnTo>
                        <a:pt x="153" y="81"/>
                      </a:lnTo>
                      <a:lnTo>
                        <a:pt x="151" y="84"/>
                      </a:lnTo>
                      <a:lnTo>
                        <a:pt x="149" y="87"/>
                      </a:lnTo>
                      <a:lnTo>
                        <a:pt x="147" y="88"/>
                      </a:lnTo>
                      <a:lnTo>
                        <a:pt x="146" y="90"/>
                      </a:lnTo>
                      <a:lnTo>
                        <a:pt x="145" y="93"/>
                      </a:lnTo>
                      <a:lnTo>
                        <a:pt x="141" y="93"/>
                      </a:lnTo>
                      <a:lnTo>
                        <a:pt x="139" y="93"/>
                      </a:lnTo>
                      <a:lnTo>
                        <a:pt x="137" y="94"/>
                      </a:lnTo>
                      <a:lnTo>
                        <a:pt x="135" y="98"/>
                      </a:lnTo>
                      <a:lnTo>
                        <a:pt x="133" y="101"/>
                      </a:lnTo>
                      <a:lnTo>
                        <a:pt x="132" y="104"/>
                      </a:lnTo>
                      <a:lnTo>
                        <a:pt x="133" y="105"/>
                      </a:lnTo>
                      <a:lnTo>
                        <a:pt x="137" y="106"/>
                      </a:lnTo>
                      <a:lnTo>
                        <a:pt x="138" y="110"/>
                      </a:lnTo>
                      <a:lnTo>
                        <a:pt x="144" y="114"/>
                      </a:lnTo>
                      <a:lnTo>
                        <a:pt x="147" y="117"/>
                      </a:lnTo>
                      <a:lnTo>
                        <a:pt x="147" y="120"/>
                      </a:lnTo>
                      <a:lnTo>
                        <a:pt x="152" y="126"/>
                      </a:lnTo>
                      <a:lnTo>
                        <a:pt x="153" y="129"/>
                      </a:lnTo>
                      <a:lnTo>
                        <a:pt x="155" y="132"/>
                      </a:lnTo>
                      <a:lnTo>
                        <a:pt x="153" y="136"/>
                      </a:lnTo>
                      <a:lnTo>
                        <a:pt x="152" y="138"/>
                      </a:lnTo>
                      <a:lnTo>
                        <a:pt x="151" y="140"/>
                      </a:lnTo>
                      <a:lnTo>
                        <a:pt x="155" y="148"/>
                      </a:lnTo>
                      <a:lnTo>
                        <a:pt x="157" y="149"/>
                      </a:lnTo>
                      <a:lnTo>
                        <a:pt x="161" y="150"/>
                      </a:lnTo>
                      <a:lnTo>
                        <a:pt x="163" y="152"/>
                      </a:lnTo>
                      <a:lnTo>
                        <a:pt x="164" y="153"/>
                      </a:lnTo>
                      <a:lnTo>
                        <a:pt x="163" y="156"/>
                      </a:lnTo>
                      <a:lnTo>
                        <a:pt x="162" y="160"/>
                      </a:lnTo>
                      <a:lnTo>
                        <a:pt x="161" y="162"/>
                      </a:lnTo>
                      <a:lnTo>
                        <a:pt x="159" y="165"/>
                      </a:lnTo>
                      <a:lnTo>
                        <a:pt x="159" y="167"/>
                      </a:lnTo>
                      <a:lnTo>
                        <a:pt x="158" y="170"/>
                      </a:lnTo>
                      <a:lnTo>
                        <a:pt x="156" y="173"/>
                      </a:lnTo>
                      <a:lnTo>
                        <a:pt x="156" y="177"/>
                      </a:lnTo>
                      <a:lnTo>
                        <a:pt x="155" y="179"/>
                      </a:lnTo>
                      <a:lnTo>
                        <a:pt x="153" y="182"/>
                      </a:lnTo>
                      <a:lnTo>
                        <a:pt x="150" y="183"/>
                      </a:lnTo>
                      <a:lnTo>
                        <a:pt x="149" y="184"/>
                      </a:lnTo>
                      <a:lnTo>
                        <a:pt x="146" y="184"/>
                      </a:lnTo>
                      <a:lnTo>
                        <a:pt x="144" y="188"/>
                      </a:lnTo>
                      <a:lnTo>
                        <a:pt x="141" y="190"/>
                      </a:lnTo>
                      <a:lnTo>
                        <a:pt x="140" y="192"/>
                      </a:lnTo>
                      <a:lnTo>
                        <a:pt x="137" y="192"/>
                      </a:lnTo>
                      <a:lnTo>
                        <a:pt x="134" y="191"/>
                      </a:lnTo>
                      <a:lnTo>
                        <a:pt x="132" y="190"/>
                      </a:lnTo>
                      <a:lnTo>
                        <a:pt x="132" y="188"/>
                      </a:lnTo>
                      <a:lnTo>
                        <a:pt x="131" y="185"/>
                      </a:lnTo>
                      <a:lnTo>
                        <a:pt x="129" y="183"/>
                      </a:lnTo>
                      <a:lnTo>
                        <a:pt x="128" y="182"/>
                      </a:lnTo>
                      <a:lnTo>
                        <a:pt x="126" y="180"/>
                      </a:lnTo>
                      <a:lnTo>
                        <a:pt x="122" y="180"/>
                      </a:lnTo>
                      <a:lnTo>
                        <a:pt x="120" y="182"/>
                      </a:lnTo>
                      <a:lnTo>
                        <a:pt x="117" y="184"/>
                      </a:lnTo>
                      <a:lnTo>
                        <a:pt x="114" y="183"/>
                      </a:lnTo>
                      <a:lnTo>
                        <a:pt x="111" y="182"/>
                      </a:lnTo>
                      <a:lnTo>
                        <a:pt x="107" y="180"/>
                      </a:lnTo>
                      <a:lnTo>
                        <a:pt x="103" y="179"/>
                      </a:lnTo>
                      <a:lnTo>
                        <a:pt x="101" y="177"/>
                      </a:lnTo>
                      <a:lnTo>
                        <a:pt x="99" y="173"/>
                      </a:lnTo>
                      <a:lnTo>
                        <a:pt x="97" y="171"/>
                      </a:lnTo>
                      <a:lnTo>
                        <a:pt x="95" y="168"/>
                      </a:lnTo>
                      <a:lnTo>
                        <a:pt x="93" y="164"/>
                      </a:lnTo>
                      <a:lnTo>
                        <a:pt x="92" y="161"/>
                      </a:lnTo>
                      <a:lnTo>
                        <a:pt x="89" y="162"/>
                      </a:lnTo>
                      <a:lnTo>
                        <a:pt x="86" y="162"/>
                      </a:lnTo>
                      <a:lnTo>
                        <a:pt x="83" y="160"/>
                      </a:lnTo>
                      <a:lnTo>
                        <a:pt x="80" y="159"/>
                      </a:lnTo>
                      <a:lnTo>
                        <a:pt x="77" y="160"/>
                      </a:lnTo>
                      <a:lnTo>
                        <a:pt x="74" y="161"/>
                      </a:lnTo>
                      <a:lnTo>
                        <a:pt x="72" y="162"/>
                      </a:lnTo>
                      <a:lnTo>
                        <a:pt x="69" y="162"/>
                      </a:lnTo>
                      <a:lnTo>
                        <a:pt x="67" y="166"/>
                      </a:lnTo>
                      <a:lnTo>
                        <a:pt x="65" y="167"/>
                      </a:lnTo>
                      <a:lnTo>
                        <a:pt x="62" y="167"/>
                      </a:lnTo>
                      <a:lnTo>
                        <a:pt x="60" y="166"/>
                      </a:lnTo>
                      <a:lnTo>
                        <a:pt x="57" y="166"/>
                      </a:lnTo>
                      <a:lnTo>
                        <a:pt x="56" y="168"/>
                      </a:lnTo>
                      <a:lnTo>
                        <a:pt x="53" y="172"/>
                      </a:lnTo>
                      <a:lnTo>
                        <a:pt x="50" y="174"/>
                      </a:lnTo>
                      <a:lnTo>
                        <a:pt x="48" y="179"/>
                      </a:lnTo>
                      <a:lnTo>
                        <a:pt x="45" y="184"/>
                      </a:lnTo>
                      <a:lnTo>
                        <a:pt x="44" y="186"/>
                      </a:lnTo>
                      <a:lnTo>
                        <a:pt x="43" y="189"/>
                      </a:lnTo>
                      <a:lnTo>
                        <a:pt x="42" y="191"/>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35" name="Freeform 191"/>
                <p:cNvSpPr>
                  <a:spLocks/>
                </p:cNvSpPr>
                <p:nvPr/>
              </p:nvSpPr>
              <p:spPr bwMode="auto">
                <a:xfrm rot="1627522">
                  <a:off x="2277" y="3172"/>
                  <a:ext cx="99" cy="194"/>
                </a:xfrm>
                <a:custGeom>
                  <a:avLst/>
                  <a:gdLst>
                    <a:gd name="T0" fmla="*/ 29 w 79"/>
                    <a:gd name="T1" fmla="*/ 126 h 130"/>
                    <a:gd name="T2" fmla="*/ 21 w 79"/>
                    <a:gd name="T3" fmla="*/ 129 h 130"/>
                    <a:gd name="T4" fmla="*/ 15 w 79"/>
                    <a:gd name="T5" fmla="*/ 126 h 130"/>
                    <a:gd name="T6" fmla="*/ 11 w 79"/>
                    <a:gd name="T7" fmla="*/ 129 h 130"/>
                    <a:gd name="T8" fmla="*/ 6 w 79"/>
                    <a:gd name="T9" fmla="*/ 123 h 130"/>
                    <a:gd name="T10" fmla="*/ 7 w 79"/>
                    <a:gd name="T11" fmla="*/ 118 h 130"/>
                    <a:gd name="T12" fmla="*/ 7 w 79"/>
                    <a:gd name="T13" fmla="*/ 112 h 130"/>
                    <a:gd name="T14" fmla="*/ 5 w 79"/>
                    <a:gd name="T15" fmla="*/ 106 h 130"/>
                    <a:gd name="T16" fmla="*/ 1 w 79"/>
                    <a:gd name="T17" fmla="*/ 99 h 130"/>
                    <a:gd name="T18" fmla="*/ 3 w 79"/>
                    <a:gd name="T19" fmla="*/ 90 h 130"/>
                    <a:gd name="T20" fmla="*/ 7 w 79"/>
                    <a:gd name="T21" fmla="*/ 83 h 130"/>
                    <a:gd name="T22" fmla="*/ 9 w 79"/>
                    <a:gd name="T23" fmla="*/ 77 h 130"/>
                    <a:gd name="T24" fmla="*/ 17 w 79"/>
                    <a:gd name="T25" fmla="*/ 75 h 130"/>
                    <a:gd name="T26" fmla="*/ 15 w 79"/>
                    <a:gd name="T27" fmla="*/ 69 h 130"/>
                    <a:gd name="T28" fmla="*/ 12 w 79"/>
                    <a:gd name="T29" fmla="*/ 62 h 130"/>
                    <a:gd name="T30" fmla="*/ 13 w 79"/>
                    <a:gd name="T31" fmla="*/ 51 h 130"/>
                    <a:gd name="T32" fmla="*/ 14 w 79"/>
                    <a:gd name="T33" fmla="*/ 40 h 130"/>
                    <a:gd name="T34" fmla="*/ 14 w 79"/>
                    <a:gd name="T35" fmla="*/ 32 h 130"/>
                    <a:gd name="T36" fmla="*/ 15 w 79"/>
                    <a:gd name="T37" fmla="*/ 24 h 130"/>
                    <a:gd name="T38" fmla="*/ 13 w 79"/>
                    <a:gd name="T39" fmla="*/ 15 h 130"/>
                    <a:gd name="T40" fmla="*/ 17 w 79"/>
                    <a:gd name="T41" fmla="*/ 5 h 130"/>
                    <a:gd name="T42" fmla="*/ 18 w 79"/>
                    <a:gd name="T43" fmla="*/ 0 h 130"/>
                    <a:gd name="T44" fmla="*/ 29 w 79"/>
                    <a:gd name="T45" fmla="*/ 9 h 130"/>
                    <a:gd name="T46" fmla="*/ 33 w 79"/>
                    <a:gd name="T47" fmla="*/ 9 h 130"/>
                    <a:gd name="T48" fmla="*/ 42 w 79"/>
                    <a:gd name="T49" fmla="*/ 12 h 130"/>
                    <a:gd name="T50" fmla="*/ 50 w 79"/>
                    <a:gd name="T51" fmla="*/ 9 h 130"/>
                    <a:gd name="T52" fmla="*/ 56 w 79"/>
                    <a:gd name="T53" fmla="*/ 10 h 130"/>
                    <a:gd name="T54" fmla="*/ 60 w 79"/>
                    <a:gd name="T55" fmla="*/ 8 h 130"/>
                    <a:gd name="T56" fmla="*/ 61 w 79"/>
                    <a:gd name="T57" fmla="*/ 8 h 130"/>
                    <a:gd name="T58" fmla="*/ 66 w 79"/>
                    <a:gd name="T59" fmla="*/ 10 h 130"/>
                    <a:gd name="T60" fmla="*/ 65 w 79"/>
                    <a:gd name="T61" fmla="*/ 17 h 130"/>
                    <a:gd name="T62" fmla="*/ 62 w 79"/>
                    <a:gd name="T63" fmla="*/ 27 h 130"/>
                    <a:gd name="T64" fmla="*/ 67 w 79"/>
                    <a:gd name="T65" fmla="*/ 33 h 130"/>
                    <a:gd name="T66" fmla="*/ 73 w 79"/>
                    <a:gd name="T67" fmla="*/ 34 h 130"/>
                    <a:gd name="T68" fmla="*/ 79 w 79"/>
                    <a:gd name="T69" fmla="*/ 41 h 130"/>
                    <a:gd name="T70" fmla="*/ 78 w 79"/>
                    <a:gd name="T71" fmla="*/ 50 h 130"/>
                    <a:gd name="T72" fmla="*/ 72 w 79"/>
                    <a:gd name="T73" fmla="*/ 51 h 130"/>
                    <a:gd name="T74" fmla="*/ 65 w 79"/>
                    <a:gd name="T75" fmla="*/ 53 h 130"/>
                    <a:gd name="T76" fmla="*/ 66 w 79"/>
                    <a:gd name="T77" fmla="*/ 62 h 130"/>
                    <a:gd name="T78" fmla="*/ 65 w 79"/>
                    <a:gd name="T79" fmla="*/ 70 h 130"/>
                    <a:gd name="T80" fmla="*/ 65 w 79"/>
                    <a:gd name="T81" fmla="*/ 81 h 130"/>
                    <a:gd name="T82" fmla="*/ 63 w 79"/>
                    <a:gd name="T83" fmla="*/ 92 h 130"/>
                    <a:gd name="T84" fmla="*/ 65 w 79"/>
                    <a:gd name="T85" fmla="*/ 105 h 130"/>
                    <a:gd name="T86" fmla="*/ 61 w 79"/>
                    <a:gd name="T87" fmla="*/ 113 h 130"/>
                    <a:gd name="T88" fmla="*/ 51 w 79"/>
                    <a:gd name="T89" fmla="*/ 116 h 130"/>
                    <a:gd name="T90" fmla="*/ 44 w 79"/>
                    <a:gd name="T91" fmla="*/ 122 h 130"/>
                    <a:gd name="T92" fmla="*/ 42 w 79"/>
                    <a:gd name="T93" fmla="*/ 126 h 130"/>
                    <a:gd name="T94" fmla="*/ 35 w 79"/>
                    <a:gd name="T95" fmla="*/ 129 h 130"/>
                    <a:gd name="T96" fmla="*/ 31 w 79"/>
                    <a:gd name="T97" fmla="*/ 128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9" h="130">
                      <a:moveTo>
                        <a:pt x="31" y="128"/>
                      </a:moveTo>
                      <a:lnTo>
                        <a:pt x="29" y="126"/>
                      </a:lnTo>
                      <a:lnTo>
                        <a:pt x="24" y="128"/>
                      </a:lnTo>
                      <a:lnTo>
                        <a:pt x="21" y="129"/>
                      </a:lnTo>
                      <a:lnTo>
                        <a:pt x="19" y="128"/>
                      </a:lnTo>
                      <a:lnTo>
                        <a:pt x="15" y="126"/>
                      </a:lnTo>
                      <a:lnTo>
                        <a:pt x="13" y="128"/>
                      </a:lnTo>
                      <a:lnTo>
                        <a:pt x="11" y="129"/>
                      </a:lnTo>
                      <a:lnTo>
                        <a:pt x="8" y="130"/>
                      </a:lnTo>
                      <a:lnTo>
                        <a:pt x="6" y="123"/>
                      </a:lnTo>
                      <a:lnTo>
                        <a:pt x="6" y="119"/>
                      </a:lnTo>
                      <a:lnTo>
                        <a:pt x="7" y="118"/>
                      </a:lnTo>
                      <a:lnTo>
                        <a:pt x="8" y="116"/>
                      </a:lnTo>
                      <a:lnTo>
                        <a:pt x="7" y="112"/>
                      </a:lnTo>
                      <a:lnTo>
                        <a:pt x="6" y="110"/>
                      </a:lnTo>
                      <a:lnTo>
                        <a:pt x="5" y="106"/>
                      </a:lnTo>
                      <a:lnTo>
                        <a:pt x="5" y="104"/>
                      </a:lnTo>
                      <a:lnTo>
                        <a:pt x="1" y="99"/>
                      </a:lnTo>
                      <a:lnTo>
                        <a:pt x="0" y="96"/>
                      </a:lnTo>
                      <a:lnTo>
                        <a:pt x="3" y="90"/>
                      </a:lnTo>
                      <a:lnTo>
                        <a:pt x="5" y="87"/>
                      </a:lnTo>
                      <a:lnTo>
                        <a:pt x="7" y="83"/>
                      </a:lnTo>
                      <a:lnTo>
                        <a:pt x="9" y="81"/>
                      </a:lnTo>
                      <a:lnTo>
                        <a:pt x="9" y="77"/>
                      </a:lnTo>
                      <a:lnTo>
                        <a:pt x="14" y="76"/>
                      </a:lnTo>
                      <a:lnTo>
                        <a:pt x="17" y="75"/>
                      </a:lnTo>
                      <a:lnTo>
                        <a:pt x="17" y="71"/>
                      </a:lnTo>
                      <a:lnTo>
                        <a:pt x="15" y="69"/>
                      </a:lnTo>
                      <a:lnTo>
                        <a:pt x="13" y="65"/>
                      </a:lnTo>
                      <a:lnTo>
                        <a:pt x="12" y="62"/>
                      </a:lnTo>
                      <a:lnTo>
                        <a:pt x="13" y="56"/>
                      </a:lnTo>
                      <a:lnTo>
                        <a:pt x="13" y="51"/>
                      </a:lnTo>
                      <a:lnTo>
                        <a:pt x="13" y="44"/>
                      </a:lnTo>
                      <a:lnTo>
                        <a:pt x="14" y="40"/>
                      </a:lnTo>
                      <a:lnTo>
                        <a:pt x="15" y="38"/>
                      </a:lnTo>
                      <a:lnTo>
                        <a:pt x="14" y="32"/>
                      </a:lnTo>
                      <a:lnTo>
                        <a:pt x="14" y="27"/>
                      </a:lnTo>
                      <a:lnTo>
                        <a:pt x="15" y="24"/>
                      </a:lnTo>
                      <a:lnTo>
                        <a:pt x="13" y="20"/>
                      </a:lnTo>
                      <a:lnTo>
                        <a:pt x="13" y="15"/>
                      </a:lnTo>
                      <a:lnTo>
                        <a:pt x="15" y="10"/>
                      </a:lnTo>
                      <a:lnTo>
                        <a:pt x="17" y="5"/>
                      </a:lnTo>
                      <a:lnTo>
                        <a:pt x="17" y="0"/>
                      </a:lnTo>
                      <a:lnTo>
                        <a:pt x="18" y="0"/>
                      </a:lnTo>
                      <a:lnTo>
                        <a:pt x="21" y="2"/>
                      </a:lnTo>
                      <a:lnTo>
                        <a:pt x="29" y="9"/>
                      </a:lnTo>
                      <a:lnTo>
                        <a:pt x="31" y="8"/>
                      </a:lnTo>
                      <a:lnTo>
                        <a:pt x="33" y="9"/>
                      </a:lnTo>
                      <a:lnTo>
                        <a:pt x="39" y="12"/>
                      </a:lnTo>
                      <a:lnTo>
                        <a:pt x="42" y="12"/>
                      </a:lnTo>
                      <a:lnTo>
                        <a:pt x="47" y="10"/>
                      </a:lnTo>
                      <a:lnTo>
                        <a:pt x="50" y="9"/>
                      </a:lnTo>
                      <a:lnTo>
                        <a:pt x="54" y="8"/>
                      </a:lnTo>
                      <a:lnTo>
                        <a:pt x="56" y="10"/>
                      </a:lnTo>
                      <a:lnTo>
                        <a:pt x="59" y="10"/>
                      </a:lnTo>
                      <a:lnTo>
                        <a:pt x="60" y="8"/>
                      </a:lnTo>
                      <a:lnTo>
                        <a:pt x="61" y="5"/>
                      </a:lnTo>
                      <a:lnTo>
                        <a:pt x="61" y="8"/>
                      </a:lnTo>
                      <a:lnTo>
                        <a:pt x="63" y="9"/>
                      </a:lnTo>
                      <a:lnTo>
                        <a:pt x="66" y="10"/>
                      </a:lnTo>
                      <a:lnTo>
                        <a:pt x="66" y="14"/>
                      </a:lnTo>
                      <a:lnTo>
                        <a:pt x="65" y="17"/>
                      </a:lnTo>
                      <a:lnTo>
                        <a:pt x="62" y="22"/>
                      </a:lnTo>
                      <a:lnTo>
                        <a:pt x="62" y="27"/>
                      </a:lnTo>
                      <a:lnTo>
                        <a:pt x="65" y="30"/>
                      </a:lnTo>
                      <a:lnTo>
                        <a:pt x="67" y="33"/>
                      </a:lnTo>
                      <a:lnTo>
                        <a:pt x="71" y="34"/>
                      </a:lnTo>
                      <a:lnTo>
                        <a:pt x="73" y="34"/>
                      </a:lnTo>
                      <a:lnTo>
                        <a:pt x="77" y="38"/>
                      </a:lnTo>
                      <a:lnTo>
                        <a:pt x="79" y="41"/>
                      </a:lnTo>
                      <a:lnTo>
                        <a:pt x="79" y="45"/>
                      </a:lnTo>
                      <a:lnTo>
                        <a:pt x="78" y="50"/>
                      </a:lnTo>
                      <a:lnTo>
                        <a:pt x="75" y="51"/>
                      </a:lnTo>
                      <a:lnTo>
                        <a:pt x="72" y="51"/>
                      </a:lnTo>
                      <a:lnTo>
                        <a:pt x="67" y="48"/>
                      </a:lnTo>
                      <a:lnTo>
                        <a:pt x="65" y="53"/>
                      </a:lnTo>
                      <a:lnTo>
                        <a:pt x="63" y="57"/>
                      </a:lnTo>
                      <a:lnTo>
                        <a:pt x="66" y="62"/>
                      </a:lnTo>
                      <a:lnTo>
                        <a:pt x="67" y="68"/>
                      </a:lnTo>
                      <a:lnTo>
                        <a:pt x="65" y="70"/>
                      </a:lnTo>
                      <a:lnTo>
                        <a:pt x="66" y="76"/>
                      </a:lnTo>
                      <a:lnTo>
                        <a:pt x="65" y="81"/>
                      </a:lnTo>
                      <a:lnTo>
                        <a:pt x="65" y="87"/>
                      </a:lnTo>
                      <a:lnTo>
                        <a:pt x="63" y="92"/>
                      </a:lnTo>
                      <a:lnTo>
                        <a:pt x="63" y="98"/>
                      </a:lnTo>
                      <a:lnTo>
                        <a:pt x="65" y="105"/>
                      </a:lnTo>
                      <a:lnTo>
                        <a:pt x="63" y="111"/>
                      </a:lnTo>
                      <a:lnTo>
                        <a:pt x="61" y="113"/>
                      </a:lnTo>
                      <a:lnTo>
                        <a:pt x="56" y="113"/>
                      </a:lnTo>
                      <a:lnTo>
                        <a:pt x="51" y="116"/>
                      </a:lnTo>
                      <a:lnTo>
                        <a:pt x="49" y="119"/>
                      </a:lnTo>
                      <a:lnTo>
                        <a:pt x="44" y="122"/>
                      </a:lnTo>
                      <a:lnTo>
                        <a:pt x="42" y="124"/>
                      </a:lnTo>
                      <a:lnTo>
                        <a:pt x="42" y="126"/>
                      </a:lnTo>
                      <a:lnTo>
                        <a:pt x="36" y="126"/>
                      </a:lnTo>
                      <a:lnTo>
                        <a:pt x="35" y="129"/>
                      </a:lnTo>
                      <a:lnTo>
                        <a:pt x="32" y="129"/>
                      </a:lnTo>
                      <a:lnTo>
                        <a:pt x="31" y="128"/>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36" name="Freeform 192"/>
                <p:cNvSpPr>
                  <a:spLocks/>
                </p:cNvSpPr>
                <p:nvPr/>
              </p:nvSpPr>
              <p:spPr bwMode="auto">
                <a:xfrm rot="1627522">
                  <a:off x="2484" y="3153"/>
                  <a:ext cx="186" cy="194"/>
                </a:xfrm>
                <a:custGeom>
                  <a:avLst/>
                  <a:gdLst>
                    <a:gd name="T0" fmla="*/ 93 w 149"/>
                    <a:gd name="T1" fmla="*/ 115 h 128"/>
                    <a:gd name="T2" fmla="*/ 43 w 149"/>
                    <a:gd name="T3" fmla="*/ 128 h 128"/>
                    <a:gd name="T4" fmla="*/ 50 w 149"/>
                    <a:gd name="T5" fmla="*/ 113 h 128"/>
                    <a:gd name="T6" fmla="*/ 72 w 149"/>
                    <a:gd name="T7" fmla="*/ 107 h 128"/>
                    <a:gd name="T8" fmla="*/ 83 w 149"/>
                    <a:gd name="T9" fmla="*/ 99 h 128"/>
                    <a:gd name="T10" fmla="*/ 67 w 149"/>
                    <a:gd name="T11" fmla="*/ 92 h 128"/>
                    <a:gd name="T12" fmla="*/ 63 w 149"/>
                    <a:gd name="T13" fmla="*/ 98 h 128"/>
                    <a:gd name="T14" fmla="*/ 42 w 149"/>
                    <a:gd name="T15" fmla="*/ 93 h 128"/>
                    <a:gd name="T16" fmla="*/ 38 w 149"/>
                    <a:gd name="T17" fmla="*/ 79 h 128"/>
                    <a:gd name="T18" fmla="*/ 35 w 149"/>
                    <a:gd name="T19" fmla="*/ 83 h 128"/>
                    <a:gd name="T20" fmla="*/ 37 w 149"/>
                    <a:gd name="T21" fmla="*/ 102 h 128"/>
                    <a:gd name="T22" fmla="*/ 38 w 149"/>
                    <a:gd name="T23" fmla="*/ 108 h 128"/>
                    <a:gd name="T24" fmla="*/ 21 w 149"/>
                    <a:gd name="T25" fmla="*/ 102 h 128"/>
                    <a:gd name="T26" fmla="*/ 21 w 149"/>
                    <a:gd name="T27" fmla="*/ 93 h 128"/>
                    <a:gd name="T28" fmla="*/ 17 w 149"/>
                    <a:gd name="T29" fmla="*/ 78 h 128"/>
                    <a:gd name="T30" fmla="*/ 19 w 149"/>
                    <a:gd name="T31" fmla="*/ 67 h 128"/>
                    <a:gd name="T32" fmla="*/ 24 w 149"/>
                    <a:gd name="T33" fmla="*/ 56 h 128"/>
                    <a:gd name="T34" fmla="*/ 19 w 149"/>
                    <a:gd name="T35" fmla="*/ 55 h 128"/>
                    <a:gd name="T36" fmla="*/ 15 w 149"/>
                    <a:gd name="T37" fmla="*/ 53 h 128"/>
                    <a:gd name="T38" fmla="*/ 12 w 149"/>
                    <a:gd name="T39" fmla="*/ 47 h 128"/>
                    <a:gd name="T40" fmla="*/ 7 w 149"/>
                    <a:gd name="T41" fmla="*/ 43 h 128"/>
                    <a:gd name="T42" fmla="*/ 2 w 149"/>
                    <a:gd name="T43" fmla="*/ 37 h 128"/>
                    <a:gd name="T44" fmla="*/ 1 w 149"/>
                    <a:gd name="T45" fmla="*/ 30 h 128"/>
                    <a:gd name="T46" fmla="*/ 3 w 149"/>
                    <a:gd name="T47" fmla="*/ 25 h 128"/>
                    <a:gd name="T48" fmla="*/ 8 w 149"/>
                    <a:gd name="T49" fmla="*/ 15 h 128"/>
                    <a:gd name="T50" fmla="*/ 14 w 149"/>
                    <a:gd name="T51" fmla="*/ 9 h 128"/>
                    <a:gd name="T52" fmla="*/ 18 w 149"/>
                    <a:gd name="T53" fmla="*/ 7 h 128"/>
                    <a:gd name="T54" fmla="*/ 23 w 149"/>
                    <a:gd name="T55" fmla="*/ 8 h 128"/>
                    <a:gd name="T56" fmla="*/ 27 w 149"/>
                    <a:gd name="T57" fmla="*/ 3 h 128"/>
                    <a:gd name="T58" fmla="*/ 32 w 149"/>
                    <a:gd name="T59" fmla="*/ 2 h 128"/>
                    <a:gd name="T60" fmla="*/ 38 w 149"/>
                    <a:gd name="T61" fmla="*/ 0 h 128"/>
                    <a:gd name="T62" fmla="*/ 44 w 149"/>
                    <a:gd name="T63" fmla="*/ 3 h 128"/>
                    <a:gd name="T64" fmla="*/ 50 w 149"/>
                    <a:gd name="T65" fmla="*/ 2 h 128"/>
                    <a:gd name="T66" fmla="*/ 53 w 149"/>
                    <a:gd name="T67" fmla="*/ 9 h 128"/>
                    <a:gd name="T68" fmla="*/ 57 w 149"/>
                    <a:gd name="T69" fmla="*/ 14 h 128"/>
                    <a:gd name="T70" fmla="*/ 61 w 149"/>
                    <a:gd name="T71" fmla="*/ 20 h 128"/>
                    <a:gd name="T72" fmla="*/ 69 w 149"/>
                    <a:gd name="T73" fmla="*/ 23 h 128"/>
                    <a:gd name="T74" fmla="*/ 75 w 149"/>
                    <a:gd name="T75" fmla="*/ 25 h 128"/>
                    <a:gd name="T76" fmla="*/ 80 w 149"/>
                    <a:gd name="T77" fmla="*/ 21 h 128"/>
                    <a:gd name="T78" fmla="*/ 86 w 149"/>
                    <a:gd name="T79" fmla="*/ 23 h 128"/>
                    <a:gd name="T80" fmla="*/ 89 w 149"/>
                    <a:gd name="T81" fmla="*/ 26 h 128"/>
                    <a:gd name="T82" fmla="*/ 90 w 149"/>
                    <a:gd name="T83" fmla="*/ 31 h 128"/>
                    <a:gd name="T84" fmla="*/ 95 w 149"/>
                    <a:gd name="T85" fmla="*/ 33 h 128"/>
                    <a:gd name="T86" fmla="*/ 99 w 149"/>
                    <a:gd name="T87" fmla="*/ 31 h 128"/>
                    <a:gd name="T88" fmla="*/ 104 w 149"/>
                    <a:gd name="T89" fmla="*/ 25 h 128"/>
                    <a:gd name="T90" fmla="*/ 108 w 149"/>
                    <a:gd name="T91" fmla="*/ 26 h 128"/>
                    <a:gd name="T92" fmla="*/ 111 w 149"/>
                    <a:gd name="T93" fmla="*/ 29 h 128"/>
                    <a:gd name="T94" fmla="*/ 115 w 149"/>
                    <a:gd name="T95" fmla="*/ 33 h 128"/>
                    <a:gd name="T96" fmla="*/ 123 w 149"/>
                    <a:gd name="T97" fmla="*/ 30 h 128"/>
                    <a:gd name="T98" fmla="*/ 133 w 149"/>
                    <a:gd name="T99" fmla="*/ 30 h 128"/>
                    <a:gd name="T100" fmla="*/ 149 w 149"/>
                    <a:gd name="T101" fmla="*/ 31 h 128"/>
                    <a:gd name="T102" fmla="*/ 145 w 149"/>
                    <a:gd name="T103" fmla="*/ 36 h 128"/>
                    <a:gd name="T104" fmla="*/ 144 w 149"/>
                    <a:gd name="T105" fmla="*/ 43 h 128"/>
                    <a:gd name="T106" fmla="*/ 139 w 149"/>
                    <a:gd name="T107" fmla="*/ 48 h 128"/>
                    <a:gd name="T108" fmla="*/ 135 w 149"/>
                    <a:gd name="T109" fmla="*/ 55 h 128"/>
                    <a:gd name="T110" fmla="*/ 128 w 149"/>
                    <a:gd name="T111" fmla="*/ 61 h 128"/>
                    <a:gd name="T112" fmla="*/ 123 w 149"/>
                    <a:gd name="T113" fmla="*/ 74 h 128"/>
                    <a:gd name="T114" fmla="*/ 117 w 149"/>
                    <a:gd name="T115" fmla="*/ 81 h 128"/>
                    <a:gd name="T116" fmla="*/ 113 w 149"/>
                    <a:gd name="T117" fmla="*/ 86 h 128"/>
                    <a:gd name="T118" fmla="*/ 104 w 149"/>
                    <a:gd name="T119" fmla="*/ 92 h 128"/>
                    <a:gd name="T120" fmla="*/ 102 w 149"/>
                    <a:gd name="T121" fmla="*/ 101 h 128"/>
                    <a:gd name="T122" fmla="*/ 101 w 149"/>
                    <a:gd name="T123" fmla="*/ 11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 h="128">
                      <a:moveTo>
                        <a:pt x="101" y="114"/>
                      </a:moveTo>
                      <a:lnTo>
                        <a:pt x="93" y="115"/>
                      </a:lnTo>
                      <a:lnTo>
                        <a:pt x="77" y="119"/>
                      </a:lnTo>
                      <a:lnTo>
                        <a:pt x="43" y="128"/>
                      </a:lnTo>
                      <a:lnTo>
                        <a:pt x="41" y="125"/>
                      </a:lnTo>
                      <a:lnTo>
                        <a:pt x="50" y="113"/>
                      </a:lnTo>
                      <a:lnTo>
                        <a:pt x="57" y="114"/>
                      </a:lnTo>
                      <a:lnTo>
                        <a:pt x="72" y="107"/>
                      </a:lnTo>
                      <a:lnTo>
                        <a:pt x="81" y="102"/>
                      </a:lnTo>
                      <a:lnTo>
                        <a:pt x="83" y="99"/>
                      </a:lnTo>
                      <a:lnTo>
                        <a:pt x="79" y="96"/>
                      </a:lnTo>
                      <a:lnTo>
                        <a:pt x="67" y="92"/>
                      </a:lnTo>
                      <a:lnTo>
                        <a:pt x="65" y="96"/>
                      </a:lnTo>
                      <a:lnTo>
                        <a:pt x="63" y="98"/>
                      </a:lnTo>
                      <a:lnTo>
                        <a:pt x="45" y="96"/>
                      </a:lnTo>
                      <a:lnTo>
                        <a:pt x="42" y="93"/>
                      </a:lnTo>
                      <a:lnTo>
                        <a:pt x="38" y="86"/>
                      </a:lnTo>
                      <a:lnTo>
                        <a:pt x="38" y="79"/>
                      </a:lnTo>
                      <a:lnTo>
                        <a:pt x="37" y="79"/>
                      </a:lnTo>
                      <a:lnTo>
                        <a:pt x="35" y="83"/>
                      </a:lnTo>
                      <a:lnTo>
                        <a:pt x="32" y="96"/>
                      </a:lnTo>
                      <a:lnTo>
                        <a:pt x="37" y="102"/>
                      </a:lnTo>
                      <a:lnTo>
                        <a:pt x="39" y="107"/>
                      </a:lnTo>
                      <a:lnTo>
                        <a:pt x="38" y="108"/>
                      </a:lnTo>
                      <a:lnTo>
                        <a:pt x="24" y="104"/>
                      </a:lnTo>
                      <a:lnTo>
                        <a:pt x="21" y="102"/>
                      </a:lnTo>
                      <a:lnTo>
                        <a:pt x="21" y="98"/>
                      </a:lnTo>
                      <a:lnTo>
                        <a:pt x="21" y="93"/>
                      </a:lnTo>
                      <a:lnTo>
                        <a:pt x="21" y="89"/>
                      </a:lnTo>
                      <a:lnTo>
                        <a:pt x="17" y="78"/>
                      </a:lnTo>
                      <a:lnTo>
                        <a:pt x="17" y="74"/>
                      </a:lnTo>
                      <a:lnTo>
                        <a:pt x="19" y="67"/>
                      </a:lnTo>
                      <a:lnTo>
                        <a:pt x="23" y="60"/>
                      </a:lnTo>
                      <a:lnTo>
                        <a:pt x="24" y="56"/>
                      </a:lnTo>
                      <a:lnTo>
                        <a:pt x="23" y="54"/>
                      </a:lnTo>
                      <a:lnTo>
                        <a:pt x="19" y="55"/>
                      </a:lnTo>
                      <a:lnTo>
                        <a:pt x="15" y="56"/>
                      </a:lnTo>
                      <a:lnTo>
                        <a:pt x="15" y="53"/>
                      </a:lnTo>
                      <a:lnTo>
                        <a:pt x="14" y="49"/>
                      </a:lnTo>
                      <a:lnTo>
                        <a:pt x="12" y="47"/>
                      </a:lnTo>
                      <a:lnTo>
                        <a:pt x="9" y="44"/>
                      </a:lnTo>
                      <a:lnTo>
                        <a:pt x="7" y="43"/>
                      </a:lnTo>
                      <a:lnTo>
                        <a:pt x="5" y="41"/>
                      </a:lnTo>
                      <a:lnTo>
                        <a:pt x="2" y="37"/>
                      </a:lnTo>
                      <a:lnTo>
                        <a:pt x="0" y="32"/>
                      </a:lnTo>
                      <a:lnTo>
                        <a:pt x="1" y="30"/>
                      </a:lnTo>
                      <a:lnTo>
                        <a:pt x="2" y="27"/>
                      </a:lnTo>
                      <a:lnTo>
                        <a:pt x="3" y="25"/>
                      </a:lnTo>
                      <a:lnTo>
                        <a:pt x="6" y="20"/>
                      </a:lnTo>
                      <a:lnTo>
                        <a:pt x="8" y="15"/>
                      </a:lnTo>
                      <a:lnTo>
                        <a:pt x="11" y="13"/>
                      </a:lnTo>
                      <a:lnTo>
                        <a:pt x="14" y="9"/>
                      </a:lnTo>
                      <a:lnTo>
                        <a:pt x="15" y="7"/>
                      </a:lnTo>
                      <a:lnTo>
                        <a:pt x="18" y="7"/>
                      </a:lnTo>
                      <a:lnTo>
                        <a:pt x="20" y="8"/>
                      </a:lnTo>
                      <a:lnTo>
                        <a:pt x="23" y="8"/>
                      </a:lnTo>
                      <a:lnTo>
                        <a:pt x="25" y="7"/>
                      </a:lnTo>
                      <a:lnTo>
                        <a:pt x="27" y="3"/>
                      </a:lnTo>
                      <a:lnTo>
                        <a:pt x="30" y="3"/>
                      </a:lnTo>
                      <a:lnTo>
                        <a:pt x="32" y="2"/>
                      </a:lnTo>
                      <a:lnTo>
                        <a:pt x="35" y="1"/>
                      </a:lnTo>
                      <a:lnTo>
                        <a:pt x="38" y="0"/>
                      </a:lnTo>
                      <a:lnTo>
                        <a:pt x="41" y="1"/>
                      </a:lnTo>
                      <a:lnTo>
                        <a:pt x="44" y="3"/>
                      </a:lnTo>
                      <a:lnTo>
                        <a:pt x="47" y="3"/>
                      </a:lnTo>
                      <a:lnTo>
                        <a:pt x="50" y="2"/>
                      </a:lnTo>
                      <a:lnTo>
                        <a:pt x="51" y="5"/>
                      </a:lnTo>
                      <a:lnTo>
                        <a:pt x="53" y="9"/>
                      </a:lnTo>
                      <a:lnTo>
                        <a:pt x="55" y="12"/>
                      </a:lnTo>
                      <a:lnTo>
                        <a:pt x="57" y="14"/>
                      </a:lnTo>
                      <a:lnTo>
                        <a:pt x="59" y="18"/>
                      </a:lnTo>
                      <a:lnTo>
                        <a:pt x="61" y="20"/>
                      </a:lnTo>
                      <a:lnTo>
                        <a:pt x="65" y="21"/>
                      </a:lnTo>
                      <a:lnTo>
                        <a:pt x="69" y="23"/>
                      </a:lnTo>
                      <a:lnTo>
                        <a:pt x="72" y="24"/>
                      </a:lnTo>
                      <a:lnTo>
                        <a:pt x="75" y="25"/>
                      </a:lnTo>
                      <a:lnTo>
                        <a:pt x="78" y="23"/>
                      </a:lnTo>
                      <a:lnTo>
                        <a:pt x="80" y="21"/>
                      </a:lnTo>
                      <a:lnTo>
                        <a:pt x="84" y="21"/>
                      </a:lnTo>
                      <a:lnTo>
                        <a:pt x="86" y="23"/>
                      </a:lnTo>
                      <a:lnTo>
                        <a:pt x="87" y="24"/>
                      </a:lnTo>
                      <a:lnTo>
                        <a:pt x="89" y="26"/>
                      </a:lnTo>
                      <a:lnTo>
                        <a:pt x="90" y="29"/>
                      </a:lnTo>
                      <a:lnTo>
                        <a:pt x="90" y="31"/>
                      </a:lnTo>
                      <a:lnTo>
                        <a:pt x="92" y="32"/>
                      </a:lnTo>
                      <a:lnTo>
                        <a:pt x="95" y="33"/>
                      </a:lnTo>
                      <a:lnTo>
                        <a:pt x="98" y="33"/>
                      </a:lnTo>
                      <a:lnTo>
                        <a:pt x="99" y="31"/>
                      </a:lnTo>
                      <a:lnTo>
                        <a:pt x="102" y="29"/>
                      </a:lnTo>
                      <a:lnTo>
                        <a:pt x="104" y="25"/>
                      </a:lnTo>
                      <a:lnTo>
                        <a:pt x="107" y="25"/>
                      </a:lnTo>
                      <a:lnTo>
                        <a:pt x="108" y="26"/>
                      </a:lnTo>
                      <a:lnTo>
                        <a:pt x="109" y="26"/>
                      </a:lnTo>
                      <a:lnTo>
                        <a:pt x="111" y="29"/>
                      </a:lnTo>
                      <a:lnTo>
                        <a:pt x="114" y="31"/>
                      </a:lnTo>
                      <a:lnTo>
                        <a:pt x="115" y="33"/>
                      </a:lnTo>
                      <a:lnTo>
                        <a:pt x="117" y="32"/>
                      </a:lnTo>
                      <a:lnTo>
                        <a:pt x="123" y="30"/>
                      </a:lnTo>
                      <a:lnTo>
                        <a:pt x="129" y="29"/>
                      </a:lnTo>
                      <a:lnTo>
                        <a:pt x="133" y="30"/>
                      </a:lnTo>
                      <a:lnTo>
                        <a:pt x="139" y="31"/>
                      </a:lnTo>
                      <a:lnTo>
                        <a:pt x="149" y="31"/>
                      </a:lnTo>
                      <a:lnTo>
                        <a:pt x="146" y="33"/>
                      </a:lnTo>
                      <a:lnTo>
                        <a:pt x="145" y="36"/>
                      </a:lnTo>
                      <a:lnTo>
                        <a:pt x="145" y="41"/>
                      </a:lnTo>
                      <a:lnTo>
                        <a:pt x="144" y="43"/>
                      </a:lnTo>
                      <a:lnTo>
                        <a:pt x="141" y="45"/>
                      </a:lnTo>
                      <a:lnTo>
                        <a:pt x="139" y="48"/>
                      </a:lnTo>
                      <a:lnTo>
                        <a:pt x="137" y="54"/>
                      </a:lnTo>
                      <a:lnTo>
                        <a:pt x="135" y="55"/>
                      </a:lnTo>
                      <a:lnTo>
                        <a:pt x="132" y="57"/>
                      </a:lnTo>
                      <a:lnTo>
                        <a:pt x="128" y="61"/>
                      </a:lnTo>
                      <a:lnTo>
                        <a:pt x="127" y="65"/>
                      </a:lnTo>
                      <a:lnTo>
                        <a:pt x="123" y="74"/>
                      </a:lnTo>
                      <a:lnTo>
                        <a:pt x="121" y="74"/>
                      </a:lnTo>
                      <a:lnTo>
                        <a:pt x="117" y="81"/>
                      </a:lnTo>
                      <a:lnTo>
                        <a:pt x="115" y="85"/>
                      </a:lnTo>
                      <a:lnTo>
                        <a:pt x="113" y="86"/>
                      </a:lnTo>
                      <a:lnTo>
                        <a:pt x="107" y="90"/>
                      </a:lnTo>
                      <a:lnTo>
                        <a:pt x="104" y="92"/>
                      </a:lnTo>
                      <a:lnTo>
                        <a:pt x="103" y="96"/>
                      </a:lnTo>
                      <a:lnTo>
                        <a:pt x="102" y="101"/>
                      </a:lnTo>
                      <a:lnTo>
                        <a:pt x="101" y="108"/>
                      </a:lnTo>
                      <a:lnTo>
                        <a:pt x="101" y="114"/>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37" name="Freeform 193"/>
                <p:cNvSpPr>
                  <a:spLocks/>
                </p:cNvSpPr>
                <p:nvPr/>
              </p:nvSpPr>
              <p:spPr bwMode="auto">
                <a:xfrm rot="1627522">
                  <a:off x="2321" y="3113"/>
                  <a:ext cx="168" cy="330"/>
                </a:xfrm>
                <a:custGeom>
                  <a:avLst/>
                  <a:gdLst>
                    <a:gd name="T0" fmla="*/ 17 w 137"/>
                    <a:gd name="T1" fmla="*/ 221 h 222"/>
                    <a:gd name="T2" fmla="*/ 13 w 137"/>
                    <a:gd name="T3" fmla="*/ 217 h 222"/>
                    <a:gd name="T4" fmla="*/ 10 w 137"/>
                    <a:gd name="T5" fmla="*/ 210 h 222"/>
                    <a:gd name="T6" fmla="*/ 1 w 137"/>
                    <a:gd name="T7" fmla="*/ 199 h 222"/>
                    <a:gd name="T8" fmla="*/ 0 w 137"/>
                    <a:gd name="T9" fmla="*/ 191 h 222"/>
                    <a:gd name="T10" fmla="*/ 4 w 137"/>
                    <a:gd name="T11" fmla="*/ 192 h 222"/>
                    <a:gd name="T12" fmla="*/ 11 w 137"/>
                    <a:gd name="T13" fmla="*/ 189 h 222"/>
                    <a:gd name="T14" fmla="*/ 13 w 137"/>
                    <a:gd name="T15" fmla="*/ 185 h 222"/>
                    <a:gd name="T16" fmla="*/ 20 w 137"/>
                    <a:gd name="T17" fmla="*/ 179 h 222"/>
                    <a:gd name="T18" fmla="*/ 30 w 137"/>
                    <a:gd name="T19" fmla="*/ 176 h 222"/>
                    <a:gd name="T20" fmla="*/ 34 w 137"/>
                    <a:gd name="T21" fmla="*/ 168 h 222"/>
                    <a:gd name="T22" fmla="*/ 32 w 137"/>
                    <a:gd name="T23" fmla="*/ 155 h 222"/>
                    <a:gd name="T24" fmla="*/ 34 w 137"/>
                    <a:gd name="T25" fmla="*/ 144 h 222"/>
                    <a:gd name="T26" fmla="*/ 34 w 137"/>
                    <a:gd name="T27" fmla="*/ 133 h 222"/>
                    <a:gd name="T28" fmla="*/ 35 w 137"/>
                    <a:gd name="T29" fmla="*/ 125 h 222"/>
                    <a:gd name="T30" fmla="*/ 34 w 137"/>
                    <a:gd name="T31" fmla="*/ 116 h 222"/>
                    <a:gd name="T32" fmla="*/ 41 w 137"/>
                    <a:gd name="T33" fmla="*/ 114 h 222"/>
                    <a:gd name="T34" fmla="*/ 47 w 137"/>
                    <a:gd name="T35" fmla="*/ 113 h 222"/>
                    <a:gd name="T36" fmla="*/ 48 w 137"/>
                    <a:gd name="T37" fmla="*/ 104 h 222"/>
                    <a:gd name="T38" fmla="*/ 42 w 137"/>
                    <a:gd name="T39" fmla="*/ 97 h 222"/>
                    <a:gd name="T40" fmla="*/ 36 w 137"/>
                    <a:gd name="T41" fmla="*/ 96 h 222"/>
                    <a:gd name="T42" fmla="*/ 31 w 137"/>
                    <a:gd name="T43" fmla="*/ 90 h 222"/>
                    <a:gd name="T44" fmla="*/ 34 w 137"/>
                    <a:gd name="T45" fmla="*/ 80 h 222"/>
                    <a:gd name="T46" fmla="*/ 35 w 137"/>
                    <a:gd name="T47" fmla="*/ 73 h 222"/>
                    <a:gd name="T48" fmla="*/ 30 w 137"/>
                    <a:gd name="T49" fmla="*/ 71 h 222"/>
                    <a:gd name="T50" fmla="*/ 30 w 137"/>
                    <a:gd name="T51" fmla="*/ 65 h 222"/>
                    <a:gd name="T52" fmla="*/ 37 w 137"/>
                    <a:gd name="T53" fmla="*/ 60 h 222"/>
                    <a:gd name="T54" fmla="*/ 40 w 137"/>
                    <a:gd name="T55" fmla="*/ 53 h 222"/>
                    <a:gd name="T56" fmla="*/ 42 w 137"/>
                    <a:gd name="T57" fmla="*/ 48 h 222"/>
                    <a:gd name="T58" fmla="*/ 47 w 137"/>
                    <a:gd name="T59" fmla="*/ 51 h 222"/>
                    <a:gd name="T60" fmla="*/ 55 w 137"/>
                    <a:gd name="T61" fmla="*/ 53 h 222"/>
                    <a:gd name="T62" fmla="*/ 65 w 137"/>
                    <a:gd name="T63" fmla="*/ 51 h 222"/>
                    <a:gd name="T64" fmla="*/ 68 w 137"/>
                    <a:gd name="T65" fmla="*/ 43 h 222"/>
                    <a:gd name="T66" fmla="*/ 72 w 137"/>
                    <a:gd name="T67" fmla="*/ 36 h 222"/>
                    <a:gd name="T68" fmla="*/ 77 w 137"/>
                    <a:gd name="T69" fmla="*/ 14 h 222"/>
                    <a:gd name="T70" fmla="*/ 76 w 137"/>
                    <a:gd name="T71" fmla="*/ 3 h 222"/>
                    <a:gd name="T72" fmla="*/ 84 w 137"/>
                    <a:gd name="T73" fmla="*/ 3 h 222"/>
                    <a:gd name="T74" fmla="*/ 91 w 137"/>
                    <a:gd name="T75" fmla="*/ 0 h 222"/>
                    <a:gd name="T76" fmla="*/ 94 w 137"/>
                    <a:gd name="T77" fmla="*/ 5 h 222"/>
                    <a:gd name="T78" fmla="*/ 97 w 137"/>
                    <a:gd name="T79" fmla="*/ 12 h 222"/>
                    <a:gd name="T80" fmla="*/ 101 w 137"/>
                    <a:gd name="T81" fmla="*/ 13 h 222"/>
                    <a:gd name="T82" fmla="*/ 107 w 137"/>
                    <a:gd name="T83" fmla="*/ 8 h 222"/>
                    <a:gd name="T84" fmla="*/ 112 w 137"/>
                    <a:gd name="T85" fmla="*/ 17 h 222"/>
                    <a:gd name="T86" fmla="*/ 116 w 137"/>
                    <a:gd name="T87" fmla="*/ 20 h 222"/>
                    <a:gd name="T88" fmla="*/ 121 w 137"/>
                    <a:gd name="T89" fmla="*/ 25 h 222"/>
                    <a:gd name="T90" fmla="*/ 122 w 137"/>
                    <a:gd name="T91" fmla="*/ 32 h 222"/>
                    <a:gd name="T92" fmla="*/ 108 w 137"/>
                    <a:gd name="T93" fmla="*/ 42 h 222"/>
                    <a:gd name="T94" fmla="*/ 106 w 137"/>
                    <a:gd name="T95" fmla="*/ 59 h 222"/>
                    <a:gd name="T96" fmla="*/ 96 w 137"/>
                    <a:gd name="T97" fmla="*/ 67 h 222"/>
                    <a:gd name="T98" fmla="*/ 92 w 137"/>
                    <a:gd name="T99" fmla="*/ 79 h 222"/>
                    <a:gd name="T100" fmla="*/ 96 w 137"/>
                    <a:gd name="T101" fmla="*/ 93 h 222"/>
                    <a:gd name="T102" fmla="*/ 109 w 137"/>
                    <a:gd name="T103" fmla="*/ 103 h 222"/>
                    <a:gd name="T104" fmla="*/ 124 w 137"/>
                    <a:gd name="T105" fmla="*/ 105 h 222"/>
                    <a:gd name="T106" fmla="*/ 134 w 137"/>
                    <a:gd name="T107" fmla="*/ 105 h 222"/>
                    <a:gd name="T108" fmla="*/ 133 w 137"/>
                    <a:gd name="T109" fmla="*/ 147 h 222"/>
                    <a:gd name="T110" fmla="*/ 118 w 137"/>
                    <a:gd name="T111" fmla="*/ 151 h 222"/>
                    <a:gd name="T112" fmla="*/ 98 w 137"/>
                    <a:gd name="T113" fmla="*/ 147 h 222"/>
                    <a:gd name="T114" fmla="*/ 66 w 137"/>
                    <a:gd name="T115" fmla="*/ 153 h 222"/>
                    <a:gd name="T116" fmla="*/ 55 w 137"/>
                    <a:gd name="T117" fmla="*/ 167 h 222"/>
                    <a:gd name="T118" fmla="*/ 52 w 137"/>
                    <a:gd name="T119" fmla="*/ 173 h 222"/>
                    <a:gd name="T120" fmla="*/ 49 w 137"/>
                    <a:gd name="T121" fmla="*/ 187 h 222"/>
                    <a:gd name="T122" fmla="*/ 31 w 137"/>
                    <a:gd name="T123" fmla="*/ 200 h 222"/>
                    <a:gd name="T124" fmla="*/ 22 w 137"/>
                    <a:gd name="T125" fmla="*/ 217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7" h="222">
                      <a:moveTo>
                        <a:pt x="19" y="222"/>
                      </a:moveTo>
                      <a:lnTo>
                        <a:pt x="17" y="221"/>
                      </a:lnTo>
                      <a:lnTo>
                        <a:pt x="14" y="219"/>
                      </a:lnTo>
                      <a:lnTo>
                        <a:pt x="13" y="217"/>
                      </a:lnTo>
                      <a:lnTo>
                        <a:pt x="11" y="213"/>
                      </a:lnTo>
                      <a:lnTo>
                        <a:pt x="10" y="210"/>
                      </a:lnTo>
                      <a:lnTo>
                        <a:pt x="6" y="206"/>
                      </a:lnTo>
                      <a:lnTo>
                        <a:pt x="1" y="199"/>
                      </a:lnTo>
                      <a:lnTo>
                        <a:pt x="1" y="195"/>
                      </a:lnTo>
                      <a:lnTo>
                        <a:pt x="0" y="191"/>
                      </a:lnTo>
                      <a:lnTo>
                        <a:pt x="1" y="192"/>
                      </a:lnTo>
                      <a:lnTo>
                        <a:pt x="4" y="192"/>
                      </a:lnTo>
                      <a:lnTo>
                        <a:pt x="5" y="189"/>
                      </a:lnTo>
                      <a:lnTo>
                        <a:pt x="11" y="189"/>
                      </a:lnTo>
                      <a:lnTo>
                        <a:pt x="11" y="187"/>
                      </a:lnTo>
                      <a:lnTo>
                        <a:pt x="13" y="185"/>
                      </a:lnTo>
                      <a:lnTo>
                        <a:pt x="18" y="182"/>
                      </a:lnTo>
                      <a:lnTo>
                        <a:pt x="20" y="179"/>
                      </a:lnTo>
                      <a:lnTo>
                        <a:pt x="25" y="176"/>
                      </a:lnTo>
                      <a:lnTo>
                        <a:pt x="30" y="176"/>
                      </a:lnTo>
                      <a:lnTo>
                        <a:pt x="32" y="174"/>
                      </a:lnTo>
                      <a:lnTo>
                        <a:pt x="34" y="168"/>
                      </a:lnTo>
                      <a:lnTo>
                        <a:pt x="32" y="161"/>
                      </a:lnTo>
                      <a:lnTo>
                        <a:pt x="32" y="155"/>
                      </a:lnTo>
                      <a:lnTo>
                        <a:pt x="34" y="150"/>
                      </a:lnTo>
                      <a:lnTo>
                        <a:pt x="34" y="144"/>
                      </a:lnTo>
                      <a:lnTo>
                        <a:pt x="35" y="139"/>
                      </a:lnTo>
                      <a:lnTo>
                        <a:pt x="34" y="133"/>
                      </a:lnTo>
                      <a:lnTo>
                        <a:pt x="36" y="131"/>
                      </a:lnTo>
                      <a:lnTo>
                        <a:pt x="35" y="125"/>
                      </a:lnTo>
                      <a:lnTo>
                        <a:pt x="32" y="120"/>
                      </a:lnTo>
                      <a:lnTo>
                        <a:pt x="34" y="116"/>
                      </a:lnTo>
                      <a:lnTo>
                        <a:pt x="36" y="111"/>
                      </a:lnTo>
                      <a:lnTo>
                        <a:pt x="41" y="114"/>
                      </a:lnTo>
                      <a:lnTo>
                        <a:pt x="44" y="114"/>
                      </a:lnTo>
                      <a:lnTo>
                        <a:pt x="47" y="113"/>
                      </a:lnTo>
                      <a:lnTo>
                        <a:pt x="48" y="108"/>
                      </a:lnTo>
                      <a:lnTo>
                        <a:pt x="48" y="104"/>
                      </a:lnTo>
                      <a:lnTo>
                        <a:pt x="46" y="101"/>
                      </a:lnTo>
                      <a:lnTo>
                        <a:pt x="42" y="97"/>
                      </a:lnTo>
                      <a:lnTo>
                        <a:pt x="40" y="97"/>
                      </a:lnTo>
                      <a:lnTo>
                        <a:pt x="36" y="96"/>
                      </a:lnTo>
                      <a:lnTo>
                        <a:pt x="34" y="93"/>
                      </a:lnTo>
                      <a:lnTo>
                        <a:pt x="31" y="90"/>
                      </a:lnTo>
                      <a:lnTo>
                        <a:pt x="31" y="85"/>
                      </a:lnTo>
                      <a:lnTo>
                        <a:pt x="34" y="80"/>
                      </a:lnTo>
                      <a:lnTo>
                        <a:pt x="35" y="77"/>
                      </a:lnTo>
                      <a:lnTo>
                        <a:pt x="35" y="73"/>
                      </a:lnTo>
                      <a:lnTo>
                        <a:pt x="32" y="72"/>
                      </a:lnTo>
                      <a:lnTo>
                        <a:pt x="30" y="71"/>
                      </a:lnTo>
                      <a:lnTo>
                        <a:pt x="30" y="68"/>
                      </a:lnTo>
                      <a:lnTo>
                        <a:pt x="30" y="65"/>
                      </a:lnTo>
                      <a:lnTo>
                        <a:pt x="35" y="61"/>
                      </a:lnTo>
                      <a:lnTo>
                        <a:pt x="37" y="60"/>
                      </a:lnTo>
                      <a:lnTo>
                        <a:pt x="40" y="56"/>
                      </a:lnTo>
                      <a:lnTo>
                        <a:pt x="40" y="53"/>
                      </a:lnTo>
                      <a:lnTo>
                        <a:pt x="40" y="49"/>
                      </a:lnTo>
                      <a:lnTo>
                        <a:pt x="42" y="48"/>
                      </a:lnTo>
                      <a:lnTo>
                        <a:pt x="44" y="49"/>
                      </a:lnTo>
                      <a:lnTo>
                        <a:pt x="47" y="51"/>
                      </a:lnTo>
                      <a:lnTo>
                        <a:pt x="50" y="51"/>
                      </a:lnTo>
                      <a:lnTo>
                        <a:pt x="55" y="53"/>
                      </a:lnTo>
                      <a:lnTo>
                        <a:pt x="60" y="54"/>
                      </a:lnTo>
                      <a:lnTo>
                        <a:pt x="65" y="51"/>
                      </a:lnTo>
                      <a:lnTo>
                        <a:pt x="66" y="48"/>
                      </a:lnTo>
                      <a:lnTo>
                        <a:pt x="68" y="43"/>
                      </a:lnTo>
                      <a:lnTo>
                        <a:pt x="71" y="41"/>
                      </a:lnTo>
                      <a:lnTo>
                        <a:pt x="72" y="36"/>
                      </a:lnTo>
                      <a:lnTo>
                        <a:pt x="76" y="24"/>
                      </a:lnTo>
                      <a:lnTo>
                        <a:pt x="77" y="14"/>
                      </a:lnTo>
                      <a:lnTo>
                        <a:pt x="77" y="9"/>
                      </a:lnTo>
                      <a:lnTo>
                        <a:pt x="76" y="3"/>
                      </a:lnTo>
                      <a:lnTo>
                        <a:pt x="79" y="3"/>
                      </a:lnTo>
                      <a:lnTo>
                        <a:pt x="84" y="3"/>
                      </a:lnTo>
                      <a:lnTo>
                        <a:pt x="88" y="2"/>
                      </a:lnTo>
                      <a:lnTo>
                        <a:pt x="91" y="0"/>
                      </a:lnTo>
                      <a:lnTo>
                        <a:pt x="92" y="0"/>
                      </a:lnTo>
                      <a:lnTo>
                        <a:pt x="94" y="5"/>
                      </a:lnTo>
                      <a:lnTo>
                        <a:pt x="96" y="8"/>
                      </a:lnTo>
                      <a:lnTo>
                        <a:pt x="97" y="12"/>
                      </a:lnTo>
                      <a:lnTo>
                        <a:pt x="100" y="13"/>
                      </a:lnTo>
                      <a:lnTo>
                        <a:pt x="101" y="13"/>
                      </a:lnTo>
                      <a:lnTo>
                        <a:pt x="106" y="9"/>
                      </a:lnTo>
                      <a:lnTo>
                        <a:pt x="107" y="8"/>
                      </a:lnTo>
                      <a:lnTo>
                        <a:pt x="109" y="13"/>
                      </a:lnTo>
                      <a:lnTo>
                        <a:pt x="112" y="17"/>
                      </a:lnTo>
                      <a:lnTo>
                        <a:pt x="114" y="19"/>
                      </a:lnTo>
                      <a:lnTo>
                        <a:pt x="116" y="20"/>
                      </a:lnTo>
                      <a:lnTo>
                        <a:pt x="119" y="23"/>
                      </a:lnTo>
                      <a:lnTo>
                        <a:pt x="121" y="25"/>
                      </a:lnTo>
                      <a:lnTo>
                        <a:pt x="122" y="29"/>
                      </a:lnTo>
                      <a:lnTo>
                        <a:pt x="122" y="32"/>
                      </a:lnTo>
                      <a:lnTo>
                        <a:pt x="114" y="36"/>
                      </a:lnTo>
                      <a:lnTo>
                        <a:pt x="108" y="42"/>
                      </a:lnTo>
                      <a:lnTo>
                        <a:pt x="106" y="49"/>
                      </a:lnTo>
                      <a:lnTo>
                        <a:pt x="106" y="59"/>
                      </a:lnTo>
                      <a:lnTo>
                        <a:pt x="103" y="62"/>
                      </a:lnTo>
                      <a:lnTo>
                        <a:pt x="96" y="67"/>
                      </a:lnTo>
                      <a:lnTo>
                        <a:pt x="94" y="72"/>
                      </a:lnTo>
                      <a:lnTo>
                        <a:pt x="92" y="79"/>
                      </a:lnTo>
                      <a:lnTo>
                        <a:pt x="92" y="87"/>
                      </a:lnTo>
                      <a:lnTo>
                        <a:pt x="96" y="93"/>
                      </a:lnTo>
                      <a:lnTo>
                        <a:pt x="101" y="98"/>
                      </a:lnTo>
                      <a:lnTo>
                        <a:pt x="109" y="103"/>
                      </a:lnTo>
                      <a:lnTo>
                        <a:pt x="116" y="105"/>
                      </a:lnTo>
                      <a:lnTo>
                        <a:pt x="124" y="105"/>
                      </a:lnTo>
                      <a:lnTo>
                        <a:pt x="131" y="107"/>
                      </a:lnTo>
                      <a:lnTo>
                        <a:pt x="134" y="105"/>
                      </a:lnTo>
                      <a:lnTo>
                        <a:pt x="137" y="123"/>
                      </a:lnTo>
                      <a:lnTo>
                        <a:pt x="133" y="147"/>
                      </a:lnTo>
                      <a:lnTo>
                        <a:pt x="130" y="150"/>
                      </a:lnTo>
                      <a:lnTo>
                        <a:pt x="118" y="151"/>
                      </a:lnTo>
                      <a:lnTo>
                        <a:pt x="102" y="150"/>
                      </a:lnTo>
                      <a:lnTo>
                        <a:pt x="98" y="147"/>
                      </a:lnTo>
                      <a:lnTo>
                        <a:pt x="80" y="149"/>
                      </a:lnTo>
                      <a:lnTo>
                        <a:pt x="66" y="153"/>
                      </a:lnTo>
                      <a:lnTo>
                        <a:pt x="61" y="159"/>
                      </a:lnTo>
                      <a:lnTo>
                        <a:pt x="55" y="167"/>
                      </a:lnTo>
                      <a:lnTo>
                        <a:pt x="53" y="170"/>
                      </a:lnTo>
                      <a:lnTo>
                        <a:pt x="52" y="173"/>
                      </a:lnTo>
                      <a:lnTo>
                        <a:pt x="50" y="185"/>
                      </a:lnTo>
                      <a:lnTo>
                        <a:pt x="49" y="187"/>
                      </a:lnTo>
                      <a:lnTo>
                        <a:pt x="36" y="197"/>
                      </a:lnTo>
                      <a:lnTo>
                        <a:pt x="31" y="200"/>
                      </a:lnTo>
                      <a:lnTo>
                        <a:pt x="26" y="210"/>
                      </a:lnTo>
                      <a:lnTo>
                        <a:pt x="22" y="217"/>
                      </a:lnTo>
                      <a:lnTo>
                        <a:pt x="19" y="222"/>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38" name="Freeform 194"/>
                <p:cNvSpPr>
                  <a:spLocks/>
                </p:cNvSpPr>
                <p:nvPr/>
              </p:nvSpPr>
              <p:spPr bwMode="auto">
                <a:xfrm rot="1627522">
                  <a:off x="2402" y="3010"/>
                  <a:ext cx="97" cy="211"/>
                </a:xfrm>
                <a:custGeom>
                  <a:avLst/>
                  <a:gdLst>
                    <a:gd name="T0" fmla="*/ 28 w 79"/>
                    <a:gd name="T1" fmla="*/ 138 h 140"/>
                    <a:gd name="T2" fmla="*/ 24 w 79"/>
                    <a:gd name="T3" fmla="*/ 129 h 140"/>
                    <a:gd name="T4" fmla="*/ 18 w 79"/>
                    <a:gd name="T5" fmla="*/ 122 h 140"/>
                    <a:gd name="T6" fmla="*/ 16 w 79"/>
                    <a:gd name="T7" fmla="*/ 119 h 140"/>
                    <a:gd name="T8" fmla="*/ 10 w 79"/>
                    <a:gd name="T9" fmla="*/ 119 h 140"/>
                    <a:gd name="T10" fmla="*/ 9 w 79"/>
                    <a:gd name="T11" fmla="*/ 109 h 140"/>
                    <a:gd name="T12" fmla="*/ 6 w 79"/>
                    <a:gd name="T13" fmla="*/ 101 h 140"/>
                    <a:gd name="T14" fmla="*/ 6 w 79"/>
                    <a:gd name="T15" fmla="*/ 87 h 140"/>
                    <a:gd name="T16" fmla="*/ 9 w 79"/>
                    <a:gd name="T17" fmla="*/ 77 h 140"/>
                    <a:gd name="T18" fmla="*/ 7 w 79"/>
                    <a:gd name="T19" fmla="*/ 66 h 140"/>
                    <a:gd name="T20" fmla="*/ 7 w 79"/>
                    <a:gd name="T21" fmla="*/ 56 h 140"/>
                    <a:gd name="T22" fmla="*/ 1 w 79"/>
                    <a:gd name="T23" fmla="*/ 51 h 140"/>
                    <a:gd name="T24" fmla="*/ 0 w 79"/>
                    <a:gd name="T25" fmla="*/ 45 h 140"/>
                    <a:gd name="T26" fmla="*/ 4 w 79"/>
                    <a:gd name="T27" fmla="*/ 43 h 140"/>
                    <a:gd name="T28" fmla="*/ 15 w 79"/>
                    <a:gd name="T29" fmla="*/ 43 h 140"/>
                    <a:gd name="T30" fmla="*/ 19 w 79"/>
                    <a:gd name="T31" fmla="*/ 41 h 140"/>
                    <a:gd name="T32" fmla="*/ 23 w 79"/>
                    <a:gd name="T33" fmla="*/ 33 h 140"/>
                    <a:gd name="T34" fmla="*/ 27 w 79"/>
                    <a:gd name="T35" fmla="*/ 27 h 140"/>
                    <a:gd name="T36" fmla="*/ 30 w 79"/>
                    <a:gd name="T37" fmla="*/ 30 h 140"/>
                    <a:gd name="T38" fmla="*/ 34 w 79"/>
                    <a:gd name="T39" fmla="*/ 27 h 140"/>
                    <a:gd name="T40" fmla="*/ 41 w 79"/>
                    <a:gd name="T41" fmla="*/ 25 h 140"/>
                    <a:gd name="T42" fmla="*/ 43 w 79"/>
                    <a:gd name="T43" fmla="*/ 20 h 140"/>
                    <a:gd name="T44" fmla="*/ 51 w 79"/>
                    <a:gd name="T45" fmla="*/ 20 h 140"/>
                    <a:gd name="T46" fmla="*/ 51 w 79"/>
                    <a:gd name="T47" fmla="*/ 12 h 140"/>
                    <a:gd name="T48" fmla="*/ 49 w 79"/>
                    <a:gd name="T49" fmla="*/ 1 h 140"/>
                    <a:gd name="T50" fmla="*/ 55 w 79"/>
                    <a:gd name="T51" fmla="*/ 2 h 140"/>
                    <a:gd name="T52" fmla="*/ 64 w 79"/>
                    <a:gd name="T53" fmla="*/ 8 h 140"/>
                    <a:gd name="T54" fmla="*/ 66 w 79"/>
                    <a:gd name="T55" fmla="*/ 12 h 140"/>
                    <a:gd name="T56" fmla="*/ 70 w 79"/>
                    <a:gd name="T57" fmla="*/ 13 h 140"/>
                    <a:gd name="T58" fmla="*/ 70 w 79"/>
                    <a:gd name="T59" fmla="*/ 19 h 140"/>
                    <a:gd name="T60" fmla="*/ 72 w 79"/>
                    <a:gd name="T61" fmla="*/ 25 h 140"/>
                    <a:gd name="T62" fmla="*/ 75 w 79"/>
                    <a:gd name="T63" fmla="*/ 31 h 140"/>
                    <a:gd name="T64" fmla="*/ 76 w 79"/>
                    <a:gd name="T65" fmla="*/ 36 h 140"/>
                    <a:gd name="T66" fmla="*/ 78 w 79"/>
                    <a:gd name="T67" fmla="*/ 44 h 140"/>
                    <a:gd name="T68" fmla="*/ 79 w 79"/>
                    <a:gd name="T69" fmla="*/ 51 h 140"/>
                    <a:gd name="T70" fmla="*/ 76 w 79"/>
                    <a:gd name="T71" fmla="*/ 59 h 140"/>
                    <a:gd name="T72" fmla="*/ 72 w 79"/>
                    <a:gd name="T73" fmla="*/ 72 h 140"/>
                    <a:gd name="T74" fmla="*/ 75 w 79"/>
                    <a:gd name="T75" fmla="*/ 75 h 140"/>
                    <a:gd name="T76" fmla="*/ 76 w 79"/>
                    <a:gd name="T77" fmla="*/ 86 h 140"/>
                    <a:gd name="T78" fmla="*/ 71 w 79"/>
                    <a:gd name="T79" fmla="*/ 108 h 140"/>
                    <a:gd name="T80" fmla="*/ 67 w 79"/>
                    <a:gd name="T81" fmla="*/ 115 h 140"/>
                    <a:gd name="T82" fmla="*/ 64 w 79"/>
                    <a:gd name="T83" fmla="*/ 123 h 140"/>
                    <a:gd name="T84" fmla="*/ 54 w 79"/>
                    <a:gd name="T85" fmla="*/ 125 h 140"/>
                    <a:gd name="T86" fmla="*/ 46 w 79"/>
                    <a:gd name="T87" fmla="*/ 123 h 140"/>
                    <a:gd name="T88" fmla="*/ 41 w 79"/>
                    <a:gd name="T89" fmla="*/ 120 h 140"/>
                    <a:gd name="T90" fmla="*/ 39 w 79"/>
                    <a:gd name="T91" fmla="*/ 125 h 140"/>
                    <a:gd name="T92" fmla="*/ 36 w 79"/>
                    <a:gd name="T93" fmla="*/ 132 h 140"/>
                    <a:gd name="T94" fmla="*/ 29 w 79"/>
                    <a:gd name="T95" fmla="*/ 13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 h="140">
                      <a:moveTo>
                        <a:pt x="29" y="140"/>
                      </a:moveTo>
                      <a:lnTo>
                        <a:pt x="28" y="138"/>
                      </a:lnTo>
                      <a:lnTo>
                        <a:pt x="27" y="134"/>
                      </a:lnTo>
                      <a:lnTo>
                        <a:pt x="24" y="129"/>
                      </a:lnTo>
                      <a:lnTo>
                        <a:pt x="19" y="125"/>
                      </a:lnTo>
                      <a:lnTo>
                        <a:pt x="18" y="122"/>
                      </a:lnTo>
                      <a:lnTo>
                        <a:pt x="18" y="120"/>
                      </a:lnTo>
                      <a:lnTo>
                        <a:pt x="16" y="119"/>
                      </a:lnTo>
                      <a:lnTo>
                        <a:pt x="12" y="120"/>
                      </a:lnTo>
                      <a:lnTo>
                        <a:pt x="10" y="119"/>
                      </a:lnTo>
                      <a:lnTo>
                        <a:pt x="10" y="115"/>
                      </a:lnTo>
                      <a:lnTo>
                        <a:pt x="9" y="109"/>
                      </a:lnTo>
                      <a:lnTo>
                        <a:pt x="7" y="105"/>
                      </a:lnTo>
                      <a:lnTo>
                        <a:pt x="6" y="101"/>
                      </a:lnTo>
                      <a:lnTo>
                        <a:pt x="6" y="95"/>
                      </a:lnTo>
                      <a:lnTo>
                        <a:pt x="6" y="87"/>
                      </a:lnTo>
                      <a:lnTo>
                        <a:pt x="7" y="80"/>
                      </a:lnTo>
                      <a:lnTo>
                        <a:pt x="9" y="77"/>
                      </a:lnTo>
                      <a:lnTo>
                        <a:pt x="7" y="72"/>
                      </a:lnTo>
                      <a:lnTo>
                        <a:pt x="7" y="66"/>
                      </a:lnTo>
                      <a:lnTo>
                        <a:pt x="9" y="60"/>
                      </a:lnTo>
                      <a:lnTo>
                        <a:pt x="7" y="56"/>
                      </a:lnTo>
                      <a:lnTo>
                        <a:pt x="5" y="54"/>
                      </a:lnTo>
                      <a:lnTo>
                        <a:pt x="1" y="51"/>
                      </a:lnTo>
                      <a:lnTo>
                        <a:pt x="0" y="47"/>
                      </a:lnTo>
                      <a:lnTo>
                        <a:pt x="0" y="45"/>
                      </a:lnTo>
                      <a:lnTo>
                        <a:pt x="1" y="44"/>
                      </a:lnTo>
                      <a:lnTo>
                        <a:pt x="4" y="43"/>
                      </a:lnTo>
                      <a:lnTo>
                        <a:pt x="9" y="42"/>
                      </a:lnTo>
                      <a:lnTo>
                        <a:pt x="15" y="43"/>
                      </a:lnTo>
                      <a:lnTo>
                        <a:pt x="18" y="43"/>
                      </a:lnTo>
                      <a:lnTo>
                        <a:pt x="19" y="41"/>
                      </a:lnTo>
                      <a:lnTo>
                        <a:pt x="21" y="37"/>
                      </a:lnTo>
                      <a:lnTo>
                        <a:pt x="23" y="33"/>
                      </a:lnTo>
                      <a:lnTo>
                        <a:pt x="24" y="31"/>
                      </a:lnTo>
                      <a:lnTo>
                        <a:pt x="27" y="27"/>
                      </a:lnTo>
                      <a:lnTo>
                        <a:pt x="28" y="29"/>
                      </a:lnTo>
                      <a:lnTo>
                        <a:pt x="30" y="30"/>
                      </a:lnTo>
                      <a:lnTo>
                        <a:pt x="31" y="27"/>
                      </a:lnTo>
                      <a:lnTo>
                        <a:pt x="34" y="27"/>
                      </a:lnTo>
                      <a:lnTo>
                        <a:pt x="37" y="26"/>
                      </a:lnTo>
                      <a:lnTo>
                        <a:pt x="41" y="25"/>
                      </a:lnTo>
                      <a:lnTo>
                        <a:pt x="43" y="21"/>
                      </a:lnTo>
                      <a:lnTo>
                        <a:pt x="43" y="20"/>
                      </a:lnTo>
                      <a:lnTo>
                        <a:pt x="46" y="20"/>
                      </a:lnTo>
                      <a:lnTo>
                        <a:pt x="51" y="20"/>
                      </a:lnTo>
                      <a:lnTo>
                        <a:pt x="51" y="18"/>
                      </a:lnTo>
                      <a:lnTo>
                        <a:pt x="51" y="12"/>
                      </a:lnTo>
                      <a:lnTo>
                        <a:pt x="48" y="6"/>
                      </a:lnTo>
                      <a:lnTo>
                        <a:pt x="49" y="1"/>
                      </a:lnTo>
                      <a:lnTo>
                        <a:pt x="52" y="0"/>
                      </a:lnTo>
                      <a:lnTo>
                        <a:pt x="55" y="2"/>
                      </a:lnTo>
                      <a:lnTo>
                        <a:pt x="60" y="6"/>
                      </a:lnTo>
                      <a:lnTo>
                        <a:pt x="64" y="8"/>
                      </a:lnTo>
                      <a:lnTo>
                        <a:pt x="65" y="9"/>
                      </a:lnTo>
                      <a:lnTo>
                        <a:pt x="66" y="12"/>
                      </a:lnTo>
                      <a:lnTo>
                        <a:pt x="67" y="13"/>
                      </a:lnTo>
                      <a:lnTo>
                        <a:pt x="70" y="13"/>
                      </a:lnTo>
                      <a:lnTo>
                        <a:pt x="70" y="14"/>
                      </a:lnTo>
                      <a:lnTo>
                        <a:pt x="70" y="19"/>
                      </a:lnTo>
                      <a:lnTo>
                        <a:pt x="70" y="24"/>
                      </a:lnTo>
                      <a:lnTo>
                        <a:pt x="72" y="25"/>
                      </a:lnTo>
                      <a:lnTo>
                        <a:pt x="76" y="26"/>
                      </a:lnTo>
                      <a:lnTo>
                        <a:pt x="75" y="31"/>
                      </a:lnTo>
                      <a:lnTo>
                        <a:pt x="75" y="32"/>
                      </a:lnTo>
                      <a:lnTo>
                        <a:pt x="76" y="36"/>
                      </a:lnTo>
                      <a:lnTo>
                        <a:pt x="77" y="38"/>
                      </a:lnTo>
                      <a:lnTo>
                        <a:pt x="78" y="44"/>
                      </a:lnTo>
                      <a:lnTo>
                        <a:pt x="79" y="49"/>
                      </a:lnTo>
                      <a:lnTo>
                        <a:pt x="79" y="51"/>
                      </a:lnTo>
                      <a:lnTo>
                        <a:pt x="78" y="55"/>
                      </a:lnTo>
                      <a:lnTo>
                        <a:pt x="76" y="59"/>
                      </a:lnTo>
                      <a:lnTo>
                        <a:pt x="73" y="65"/>
                      </a:lnTo>
                      <a:lnTo>
                        <a:pt x="72" y="72"/>
                      </a:lnTo>
                      <a:lnTo>
                        <a:pt x="75" y="74"/>
                      </a:lnTo>
                      <a:lnTo>
                        <a:pt x="75" y="75"/>
                      </a:lnTo>
                      <a:lnTo>
                        <a:pt x="76" y="81"/>
                      </a:lnTo>
                      <a:lnTo>
                        <a:pt x="76" y="86"/>
                      </a:lnTo>
                      <a:lnTo>
                        <a:pt x="75" y="96"/>
                      </a:lnTo>
                      <a:lnTo>
                        <a:pt x="71" y="108"/>
                      </a:lnTo>
                      <a:lnTo>
                        <a:pt x="70" y="113"/>
                      </a:lnTo>
                      <a:lnTo>
                        <a:pt x="67" y="115"/>
                      </a:lnTo>
                      <a:lnTo>
                        <a:pt x="65" y="120"/>
                      </a:lnTo>
                      <a:lnTo>
                        <a:pt x="64" y="123"/>
                      </a:lnTo>
                      <a:lnTo>
                        <a:pt x="59" y="126"/>
                      </a:lnTo>
                      <a:lnTo>
                        <a:pt x="54" y="125"/>
                      </a:lnTo>
                      <a:lnTo>
                        <a:pt x="49" y="123"/>
                      </a:lnTo>
                      <a:lnTo>
                        <a:pt x="46" y="123"/>
                      </a:lnTo>
                      <a:lnTo>
                        <a:pt x="43" y="121"/>
                      </a:lnTo>
                      <a:lnTo>
                        <a:pt x="41" y="120"/>
                      </a:lnTo>
                      <a:lnTo>
                        <a:pt x="39" y="121"/>
                      </a:lnTo>
                      <a:lnTo>
                        <a:pt x="39" y="125"/>
                      </a:lnTo>
                      <a:lnTo>
                        <a:pt x="39" y="128"/>
                      </a:lnTo>
                      <a:lnTo>
                        <a:pt x="36" y="132"/>
                      </a:lnTo>
                      <a:lnTo>
                        <a:pt x="34" y="133"/>
                      </a:lnTo>
                      <a:lnTo>
                        <a:pt x="29" y="137"/>
                      </a:lnTo>
                      <a:lnTo>
                        <a:pt x="29" y="140"/>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39" name="Freeform 195"/>
                <p:cNvSpPr>
                  <a:spLocks/>
                </p:cNvSpPr>
                <p:nvPr/>
              </p:nvSpPr>
              <p:spPr bwMode="auto">
                <a:xfrm rot="1627522">
                  <a:off x="2284" y="2942"/>
                  <a:ext cx="168" cy="244"/>
                </a:xfrm>
                <a:custGeom>
                  <a:avLst/>
                  <a:gdLst>
                    <a:gd name="T0" fmla="*/ 134 w 136"/>
                    <a:gd name="T1" fmla="*/ 162 h 164"/>
                    <a:gd name="T2" fmla="*/ 125 w 136"/>
                    <a:gd name="T3" fmla="*/ 161 h 164"/>
                    <a:gd name="T4" fmla="*/ 114 w 136"/>
                    <a:gd name="T5" fmla="*/ 164 h 164"/>
                    <a:gd name="T6" fmla="*/ 104 w 136"/>
                    <a:gd name="T7" fmla="*/ 161 h 164"/>
                    <a:gd name="T8" fmla="*/ 98 w 136"/>
                    <a:gd name="T9" fmla="*/ 146 h 164"/>
                    <a:gd name="T10" fmla="*/ 94 w 136"/>
                    <a:gd name="T11" fmla="*/ 137 h 164"/>
                    <a:gd name="T12" fmla="*/ 88 w 136"/>
                    <a:gd name="T13" fmla="*/ 128 h 164"/>
                    <a:gd name="T14" fmla="*/ 82 w 136"/>
                    <a:gd name="T15" fmla="*/ 120 h 164"/>
                    <a:gd name="T16" fmla="*/ 80 w 136"/>
                    <a:gd name="T17" fmla="*/ 124 h 164"/>
                    <a:gd name="T18" fmla="*/ 72 w 136"/>
                    <a:gd name="T19" fmla="*/ 124 h 164"/>
                    <a:gd name="T20" fmla="*/ 68 w 136"/>
                    <a:gd name="T21" fmla="*/ 113 h 164"/>
                    <a:gd name="T22" fmla="*/ 54 w 136"/>
                    <a:gd name="T23" fmla="*/ 103 h 164"/>
                    <a:gd name="T24" fmla="*/ 46 w 136"/>
                    <a:gd name="T25" fmla="*/ 96 h 164"/>
                    <a:gd name="T26" fmla="*/ 41 w 136"/>
                    <a:gd name="T27" fmla="*/ 90 h 164"/>
                    <a:gd name="T28" fmla="*/ 34 w 136"/>
                    <a:gd name="T29" fmla="*/ 88 h 164"/>
                    <a:gd name="T30" fmla="*/ 30 w 136"/>
                    <a:gd name="T31" fmla="*/ 77 h 164"/>
                    <a:gd name="T32" fmla="*/ 22 w 136"/>
                    <a:gd name="T33" fmla="*/ 79 h 164"/>
                    <a:gd name="T34" fmla="*/ 17 w 136"/>
                    <a:gd name="T35" fmla="*/ 72 h 164"/>
                    <a:gd name="T36" fmla="*/ 9 w 136"/>
                    <a:gd name="T37" fmla="*/ 68 h 164"/>
                    <a:gd name="T38" fmla="*/ 9 w 136"/>
                    <a:gd name="T39" fmla="*/ 55 h 164"/>
                    <a:gd name="T40" fmla="*/ 12 w 136"/>
                    <a:gd name="T41" fmla="*/ 53 h 164"/>
                    <a:gd name="T42" fmla="*/ 18 w 136"/>
                    <a:gd name="T43" fmla="*/ 54 h 164"/>
                    <a:gd name="T44" fmla="*/ 21 w 136"/>
                    <a:gd name="T45" fmla="*/ 40 h 164"/>
                    <a:gd name="T46" fmla="*/ 17 w 136"/>
                    <a:gd name="T47" fmla="*/ 34 h 164"/>
                    <a:gd name="T48" fmla="*/ 8 w 136"/>
                    <a:gd name="T49" fmla="*/ 34 h 164"/>
                    <a:gd name="T50" fmla="*/ 0 w 136"/>
                    <a:gd name="T51" fmla="*/ 26 h 164"/>
                    <a:gd name="T52" fmla="*/ 3 w 136"/>
                    <a:gd name="T53" fmla="*/ 14 h 164"/>
                    <a:gd name="T54" fmla="*/ 10 w 136"/>
                    <a:gd name="T55" fmla="*/ 12 h 164"/>
                    <a:gd name="T56" fmla="*/ 24 w 136"/>
                    <a:gd name="T57" fmla="*/ 1 h 164"/>
                    <a:gd name="T58" fmla="*/ 45 w 136"/>
                    <a:gd name="T59" fmla="*/ 1 h 164"/>
                    <a:gd name="T60" fmla="*/ 56 w 136"/>
                    <a:gd name="T61" fmla="*/ 17 h 164"/>
                    <a:gd name="T62" fmla="*/ 46 w 136"/>
                    <a:gd name="T63" fmla="*/ 32 h 164"/>
                    <a:gd name="T64" fmla="*/ 65 w 136"/>
                    <a:gd name="T65" fmla="*/ 28 h 164"/>
                    <a:gd name="T66" fmla="*/ 74 w 136"/>
                    <a:gd name="T67" fmla="*/ 29 h 164"/>
                    <a:gd name="T68" fmla="*/ 75 w 136"/>
                    <a:gd name="T69" fmla="*/ 49 h 164"/>
                    <a:gd name="T70" fmla="*/ 84 w 136"/>
                    <a:gd name="T71" fmla="*/ 64 h 164"/>
                    <a:gd name="T72" fmla="*/ 96 w 136"/>
                    <a:gd name="T73" fmla="*/ 67 h 164"/>
                    <a:gd name="T74" fmla="*/ 107 w 136"/>
                    <a:gd name="T75" fmla="*/ 64 h 164"/>
                    <a:gd name="T76" fmla="*/ 114 w 136"/>
                    <a:gd name="T77" fmla="*/ 73 h 164"/>
                    <a:gd name="T78" fmla="*/ 114 w 136"/>
                    <a:gd name="T79" fmla="*/ 89 h 164"/>
                    <a:gd name="T80" fmla="*/ 113 w 136"/>
                    <a:gd name="T81" fmla="*/ 104 h 164"/>
                    <a:gd name="T82" fmla="*/ 114 w 136"/>
                    <a:gd name="T83" fmla="*/ 122 h 164"/>
                    <a:gd name="T84" fmla="*/ 117 w 136"/>
                    <a:gd name="T85" fmla="*/ 136 h 164"/>
                    <a:gd name="T86" fmla="*/ 125 w 136"/>
                    <a:gd name="T87" fmla="*/ 137 h 164"/>
                    <a:gd name="T88" fmla="*/ 131 w 136"/>
                    <a:gd name="T89" fmla="*/ 146 h 164"/>
                    <a:gd name="T90" fmla="*/ 136 w 136"/>
                    <a:gd name="T91" fmla="*/ 15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6" h="164">
                      <a:moveTo>
                        <a:pt x="136" y="157"/>
                      </a:moveTo>
                      <a:lnTo>
                        <a:pt x="135" y="160"/>
                      </a:lnTo>
                      <a:lnTo>
                        <a:pt x="134" y="162"/>
                      </a:lnTo>
                      <a:lnTo>
                        <a:pt x="131" y="162"/>
                      </a:lnTo>
                      <a:lnTo>
                        <a:pt x="129" y="160"/>
                      </a:lnTo>
                      <a:lnTo>
                        <a:pt x="125" y="161"/>
                      </a:lnTo>
                      <a:lnTo>
                        <a:pt x="122" y="162"/>
                      </a:lnTo>
                      <a:lnTo>
                        <a:pt x="117" y="164"/>
                      </a:lnTo>
                      <a:lnTo>
                        <a:pt x="114" y="164"/>
                      </a:lnTo>
                      <a:lnTo>
                        <a:pt x="108" y="161"/>
                      </a:lnTo>
                      <a:lnTo>
                        <a:pt x="106" y="160"/>
                      </a:lnTo>
                      <a:lnTo>
                        <a:pt x="104" y="161"/>
                      </a:lnTo>
                      <a:lnTo>
                        <a:pt x="96" y="154"/>
                      </a:lnTo>
                      <a:lnTo>
                        <a:pt x="98" y="150"/>
                      </a:lnTo>
                      <a:lnTo>
                        <a:pt x="98" y="146"/>
                      </a:lnTo>
                      <a:lnTo>
                        <a:pt x="96" y="144"/>
                      </a:lnTo>
                      <a:lnTo>
                        <a:pt x="95" y="139"/>
                      </a:lnTo>
                      <a:lnTo>
                        <a:pt x="94" y="137"/>
                      </a:lnTo>
                      <a:lnTo>
                        <a:pt x="93" y="134"/>
                      </a:lnTo>
                      <a:lnTo>
                        <a:pt x="90" y="131"/>
                      </a:lnTo>
                      <a:lnTo>
                        <a:pt x="88" y="128"/>
                      </a:lnTo>
                      <a:lnTo>
                        <a:pt x="87" y="126"/>
                      </a:lnTo>
                      <a:lnTo>
                        <a:pt x="86" y="120"/>
                      </a:lnTo>
                      <a:lnTo>
                        <a:pt x="82" y="120"/>
                      </a:lnTo>
                      <a:lnTo>
                        <a:pt x="81" y="120"/>
                      </a:lnTo>
                      <a:lnTo>
                        <a:pt x="78" y="121"/>
                      </a:lnTo>
                      <a:lnTo>
                        <a:pt x="80" y="124"/>
                      </a:lnTo>
                      <a:lnTo>
                        <a:pt x="77" y="125"/>
                      </a:lnTo>
                      <a:lnTo>
                        <a:pt x="75" y="125"/>
                      </a:lnTo>
                      <a:lnTo>
                        <a:pt x="72" y="124"/>
                      </a:lnTo>
                      <a:lnTo>
                        <a:pt x="70" y="120"/>
                      </a:lnTo>
                      <a:lnTo>
                        <a:pt x="70" y="116"/>
                      </a:lnTo>
                      <a:lnTo>
                        <a:pt x="68" y="113"/>
                      </a:lnTo>
                      <a:lnTo>
                        <a:pt x="65" y="110"/>
                      </a:lnTo>
                      <a:lnTo>
                        <a:pt x="54" y="104"/>
                      </a:lnTo>
                      <a:lnTo>
                        <a:pt x="54" y="103"/>
                      </a:lnTo>
                      <a:lnTo>
                        <a:pt x="52" y="98"/>
                      </a:lnTo>
                      <a:lnTo>
                        <a:pt x="51" y="97"/>
                      </a:lnTo>
                      <a:lnTo>
                        <a:pt x="46" y="96"/>
                      </a:lnTo>
                      <a:lnTo>
                        <a:pt x="44" y="95"/>
                      </a:lnTo>
                      <a:lnTo>
                        <a:pt x="44" y="91"/>
                      </a:lnTo>
                      <a:lnTo>
                        <a:pt x="41" y="90"/>
                      </a:lnTo>
                      <a:lnTo>
                        <a:pt x="39" y="91"/>
                      </a:lnTo>
                      <a:lnTo>
                        <a:pt x="36" y="90"/>
                      </a:lnTo>
                      <a:lnTo>
                        <a:pt x="34" y="88"/>
                      </a:lnTo>
                      <a:lnTo>
                        <a:pt x="34" y="84"/>
                      </a:lnTo>
                      <a:lnTo>
                        <a:pt x="33" y="79"/>
                      </a:lnTo>
                      <a:lnTo>
                        <a:pt x="30" y="77"/>
                      </a:lnTo>
                      <a:lnTo>
                        <a:pt x="28" y="76"/>
                      </a:lnTo>
                      <a:lnTo>
                        <a:pt x="24" y="78"/>
                      </a:lnTo>
                      <a:lnTo>
                        <a:pt x="22" y="79"/>
                      </a:lnTo>
                      <a:lnTo>
                        <a:pt x="18" y="78"/>
                      </a:lnTo>
                      <a:lnTo>
                        <a:pt x="17" y="74"/>
                      </a:lnTo>
                      <a:lnTo>
                        <a:pt x="17" y="72"/>
                      </a:lnTo>
                      <a:lnTo>
                        <a:pt x="15" y="71"/>
                      </a:lnTo>
                      <a:lnTo>
                        <a:pt x="11" y="70"/>
                      </a:lnTo>
                      <a:lnTo>
                        <a:pt x="9" y="68"/>
                      </a:lnTo>
                      <a:lnTo>
                        <a:pt x="8" y="65"/>
                      </a:lnTo>
                      <a:lnTo>
                        <a:pt x="8" y="59"/>
                      </a:lnTo>
                      <a:lnTo>
                        <a:pt x="9" y="55"/>
                      </a:lnTo>
                      <a:lnTo>
                        <a:pt x="10" y="52"/>
                      </a:lnTo>
                      <a:lnTo>
                        <a:pt x="11" y="52"/>
                      </a:lnTo>
                      <a:lnTo>
                        <a:pt x="12" y="53"/>
                      </a:lnTo>
                      <a:lnTo>
                        <a:pt x="15" y="54"/>
                      </a:lnTo>
                      <a:lnTo>
                        <a:pt x="16" y="54"/>
                      </a:lnTo>
                      <a:lnTo>
                        <a:pt x="18" y="54"/>
                      </a:lnTo>
                      <a:lnTo>
                        <a:pt x="20" y="53"/>
                      </a:lnTo>
                      <a:lnTo>
                        <a:pt x="21" y="49"/>
                      </a:lnTo>
                      <a:lnTo>
                        <a:pt x="21" y="40"/>
                      </a:lnTo>
                      <a:lnTo>
                        <a:pt x="21" y="35"/>
                      </a:lnTo>
                      <a:lnTo>
                        <a:pt x="20" y="32"/>
                      </a:lnTo>
                      <a:lnTo>
                        <a:pt x="17" y="34"/>
                      </a:lnTo>
                      <a:lnTo>
                        <a:pt x="11" y="36"/>
                      </a:lnTo>
                      <a:lnTo>
                        <a:pt x="9" y="36"/>
                      </a:lnTo>
                      <a:lnTo>
                        <a:pt x="8" y="34"/>
                      </a:lnTo>
                      <a:lnTo>
                        <a:pt x="6" y="31"/>
                      </a:lnTo>
                      <a:lnTo>
                        <a:pt x="2" y="30"/>
                      </a:lnTo>
                      <a:lnTo>
                        <a:pt x="0" y="26"/>
                      </a:lnTo>
                      <a:lnTo>
                        <a:pt x="0" y="22"/>
                      </a:lnTo>
                      <a:lnTo>
                        <a:pt x="0" y="19"/>
                      </a:lnTo>
                      <a:lnTo>
                        <a:pt x="3" y="14"/>
                      </a:lnTo>
                      <a:lnTo>
                        <a:pt x="6" y="16"/>
                      </a:lnTo>
                      <a:lnTo>
                        <a:pt x="10" y="14"/>
                      </a:lnTo>
                      <a:lnTo>
                        <a:pt x="10" y="12"/>
                      </a:lnTo>
                      <a:lnTo>
                        <a:pt x="9" y="7"/>
                      </a:lnTo>
                      <a:lnTo>
                        <a:pt x="12" y="5"/>
                      </a:lnTo>
                      <a:lnTo>
                        <a:pt x="24" y="1"/>
                      </a:lnTo>
                      <a:lnTo>
                        <a:pt x="28" y="0"/>
                      </a:lnTo>
                      <a:lnTo>
                        <a:pt x="40" y="0"/>
                      </a:lnTo>
                      <a:lnTo>
                        <a:pt x="45" y="1"/>
                      </a:lnTo>
                      <a:lnTo>
                        <a:pt x="54" y="8"/>
                      </a:lnTo>
                      <a:lnTo>
                        <a:pt x="57" y="13"/>
                      </a:lnTo>
                      <a:lnTo>
                        <a:pt x="56" y="17"/>
                      </a:lnTo>
                      <a:lnTo>
                        <a:pt x="53" y="22"/>
                      </a:lnTo>
                      <a:lnTo>
                        <a:pt x="45" y="26"/>
                      </a:lnTo>
                      <a:lnTo>
                        <a:pt x="46" y="32"/>
                      </a:lnTo>
                      <a:lnTo>
                        <a:pt x="51" y="37"/>
                      </a:lnTo>
                      <a:lnTo>
                        <a:pt x="59" y="32"/>
                      </a:lnTo>
                      <a:lnTo>
                        <a:pt x="65" y="28"/>
                      </a:lnTo>
                      <a:lnTo>
                        <a:pt x="66" y="23"/>
                      </a:lnTo>
                      <a:lnTo>
                        <a:pt x="71" y="28"/>
                      </a:lnTo>
                      <a:lnTo>
                        <a:pt x="74" y="29"/>
                      </a:lnTo>
                      <a:lnTo>
                        <a:pt x="72" y="36"/>
                      </a:lnTo>
                      <a:lnTo>
                        <a:pt x="74" y="44"/>
                      </a:lnTo>
                      <a:lnTo>
                        <a:pt x="75" y="49"/>
                      </a:lnTo>
                      <a:lnTo>
                        <a:pt x="78" y="56"/>
                      </a:lnTo>
                      <a:lnTo>
                        <a:pt x="81" y="61"/>
                      </a:lnTo>
                      <a:lnTo>
                        <a:pt x="84" y="64"/>
                      </a:lnTo>
                      <a:lnTo>
                        <a:pt x="89" y="65"/>
                      </a:lnTo>
                      <a:lnTo>
                        <a:pt x="93" y="65"/>
                      </a:lnTo>
                      <a:lnTo>
                        <a:pt x="96" y="67"/>
                      </a:lnTo>
                      <a:lnTo>
                        <a:pt x="100" y="67"/>
                      </a:lnTo>
                      <a:lnTo>
                        <a:pt x="104" y="66"/>
                      </a:lnTo>
                      <a:lnTo>
                        <a:pt x="107" y="64"/>
                      </a:lnTo>
                      <a:lnTo>
                        <a:pt x="108" y="68"/>
                      </a:lnTo>
                      <a:lnTo>
                        <a:pt x="112" y="71"/>
                      </a:lnTo>
                      <a:lnTo>
                        <a:pt x="114" y="73"/>
                      </a:lnTo>
                      <a:lnTo>
                        <a:pt x="116" y="77"/>
                      </a:lnTo>
                      <a:lnTo>
                        <a:pt x="114" y="83"/>
                      </a:lnTo>
                      <a:lnTo>
                        <a:pt x="114" y="89"/>
                      </a:lnTo>
                      <a:lnTo>
                        <a:pt x="116" y="94"/>
                      </a:lnTo>
                      <a:lnTo>
                        <a:pt x="114" y="97"/>
                      </a:lnTo>
                      <a:lnTo>
                        <a:pt x="113" y="104"/>
                      </a:lnTo>
                      <a:lnTo>
                        <a:pt x="113" y="112"/>
                      </a:lnTo>
                      <a:lnTo>
                        <a:pt x="113" y="118"/>
                      </a:lnTo>
                      <a:lnTo>
                        <a:pt x="114" y="122"/>
                      </a:lnTo>
                      <a:lnTo>
                        <a:pt x="116" y="126"/>
                      </a:lnTo>
                      <a:lnTo>
                        <a:pt x="117" y="132"/>
                      </a:lnTo>
                      <a:lnTo>
                        <a:pt x="117" y="136"/>
                      </a:lnTo>
                      <a:lnTo>
                        <a:pt x="119" y="137"/>
                      </a:lnTo>
                      <a:lnTo>
                        <a:pt x="123" y="136"/>
                      </a:lnTo>
                      <a:lnTo>
                        <a:pt x="125" y="137"/>
                      </a:lnTo>
                      <a:lnTo>
                        <a:pt x="125" y="139"/>
                      </a:lnTo>
                      <a:lnTo>
                        <a:pt x="126" y="142"/>
                      </a:lnTo>
                      <a:lnTo>
                        <a:pt x="131" y="146"/>
                      </a:lnTo>
                      <a:lnTo>
                        <a:pt x="134" y="151"/>
                      </a:lnTo>
                      <a:lnTo>
                        <a:pt x="135" y="155"/>
                      </a:lnTo>
                      <a:lnTo>
                        <a:pt x="136" y="157"/>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40" name="Freeform 196"/>
                <p:cNvSpPr>
                  <a:spLocks/>
                </p:cNvSpPr>
                <p:nvPr/>
              </p:nvSpPr>
              <p:spPr bwMode="auto">
                <a:xfrm rot="1627522">
                  <a:off x="2244" y="3076"/>
                  <a:ext cx="107" cy="175"/>
                </a:xfrm>
                <a:custGeom>
                  <a:avLst/>
                  <a:gdLst>
                    <a:gd name="T0" fmla="*/ 0 w 86"/>
                    <a:gd name="T1" fmla="*/ 113 h 118"/>
                    <a:gd name="T2" fmla="*/ 8 w 86"/>
                    <a:gd name="T3" fmla="*/ 107 h 118"/>
                    <a:gd name="T4" fmla="*/ 20 w 86"/>
                    <a:gd name="T5" fmla="*/ 104 h 118"/>
                    <a:gd name="T6" fmla="*/ 35 w 86"/>
                    <a:gd name="T7" fmla="*/ 90 h 118"/>
                    <a:gd name="T8" fmla="*/ 48 w 86"/>
                    <a:gd name="T9" fmla="*/ 72 h 118"/>
                    <a:gd name="T10" fmla="*/ 47 w 86"/>
                    <a:gd name="T11" fmla="*/ 64 h 118"/>
                    <a:gd name="T12" fmla="*/ 50 w 86"/>
                    <a:gd name="T13" fmla="*/ 56 h 118"/>
                    <a:gd name="T14" fmla="*/ 50 w 86"/>
                    <a:gd name="T15" fmla="*/ 48 h 118"/>
                    <a:gd name="T16" fmla="*/ 48 w 86"/>
                    <a:gd name="T17" fmla="*/ 41 h 118"/>
                    <a:gd name="T18" fmla="*/ 51 w 86"/>
                    <a:gd name="T19" fmla="*/ 34 h 118"/>
                    <a:gd name="T20" fmla="*/ 51 w 86"/>
                    <a:gd name="T21" fmla="*/ 27 h 118"/>
                    <a:gd name="T22" fmla="*/ 40 w 86"/>
                    <a:gd name="T23" fmla="*/ 20 h 118"/>
                    <a:gd name="T24" fmla="*/ 41 w 86"/>
                    <a:gd name="T25" fmla="*/ 16 h 118"/>
                    <a:gd name="T26" fmla="*/ 40 w 86"/>
                    <a:gd name="T27" fmla="*/ 6 h 118"/>
                    <a:gd name="T28" fmla="*/ 42 w 86"/>
                    <a:gd name="T29" fmla="*/ 0 h 118"/>
                    <a:gd name="T30" fmla="*/ 56 w 86"/>
                    <a:gd name="T31" fmla="*/ 9 h 118"/>
                    <a:gd name="T32" fmla="*/ 58 w 86"/>
                    <a:gd name="T33" fmla="*/ 16 h 118"/>
                    <a:gd name="T34" fmla="*/ 63 w 86"/>
                    <a:gd name="T35" fmla="*/ 21 h 118"/>
                    <a:gd name="T36" fmla="*/ 68 w 86"/>
                    <a:gd name="T37" fmla="*/ 20 h 118"/>
                    <a:gd name="T38" fmla="*/ 69 w 86"/>
                    <a:gd name="T39" fmla="*/ 16 h 118"/>
                    <a:gd name="T40" fmla="*/ 74 w 86"/>
                    <a:gd name="T41" fmla="*/ 16 h 118"/>
                    <a:gd name="T42" fmla="*/ 76 w 86"/>
                    <a:gd name="T43" fmla="*/ 24 h 118"/>
                    <a:gd name="T44" fmla="*/ 81 w 86"/>
                    <a:gd name="T45" fmla="*/ 30 h 118"/>
                    <a:gd name="T46" fmla="*/ 83 w 86"/>
                    <a:gd name="T47" fmla="*/ 35 h 118"/>
                    <a:gd name="T48" fmla="*/ 86 w 86"/>
                    <a:gd name="T49" fmla="*/ 42 h 118"/>
                    <a:gd name="T50" fmla="*/ 84 w 86"/>
                    <a:gd name="T51" fmla="*/ 50 h 118"/>
                    <a:gd name="T52" fmla="*/ 80 w 86"/>
                    <a:gd name="T53" fmla="*/ 48 h 118"/>
                    <a:gd name="T54" fmla="*/ 78 w 86"/>
                    <a:gd name="T55" fmla="*/ 58 h 118"/>
                    <a:gd name="T56" fmla="*/ 76 w 86"/>
                    <a:gd name="T57" fmla="*/ 68 h 118"/>
                    <a:gd name="T58" fmla="*/ 77 w 86"/>
                    <a:gd name="T59" fmla="*/ 75 h 118"/>
                    <a:gd name="T60" fmla="*/ 78 w 86"/>
                    <a:gd name="T61" fmla="*/ 86 h 118"/>
                    <a:gd name="T62" fmla="*/ 76 w 86"/>
                    <a:gd name="T63" fmla="*/ 92 h 118"/>
                    <a:gd name="T64" fmla="*/ 76 w 86"/>
                    <a:gd name="T65" fmla="*/ 104 h 118"/>
                    <a:gd name="T66" fmla="*/ 64 w 86"/>
                    <a:gd name="T67" fmla="*/ 102 h 118"/>
                    <a:gd name="T68" fmla="*/ 57 w 86"/>
                    <a:gd name="T69" fmla="*/ 108 h 118"/>
                    <a:gd name="T70" fmla="*/ 48 w 86"/>
                    <a:gd name="T71" fmla="*/ 108 h 118"/>
                    <a:gd name="T72" fmla="*/ 42 w 86"/>
                    <a:gd name="T73" fmla="*/ 108 h 118"/>
                    <a:gd name="T74" fmla="*/ 36 w 86"/>
                    <a:gd name="T75" fmla="*/ 112 h 118"/>
                    <a:gd name="T76" fmla="*/ 29 w 86"/>
                    <a:gd name="T77" fmla="*/ 112 h 118"/>
                    <a:gd name="T78" fmla="*/ 21 w 86"/>
                    <a:gd name="T79" fmla="*/ 116 h 118"/>
                    <a:gd name="T80" fmla="*/ 14 w 86"/>
                    <a:gd name="T81" fmla="*/ 118 h 118"/>
                    <a:gd name="T82" fmla="*/ 5 w 86"/>
                    <a:gd name="T83" fmla="*/ 11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 h="118">
                      <a:moveTo>
                        <a:pt x="0" y="114"/>
                      </a:moveTo>
                      <a:lnTo>
                        <a:pt x="0" y="113"/>
                      </a:lnTo>
                      <a:lnTo>
                        <a:pt x="5" y="111"/>
                      </a:lnTo>
                      <a:lnTo>
                        <a:pt x="8" y="107"/>
                      </a:lnTo>
                      <a:lnTo>
                        <a:pt x="12" y="106"/>
                      </a:lnTo>
                      <a:lnTo>
                        <a:pt x="20" y="104"/>
                      </a:lnTo>
                      <a:lnTo>
                        <a:pt x="28" y="98"/>
                      </a:lnTo>
                      <a:lnTo>
                        <a:pt x="35" y="90"/>
                      </a:lnTo>
                      <a:lnTo>
                        <a:pt x="41" y="82"/>
                      </a:lnTo>
                      <a:lnTo>
                        <a:pt x="48" y="72"/>
                      </a:lnTo>
                      <a:lnTo>
                        <a:pt x="48" y="68"/>
                      </a:lnTo>
                      <a:lnTo>
                        <a:pt x="47" y="64"/>
                      </a:lnTo>
                      <a:lnTo>
                        <a:pt x="50" y="59"/>
                      </a:lnTo>
                      <a:lnTo>
                        <a:pt x="50" y="56"/>
                      </a:lnTo>
                      <a:lnTo>
                        <a:pt x="51" y="53"/>
                      </a:lnTo>
                      <a:lnTo>
                        <a:pt x="50" y="48"/>
                      </a:lnTo>
                      <a:lnTo>
                        <a:pt x="50" y="45"/>
                      </a:lnTo>
                      <a:lnTo>
                        <a:pt x="48" y="41"/>
                      </a:lnTo>
                      <a:lnTo>
                        <a:pt x="48" y="38"/>
                      </a:lnTo>
                      <a:lnTo>
                        <a:pt x="51" y="34"/>
                      </a:lnTo>
                      <a:lnTo>
                        <a:pt x="51" y="32"/>
                      </a:lnTo>
                      <a:lnTo>
                        <a:pt x="51" y="27"/>
                      </a:lnTo>
                      <a:lnTo>
                        <a:pt x="47" y="24"/>
                      </a:lnTo>
                      <a:lnTo>
                        <a:pt x="40" y="20"/>
                      </a:lnTo>
                      <a:lnTo>
                        <a:pt x="40" y="17"/>
                      </a:lnTo>
                      <a:lnTo>
                        <a:pt x="41" y="16"/>
                      </a:lnTo>
                      <a:lnTo>
                        <a:pt x="39" y="9"/>
                      </a:lnTo>
                      <a:lnTo>
                        <a:pt x="40" y="6"/>
                      </a:lnTo>
                      <a:lnTo>
                        <a:pt x="42" y="5"/>
                      </a:lnTo>
                      <a:lnTo>
                        <a:pt x="42" y="0"/>
                      </a:lnTo>
                      <a:lnTo>
                        <a:pt x="53" y="6"/>
                      </a:lnTo>
                      <a:lnTo>
                        <a:pt x="56" y="9"/>
                      </a:lnTo>
                      <a:lnTo>
                        <a:pt x="58" y="12"/>
                      </a:lnTo>
                      <a:lnTo>
                        <a:pt x="58" y="16"/>
                      </a:lnTo>
                      <a:lnTo>
                        <a:pt x="60" y="20"/>
                      </a:lnTo>
                      <a:lnTo>
                        <a:pt x="63" y="21"/>
                      </a:lnTo>
                      <a:lnTo>
                        <a:pt x="65" y="21"/>
                      </a:lnTo>
                      <a:lnTo>
                        <a:pt x="68" y="20"/>
                      </a:lnTo>
                      <a:lnTo>
                        <a:pt x="66" y="17"/>
                      </a:lnTo>
                      <a:lnTo>
                        <a:pt x="69" y="16"/>
                      </a:lnTo>
                      <a:lnTo>
                        <a:pt x="70" y="16"/>
                      </a:lnTo>
                      <a:lnTo>
                        <a:pt x="74" y="16"/>
                      </a:lnTo>
                      <a:lnTo>
                        <a:pt x="75" y="22"/>
                      </a:lnTo>
                      <a:lnTo>
                        <a:pt x="76" y="24"/>
                      </a:lnTo>
                      <a:lnTo>
                        <a:pt x="78" y="27"/>
                      </a:lnTo>
                      <a:lnTo>
                        <a:pt x="81" y="30"/>
                      </a:lnTo>
                      <a:lnTo>
                        <a:pt x="82" y="33"/>
                      </a:lnTo>
                      <a:lnTo>
                        <a:pt x="83" y="35"/>
                      </a:lnTo>
                      <a:lnTo>
                        <a:pt x="84" y="40"/>
                      </a:lnTo>
                      <a:lnTo>
                        <a:pt x="86" y="42"/>
                      </a:lnTo>
                      <a:lnTo>
                        <a:pt x="86" y="46"/>
                      </a:lnTo>
                      <a:lnTo>
                        <a:pt x="84" y="50"/>
                      </a:lnTo>
                      <a:lnTo>
                        <a:pt x="81" y="48"/>
                      </a:lnTo>
                      <a:lnTo>
                        <a:pt x="80" y="48"/>
                      </a:lnTo>
                      <a:lnTo>
                        <a:pt x="80" y="53"/>
                      </a:lnTo>
                      <a:lnTo>
                        <a:pt x="78" y="58"/>
                      </a:lnTo>
                      <a:lnTo>
                        <a:pt x="76" y="63"/>
                      </a:lnTo>
                      <a:lnTo>
                        <a:pt x="76" y="68"/>
                      </a:lnTo>
                      <a:lnTo>
                        <a:pt x="78" y="72"/>
                      </a:lnTo>
                      <a:lnTo>
                        <a:pt x="77" y="75"/>
                      </a:lnTo>
                      <a:lnTo>
                        <a:pt x="77" y="80"/>
                      </a:lnTo>
                      <a:lnTo>
                        <a:pt x="78" y="86"/>
                      </a:lnTo>
                      <a:lnTo>
                        <a:pt x="77" y="88"/>
                      </a:lnTo>
                      <a:lnTo>
                        <a:pt x="76" y="92"/>
                      </a:lnTo>
                      <a:lnTo>
                        <a:pt x="76" y="99"/>
                      </a:lnTo>
                      <a:lnTo>
                        <a:pt x="76" y="104"/>
                      </a:lnTo>
                      <a:lnTo>
                        <a:pt x="68" y="104"/>
                      </a:lnTo>
                      <a:lnTo>
                        <a:pt x="64" y="102"/>
                      </a:lnTo>
                      <a:lnTo>
                        <a:pt x="60" y="105"/>
                      </a:lnTo>
                      <a:lnTo>
                        <a:pt x="57" y="108"/>
                      </a:lnTo>
                      <a:lnTo>
                        <a:pt x="53" y="110"/>
                      </a:lnTo>
                      <a:lnTo>
                        <a:pt x="48" y="108"/>
                      </a:lnTo>
                      <a:lnTo>
                        <a:pt x="46" y="110"/>
                      </a:lnTo>
                      <a:lnTo>
                        <a:pt x="42" y="108"/>
                      </a:lnTo>
                      <a:lnTo>
                        <a:pt x="40" y="110"/>
                      </a:lnTo>
                      <a:lnTo>
                        <a:pt x="36" y="112"/>
                      </a:lnTo>
                      <a:lnTo>
                        <a:pt x="35" y="114"/>
                      </a:lnTo>
                      <a:lnTo>
                        <a:pt x="29" y="112"/>
                      </a:lnTo>
                      <a:lnTo>
                        <a:pt x="24" y="113"/>
                      </a:lnTo>
                      <a:lnTo>
                        <a:pt x="21" y="116"/>
                      </a:lnTo>
                      <a:lnTo>
                        <a:pt x="18" y="117"/>
                      </a:lnTo>
                      <a:lnTo>
                        <a:pt x="14" y="118"/>
                      </a:lnTo>
                      <a:lnTo>
                        <a:pt x="10" y="116"/>
                      </a:lnTo>
                      <a:lnTo>
                        <a:pt x="5" y="116"/>
                      </a:lnTo>
                      <a:lnTo>
                        <a:pt x="0" y="114"/>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41" name="Freeform 197"/>
                <p:cNvSpPr>
                  <a:spLocks/>
                </p:cNvSpPr>
                <p:nvPr/>
              </p:nvSpPr>
              <p:spPr bwMode="auto">
                <a:xfrm rot="1627522">
                  <a:off x="2190" y="2909"/>
                  <a:ext cx="175" cy="241"/>
                </a:xfrm>
                <a:custGeom>
                  <a:avLst/>
                  <a:gdLst>
                    <a:gd name="T0" fmla="*/ 142 w 143"/>
                    <a:gd name="T1" fmla="*/ 153 h 163"/>
                    <a:gd name="T2" fmla="*/ 142 w 143"/>
                    <a:gd name="T3" fmla="*/ 142 h 163"/>
                    <a:gd name="T4" fmla="*/ 143 w 143"/>
                    <a:gd name="T5" fmla="*/ 131 h 163"/>
                    <a:gd name="T6" fmla="*/ 139 w 143"/>
                    <a:gd name="T7" fmla="*/ 121 h 163"/>
                    <a:gd name="T8" fmla="*/ 133 w 143"/>
                    <a:gd name="T9" fmla="*/ 113 h 163"/>
                    <a:gd name="T10" fmla="*/ 134 w 143"/>
                    <a:gd name="T11" fmla="*/ 102 h 163"/>
                    <a:gd name="T12" fmla="*/ 132 w 143"/>
                    <a:gd name="T13" fmla="*/ 91 h 163"/>
                    <a:gd name="T14" fmla="*/ 124 w 143"/>
                    <a:gd name="T15" fmla="*/ 88 h 163"/>
                    <a:gd name="T16" fmla="*/ 119 w 143"/>
                    <a:gd name="T17" fmla="*/ 84 h 163"/>
                    <a:gd name="T18" fmla="*/ 114 w 143"/>
                    <a:gd name="T19" fmla="*/ 77 h 163"/>
                    <a:gd name="T20" fmla="*/ 108 w 143"/>
                    <a:gd name="T21" fmla="*/ 69 h 163"/>
                    <a:gd name="T22" fmla="*/ 98 w 143"/>
                    <a:gd name="T23" fmla="*/ 71 h 163"/>
                    <a:gd name="T24" fmla="*/ 95 w 143"/>
                    <a:gd name="T25" fmla="*/ 64 h 163"/>
                    <a:gd name="T26" fmla="*/ 88 w 143"/>
                    <a:gd name="T27" fmla="*/ 58 h 163"/>
                    <a:gd name="T28" fmla="*/ 90 w 143"/>
                    <a:gd name="T29" fmla="*/ 45 h 163"/>
                    <a:gd name="T30" fmla="*/ 95 w 143"/>
                    <a:gd name="T31" fmla="*/ 47 h 163"/>
                    <a:gd name="T32" fmla="*/ 100 w 143"/>
                    <a:gd name="T33" fmla="*/ 46 h 163"/>
                    <a:gd name="T34" fmla="*/ 101 w 143"/>
                    <a:gd name="T35" fmla="*/ 28 h 163"/>
                    <a:gd name="T36" fmla="*/ 91 w 143"/>
                    <a:gd name="T37" fmla="*/ 29 h 163"/>
                    <a:gd name="T38" fmla="*/ 86 w 143"/>
                    <a:gd name="T39" fmla="*/ 24 h 163"/>
                    <a:gd name="T40" fmla="*/ 80 w 143"/>
                    <a:gd name="T41" fmla="*/ 15 h 163"/>
                    <a:gd name="T42" fmla="*/ 78 w 143"/>
                    <a:gd name="T43" fmla="*/ 5 h 163"/>
                    <a:gd name="T44" fmla="*/ 61 w 143"/>
                    <a:gd name="T45" fmla="*/ 4 h 163"/>
                    <a:gd name="T46" fmla="*/ 42 w 143"/>
                    <a:gd name="T47" fmla="*/ 4 h 163"/>
                    <a:gd name="T48" fmla="*/ 23 w 143"/>
                    <a:gd name="T49" fmla="*/ 9 h 163"/>
                    <a:gd name="T50" fmla="*/ 23 w 143"/>
                    <a:gd name="T51" fmla="*/ 17 h 163"/>
                    <a:gd name="T52" fmla="*/ 26 w 143"/>
                    <a:gd name="T53" fmla="*/ 33 h 163"/>
                    <a:gd name="T54" fmla="*/ 29 w 143"/>
                    <a:gd name="T55" fmla="*/ 48 h 163"/>
                    <a:gd name="T56" fmla="*/ 29 w 143"/>
                    <a:gd name="T57" fmla="*/ 61 h 163"/>
                    <a:gd name="T58" fmla="*/ 19 w 143"/>
                    <a:gd name="T59" fmla="*/ 69 h 163"/>
                    <a:gd name="T60" fmla="*/ 20 w 143"/>
                    <a:gd name="T61" fmla="*/ 79 h 163"/>
                    <a:gd name="T62" fmla="*/ 14 w 143"/>
                    <a:gd name="T63" fmla="*/ 87 h 163"/>
                    <a:gd name="T64" fmla="*/ 8 w 143"/>
                    <a:gd name="T65" fmla="*/ 94 h 163"/>
                    <a:gd name="T66" fmla="*/ 2 w 143"/>
                    <a:gd name="T67" fmla="*/ 101 h 163"/>
                    <a:gd name="T68" fmla="*/ 0 w 143"/>
                    <a:gd name="T69" fmla="*/ 107 h 163"/>
                    <a:gd name="T70" fmla="*/ 1 w 143"/>
                    <a:gd name="T71" fmla="*/ 117 h 163"/>
                    <a:gd name="T72" fmla="*/ 1 w 143"/>
                    <a:gd name="T73" fmla="*/ 127 h 163"/>
                    <a:gd name="T74" fmla="*/ 5 w 143"/>
                    <a:gd name="T75" fmla="*/ 136 h 163"/>
                    <a:gd name="T76" fmla="*/ 8 w 143"/>
                    <a:gd name="T77" fmla="*/ 142 h 163"/>
                    <a:gd name="T78" fmla="*/ 56 w 143"/>
                    <a:gd name="T79" fmla="*/ 138 h 163"/>
                    <a:gd name="T80" fmla="*/ 77 w 143"/>
                    <a:gd name="T81" fmla="*/ 157 h 163"/>
                    <a:gd name="T82" fmla="*/ 91 w 143"/>
                    <a:gd name="T83" fmla="*/ 163 h 163"/>
                    <a:gd name="T84" fmla="*/ 107 w 143"/>
                    <a:gd name="T85" fmla="*/ 161 h 163"/>
                    <a:gd name="T86" fmla="*/ 138 w 143"/>
                    <a:gd name="T87" fmla="*/ 16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3" h="163">
                      <a:moveTo>
                        <a:pt x="139" y="161"/>
                      </a:moveTo>
                      <a:lnTo>
                        <a:pt x="142" y="156"/>
                      </a:lnTo>
                      <a:lnTo>
                        <a:pt x="142" y="153"/>
                      </a:lnTo>
                      <a:lnTo>
                        <a:pt x="143" y="150"/>
                      </a:lnTo>
                      <a:lnTo>
                        <a:pt x="142" y="145"/>
                      </a:lnTo>
                      <a:lnTo>
                        <a:pt x="142" y="142"/>
                      </a:lnTo>
                      <a:lnTo>
                        <a:pt x="140" y="138"/>
                      </a:lnTo>
                      <a:lnTo>
                        <a:pt x="140" y="135"/>
                      </a:lnTo>
                      <a:lnTo>
                        <a:pt x="143" y="131"/>
                      </a:lnTo>
                      <a:lnTo>
                        <a:pt x="143" y="129"/>
                      </a:lnTo>
                      <a:lnTo>
                        <a:pt x="143" y="124"/>
                      </a:lnTo>
                      <a:lnTo>
                        <a:pt x="139" y="121"/>
                      </a:lnTo>
                      <a:lnTo>
                        <a:pt x="132" y="117"/>
                      </a:lnTo>
                      <a:lnTo>
                        <a:pt x="132" y="114"/>
                      </a:lnTo>
                      <a:lnTo>
                        <a:pt x="133" y="113"/>
                      </a:lnTo>
                      <a:lnTo>
                        <a:pt x="131" y="106"/>
                      </a:lnTo>
                      <a:lnTo>
                        <a:pt x="132" y="103"/>
                      </a:lnTo>
                      <a:lnTo>
                        <a:pt x="134" y="102"/>
                      </a:lnTo>
                      <a:lnTo>
                        <a:pt x="134" y="97"/>
                      </a:lnTo>
                      <a:lnTo>
                        <a:pt x="134" y="96"/>
                      </a:lnTo>
                      <a:lnTo>
                        <a:pt x="132" y="91"/>
                      </a:lnTo>
                      <a:lnTo>
                        <a:pt x="131" y="90"/>
                      </a:lnTo>
                      <a:lnTo>
                        <a:pt x="126" y="89"/>
                      </a:lnTo>
                      <a:lnTo>
                        <a:pt x="124" y="88"/>
                      </a:lnTo>
                      <a:lnTo>
                        <a:pt x="124" y="84"/>
                      </a:lnTo>
                      <a:lnTo>
                        <a:pt x="121" y="83"/>
                      </a:lnTo>
                      <a:lnTo>
                        <a:pt x="119" y="84"/>
                      </a:lnTo>
                      <a:lnTo>
                        <a:pt x="116" y="83"/>
                      </a:lnTo>
                      <a:lnTo>
                        <a:pt x="114" y="81"/>
                      </a:lnTo>
                      <a:lnTo>
                        <a:pt x="114" y="77"/>
                      </a:lnTo>
                      <a:lnTo>
                        <a:pt x="113" y="72"/>
                      </a:lnTo>
                      <a:lnTo>
                        <a:pt x="110" y="70"/>
                      </a:lnTo>
                      <a:lnTo>
                        <a:pt x="108" y="69"/>
                      </a:lnTo>
                      <a:lnTo>
                        <a:pt x="104" y="71"/>
                      </a:lnTo>
                      <a:lnTo>
                        <a:pt x="102" y="72"/>
                      </a:lnTo>
                      <a:lnTo>
                        <a:pt x="98" y="71"/>
                      </a:lnTo>
                      <a:lnTo>
                        <a:pt x="97" y="67"/>
                      </a:lnTo>
                      <a:lnTo>
                        <a:pt x="97" y="65"/>
                      </a:lnTo>
                      <a:lnTo>
                        <a:pt x="95" y="64"/>
                      </a:lnTo>
                      <a:lnTo>
                        <a:pt x="91" y="63"/>
                      </a:lnTo>
                      <a:lnTo>
                        <a:pt x="89" y="61"/>
                      </a:lnTo>
                      <a:lnTo>
                        <a:pt x="88" y="58"/>
                      </a:lnTo>
                      <a:lnTo>
                        <a:pt x="88" y="52"/>
                      </a:lnTo>
                      <a:lnTo>
                        <a:pt x="89" y="48"/>
                      </a:lnTo>
                      <a:lnTo>
                        <a:pt x="90" y="45"/>
                      </a:lnTo>
                      <a:lnTo>
                        <a:pt x="91" y="45"/>
                      </a:lnTo>
                      <a:lnTo>
                        <a:pt x="92" y="46"/>
                      </a:lnTo>
                      <a:lnTo>
                        <a:pt x="95" y="47"/>
                      </a:lnTo>
                      <a:lnTo>
                        <a:pt x="96" y="47"/>
                      </a:lnTo>
                      <a:lnTo>
                        <a:pt x="98" y="47"/>
                      </a:lnTo>
                      <a:lnTo>
                        <a:pt x="100" y="46"/>
                      </a:lnTo>
                      <a:lnTo>
                        <a:pt x="101" y="42"/>
                      </a:lnTo>
                      <a:lnTo>
                        <a:pt x="101" y="33"/>
                      </a:lnTo>
                      <a:lnTo>
                        <a:pt x="101" y="28"/>
                      </a:lnTo>
                      <a:lnTo>
                        <a:pt x="100" y="25"/>
                      </a:lnTo>
                      <a:lnTo>
                        <a:pt x="97" y="27"/>
                      </a:lnTo>
                      <a:lnTo>
                        <a:pt x="91" y="29"/>
                      </a:lnTo>
                      <a:lnTo>
                        <a:pt x="89" y="29"/>
                      </a:lnTo>
                      <a:lnTo>
                        <a:pt x="88" y="27"/>
                      </a:lnTo>
                      <a:lnTo>
                        <a:pt x="86" y="24"/>
                      </a:lnTo>
                      <a:lnTo>
                        <a:pt x="82" y="23"/>
                      </a:lnTo>
                      <a:lnTo>
                        <a:pt x="80" y="19"/>
                      </a:lnTo>
                      <a:lnTo>
                        <a:pt x="80" y="15"/>
                      </a:lnTo>
                      <a:lnTo>
                        <a:pt x="80" y="12"/>
                      </a:lnTo>
                      <a:lnTo>
                        <a:pt x="83" y="7"/>
                      </a:lnTo>
                      <a:lnTo>
                        <a:pt x="78" y="5"/>
                      </a:lnTo>
                      <a:lnTo>
                        <a:pt x="71" y="4"/>
                      </a:lnTo>
                      <a:lnTo>
                        <a:pt x="64" y="4"/>
                      </a:lnTo>
                      <a:lnTo>
                        <a:pt x="61" y="4"/>
                      </a:lnTo>
                      <a:lnTo>
                        <a:pt x="53" y="0"/>
                      </a:lnTo>
                      <a:lnTo>
                        <a:pt x="46" y="3"/>
                      </a:lnTo>
                      <a:lnTo>
                        <a:pt x="42" y="4"/>
                      </a:lnTo>
                      <a:lnTo>
                        <a:pt x="31" y="0"/>
                      </a:lnTo>
                      <a:lnTo>
                        <a:pt x="22" y="5"/>
                      </a:lnTo>
                      <a:lnTo>
                        <a:pt x="23" y="9"/>
                      </a:lnTo>
                      <a:lnTo>
                        <a:pt x="24" y="11"/>
                      </a:lnTo>
                      <a:lnTo>
                        <a:pt x="23" y="13"/>
                      </a:lnTo>
                      <a:lnTo>
                        <a:pt x="23" y="17"/>
                      </a:lnTo>
                      <a:lnTo>
                        <a:pt x="23" y="22"/>
                      </a:lnTo>
                      <a:lnTo>
                        <a:pt x="24" y="25"/>
                      </a:lnTo>
                      <a:lnTo>
                        <a:pt x="26" y="33"/>
                      </a:lnTo>
                      <a:lnTo>
                        <a:pt x="29" y="39"/>
                      </a:lnTo>
                      <a:lnTo>
                        <a:pt x="30" y="43"/>
                      </a:lnTo>
                      <a:lnTo>
                        <a:pt x="29" y="48"/>
                      </a:lnTo>
                      <a:lnTo>
                        <a:pt x="29" y="52"/>
                      </a:lnTo>
                      <a:lnTo>
                        <a:pt x="29" y="58"/>
                      </a:lnTo>
                      <a:lnTo>
                        <a:pt x="29" y="61"/>
                      </a:lnTo>
                      <a:lnTo>
                        <a:pt x="28" y="66"/>
                      </a:lnTo>
                      <a:lnTo>
                        <a:pt x="24" y="67"/>
                      </a:lnTo>
                      <a:lnTo>
                        <a:pt x="19" y="69"/>
                      </a:lnTo>
                      <a:lnTo>
                        <a:pt x="19" y="73"/>
                      </a:lnTo>
                      <a:lnTo>
                        <a:pt x="19" y="77"/>
                      </a:lnTo>
                      <a:lnTo>
                        <a:pt x="20" y="79"/>
                      </a:lnTo>
                      <a:lnTo>
                        <a:pt x="19" y="82"/>
                      </a:lnTo>
                      <a:lnTo>
                        <a:pt x="17" y="84"/>
                      </a:lnTo>
                      <a:lnTo>
                        <a:pt x="14" y="87"/>
                      </a:lnTo>
                      <a:lnTo>
                        <a:pt x="12" y="88"/>
                      </a:lnTo>
                      <a:lnTo>
                        <a:pt x="11" y="91"/>
                      </a:lnTo>
                      <a:lnTo>
                        <a:pt x="8" y="94"/>
                      </a:lnTo>
                      <a:lnTo>
                        <a:pt x="5" y="97"/>
                      </a:lnTo>
                      <a:lnTo>
                        <a:pt x="4" y="99"/>
                      </a:lnTo>
                      <a:lnTo>
                        <a:pt x="2" y="101"/>
                      </a:lnTo>
                      <a:lnTo>
                        <a:pt x="2" y="102"/>
                      </a:lnTo>
                      <a:lnTo>
                        <a:pt x="1" y="106"/>
                      </a:lnTo>
                      <a:lnTo>
                        <a:pt x="0" y="107"/>
                      </a:lnTo>
                      <a:lnTo>
                        <a:pt x="0" y="109"/>
                      </a:lnTo>
                      <a:lnTo>
                        <a:pt x="1" y="113"/>
                      </a:lnTo>
                      <a:lnTo>
                        <a:pt x="1" y="117"/>
                      </a:lnTo>
                      <a:lnTo>
                        <a:pt x="0" y="120"/>
                      </a:lnTo>
                      <a:lnTo>
                        <a:pt x="0" y="123"/>
                      </a:lnTo>
                      <a:lnTo>
                        <a:pt x="1" y="127"/>
                      </a:lnTo>
                      <a:lnTo>
                        <a:pt x="1" y="131"/>
                      </a:lnTo>
                      <a:lnTo>
                        <a:pt x="2" y="132"/>
                      </a:lnTo>
                      <a:lnTo>
                        <a:pt x="5" y="136"/>
                      </a:lnTo>
                      <a:lnTo>
                        <a:pt x="5" y="138"/>
                      </a:lnTo>
                      <a:lnTo>
                        <a:pt x="6" y="143"/>
                      </a:lnTo>
                      <a:lnTo>
                        <a:pt x="8" y="142"/>
                      </a:lnTo>
                      <a:lnTo>
                        <a:pt x="18" y="138"/>
                      </a:lnTo>
                      <a:lnTo>
                        <a:pt x="26" y="136"/>
                      </a:lnTo>
                      <a:lnTo>
                        <a:pt x="56" y="138"/>
                      </a:lnTo>
                      <a:lnTo>
                        <a:pt x="62" y="142"/>
                      </a:lnTo>
                      <a:lnTo>
                        <a:pt x="70" y="150"/>
                      </a:lnTo>
                      <a:lnTo>
                        <a:pt x="77" y="157"/>
                      </a:lnTo>
                      <a:lnTo>
                        <a:pt x="79" y="159"/>
                      </a:lnTo>
                      <a:lnTo>
                        <a:pt x="85" y="162"/>
                      </a:lnTo>
                      <a:lnTo>
                        <a:pt x="91" y="163"/>
                      </a:lnTo>
                      <a:lnTo>
                        <a:pt x="96" y="163"/>
                      </a:lnTo>
                      <a:lnTo>
                        <a:pt x="103" y="162"/>
                      </a:lnTo>
                      <a:lnTo>
                        <a:pt x="107" y="161"/>
                      </a:lnTo>
                      <a:lnTo>
                        <a:pt x="119" y="155"/>
                      </a:lnTo>
                      <a:lnTo>
                        <a:pt x="131" y="156"/>
                      </a:lnTo>
                      <a:lnTo>
                        <a:pt x="138" y="160"/>
                      </a:lnTo>
                      <a:lnTo>
                        <a:pt x="139" y="161"/>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42" name="Freeform 198"/>
                <p:cNvSpPr>
                  <a:spLocks/>
                </p:cNvSpPr>
                <p:nvPr/>
              </p:nvSpPr>
              <p:spPr bwMode="auto">
                <a:xfrm rot="1627522">
                  <a:off x="2168" y="3133"/>
                  <a:ext cx="59" cy="89"/>
                </a:xfrm>
                <a:custGeom>
                  <a:avLst/>
                  <a:gdLst>
                    <a:gd name="T0" fmla="*/ 48 w 49"/>
                    <a:gd name="T1" fmla="*/ 1 h 61"/>
                    <a:gd name="T2" fmla="*/ 49 w 49"/>
                    <a:gd name="T3" fmla="*/ 4 h 61"/>
                    <a:gd name="T4" fmla="*/ 46 w 49"/>
                    <a:gd name="T5" fmla="*/ 10 h 61"/>
                    <a:gd name="T6" fmla="*/ 45 w 49"/>
                    <a:gd name="T7" fmla="*/ 14 h 61"/>
                    <a:gd name="T8" fmla="*/ 41 w 49"/>
                    <a:gd name="T9" fmla="*/ 18 h 61"/>
                    <a:gd name="T10" fmla="*/ 36 w 49"/>
                    <a:gd name="T11" fmla="*/ 24 h 61"/>
                    <a:gd name="T12" fmla="*/ 33 w 49"/>
                    <a:gd name="T13" fmla="*/ 30 h 61"/>
                    <a:gd name="T14" fmla="*/ 34 w 49"/>
                    <a:gd name="T15" fmla="*/ 32 h 61"/>
                    <a:gd name="T16" fmla="*/ 37 w 49"/>
                    <a:gd name="T17" fmla="*/ 37 h 61"/>
                    <a:gd name="T18" fmla="*/ 40 w 49"/>
                    <a:gd name="T19" fmla="*/ 42 h 61"/>
                    <a:gd name="T20" fmla="*/ 39 w 49"/>
                    <a:gd name="T21" fmla="*/ 46 h 61"/>
                    <a:gd name="T22" fmla="*/ 36 w 49"/>
                    <a:gd name="T23" fmla="*/ 49 h 61"/>
                    <a:gd name="T24" fmla="*/ 29 w 49"/>
                    <a:gd name="T25" fmla="*/ 54 h 61"/>
                    <a:gd name="T26" fmla="*/ 24 w 49"/>
                    <a:gd name="T27" fmla="*/ 57 h 61"/>
                    <a:gd name="T28" fmla="*/ 15 w 49"/>
                    <a:gd name="T29" fmla="*/ 61 h 61"/>
                    <a:gd name="T30" fmla="*/ 10 w 49"/>
                    <a:gd name="T31" fmla="*/ 58 h 61"/>
                    <a:gd name="T32" fmla="*/ 6 w 49"/>
                    <a:gd name="T33" fmla="*/ 55 h 61"/>
                    <a:gd name="T34" fmla="*/ 3 w 49"/>
                    <a:gd name="T35" fmla="*/ 51 h 61"/>
                    <a:gd name="T36" fmla="*/ 0 w 49"/>
                    <a:gd name="T37" fmla="*/ 48 h 61"/>
                    <a:gd name="T38" fmla="*/ 0 w 49"/>
                    <a:gd name="T39" fmla="*/ 42 h 61"/>
                    <a:gd name="T40" fmla="*/ 3 w 49"/>
                    <a:gd name="T41" fmla="*/ 39 h 61"/>
                    <a:gd name="T42" fmla="*/ 6 w 49"/>
                    <a:gd name="T43" fmla="*/ 37 h 61"/>
                    <a:gd name="T44" fmla="*/ 9 w 49"/>
                    <a:gd name="T45" fmla="*/ 34 h 61"/>
                    <a:gd name="T46" fmla="*/ 12 w 49"/>
                    <a:gd name="T47" fmla="*/ 28 h 61"/>
                    <a:gd name="T48" fmla="*/ 17 w 49"/>
                    <a:gd name="T49" fmla="*/ 21 h 61"/>
                    <a:gd name="T50" fmla="*/ 23 w 49"/>
                    <a:gd name="T51" fmla="*/ 15 h 61"/>
                    <a:gd name="T52" fmla="*/ 28 w 49"/>
                    <a:gd name="T53" fmla="*/ 10 h 61"/>
                    <a:gd name="T54" fmla="*/ 33 w 49"/>
                    <a:gd name="T55" fmla="*/ 6 h 61"/>
                    <a:gd name="T56" fmla="*/ 37 w 49"/>
                    <a:gd name="T57" fmla="*/ 2 h 61"/>
                    <a:gd name="T58" fmla="*/ 40 w 49"/>
                    <a:gd name="T59" fmla="*/ 1 h 61"/>
                    <a:gd name="T60" fmla="*/ 43 w 49"/>
                    <a:gd name="T61" fmla="*/ 0 h 61"/>
                    <a:gd name="T62" fmla="*/ 48 w 49"/>
                    <a:gd name="T6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 h="61">
                      <a:moveTo>
                        <a:pt x="48" y="0"/>
                      </a:moveTo>
                      <a:lnTo>
                        <a:pt x="48" y="1"/>
                      </a:lnTo>
                      <a:lnTo>
                        <a:pt x="49" y="3"/>
                      </a:lnTo>
                      <a:lnTo>
                        <a:pt x="49" y="4"/>
                      </a:lnTo>
                      <a:lnTo>
                        <a:pt x="48" y="7"/>
                      </a:lnTo>
                      <a:lnTo>
                        <a:pt x="46" y="10"/>
                      </a:lnTo>
                      <a:lnTo>
                        <a:pt x="46" y="13"/>
                      </a:lnTo>
                      <a:lnTo>
                        <a:pt x="45" y="14"/>
                      </a:lnTo>
                      <a:lnTo>
                        <a:pt x="43" y="15"/>
                      </a:lnTo>
                      <a:lnTo>
                        <a:pt x="41" y="18"/>
                      </a:lnTo>
                      <a:lnTo>
                        <a:pt x="40" y="20"/>
                      </a:lnTo>
                      <a:lnTo>
                        <a:pt x="36" y="24"/>
                      </a:lnTo>
                      <a:lnTo>
                        <a:pt x="35" y="27"/>
                      </a:lnTo>
                      <a:lnTo>
                        <a:pt x="33" y="30"/>
                      </a:lnTo>
                      <a:lnTo>
                        <a:pt x="33" y="31"/>
                      </a:lnTo>
                      <a:lnTo>
                        <a:pt x="34" y="32"/>
                      </a:lnTo>
                      <a:lnTo>
                        <a:pt x="35" y="34"/>
                      </a:lnTo>
                      <a:lnTo>
                        <a:pt x="37" y="37"/>
                      </a:lnTo>
                      <a:lnTo>
                        <a:pt x="39" y="39"/>
                      </a:lnTo>
                      <a:lnTo>
                        <a:pt x="40" y="42"/>
                      </a:lnTo>
                      <a:lnTo>
                        <a:pt x="40" y="44"/>
                      </a:lnTo>
                      <a:lnTo>
                        <a:pt x="39" y="46"/>
                      </a:lnTo>
                      <a:lnTo>
                        <a:pt x="37" y="48"/>
                      </a:lnTo>
                      <a:lnTo>
                        <a:pt x="36" y="49"/>
                      </a:lnTo>
                      <a:lnTo>
                        <a:pt x="34" y="51"/>
                      </a:lnTo>
                      <a:lnTo>
                        <a:pt x="29" y="54"/>
                      </a:lnTo>
                      <a:lnTo>
                        <a:pt x="27" y="56"/>
                      </a:lnTo>
                      <a:lnTo>
                        <a:pt x="24" y="57"/>
                      </a:lnTo>
                      <a:lnTo>
                        <a:pt x="21" y="58"/>
                      </a:lnTo>
                      <a:lnTo>
                        <a:pt x="15" y="61"/>
                      </a:lnTo>
                      <a:lnTo>
                        <a:pt x="12" y="60"/>
                      </a:lnTo>
                      <a:lnTo>
                        <a:pt x="10" y="58"/>
                      </a:lnTo>
                      <a:lnTo>
                        <a:pt x="7" y="56"/>
                      </a:lnTo>
                      <a:lnTo>
                        <a:pt x="6" y="55"/>
                      </a:lnTo>
                      <a:lnTo>
                        <a:pt x="5" y="54"/>
                      </a:lnTo>
                      <a:lnTo>
                        <a:pt x="3" y="51"/>
                      </a:lnTo>
                      <a:lnTo>
                        <a:pt x="1" y="50"/>
                      </a:lnTo>
                      <a:lnTo>
                        <a:pt x="0" y="48"/>
                      </a:lnTo>
                      <a:lnTo>
                        <a:pt x="0" y="45"/>
                      </a:lnTo>
                      <a:lnTo>
                        <a:pt x="0" y="42"/>
                      </a:lnTo>
                      <a:lnTo>
                        <a:pt x="1" y="40"/>
                      </a:lnTo>
                      <a:lnTo>
                        <a:pt x="3" y="39"/>
                      </a:lnTo>
                      <a:lnTo>
                        <a:pt x="4" y="38"/>
                      </a:lnTo>
                      <a:lnTo>
                        <a:pt x="6" y="37"/>
                      </a:lnTo>
                      <a:lnTo>
                        <a:pt x="7" y="36"/>
                      </a:lnTo>
                      <a:lnTo>
                        <a:pt x="9" y="34"/>
                      </a:lnTo>
                      <a:lnTo>
                        <a:pt x="10" y="32"/>
                      </a:lnTo>
                      <a:lnTo>
                        <a:pt x="12" y="28"/>
                      </a:lnTo>
                      <a:lnTo>
                        <a:pt x="15" y="25"/>
                      </a:lnTo>
                      <a:lnTo>
                        <a:pt x="17" y="21"/>
                      </a:lnTo>
                      <a:lnTo>
                        <a:pt x="22" y="18"/>
                      </a:lnTo>
                      <a:lnTo>
                        <a:pt x="23" y="15"/>
                      </a:lnTo>
                      <a:lnTo>
                        <a:pt x="27" y="12"/>
                      </a:lnTo>
                      <a:lnTo>
                        <a:pt x="28" y="10"/>
                      </a:lnTo>
                      <a:lnTo>
                        <a:pt x="30" y="7"/>
                      </a:lnTo>
                      <a:lnTo>
                        <a:pt x="33" y="6"/>
                      </a:lnTo>
                      <a:lnTo>
                        <a:pt x="35" y="3"/>
                      </a:lnTo>
                      <a:lnTo>
                        <a:pt x="37" y="2"/>
                      </a:lnTo>
                      <a:lnTo>
                        <a:pt x="39" y="1"/>
                      </a:lnTo>
                      <a:lnTo>
                        <a:pt x="40" y="1"/>
                      </a:lnTo>
                      <a:lnTo>
                        <a:pt x="42" y="0"/>
                      </a:lnTo>
                      <a:lnTo>
                        <a:pt x="43" y="0"/>
                      </a:lnTo>
                      <a:lnTo>
                        <a:pt x="46" y="0"/>
                      </a:lnTo>
                      <a:lnTo>
                        <a:pt x="48" y="0"/>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43" name="Freeform 199"/>
                <p:cNvSpPr>
                  <a:spLocks/>
                </p:cNvSpPr>
                <p:nvPr/>
              </p:nvSpPr>
              <p:spPr bwMode="auto">
                <a:xfrm rot="1627522">
                  <a:off x="2158" y="3216"/>
                  <a:ext cx="149" cy="214"/>
                </a:xfrm>
                <a:custGeom>
                  <a:avLst/>
                  <a:gdLst>
                    <a:gd name="T0" fmla="*/ 117 w 120"/>
                    <a:gd name="T1" fmla="*/ 110 h 144"/>
                    <a:gd name="T2" fmla="*/ 113 w 120"/>
                    <a:gd name="T3" fmla="*/ 124 h 144"/>
                    <a:gd name="T4" fmla="*/ 99 w 120"/>
                    <a:gd name="T5" fmla="*/ 134 h 144"/>
                    <a:gd name="T6" fmla="*/ 95 w 120"/>
                    <a:gd name="T7" fmla="*/ 140 h 144"/>
                    <a:gd name="T8" fmla="*/ 83 w 120"/>
                    <a:gd name="T9" fmla="*/ 142 h 144"/>
                    <a:gd name="T10" fmla="*/ 83 w 120"/>
                    <a:gd name="T11" fmla="*/ 137 h 144"/>
                    <a:gd name="T12" fmla="*/ 48 w 120"/>
                    <a:gd name="T13" fmla="*/ 129 h 144"/>
                    <a:gd name="T14" fmla="*/ 40 w 120"/>
                    <a:gd name="T15" fmla="*/ 117 h 144"/>
                    <a:gd name="T16" fmla="*/ 31 w 120"/>
                    <a:gd name="T17" fmla="*/ 106 h 144"/>
                    <a:gd name="T18" fmla="*/ 37 w 120"/>
                    <a:gd name="T19" fmla="*/ 100 h 144"/>
                    <a:gd name="T20" fmla="*/ 29 w 120"/>
                    <a:gd name="T21" fmla="*/ 94 h 144"/>
                    <a:gd name="T22" fmla="*/ 21 w 120"/>
                    <a:gd name="T23" fmla="*/ 89 h 144"/>
                    <a:gd name="T24" fmla="*/ 13 w 120"/>
                    <a:gd name="T25" fmla="*/ 78 h 144"/>
                    <a:gd name="T26" fmla="*/ 6 w 120"/>
                    <a:gd name="T27" fmla="*/ 74 h 144"/>
                    <a:gd name="T28" fmla="*/ 3 w 120"/>
                    <a:gd name="T29" fmla="*/ 59 h 144"/>
                    <a:gd name="T30" fmla="*/ 10 w 120"/>
                    <a:gd name="T31" fmla="*/ 54 h 144"/>
                    <a:gd name="T32" fmla="*/ 10 w 120"/>
                    <a:gd name="T33" fmla="*/ 47 h 144"/>
                    <a:gd name="T34" fmla="*/ 6 w 120"/>
                    <a:gd name="T35" fmla="*/ 40 h 144"/>
                    <a:gd name="T36" fmla="*/ 16 w 120"/>
                    <a:gd name="T37" fmla="*/ 33 h 144"/>
                    <a:gd name="T38" fmla="*/ 12 w 120"/>
                    <a:gd name="T39" fmla="*/ 24 h 144"/>
                    <a:gd name="T40" fmla="*/ 7 w 120"/>
                    <a:gd name="T41" fmla="*/ 12 h 144"/>
                    <a:gd name="T42" fmla="*/ 17 w 120"/>
                    <a:gd name="T43" fmla="*/ 14 h 144"/>
                    <a:gd name="T44" fmla="*/ 25 w 120"/>
                    <a:gd name="T45" fmla="*/ 15 h 144"/>
                    <a:gd name="T46" fmla="*/ 31 w 120"/>
                    <a:gd name="T47" fmla="*/ 11 h 144"/>
                    <a:gd name="T48" fmla="*/ 42 w 120"/>
                    <a:gd name="T49" fmla="*/ 12 h 144"/>
                    <a:gd name="T50" fmla="*/ 47 w 120"/>
                    <a:gd name="T51" fmla="*/ 8 h 144"/>
                    <a:gd name="T52" fmla="*/ 53 w 120"/>
                    <a:gd name="T53" fmla="*/ 8 h 144"/>
                    <a:gd name="T54" fmla="*/ 60 w 120"/>
                    <a:gd name="T55" fmla="*/ 8 h 144"/>
                    <a:gd name="T56" fmla="*/ 67 w 120"/>
                    <a:gd name="T57" fmla="*/ 3 h 144"/>
                    <a:gd name="T58" fmla="*/ 75 w 120"/>
                    <a:gd name="T59" fmla="*/ 2 h 144"/>
                    <a:gd name="T60" fmla="*/ 82 w 120"/>
                    <a:gd name="T61" fmla="*/ 8 h 144"/>
                    <a:gd name="T62" fmla="*/ 85 w 120"/>
                    <a:gd name="T63" fmla="*/ 15 h 144"/>
                    <a:gd name="T64" fmla="*/ 87 w 120"/>
                    <a:gd name="T65" fmla="*/ 21 h 144"/>
                    <a:gd name="T66" fmla="*/ 79 w 120"/>
                    <a:gd name="T67" fmla="*/ 23 h 144"/>
                    <a:gd name="T68" fmla="*/ 77 w 120"/>
                    <a:gd name="T69" fmla="*/ 29 h 144"/>
                    <a:gd name="T70" fmla="*/ 73 w 120"/>
                    <a:gd name="T71" fmla="*/ 36 h 144"/>
                    <a:gd name="T72" fmla="*/ 71 w 120"/>
                    <a:gd name="T73" fmla="*/ 45 h 144"/>
                    <a:gd name="T74" fmla="*/ 75 w 120"/>
                    <a:gd name="T75" fmla="*/ 52 h 144"/>
                    <a:gd name="T76" fmla="*/ 77 w 120"/>
                    <a:gd name="T77" fmla="*/ 58 h 144"/>
                    <a:gd name="T78" fmla="*/ 77 w 120"/>
                    <a:gd name="T79" fmla="*/ 64 h 144"/>
                    <a:gd name="T80" fmla="*/ 76 w 120"/>
                    <a:gd name="T81" fmla="*/ 69 h 144"/>
                    <a:gd name="T82" fmla="*/ 81 w 120"/>
                    <a:gd name="T83" fmla="*/ 75 h 144"/>
                    <a:gd name="T84" fmla="*/ 85 w 120"/>
                    <a:gd name="T85" fmla="*/ 72 h 144"/>
                    <a:gd name="T86" fmla="*/ 91 w 120"/>
                    <a:gd name="T87" fmla="*/ 75 h 144"/>
                    <a:gd name="T88" fmla="*/ 99 w 120"/>
                    <a:gd name="T89" fmla="*/ 72 h 144"/>
                    <a:gd name="T90" fmla="*/ 102 w 120"/>
                    <a:gd name="T91" fmla="*/ 78 h 144"/>
                    <a:gd name="T92" fmla="*/ 107 w 120"/>
                    <a:gd name="T93" fmla="*/ 89 h 144"/>
                    <a:gd name="T94" fmla="*/ 112 w 120"/>
                    <a:gd name="T95" fmla="*/ 96 h 144"/>
                    <a:gd name="T96" fmla="*/ 115 w 120"/>
                    <a:gd name="T97" fmla="*/ 102 h 144"/>
                    <a:gd name="T98" fmla="*/ 120 w 120"/>
                    <a:gd name="T99" fmla="*/ 105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0" h="144">
                      <a:moveTo>
                        <a:pt x="120" y="105"/>
                      </a:moveTo>
                      <a:lnTo>
                        <a:pt x="117" y="110"/>
                      </a:lnTo>
                      <a:lnTo>
                        <a:pt x="115" y="113"/>
                      </a:lnTo>
                      <a:lnTo>
                        <a:pt x="113" y="124"/>
                      </a:lnTo>
                      <a:lnTo>
                        <a:pt x="111" y="126"/>
                      </a:lnTo>
                      <a:lnTo>
                        <a:pt x="99" y="134"/>
                      </a:lnTo>
                      <a:lnTo>
                        <a:pt x="97" y="135"/>
                      </a:lnTo>
                      <a:lnTo>
                        <a:pt x="95" y="140"/>
                      </a:lnTo>
                      <a:lnTo>
                        <a:pt x="84" y="144"/>
                      </a:lnTo>
                      <a:lnTo>
                        <a:pt x="83" y="142"/>
                      </a:lnTo>
                      <a:lnTo>
                        <a:pt x="85" y="137"/>
                      </a:lnTo>
                      <a:lnTo>
                        <a:pt x="83" y="137"/>
                      </a:lnTo>
                      <a:lnTo>
                        <a:pt x="55" y="130"/>
                      </a:lnTo>
                      <a:lnTo>
                        <a:pt x="48" y="129"/>
                      </a:lnTo>
                      <a:lnTo>
                        <a:pt x="41" y="120"/>
                      </a:lnTo>
                      <a:lnTo>
                        <a:pt x="40" y="117"/>
                      </a:lnTo>
                      <a:lnTo>
                        <a:pt x="33" y="112"/>
                      </a:lnTo>
                      <a:lnTo>
                        <a:pt x="31" y="106"/>
                      </a:lnTo>
                      <a:lnTo>
                        <a:pt x="35" y="102"/>
                      </a:lnTo>
                      <a:lnTo>
                        <a:pt x="37" y="100"/>
                      </a:lnTo>
                      <a:lnTo>
                        <a:pt x="35" y="98"/>
                      </a:lnTo>
                      <a:lnTo>
                        <a:pt x="29" y="94"/>
                      </a:lnTo>
                      <a:lnTo>
                        <a:pt x="23" y="90"/>
                      </a:lnTo>
                      <a:lnTo>
                        <a:pt x="21" y="89"/>
                      </a:lnTo>
                      <a:lnTo>
                        <a:pt x="18" y="88"/>
                      </a:lnTo>
                      <a:lnTo>
                        <a:pt x="13" y="78"/>
                      </a:lnTo>
                      <a:lnTo>
                        <a:pt x="9" y="75"/>
                      </a:lnTo>
                      <a:lnTo>
                        <a:pt x="6" y="74"/>
                      </a:lnTo>
                      <a:lnTo>
                        <a:pt x="0" y="74"/>
                      </a:lnTo>
                      <a:lnTo>
                        <a:pt x="3" y="59"/>
                      </a:lnTo>
                      <a:lnTo>
                        <a:pt x="4" y="57"/>
                      </a:lnTo>
                      <a:lnTo>
                        <a:pt x="10" y="54"/>
                      </a:lnTo>
                      <a:lnTo>
                        <a:pt x="11" y="51"/>
                      </a:lnTo>
                      <a:lnTo>
                        <a:pt x="10" y="47"/>
                      </a:lnTo>
                      <a:lnTo>
                        <a:pt x="6" y="42"/>
                      </a:lnTo>
                      <a:lnTo>
                        <a:pt x="6" y="40"/>
                      </a:lnTo>
                      <a:lnTo>
                        <a:pt x="6" y="38"/>
                      </a:lnTo>
                      <a:lnTo>
                        <a:pt x="16" y="33"/>
                      </a:lnTo>
                      <a:lnTo>
                        <a:pt x="15" y="29"/>
                      </a:lnTo>
                      <a:lnTo>
                        <a:pt x="12" y="24"/>
                      </a:lnTo>
                      <a:lnTo>
                        <a:pt x="7" y="17"/>
                      </a:lnTo>
                      <a:lnTo>
                        <a:pt x="7" y="12"/>
                      </a:lnTo>
                      <a:lnTo>
                        <a:pt x="12" y="14"/>
                      </a:lnTo>
                      <a:lnTo>
                        <a:pt x="17" y="14"/>
                      </a:lnTo>
                      <a:lnTo>
                        <a:pt x="21" y="16"/>
                      </a:lnTo>
                      <a:lnTo>
                        <a:pt x="25" y="15"/>
                      </a:lnTo>
                      <a:lnTo>
                        <a:pt x="28" y="14"/>
                      </a:lnTo>
                      <a:lnTo>
                        <a:pt x="31" y="11"/>
                      </a:lnTo>
                      <a:lnTo>
                        <a:pt x="36" y="10"/>
                      </a:lnTo>
                      <a:lnTo>
                        <a:pt x="42" y="12"/>
                      </a:lnTo>
                      <a:lnTo>
                        <a:pt x="43" y="10"/>
                      </a:lnTo>
                      <a:lnTo>
                        <a:pt x="47" y="8"/>
                      </a:lnTo>
                      <a:lnTo>
                        <a:pt x="49" y="6"/>
                      </a:lnTo>
                      <a:lnTo>
                        <a:pt x="53" y="8"/>
                      </a:lnTo>
                      <a:lnTo>
                        <a:pt x="55" y="6"/>
                      </a:lnTo>
                      <a:lnTo>
                        <a:pt x="60" y="8"/>
                      </a:lnTo>
                      <a:lnTo>
                        <a:pt x="64" y="6"/>
                      </a:lnTo>
                      <a:lnTo>
                        <a:pt x="67" y="3"/>
                      </a:lnTo>
                      <a:lnTo>
                        <a:pt x="71" y="0"/>
                      </a:lnTo>
                      <a:lnTo>
                        <a:pt x="75" y="2"/>
                      </a:lnTo>
                      <a:lnTo>
                        <a:pt x="83" y="2"/>
                      </a:lnTo>
                      <a:lnTo>
                        <a:pt x="82" y="8"/>
                      </a:lnTo>
                      <a:lnTo>
                        <a:pt x="83" y="11"/>
                      </a:lnTo>
                      <a:lnTo>
                        <a:pt x="85" y="15"/>
                      </a:lnTo>
                      <a:lnTo>
                        <a:pt x="87" y="17"/>
                      </a:lnTo>
                      <a:lnTo>
                        <a:pt x="87" y="21"/>
                      </a:lnTo>
                      <a:lnTo>
                        <a:pt x="84" y="22"/>
                      </a:lnTo>
                      <a:lnTo>
                        <a:pt x="79" y="23"/>
                      </a:lnTo>
                      <a:lnTo>
                        <a:pt x="79" y="27"/>
                      </a:lnTo>
                      <a:lnTo>
                        <a:pt x="77" y="29"/>
                      </a:lnTo>
                      <a:lnTo>
                        <a:pt x="75" y="33"/>
                      </a:lnTo>
                      <a:lnTo>
                        <a:pt x="73" y="36"/>
                      </a:lnTo>
                      <a:lnTo>
                        <a:pt x="70" y="42"/>
                      </a:lnTo>
                      <a:lnTo>
                        <a:pt x="71" y="45"/>
                      </a:lnTo>
                      <a:lnTo>
                        <a:pt x="75" y="50"/>
                      </a:lnTo>
                      <a:lnTo>
                        <a:pt x="75" y="52"/>
                      </a:lnTo>
                      <a:lnTo>
                        <a:pt x="76" y="56"/>
                      </a:lnTo>
                      <a:lnTo>
                        <a:pt x="77" y="58"/>
                      </a:lnTo>
                      <a:lnTo>
                        <a:pt x="78" y="62"/>
                      </a:lnTo>
                      <a:lnTo>
                        <a:pt x="77" y="64"/>
                      </a:lnTo>
                      <a:lnTo>
                        <a:pt x="76" y="65"/>
                      </a:lnTo>
                      <a:lnTo>
                        <a:pt x="76" y="69"/>
                      </a:lnTo>
                      <a:lnTo>
                        <a:pt x="78" y="76"/>
                      </a:lnTo>
                      <a:lnTo>
                        <a:pt x="81" y="75"/>
                      </a:lnTo>
                      <a:lnTo>
                        <a:pt x="83" y="74"/>
                      </a:lnTo>
                      <a:lnTo>
                        <a:pt x="85" y="72"/>
                      </a:lnTo>
                      <a:lnTo>
                        <a:pt x="89" y="74"/>
                      </a:lnTo>
                      <a:lnTo>
                        <a:pt x="91" y="75"/>
                      </a:lnTo>
                      <a:lnTo>
                        <a:pt x="94" y="74"/>
                      </a:lnTo>
                      <a:lnTo>
                        <a:pt x="99" y="72"/>
                      </a:lnTo>
                      <a:lnTo>
                        <a:pt x="101" y="74"/>
                      </a:lnTo>
                      <a:lnTo>
                        <a:pt x="102" y="78"/>
                      </a:lnTo>
                      <a:lnTo>
                        <a:pt x="102" y="82"/>
                      </a:lnTo>
                      <a:lnTo>
                        <a:pt x="107" y="89"/>
                      </a:lnTo>
                      <a:lnTo>
                        <a:pt x="111" y="93"/>
                      </a:lnTo>
                      <a:lnTo>
                        <a:pt x="112" y="96"/>
                      </a:lnTo>
                      <a:lnTo>
                        <a:pt x="114" y="100"/>
                      </a:lnTo>
                      <a:lnTo>
                        <a:pt x="115" y="102"/>
                      </a:lnTo>
                      <a:lnTo>
                        <a:pt x="118" y="104"/>
                      </a:lnTo>
                      <a:lnTo>
                        <a:pt x="120" y="105"/>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44" name="Freeform 200"/>
                <p:cNvSpPr>
                  <a:spLocks/>
                </p:cNvSpPr>
                <p:nvPr/>
              </p:nvSpPr>
              <p:spPr bwMode="auto">
                <a:xfrm rot="1627522">
                  <a:off x="1979" y="3152"/>
                  <a:ext cx="158" cy="152"/>
                </a:xfrm>
                <a:custGeom>
                  <a:avLst/>
                  <a:gdLst>
                    <a:gd name="T0" fmla="*/ 68 w 127"/>
                    <a:gd name="T1" fmla="*/ 101 h 103"/>
                    <a:gd name="T2" fmla="*/ 62 w 127"/>
                    <a:gd name="T3" fmla="*/ 99 h 103"/>
                    <a:gd name="T4" fmla="*/ 58 w 127"/>
                    <a:gd name="T5" fmla="*/ 96 h 103"/>
                    <a:gd name="T6" fmla="*/ 55 w 127"/>
                    <a:gd name="T7" fmla="*/ 91 h 103"/>
                    <a:gd name="T8" fmla="*/ 58 w 127"/>
                    <a:gd name="T9" fmla="*/ 87 h 103"/>
                    <a:gd name="T10" fmla="*/ 54 w 127"/>
                    <a:gd name="T11" fmla="*/ 82 h 103"/>
                    <a:gd name="T12" fmla="*/ 48 w 127"/>
                    <a:gd name="T13" fmla="*/ 81 h 103"/>
                    <a:gd name="T14" fmla="*/ 46 w 127"/>
                    <a:gd name="T15" fmla="*/ 73 h 103"/>
                    <a:gd name="T16" fmla="*/ 47 w 127"/>
                    <a:gd name="T17" fmla="*/ 67 h 103"/>
                    <a:gd name="T18" fmla="*/ 44 w 127"/>
                    <a:gd name="T19" fmla="*/ 60 h 103"/>
                    <a:gd name="T20" fmla="*/ 38 w 127"/>
                    <a:gd name="T21" fmla="*/ 58 h 103"/>
                    <a:gd name="T22" fmla="*/ 30 w 127"/>
                    <a:gd name="T23" fmla="*/ 61 h 103"/>
                    <a:gd name="T24" fmla="*/ 26 w 127"/>
                    <a:gd name="T25" fmla="*/ 58 h 103"/>
                    <a:gd name="T26" fmla="*/ 22 w 127"/>
                    <a:gd name="T27" fmla="*/ 55 h 103"/>
                    <a:gd name="T28" fmla="*/ 16 w 127"/>
                    <a:gd name="T29" fmla="*/ 57 h 103"/>
                    <a:gd name="T30" fmla="*/ 6 w 127"/>
                    <a:gd name="T31" fmla="*/ 46 h 103"/>
                    <a:gd name="T32" fmla="*/ 2 w 127"/>
                    <a:gd name="T33" fmla="*/ 46 h 103"/>
                    <a:gd name="T34" fmla="*/ 1 w 127"/>
                    <a:gd name="T35" fmla="*/ 37 h 103"/>
                    <a:gd name="T36" fmla="*/ 1 w 127"/>
                    <a:gd name="T37" fmla="*/ 31 h 103"/>
                    <a:gd name="T38" fmla="*/ 0 w 127"/>
                    <a:gd name="T39" fmla="*/ 28 h 103"/>
                    <a:gd name="T40" fmla="*/ 4 w 127"/>
                    <a:gd name="T41" fmla="*/ 24 h 103"/>
                    <a:gd name="T42" fmla="*/ 7 w 127"/>
                    <a:gd name="T43" fmla="*/ 23 h 103"/>
                    <a:gd name="T44" fmla="*/ 13 w 127"/>
                    <a:gd name="T45" fmla="*/ 17 h 103"/>
                    <a:gd name="T46" fmla="*/ 22 w 127"/>
                    <a:gd name="T47" fmla="*/ 13 h 103"/>
                    <a:gd name="T48" fmla="*/ 26 w 127"/>
                    <a:gd name="T49" fmla="*/ 10 h 103"/>
                    <a:gd name="T50" fmla="*/ 32 w 127"/>
                    <a:gd name="T51" fmla="*/ 10 h 103"/>
                    <a:gd name="T52" fmla="*/ 38 w 127"/>
                    <a:gd name="T53" fmla="*/ 12 h 103"/>
                    <a:gd name="T54" fmla="*/ 46 w 127"/>
                    <a:gd name="T55" fmla="*/ 11 h 103"/>
                    <a:gd name="T56" fmla="*/ 50 w 127"/>
                    <a:gd name="T57" fmla="*/ 9 h 103"/>
                    <a:gd name="T58" fmla="*/ 53 w 127"/>
                    <a:gd name="T59" fmla="*/ 5 h 103"/>
                    <a:gd name="T60" fmla="*/ 58 w 127"/>
                    <a:gd name="T61" fmla="*/ 6 h 103"/>
                    <a:gd name="T62" fmla="*/ 61 w 127"/>
                    <a:gd name="T63" fmla="*/ 3 h 103"/>
                    <a:gd name="T64" fmla="*/ 66 w 127"/>
                    <a:gd name="T65" fmla="*/ 0 h 103"/>
                    <a:gd name="T66" fmla="*/ 74 w 127"/>
                    <a:gd name="T67" fmla="*/ 0 h 103"/>
                    <a:gd name="T68" fmla="*/ 80 w 127"/>
                    <a:gd name="T69" fmla="*/ 1 h 103"/>
                    <a:gd name="T70" fmla="*/ 89 w 127"/>
                    <a:gd name="T71" fmla="*/ 6 h 103"/>
                    <a:gd name="T72" fmla="*/ 95 w 127"/>
                    <a:gd name="T73" fmla="*/ 5 h 103"/>
                    <a:gd name="T74" fmla="*/ 96 w 127"/>
                    <a:gd name="T75" fmla="*/ 4 h 103"/>
                    <a:gd name="T76" fmla="*/ 114 w 127"/>
                    <a:gd name="T77" fmla="*/ 0 h 103"/>
                    <a:gd name="T78" fmla="*/ 118 w 127"/>
                    <a:gd name="T79" fmla="*/ 10 h 103"/>
                    <a:gd name="T80" fmla="*/ 114 w 127"/>
                    <a:gd name="T81" fmla="*/ 27 h 103"/>
                    <a:gd name="T82" fmla="*/ 116 w 127"/>
                    <a:gd name="T83" fmla="*/ 36 h 103"/>
                    <a:gd name="T84" fmla="*/ 122 w 127"/>
                    <a:gd name="T85" fmla="*/ 48 h 103"/>
                    <a:gd name="T86" fmla="*/ 119 w 127"/>
                    <a:gd name="T87" fmla="*/ 54 h 103"/>
                    <a:gd name="T88" fmla="*/ 125 w 127"/>
                    <a:gd name="T89" fmla="*/ 60 h 103"/>
                    <a:gd name="T90" fmla="*/ 116 w 127"/>
                    <a:gd name="T91" fmla="*/ 70 h 103"/>
                    <a:gd name="T92" fmla="*/ 80 w 127"/>
                    <a:gd name="T93" fmla="*/ 9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7" h="103">
                      <a:moveTo>
                        <a:pt x="72" y="103"/>
                      </a:moveTo>
                      <a:lnTo>
                        <a:pt x="68" y="101"/>
                      </a:lnTo>
                      <a:lnTo>
                        <a:pt x="65" y="99"/>
                      </a:lnTo>
                      <a:lnTo>
                        <a:pt x="62" y="99"/>
                      </a:lnTo>
                      <a:lnTo>
                        <a:pt x="60" y="97"/>
                      </a:lnTo>
                      <a:lnTo>
                        <a:pt x="58" y="96"/>
                      </a:lnTo>
                      <a:lnTo>
                        <a:pt x="55" y="94"/>
                      </a:lnTo>
                      <a:lnTo>
                        <a:pt x="55" y="91"/>
                      </a:lnTo>
                      <a:lnTo>
                        <a:pt x="56" y="89"/>
                      </a:lnTo>
                      <a:lnTo>
                        <a:pt x="58" y="87"/>
                      </a:lnTo>
                      <a:lnTo>
                        <a:pt x="55" y="83"/>
                      </a:lnTo>
                      <a:lnTo>
                        <a:pt x="54" y="82"/>
                      </a:lnTo>
                      <a:lnTo>
                        <a:pt x="50" y="82"/>
                      </a:lnTo>
                      <a:lnTo>
                        <a:pt x="48" y="81"/>
                      </a:lnTo>
                      <a:lnTo>
                        <a:pt x="47" y="78"/>
                      </a:lnTo>
                      <a:lnTo>
                        <a:pt x="46" y="73"/>
                      </a:lnTo>
                      <a:lnTo>
                        <a:pt x="47" y="71"/>
                      </a:lnTo>
                      <a:lnTo>
                        <a:pt x="47" y="67"/>
                      </a:lnTo>
                      <a:lnTo>
                        <a:pt x="48" y="64"/>
                      </a:lnTo>
                      <a:lnTo>
                        <a:pt x="44" y="60"/>
                      </a:lnTo>
                      <a:lnTo>
                        <a:pt x="41" y="58"/>
                      </a:lnTo>
                      <a:lnTo>
                        <a:pt x="38" y="58"/>
                      </a:lnTo>
                      <a:lnTo>
                        <a:pt x="36" y="60"/>
                      </a:lnTo>
                      <a:lnTo>
                        <a:pt x="30" y="61"/>
                      </a:lnTo>
                      <a:lnTo>
                        <a:pt x="28" y="60"/>
                      </a:lnTo>
                      <a:lnTo>
                        <a:pt x="26" y="58"/>
                      </a:lnTo>
                      <a:lnTo>
                        <a:pt x="24" y="55"/>
                      </a:lnTo>
                      <a:lnTo>
                        <a:pt x="22" y="55"/>
                      </a:lnTo>
                      <a:lnTo>
                        <a:pt x="17" y="57"/>
                      </a:lnTo>
                      <a:lnTo>
                        <a:pt x="16" y="57"/>
                      </a:lnTo>
                      <a:lnTo>
                        <a:pt x="8" y="51"/>
                      </a:lnTo>
                      <a:lnTo>
                        <a:pt x="6" y="46"/>
                      </a:lnTo>
                      <a:lnTo>
                        <a:pt x="4" y="46"/>
                      </a:lnTo>
                      <a:lnTo>
                        <a:pt x="2" y="46"/>
                      </a:lnTo>
                      <a:lnTo>
                        <a:pt x="1" y="46"/>
                      </a:lnTo>
                      <a:lnTo>
                        <a:pt x="1" y="37"/>
                      </a:lnTo>
                      <a:lnTo>
                        <a:pt x="0" y="37"/>
                      </a:lnTo>
                      <a:lnTo>
                        <a:pt x="1" y="31"/>
                      </a:lnTo>
                      <a:lnTo>
                        <a:pt x="0" y="29"/>
                      </a:lnTo>
                      <a:lnTo>
                        <a:pt x="0" y="28"/>
                      </a:lnTo>
                      <a:lnTo>
                        <a:pt x="2" y="25"/>
                      </a:lnTo>
                      <a:lnTo>
                        <a:pt x="4" y="24"/>
                      </a:lnTo>
                      <a:lnTo>
                        <a:pt x="6" y="24"/>
                      </a:lnTo>
                      <a:lnTo>
                        <a:pt x="7" y="23"/>
                      </a:lnTo>
                      <a:lnTo>
                        <a:pt x="10" y="22"/>
                      </a:lnTo>
                      <a:lnTo>
                        <a:pt x="13" y="17"/>
                      </a:lnTo>
                      <a:lnTo>
                        <a:pt x="14" y="17"/>
                      </a:lnTo>
                      <a:lnTo>
                        <a:pt x="22" y="13"/>
                      </a:lnTo>
                      <a:lnTo>
                        <a:pt x="24" y="12"/>
                      </a:lnTo>
                      <a:lnTo>
                        <a:pt x="26" y="10"/>
                      </a:lnTo>
                      <a:lnTo>
                        <a:pt x="30" y="10"/>
                      </a:lnTo>
                      <a:lnTo>
                        <a:pt x="32" y="10"/>
                      </a:lnTo>
                      <a:lnTo>
                        <a:pt x="37" y="10"/>
                      </a:lnTo>
                      <a:lnTo>
                        <a:pt x="38" y="12"/>
                      </a:lnTo>
                      <a:lnTo>
                        <a:pt x="41" y="12"/>
                      </a:lnTo>
                      <a:lnTo>
                        <a:pt x="46" y="11"/>
                      </a:lnTo>
                      <a:lnTo>
                        <a:pt x="48" y="10"/>
                      </a:lnTo>
                      <a:lnTo>
                        <a:pt x="50" y="9"/>
                      </a:lnTo>
                      <a:lnTo>
                        <a:pt x="52" y="7"/>
                      </a:lnTo>
                      <a:lnTo>
                        <a:pt x="53" y="5"/>
                      </a:lnTo>
                      <a:lnTo>
                        <a:pt x="55" y="6"/>
                      </a:lnTo>
                      <a:lnTo>
                        <a:pt x="58" y="6"/>
                      </a:lnTo>
                      <a:lnTo>
                        <a:pt x="59" y="6"/>
                      </a:lnTo>
                      <a:lnTo>
                        <a:pt x="61" y="3"/>
                      </a:lnTo>
                      <a:lnTo>
                        <a:pt x="64" y="1"/>
                      </a:lnTo>
                      <a:lnTo>
                        <a:pt x="66" y="0"/>
                      </a:lnTo>
                      <a:lnTo>
                        <a:pt x="70" y="0"/>
                      </a:lnTo>
                      <a:lnTo>
                        <a:pt x="74" y="0"/>
                      </a:lnTo>
                      <a:lnTo>
                        <a:pt x="77" y="0"/>
                      </a:lnTo>
                      <a:lnTo>
                        <a:pt x="80" y="1"/>
                      </a:lnTo>
                      <a:lnTo>
                        <a:pt x="85" y="4"/>
                      </a:lnTo>
                      <a:lnTo>
                        <a:pt x="89" y="6"/>
                      </a:lnTo>
                      <a:lnTo>
                        <a:pt x="91" y="7"/>
                      </a:lnTo>
                      <a:lnTo>
                        <a:pt x="95" y="5"/>
                      </a:lnTo>
                      <a:lnTo>
                        <a:pt x="95" y="3"/>
                      </a:lnTo>
                      <a:lnTo>
                        <a:pt x="96" y="4"/>
                      </a:lnTo>
                      <a:lnTo>
                        <a:pt x="100" y="4"/>
                      </a:lnTo>
                      <a:lnTo>
                        <a:pt x="114" y="0"/>
                      </a:lnTo>
                      <a:lnTo>
                        <a:pt x="116" y="4"/>
                      </a:lnTo>
                      <a:lnTo>
                        <a:pt x="118" y="10"/>
                      </a:lnTo>
                      <a:lnTo>
                        <a:pt x="115" y="19"/>
                      </a:lnTo>
                      <a:lnTo>
                        <a:pt x="114" y="27"/>
                      </a:lnTo>
                      <a:lnTo>
                        <a:pt x="114" y="31"/>
                      </a:lnTo>
                      <a:lnTo>
                        <a:pt x="116" y="36"/>
                      </a:lnTo>
                      <a:lnTo>
                        <a:pt x="121" y="41"/>
                      </a:lnTo>
                      <a:lnTo>
                        <a:pt x="122" y="48"/>
                      </a:lnTo>
                      <a:lnTo>
                        <a:pt x="121" y="51"/>
                      </a:lnTo>
                      <a:lnTo>
                        <a:pt x="119" y="54"/>
                      </a:lnTo>
                      <a:lnTo>
                        <a:pt x="120" y="58"/>
                      </a:lnTo>
                      <a:lnTo>
                        <a:pt x="125" y="60"/>
                      </a:lnTo>
                      <a:lnTo>
                        <a:pt x="127" y="63"/>
                      </a:lnTo>
                      <a:lnTo>
                        <a:pt x="116" y="70"/>
                      </a:lnTo>
                      <a:lnTo>
                        <a:pt x="98" y="82"/>
                      </a:lnTo>
                      <a:lnTo>
                        <a:pt x="80" y="93"/>
                      </a:lnTo>
                      <a:lnTo>
                        <a:pt x="72" y="103"/>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45" name="Freeform 201"/>
                <p:cNvSpPr>
                  <a:spLocks/>
                </p:cNvSpPr>
                <p:nvPr/>
              </p:nvSpPr>
              <p:spPr bwMode="auto">
                <a:xfrm rot="1627522">
                  <a:off x="1648" y="2840"/>
                  <a:ext cx="212" cy="202"/>
                </a:xfrm>
                <a:custGeom>
                  <a:avLst/>
                  <a:gdLst>
                    <a:gd name="T0" fmla="*/ 170 w 172"/>
                    <a:gd name="T1" fmla="*/ 76 h 136"/>
                    <a:gd name="T2" fmla="*/ 162 w 172"/>
                    <a:gd name="T3" fmla="*/ 72 h 136"/>
                    <a:gd name="T4" fmla="*/ 162 w 172"/>
                    <a:gd name="T5" fmla="*/ 64 h 136"/>
                    <a:gd name="T6" fmla="*/ 161 w 172"/>
                    <a:gd name="T7" fmla="*/ 58 h 136"/>
                    <a:gd name="T8" fmla="*/ 156 w 172"/>
                    <a:gd name="T9" fmla="*/ 51 h 136"/>
                    <a:gd name="T10" fmla="*/ 155 w 172"/>
                    <a:gd name="T11" fmla="*/ 34 h 136"/>
                    <a:gd name="T12" fmla="*/ 149 w 172"/>
                    <a:gd name="T13" fmla="*/ 40 h 136"/>
                    <a:gd name="T14" fmla="*/ 148 w 172"/>
                    <a:gd name="T15" fmla="*/ 48 h 136"/>
                    <a:gd name="T16" fmla="*/ 146 w 172"/>
                    <a:gd name="T17" fmla="*/ 54 h 136"/>
                    <a:gd name="T18" fmla="*/ 142 w 172"/>
                    <a:gd name="T19" fmla="*/ 60 h 136"/>
                    <a:gd name="T20" fmla="*/ 138 w 172"/>
                    <a:gd name="T21" fmla="*/ 59 h 136"/>
                    <a:gd name="T22" fmla="*/ 132 w 172"/>
                    <a:gd name="T23" fmla="*/ 60 h 136"/>
                    <a:gd name="T24" fmla="*/ 128 w 172"/>
                    <a:gd name="T25" fmla="*/ 60 h 136"/>
                    <a:gd name="T26" fmla="*/ 122 w 172"/>
                    <a:gd name="T27" fmla="*/ 52 h 136"/>
                    <a:gd name="T28" fmla="*/ 124 w 172"/>
                    <a:gd name="T29" fmla="*/ 44 h 136"/>
                    <a:gd name="T30" fmla="*/ 114 w 172"/>
                    <a:gd name="T31" fmla="*/ 41 h 136"/>
                    <a:gd name="T32" fmla="*/ 112 w 172"/>
                    <a:gd name="T33" fmla="*/ 39 h 136"/>
                    <a:gd name="T34" fmla="*/ 111 w 172"/>
                    <a:gd name="T35" fmla="*/ 35 h 136"/>
                    <a:gd name="T36" fmla="*/ 112 w 172"/>
                    <a:gd name="T37" fmla="*/ 28 h 136"/>
                    <a:gd name="T38" fmla="*/ 113 w 172"/>
                    <a:gd name="T39" fmla="*/ 23 h 136"/>
                    <a:gd name="T40" fmla="*/ 118 w 172"/>
                    <a:gd name="T41" fmla="*/ 15 h 136"/>
                    <a:gd name="T42" fmla="*/ 116 w 172"/>
                    <a:gd name="T43" fmla="*/ 5 h 136"/>
                    <a:gd name="T44" fmla="*/ 102 w 172"/>
                    <a:gd name="T45" fmla="*/ 2 h 136"/>
                    <a:gd name="T46" fmla="*/ 84 w 172"/>
                    <a:gd name="T47" fmla="*/ 16 h 136"/>
                    <a:gd name="T48" fmla="*/ 69 w 172"/>
                    <a:gd name="T49" fmla="*/ 32 h 136"/>
                    <a:gd name="T50" fmla="*/ 45 w 172"/>
                    <a:gd name="T51" fmla="*/ 38 h 136"/>
                    <a:gd name="T52" fmla="*/ 36 w 172"/>
                    <a:gd name="T53" fmla="*/ 34 h 136"/>
                    <a:gd name="T54" fmla="*/ 15 w 172"/>
                    <a:gd name="T55" fmla="*/ 30 h 136"/>
                    <a:gd name="T56" fmla="*/ 22 w 172"/>
                    <a:gd name="T57" fmla="*/ 34 h 136"/>
                    <a:gd name="T58" fmla="*/ 15 w 172"/>
                    <a:gd name="T59" fmla="*/ 38 h 136"/>
                    <a:gd name="T60" fmla="*/ 4 w 172"/>
                    <a:gd name="T61" fmla="*/ 42 h 136"/>
                    <a:gd name="T62" fmla="*/ 5 w 172"/>
                    <a:gd name="T63" fmla="*/ 52 h 136"/>
                    <a:gd name="T64" fmla="*/ 4 w 172"/>
                    <a:gd name="T65" fmla="*/ 65 h 136"/>
                    <a:gd name="T66" fmla="*/ 0 w 172"/>
                    <a:gd name="T67" fmla="*/ 71 h 136"/>
                    <a:gd name="T68" fmla="*/ 5 w 172"/>
                    <a:gd name="T69" fmla="*/ 93 h 136"/>
                    <a:gd name="T70" fmla="*/ 3 w 172"/>
                    <a:gd name="T71" fmla="*/ 101 h 136"/>
                    <a:gd name="T72" fmla="*/ 6 w 172"/>
                    <a:gd name="T73" fmla="*/ 102 h 136"/>
                    <a:gd name="T74" fmla="*/ 9 w 172"/>
                    <a:gd name="T75" fmla="*/ 100 h 136"/>
                    <a:gd name="T76" fmla="*/ 12 w 172"/>
                    <a:gd name="T77" fmla="*/ 96 h 136"/>
                    <a:gd name="T78" fmla="*/ 21 w 172"/>
                    <a:gd name="T79" fmla="*/ 87 h 136"/>
                    <a:gd name="T80" fmla="*/ 29 w 172"/>
                    <a:gd name="T81" fmla="*/ 90 h 136"/>
                    <a:gd name="T82" fmla="*/ 44 w 172"/>
                    <a:gd name="T83" fmla="*/ 107 h 136"/>
                    <a:gd name="T84" fmla="*/ 58 w 172"/>
                    <a:gd name="T85" fmla="*/ 105 h 136"/>
                    <a:gd name="T86" fmla="*/ 70 w 172"/>
                    <a:gd name="T87" fmla="*/ 100 h 136"/>
                    <a:gd name="T88" fmla="*/ 95 w 172"/>
                    <a:gd name="T89" fmla="*/ 98 h 136"/>
                    <a:gd name="T90" fmla="*/ 113 w 172"/>
                    <a:gd name="T91" fmla="*/ 100 h 136"/>
                    <a:gd name="T92" fmla="*/ 148 w 172"/>
                    <a:gd name="T93" fmla="*/ 135 h 136"/>
                    <a:gd name="T94" fmla="*/ 155 w 172"/>
                    <a:gd name="T95" fmla="*/ 135 h 136"/>
                    <a:gd name="T96" fmla="*/ 154 w 172"/>
                    <a:gd name="T97" fmla="*/ 128 h 136"/>
                    <a:gd name="T98" fmla="*/ 153 w 172"/>
                    <a:gd name="T99" fmla="*/ 122 h 136"/>
                    <a:gd name="T100" fmla="*/ 155 w 172"/>
                    <a:gd name="T101" fmla="*/ 119 h 136"/>
                    <a:gd name="T102" fmla="*/ 158 w 172"/>
                    <a:gd name="T103" fmla="*/ 120 h 136"/>
                    <a:gd name="T104" fmla="*/ 161 w 172"/>
                    <a:gd name="T105" fmla="*/ 120 h 136"/>
                    <a:gd name="T106" fmla="*/ 165 w 172"/>
                    <a:gd name="T107" fmla="*/ 116 h 136"/>
                    <a:gd name="T108" fmla="*/ 165 w 172"/>
                    <a:gd name="T109" fmla="*/ 108 h 136"/>
                    <a:gd name="T110" fmla="*/ 166 w 172"/>
                    <a:gd name="T111" fmla="*/ 96 h 136"/>
                    <a:gd name="T112" fmla="*/ 172 w 172"/>
                    <a:gd name="T113" fmla="*/ 7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2" h="136">
                      <a:moveTo>
                        <a:pt x="172" y="77"/>
                      </a:moveTo>
                      <a:lnTo>
                        <a:pt x="170" y="76"/>
                      </a:lnTo>
                      <a:lnTo>
                        <a:pt x="165" y="75"/>
                      </a:lnTo>
                      <a:lnTo>
                        <a:pt x="162" y="72"/>
                      </a:lnTo>
                      <a:lnTo>
                        <a:pt x="162" y="70"/>
                      </a:lnTo>
                      <a:lnTo>
                        <a:pt x="162" y="64"/>
                      </a:lnTo>
                      <a:lnTo>
                        <a:pt x="162" y="62"/>
                      </a:lnTo>
                      <a:lnTo>
                        <a:pt x="161" y="58"/>
                      </a:lnTo>
                      <a:lnTo>
                        <a:pt x="158" y="53"/>
                      </a:lnTo>
                      <a:lnTo>
                        <a:pt x="156" y="51"/>
                      </a:lnTo>
                      <a:lnTo>
                        <a:pt x="156" y="45"/>
                      </a:lnTo>
                      <a:lnTo>
                        <a:pt x="155" y="34"/>
                      </a:lnTo>
                      <a:lnTo>
                        <a:pt x="152" y="38"/>
                      </a:lnTo>
                      <a:lnTo>
                        <a:pt x="149" y="40"/>
                      </a:lnTo>
                      <a:lnTo>
                        <a:pt x="147" y="44"/>
                      </a:lnTo>
                      <a:lnTo>
                        <a:pt x="148" y="48"/>
                      </a:lnTo>
                      <a:lnTo>
                        <a:pt x="148" y="52"/>
                      </a:lnTo>
                      <a:lnTo>
                        <a:pt x="146" y="54"/>
                      </a:lnTo>
                      <a:lnTo>
                        <a:pt x="143" y="58"/>
                      </a:lnTo>
                      <a:lnTo>
                        <a:pt x="142" y="60"/>
                      </a:lnTo>
                      <a:lnTo>
                        <a:pt x="140" y="59"/>
                      </a:lnTo>
                      <a:lnTo>
                        <a:pt x="138" y="59"/>
                      </a:lnTo>
                      <a:lnTo>
                        <a:pt x="135" y="59"/>
                      </a:lnTo>
                      <a:lnTo>
                        <a:pt x="132" y="60"/>
                      </a:lnTo>
                      <a:lnTo>
                        <a:pt x="130" y="62"/>
                      </a:lnTo>
                      <a:lnTo>
                        <a:pt x="128" y="60"/>
                      </a:lnTo>
                      <a:lnTo>
                        <a:pt x="122" y="57"/>
                      </a:lnTo>
                      <a:lnTo>
                        <a:pt x="122" y="52"/>
                      </a:lnTo>
                      <a:lnTo>
                        <a:pt x="124" y="48"/>
                      </a:lnTo>
                      <a:lnTo>
                        <a:pt x="124" y="44"/>
                      </a:lnTo>
                      <a:lnTo>
                        <a:pt x="119" y="42"/>
                      </a:lnTo>
                      <a:lnTo>
                        <a:pt x="114" y="41"/>
                      </a:lnTo>
                      <a:lnTo>
                        <a:pt x="112" y="41"/>
                      </a:lnTo>
                      <a:lnTo>
                        <a:pt x="112" y="39"/>
                      </a:lnTo>
                      <a:lnTo>
                        <a:pt x="113" y="36"/>
                      </a:lnTo>
                      <a:lnTo>
                        <a:pt x="111" y="35"/>
                      </a:lnTo>
                      <a:lnTo>
                        <a:pt x="111" y="32"/>
                      </a:lnTo>
                      <a:lnTo>
                        <a:pt x="112" y="28"/>
                      </a:lnTo>
                      <a:lnTo>
                        <a:pt x="112" y="27"/>
                      </a:lnTo>
                      <a:lnTo>
                        <a:pt x="113" y="23"/>
                      </a:lnTo>
                      <a:lnTo>
                        <a:pt x="116" y="20"/>
                      </a:lnTo>
                      <a:lnTo>
                        <a:pt x="118" y="15"/>
                      </a:lnTo>
                      <a:lnTo>
                        <a:pt x="117" y="11"/>
                      </a:lnTo>
                      <a:lnTo>
                        <a:pt x="116" y="5"/>
                      </a:lnTo>
                      <a:lnTo>
                        <a:pt x="116" y="0"/>
                      </a:lnTo>
                      <a:lnTo>
                        <a:pt x="102" y="2"/>
                      </a:lnTo>
                      <a:lnTo>
                        <a:pt x="96" y="4"/>
                      </a:lnTo>
                      <a:lnTo>
                        <a:pt x="84" y="16"/>
                      </a:lnTo>
                      <a:lnTo>
                        <a:pt x="80" y="20"/>
                      </a:lnTo>
                      <a:lnTo>
                        <a:pt x="69" y="32"/>
                      </a:lnTo>
                      <a:lnTo>
                        <a:pt x="53" y="36"/>
                      </a:lnTo>
                      <a:lnTo>
                        <a:pt x="45" y="38"/>
                      </a:lnTo>
                      <a:lnTo>
                        <a:pt x="41" y="38"/>
                      </a:lnTo>
                      <a:lnTo>
                        <a:pt x="36" y="34"/>
                      </a:lnTo>
                      <a:lnTo>
                        <a:pt x="27" y="29"/>
                      </a:lnTo>
                      <a:lnTo>
                        <a:pt x="15" y="30"/>
                      </a:lnTo>
                      <a:lnTo>
                        <a:pt x="14" y="32"/>
                      </a:lnTo>
                      <a:lnTo>
                        <a:pt x="22" y="34"/>
                      </a:lnTo>
                      <a:lnTo>
                        <a:pt x="22" y="36"/>
                      </a:lnTo>
                      <a:lnTo>
                        <a:pt x="15" y="38"/>
                      </a:lnTo>
                      <a:lnTo>
                        <a:pt x="8" y="40"/>
                      </a:lnTo>
                      <a:lnTo>
                        <a:pt x="4" y="42"/>
                      </a:lnTo>
                      <a:lnTo>
                        <a:pt x="3" y="46"/>
                      </a:lnTo>
                      <a:lnTo>
                        <a:pt x="5" y="52"/>
                      </a:lnTo>
                      <a:lnTo>
                        <a:pt x="8" y="63"/>
                      </a:lnTo>
                      <a:lnTo>
                        <a:pt x="4" y="65"/>
                      </a:lnTo>
                      <a:lnTo>
                        <a:pt x="2" y="66"/>
                      </a:lnTo>
                      <a:lnTo>
                        <a:pt x="0" y="71"/>
                      </a:lnTo>
                      <a:lnTo>
                        <a:pt x="6" y="86"/>
                      </a:lnTo>
                      <a:lnTo>
                        <a:pt x="5" y="93"/>
                      </a:lnTo>
                      <a:lnTo>
                        <a:pt x="4" y="98"/>
                      </a:lnTo>
                      <a:lnTo>
                        <a:pt x="3" y="101"/>
                      </a:lnTo>
                      <a:lnTo>
                        <a:pt x="4" y="102"/>
                      </a:lnTo>
                      <a:lnTo>
                        <a:pt x="6" y="102"/>
                      </a:lnTo>
                      <a:lnTo>
                        <a:pt x="6" y="101"/>
                      </a:lnTo>
                      <a:lnTo>
                        <a:pt x="9" y="100"/>
                      </a:lnTo>
                      <a:lnTo>
                        <a:pt x="9" y="99"/>
                      </a:lnTo>
                      <a:lnTo>
                        <a:pt x="12" y="96"/>
                      </a:lnTo>
                      <a:lnTo>
                        <a:pt x="15" y="93"/>
                      </a:lnTo>
                      <a:lnTo>
                        <a:pt x="21" y="87"/>
                      </a:lnTo>
                      <a:lnTo>
                        <a:pt x="23" y="87"/>
                      </a:lnTo>
                      <a:lnTo>
                        <a:pt x="29" y="90"/>
                      </a:lnTo>
                      <a:lnTo>
                        <a:pt x="39" y="104"/>
                      </a:lnTo>
                      <a:lnTo>
                        <a:pt x="44" y="107"/>
                      </a:lnTo>
                      <a:lnTo>
                        <a:pt x="51" y="110"/>
                      </a:lnTo>
                      <a:lnTo>
                        <a:pt x="58" y="105"/>
                      </a:lnTo>
                      <a:lnTo>
                        <a:pt x="63" y="102"/>
                      </a:lnTo>
                      <a:lnTo>
                        <a:pt x="70" y="100"/>
                      </a:lnTo>
                      <a:lnTo>
                        <a:pt x="88" y="100"/>
                      </a:lnTo>
                      <a:lnTo>
                        <a:pt x="95" y="98"/>
                      </a:lnTo>
                      <a:lnTo>
                        <a:pt x="107" y="96"/>
                      </a:lnTo>
                      <a:lnTo>
                        <a:pt x="113" y="100"/>
                      </a:lnTo>
                      <a:lnTo>
                        <a:pt x="124" y="114"/>
                      </a:lnTo>
                      <a:lnTo>
                        <a:pt x="148" y="135"/>
                      </a:lnTo>
                      <a:lnTo>
                        <a:pt x="153" y="136"/>
                      </a:lnTo>
                      <a:lnTo>
                        <a:pt x="155" y="135"/>
                      </a:lnTo>
                      <a:lnTo>
                        <a:pt x="155" y="131"/>
                      </a:lnTo>
                      <a:lnTo>
                        <a:pt x="154" y="128"/>
                      </a:lnTo>
                      <a:lnTo>
                        <a:pt x="153" y="124"/>
                      </a:lnTo>
                      <a:lnTo>
                        <a:pt x="153" y="122"/>
                      </a:lnTo>
                      <a:lnTo>
                        <a:pt x="154" y="120"/>
                      </a:lnTo>
                      <a:lnTo>
                        <a:pt x="155" y="119"/>
                      </a:lnTo>
                      <a:lnTo>
                        <a:pt x="156" y="119"/>
                      </a:lnTo>
                      <a:lnTo>
                        <a:pt x="158" y="120"/>
                      </a:lnTo>
                      <a:lnTo>
                        <a:pt x="160" y="120"/>
                      </a:lnTo>
                      <a:lnTo>
                        <a:pt x="161" y="120"/>
                      </a:lnTo>
                      <a:lnTo>
                        <a:pt x="162" y="119"/>
                      </a:lnTo>
                      <a:lnTo>
                        <a:pt x="165" y="116"/>
                      </a:lnTo>
                      <a:lnTo>
                        <a:pt x="165" y="114"/>
                      </a:lnTo>
                      <a:lnTo>
                        <a:pt x="165" y="108"/>
                      </a:lnTo>
                      <a:lnTo>
                        <a:pt x="166" y="102"/>
                      </a:lnTo>
                      <a:lnTo>
                        <a:pt x="166" y="96"/>
                      </a:lnTo>
                      <a:lnTo>
                        <a:pt x="170" y="87"/>
                      </a:lnTo>
                      <a:lnTo>
                        <a:pt x="172" y="78"/>
                      </a:lnTo>
                      <a:lnTo>
                        <a:pt x="172" y="77"/>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46" name="Freeform 202"/>
                <p:cNvSpPr>
                  <a:spLocks/>
                </p:cNvSpPr>
                <p:nvPr/>
              </p:nvSpPr>
              <p:spPr bwMode="auto">
                <a:xfrm rot="1627522">
                  <a:off x="1800" y="3049"/>
                  <a:ext cx="37" cy="27"/>
                </a:xfrm>
                <a:custGeom>
                  <a:avLst/>
                  <a:gdLst>
                    <a:gd name="T0" fmla="*/ 5 w 30"/>
                    <a:gd name="T1" fmla="*/ 5 h 18"/>
                    <a:gd name="T2" fmla="*/ 5 w 30"/>
                    <a:gd name="T3" fmla="*/ 4 h 18"/>
                    <a:gd name="T4" fmla="*/ 5 w 30"/>
                    <a:gd name="T5" fmla="*/ 2 h 18"/>
                    <a:gd name="T6" fmla="*/ 5 w 30"/>
                    <a:gd name="T7" fmla="*/ 1 h 18"/>
                    <a:gd name="T8" fmla="*/ 6 w 30"/>
                    <a:gd name="T9" fmla="*/ 0 h 18"/>
                    <a:gd name="T10" fmla="*/ 7 w 30"/>
                    <a:gd name="T11" fmla="*/ 0 h 18"/>
                    <a:gd name="T12" fmla="*/ 10 w 30"/>
                    <a:gd name="T13" fmla="*/ 1 h 18"/>
                    <a:gd name="T14" fmla="*/ 10 w 30"/>
                    <a:gd name="T15" fmla="*/ 2 h 18"/>
                    <a:gd name="T16" fmla="*/ 12 w 30"/>
                    <a:gd name="T17" fmla="*/ 4 h 18"/>
                    <a:gd name="T18" fmla="*/ 15 w 30"/>
                    <a:gd name="T19" fmla="*/ 4 h 18"/>
                    <a:gd name="T20" fmla="*/ 17 w 30"/>
                    <a:gd name="T21" fmla="*/ 5 h 18"/>
                    <a:gd name="T22" fmla="*/ 19 w 30"/>
                    <a:gd name="T23" fmla="*/ 6 h 18"/>
                    <a:gd name="T24" fmla="*/ 22 w 30"/>
                    <a:gd name="T25" fmla="*/ 5 h 18"/>
                    <a:gd name="T26" fmla="*/ 23 w 30"/>
                    <a:gd name="T27" fmla="*/ 5 h 18"/>
                    <a:gd name="T28" fmla="*/ 24 w 30"/>
                    <a:gd name="T29" fmla="*/ 5 h 18"/>
                    <a:gd name="T30" fmla="*/ 25 w 30"/>
                    <a:gd name="T31" fmla="*/ 5 h 18"/>
                    <a:gd name="T32" fmla="*/ 28 w 30"/>
                    <a:gd name="T33" fmla="*/ 4 h 18"/>
                    <a:gd name="T34" fmla="*/ 29 w 30"/>
                    <a:gd name="T35" fmla="*/ 4 h 18"/>
                    <a:gd name="T36" fmla="*/ 29 w 30"/>
                    <a:gd name="T37" fmla="*/ 5 h 18"/>
                    <a:gd name="T38" fmla="*/ 30 w 30"/>
                    <a:gd name="T39" fmla="*/ 6 h 18"/>
                    <a:gd name="T40" fmla="*/ 29 w 30"/>
                    <a:gd name="T41" fmla="*/ 7 h 18"/>
                    <a:gd name="T42" fmla="*/ 29 w 30"/>
                    <a:gd name="T43" fmla="*/ 10 h 18"/>
                    <a:gd name="T44" fmla="*/ 28 w 30"/>
                    <a:gd name="T45" fmla="*/ 11 h 18"/>
                    <a:gd name="T46" fmla="*/ 25 w 30"/>
                    <a:gd name="T47" fmla="*/ 13 h 18"/>
                    <a:gd name="T48" fmla="*/ 22 w 30"/>
                    <a:gd name="T49" fmla="*/ 14 h 18"/>
                    <a:gd name="T50" fmla="*/ 19 w 30"/>
                    <a:gd name="T51" fmla="*/ 17 h 18"/>
                    <a:gd name="T52" fmla="*/ 17 w 30"/>
                    <a:gd name="T53" fmla="*/ 17 h 18"/>
                    <a:gd name="T54" fmla="*/ 15 w 30"/>
                    <a:gd name="T55" fmla="*/ 18 h 18"/>
                    <a:gd name="T56" fmla="*/ 13 w 30"/>
                    <a:gd name="T57" fmla="*/ 18 h 18"/>
                    <a:gd name="T58" fmla="*/ 11 w 30"/>
                    <a:gd name="T59" fmla="*/ 18 h 18"/>
                    <a:gd name="T60" fmla="*/ 9 w 30"/>
                    <a:gd name="T61" fmla="*/ 17 h 18"/>
                    <a:gd name="T62" fmla="*/ 5 w 30"/>
                    <a:gd name="T63" fmla="*/ 17 h 18"/>
                    <a:gd name="T64" fmla="*/ 3 w 30"/>
                    <a:gd name="T65" fmla="*/ 17 h 18"/>
                    <a:gd name="T66" fmla="*/ 1 w 30"/>
                    <a:gd name="T67" fmla="*/ 17 h 18"/>
                    <a:gd name="T68" fmla="*/ 0 w 30"/>
                    <a:gd name="T69" fmla="*/ 16 h 18"/>
                    <a:gd name="T70" fmla="*/ 0 w 30"/>
                    <a:gd name="T71" fmla="*/ 14 h 18"/>
                    <a:gd name="T72" fmla="*/ 1 w 30"/>
                    <a:gd name="T73" fmla="*/ 13 h 18"/>
                    <a:gd name="T74" fmla="*/ 1 w 30"/>
                    <a:gd name="T75" fmla="*/ 12 h 18"/>
                    <a:gd name="T76" fmla="*/ 3 w 30"/>
                    <a:gd name="T77" fmla="*/ 11 h 18"/>
                    <a:gd name="T78" fmla="*/ 4 w 30"/>
                    <a:gd name="T79" fmla="*/ 10 h 18"/>
                    <a:gd name="T80" fmla="*/ 4 w 30"/>
                    <a:gd name="T81" fmla="*/ 8 h 18"/>
                    <a:gd name="T82" fmla="*/ 5 w 30"/>
                    <a:gd name="T83" fmla="*/ 7 h 18"/>
                    <a:gd name="T84" fmla="*/ 5 w 30"/>
                    <a:gd name="T85"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 h="18">
                      <a:moveTo>
                        <a:pt x="5" y="5"/>
                      </a:moveTo>
                      <a:lnTo>
                        <a:pt x="5" y="4"/>
                      </a:lnTo>
                      <a:lnTo>
                        <a:pt x="5" y="2"/>
                      </a:lnTo>
                      <a:lnTo>
                        <a:pt x="5" y="1"/>
                      </a:lnTo>
                      <a:lnTo>
                        <a:pt x="6" y="0"/>
                      </a:lnTo>
                      <a:lnTo>
                        <a:pt x="7" y="0"/>
                      </a:lnTo>
                      <a:lnTo>
                        <a:pt x="10" y="1"/>
                      </a:lnTo>
                      <a:lnTo>
                        <a:pt x="10" y="2"/>
                      </a:lnTo>
                      <a:lnTo>
                        <a:pt x="12" y="4"/>
                      </a:lnTo>
                      <a:lnTo>
                        <a:pt x="15" y="4"/>
                      </a:lnTo>
                      <a:lnTo>
                        <a:pt x="17" y="5"/>
                      </a:lnTo>
                      <a:lnTo>
                        <a:pt x="19" y="6"/>
                      </a:lnTo>
                      <a:lnTo>
                        <a:pt x="22" y="5"/>
                      </a:lnTo>
                      <a:lnTo>
                        <a:pt x="23" y="5"/>
                      </a:lnTo>
                      <a:lnTo>
                        <a:pt x="24" y="5"/>
                      </a:lnTo>
                      <a:lnTo>
                        <a:pt x="25" y="5"/>
                      </a:lnTo>
                      <a:lnTo>
                        <a:pt x="28" y="4"/>
                      </a:lnTo>
                      <a:lnTo>
                        <a:pt x="29" y="4"/>
                      </a:lnTo>
                      <a:lnTo>
                        <a:pt x="29" y="5"/>
                      </a:lnTo>
                      <a:lnTo>
                        <a:pt x="30" y="6"/>
                      </a:lnTo>
                      <a:lnTo>
                        <a:pt x="29" y="7"/>
                      </a:lnTo>
                      <a:lnTo>
                        <a:pt x="29" y="10"/>
                      </a:lnTo>
                      <a:lnTo>
                        <a:pt x="28" y="11"/>
                      </a:lnTo>
                      <a:lnTo>
                        <a:pt x="25" y="13"/>
                      </a:lnTo>
                      <a:lnTo>
                        <a:pt x="22" y="14"/>
                      </a:lnTo>
                      <a:lnTo>
                        <a:pt x="19" y="17"/>
                      </a:lnTo>
                      <a:lnTo>
                        <a:pt x="17" y="17"/>
                      </a:lnTo>
                      <a:lnTo>
                        <a:pt x="15" y="18"/>
                      </a:lnTo>
                      <a:lnTo>
                        <a:pt x="13" y="18"/>
                      </a:lnTo>
                      <a:lnTo>
                        <a:pt x="11" y="18"/>
                      </a:lnTo>
                      <a:lnTo>
                        <a:pt x="9" y="17"/>
                      </a:lnTo>
                      <a:lnTo>
                        <a:pt x="5" y="17"/>
                      </a:lnTo>
                      <a:lnTo>
                        <a:pt x="3" y="17"/>
                      </a:lnTo>
                      <a:lnTo>
                        <a:pt x="1" y="17"/>
                      </a:lnTo>
                      <a:lnTo>
                        <a:pt x="0" y="16"/>
                      </a:lnTo>
                      <a:lnTo>
                        <a:pt x="0" y="14"/>
                      </a:lnTo>
                      <a:lnTo>
                        <a:pt x="1" y="13"/>
                      </a:lnTo>
                      <a:lnTo>
                        <a:pt x="1" y="12"/>
                      </a:lnTo>
                      <a:lnTo>
                        <a:pt x="3" y="11"/>
                      </a:lnTo>
                      <a:lnTo>
                        <a:pt x="4" y="10"/>
                      </a:lnTo>
                      <a:lnTo>
                        <a:pt x="4" y="8"/>
                      </a:lnTo>
                      <a:lnTo>
                        <a:pt x="5" y="7"/>
                      </a:lnTo>
                      <a:lnTo>
                        <a:pt x="5" y="5"/>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47" name="Freeform 203"/>
                <p:cNvSpPr>
                  <a:spLocks/>
                </p:cNvSpPr>
                <p:nvPr/>
              </p:nvSpPr>
              <p:spPr bwMode="auto">
                <a:xfrm rot="1627522">
                  <a:off x="2064" y="2851"/>
                  <a:ext cx="206" cy="116"/>
                </a:xfrm>
                <a:custGeom>
                  <a:avLst/>
                  <a:gdLst>
                    <a:gd name="T0" fmla="*/ 21 w 167"/>
                    <a:gd name="T1" fmla="*/ 74 h 78"/>
                    <a:gd name="T2" fmla="*/ 13 w 167"/>
                    <a:gd name="T3" fmla="*/ 71 h 78"/>
                    <a:gd name="T4" fmla="*/ 0 w 167"/>
                    <a:gd name="T5" fmla="*/ 72 h 78"/>
                    <a:gd name="T6" fmla="*/ 6 w 167"/>
                    <a:gd name="T7" fmla="*/ 61 h 78"/>
                    <a:gd name="T8" fmla="*/ 10 w 167"/>
                    <a:gd name="T9" fmla="*/ 56 h 78"/>
                    <a:gd name="T10" fmla="*/ 10 w 167"/>
                    <a:gd name="T11" fmla="*/ 49 h 78"/>
                    <a:gd name="T12" fmla="*/ 16 w 167"/>
                    <a:gd name="T13" fmla="*/ 48 h 78"/>
                    <a:gd name="T14" fmla="*/ 21 w 167"/>
                    <a:gd name="T15" fmla="*/ 48 h 78"/>
                    <a:gd name="T16" fmla="*/ 24 w 167"/>
                    <a:gd name="T17" fmla="*/ 40 h 78"/>
                    <a:gd name="T18" fmla="*/ 25 w 167"/>
                    <a:gd name="T19" fmla="*/ 31 h 78"/>
                    <a:gd name="T20" fmla="*/ 27 w 167"/>
                    <a:gd name="T21" fmla="*/ 25 h 78"/>
                    <a:gd name="T22" fmla="*/ 25 w 167"/>
                    <a:gd name="T23" fmla="*/ 20 h 78"/>
                    <a:gd name="T24" fmla="*/ 24 w 167"/>
                    <a:gd name="T25" fmla="*/ 18 h 78"/>
                    <a:gd name="T26" fmla="*/ 31 w 167"/>
                    <a:gd name="T27" fmla="*/ 14 h 78"/>
                    <a:gd name="T28" fmla="*/ 42 w 167"/>
                    <a:gd name="T29" fmla="*/ 12 h 78"/>
                    <a:gd name="T30" fmla="*/ 61 w 167"/>
                    <a:gd name="T31" fmla="*/ 6 h 78"/>
                    <a:gd name="T32" fmla="*/ 88 w 167"/>
                    <a:gd name="T33" fmla="*/ 13 h 78"/>
                    <a:gd name="T34" fmla="*/ 106 w 167"/>
                    <a:gd name="T35" fmla="*/ 12 h 78"/>
                    <a:gd name="T36" fmla="*/ 139 w 167"/>
                    <a:gd name="T37" fmla="*/ 11 h 78"/>
                    <a:gd name="T38" fmla="*/ 159 w 167"/>
                    <a:gd name="T39" fmla="*/ 0 h 78"/>
                    <a:gd name="T40" fmla="*/ 161 w 167"/>
                    <a:gd name="T41" fmla="*/ 6 h 78"/>
                    <a:gd name="T42" fmla="*/ 160 w 167"/>
                    <a:gd name="T43" fmla="*/ 12 h 78"/>
                    <a:gd name="T44" fmla="*/ 161 w 167"/>
                    <a:gd name="T45" fmla="*/ 20 h 78"/>
                    <a:gd name="T46" fmla="*/ 166 w 167"/>
                    <a:gd name="T47" fmla="*/ 34 h 78"/>
                    <a:gd name="T48" fmla="*/ 166 w 167"/>
                    <a:gd name="T49" fmla="*/ 43 h 78"/>
                    <a:gd name="T50" fmla="*/ 166 w 167"/>
                    <a:gd name="T51" fmla="*/ 53 h 78"/>
                    <a:gd name="T52" fmla="*/ 165 w 167"/>
                    <a:gd name="T53" fmla="*/ 61 h 78"/>
                    <a:gd name="T54" fmla="*/ 156 w 167"/>
                    <a:gd name="T55" fmla="*/ 64 h 78"/>
                    <a:gd name="T56" fmla="*/ 149 w 167"/>
                    <a:gd name="T57" fmla="*/ 64 h 78"/>
                    <a:gd name="T58" fmla="*/ 138 w 167"/>
                    <a:gd name="T59" fmla="*/ 70 h 78"/>
                    <a:gd name="T60" fmla="*/ 132 w 167"/>
                    <a:gd name="T61" fmla="*/ 70 h 78"/>
                    <a:gd name="T62" fmla="*/ 126 w 167"/>
                    <a:gd name="T63" fmla="*/ 70 h 78"/>
                    <a:gd name="T64" fmla="*/ 125 w 167"/>
                    <a:gd name="T65" fmla="*/ 67 h 78"/>
                    <a:gd name="T66" fmla="*/ 127 w 167"/>
                    <a:gd name="T67" fmla="*/ 58 h 78"/>
                    <a:gd name="T68" fmla="*/ 121 w 167"/>
                    <a:gd name="T69" fmla="*/ 52 h 78"/>
                    <a:gd name="T70" fmla="*/ 112 w 167"/>
                    <a:gd name="T71" fmla="*/ 46 h 78"/>
                    <a:gd name="T72" fmla="*/ 109 w 167"/>
                    <a:gd name="T73" fmla="*/ 43 h 78"/>
                    <a:gd name="T74" fmla="*/ 97 w 167"/>
                    <a:gd name="T75" fmla="*/ 49 h 78"/>
                    <a:gd name="T76" fmla="*/ 90 w 167"/>
                    <a:gd name="T77" fmla="*/ 52 h 78"/>
                    <a:gd name="T78" fmla="*/ 88 w 167"/>
                    <a:gd name="T79" fmla="*/ 48 h 78"/>
                    <a:gd name="T80" fmla="*/ 82 w 167"/>
                    <a:gd name="T81" fmla="*/ 42 h 78"/>
                    <a:gd name="T82" fmla="*/ 77 w 167"/>
                    <a:gd name="T83" fmla="*/ 40 h 78"/>
                    <a:gd name="T84" fmla="*/ 71 w 167"/>
                    <a:gd name="T85" fmla="*/ 40 h 78"/>
                    <a:gd name="T86" fmla="*/ 66 w 167"/>
                    <a:gd name="T87" fmla="*/ 40 h 78"/>
                    <a:gd name="T88" fmla="*/ 59 w 167"/>
                    <a:gd name="T89" fmla="*/ 52 h 78"/>
                    <a:gd name="T90" fmla="*/ 55 w 167"/>
                    <a:gd name="T91" fmla="*/ 55 h 78"/>
                    <a:gd name="T92" fmla="*/ 52 w 167"/>
                    <a:gd name="T93" fmla="*/ 59 h 78"/>
                    <a:gd name="T94" fmla="*/ 45 w 167"/>
                    <a:gd name="T95" fmla="*/ 60 h 78"/>
                    <a:gd name="T96" fmla="*/ 43 w 167"/>
                    <a:gd name="T97" fmla="*/ 62 h 78"/>
                    <a:gd name="T98" fmla="*/ 43 w 167"/>
                    <a:gd name="T99" fmla="*/ 68 h 78"/>
                    <a:gd name="T100" fmla="*/ 39 w 167"/>
                    <a:gd name="T101" fmla="*/ 70 h 78"/>
                    <a:gd name="T102" fmla="*/ 33 w 167"/>
                    <a:gd name="T103" fmla="*/ 71 h 78"/>
                    <a:gd name="T104" fmla="*/ 27 w 167"/>
                    <a:gd name="T105" fmla="*/ 7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7" h="78">
                      <a:moveTo>
                        <a:pt x="24" y="78"/>
                      </a:moveTo>
                      <a:lnTo>
                        <a:pt x="21" y="74"/>
                      </a:lnTo>
                      <a:lnTo>
                        <a:pt x="17" y="73"/>
                      </a:lnTo>
                      <a:lnTo>
                        <a:pt x="13" y="71"/>
                      </a:lnTo>
                      <a:lnTo>
                        <a:pt x="7" y="68"/>
                      </a:lnTo>
                      <a:lnTo>
                        <a:pt x="0" y="72"/>
                      </a:lnTo>
                      <a:lnTo>
                        <a:pt x="4" y="66"/>
                      </a:lnTo>
                      <a:lnTo>
                        <a:pt x="6" y="61"/>
                      </a:lnTo>
                      <a:lnTo>
                        <a:pt x="9" y="58"/>
                      </a:lnTo>
                      <a:lnTo>
                        <a:pt x="10" y="56"/>
                      </a:lnTo>
                      <a:lnTo>
                        <a:pt x="10" y="50"/>
                      </a:lnTo>
                      <a:lnTo>
                        <a:pt x="10" y="49"/>
                      </a:lnTo>
                      <a:lnTo>
                        <a:pt x="12" y="49"/>
                      </a:lnTo>
                      <a:lnTo>
                        <a:pt x="16" y="48"/>
                      </a:lnTo>
                      <a:lnTo>
                        <a:pt x="18" y="48"/>
                      </a:lnTo>
                      <a:lnTo>
                        <a:pt x="21" y="48"/>
                      </a:lnTo>
                      <a:lnTo>
                        <a:pt x="23" y="44"/>
                      </a:lnTo>
                      <a:lnTo>
                        <a:pt x="24" y="40"/>
                      </a:lnTo>
                      <a:lnTo>
                        <a:pt x="25" y="36"/>
                      </a:lnTo>
                      <a:lnTo>
                        <a:pt x="25" y="31"/>
                      </a:lnTo>
                      <a:lnTo>
                        <a:pt x="25" y="28"/>
                      </a:lnTo>
                      <a:lnTo>
                        <a:pt x="27" y="25"/>
                      </a:lnTo>
                      <a:lnTo>
                        <a:pt x="27" y="23"/>
                      </a:lnTo>
                      <a:lnTo>
                        <a:pt x="25" y="20"/>
                      </a:lnTo>
                      <a:lnTo>
                        <a:pt x="24" y="19"/>
                      </a:lnTo>
                      <a:lnTo>
                        <a:pt x="24" y="18"/>
                      </a:lnTo>
                      <a:lnTo>
                        <a:pt x="29" y="17"/>
                      </a:lnTo>
                      <a:lnTo>
                        <a:pt x="31" y="14"/>
                      </a:lnTo>
                      <a:lnTo>
                        <a:pt x="37" y="14"/>
                      </a:lnTo>
                      <a:lnTo>
                        <a:pt x="42" y="12"/>
                      </a:lnTo>
                      <a:lnTo>
                        <a:pt x="57" y="6"/>
                      </a:lnTo>
                      <a:lnTo>
                        <a:pt x="61" y="6"/>
                      </a:lnTo>
                      <a:lnTo>
                        <a:pt x="75" y="11"/>
                      </a:lnTo>
                      <a:lnTo>
                        <a:pt x="88" y="13"/>
                      </a:lnTo>
                      <a:lnTo>
                        <a:pt x="95" y="13"/>
                      </a:lnTo>
                      <a:lnTo>
                        <a:pt x="106" y="12"/>
                      </a:lnTo>
                      <a:lnTo>
                        <a:pt x="118" y="12"/>
                      </a:lnTo>
                      <a:lnTo>
                        <a:pt x="139" y="11"/>
                      </a:lnTo>
                      <a:lnTo>
                        <a:pt x="145" y="6"/>
                      </a:lnTo>
                      <a:lnTo>
                        <a:pt x="159" y="0"/>
                      </a:lnTo>
                      <a:lnTo>
                        <a:pt x="160" y="4"/>
                      </a:lnTo>
                      <a:lnTo>
                        <a:pt x="161" y="6"/>
                      </a:lnTo>
                      <a:lnTo>
                        <a:pt x="160" y="8"/>
                      </a:lnTo>
                      <a:lnTo>
                        <a:pt x="160" y="12"/>
                      </a:lnTo>
                      <a:lnTo>
                        <a:pt x="160" y="17"/>
                      </a:lnTo>
                      <a:lnTo>
                        <a:pt x="161" y="20"/>
                      </a:lnTo>
                      <a:lnTo>
                        <a:pt x="163" y="28"/>
                      </a:lnTo>
                      <a:lnTo>
                        <a:pt x="166" y="34"/>
                      </a:lnTo>
                      <a:lnTo>
                        <a:pt x="167" y="38"/>
                      </a:lnTo>
                      <a:lnTo>
                        <a:pt x="166" y="43"/>
                      </a:lnTo>
                      <a:lnTo>
                        <a:pt x="166" y="47"/>
                      </a:lnTo>
                      <a:lnTo>
                        <a:pt x="166" y="53"/>
                      </a:lnTo>
                      <a:lnTo>
                        <a:pt x="166" y="56"/>
                      </a:lnTo>
                      <a:lnTo>
                        <a:pt x="165" y="61"/>
                      </a:lnTo>
                      <a:lnTo>
                        <a:pt x="161" y="62"/>
                      </a:lnTo>
                      <a:lnTo>
                        <a:pt x="156" y="64"/>
                      </a:lnTo>
                      <a:lnTo>
                        <a:pt x="153" y="64"/>
                      </a:lnTo>
                      <a:lnTo>
                        <a:pt x="149" y="64"/>
                      </a:lnTo>
                      <a:lnTo>
                        <a:pt x="145" y="66"/>
                      </a:lnTo>
                      <a:lnTo>
                        <a:pt x="138" y="70"/>
                      </a:lnTo>
                      <a:lnTo>
                        <a:pt x="136" y="70"/>
                      </a:lnTo>
                      <a:lnTo>
                        <a:pt x="132" y="70"/>
                      </a:lnTo>
                      <a:lnTo>
                        <a:pt x="130" y="70"/>
                      </a:lnTo>
                      <a:lnTo>
                        <a:pt x="126" y="70"/>
                      </a:lnTo>
                      <a:lnTo>
                        <a:pt x="126" y="68"/>
                      </a:lnTo>
                      <a:lnTo>
                        <a:pt x="125" y="67"/>
                      </a:lnTo>
                      <a:lnTo>
                        <a:pt x="127" y="59"/>
                      </a:lnTo>
                      <a:lnTo>
                        <a:pt x="127" y="58"/>
                      </a:lnTo>
                      <a:lnTo>
                        <a:pt x="124" y="54"/>
                      </a:lnTo>
                      <a:lnTo>
                        <a:pt x="121" y="52"/>
                      </a:lnTo>
                      <a:lnTo>
                        <a:pt x="118" y="50"/>
                      </a:lnTo>
                      <a:lnTo>
                        <a:pt x="112" y="46"/>
                      </a:lnTo>
                      <a:lnTo>
                        <a:pt x="112" y="43"/>
                      </a:lnTo>
                      <a:lnTo>
                        <a:pt x="109" y="43"/>
                      </a:lnTo>
                      <a:lnTo>
                        <a:pt x="100" y="47"/>
                      </a:lnTo>
                      <a:lnTo>
                        <a:pt x="97" y="49"/>
                      </a:lnTo>
                      <a:lnTo>
                        <a:pt x="93" y="52"/>
                      </a:lnTo>
                      <a:lnTo>
                        <a:pt x="90" y="52"/>
                      </a:lnTo>
                      <a:lnTo>
                        <a:pt x="89" y="50"/>
                      </a:lnTo>
                      <a:lnTo>
                        <a:pt x="88" y="48"/>
                      </a:lnTo>
                      <a:lnTo>
                        <a:pt x="85" y="43"/>
                      </a:lnTo>
                      <a:lnTo>
                        <a:pt x="82" y="42"/>
                      </a:lnTo>
                      <a:lnTo>
                        <a:pt x="79" y="41"/>
                      </a:lnTo>
                      <a:lnTo>
                        <a:pt x="77" y="40"/>
                      </a:lnTo>
                      <a:lnTo>
                        <a:pt x="73" y="40"/>
                      </a:lnTo>
                      <a:lnTo>
                        <a:pt x="71" y="40"/>
                      </a:lnTo>
                      <a:lnTo>
                        <a:pt x="69" y="38"/>
                      </a:lnTo>
                      <a:lnTo>
                        <a:pt x="66" y="40"/>
                      </a:lnTo>
                      <a:lnTo>
                        <a:pt x="61" y="50"/>
                      </a:lnTo>
                      <a:lnTo>
                        <a:pt x="59" y="52"/>
                      </a:lnTo>
                      <a:lnTo>
                        <a:pt x="58" y="52"/>
                      </a:lnTo>
                      <a:lnTo>
                        <a:pt x="55" y="55"/>
                      </a:lnTo>
                      <a:lnTo>
                        <a:pt x="53" y="58"/>
                      </a:lnTo>
                      <a:lnTo>
                        <a:pt x="52" y="59"/>
                      </a:lnTo>
                      <a:lnTo>
                        <a:pt x="47" y="60"/>
                      </a:lnTo>
                      <a:lnTo>
                        <a:pt x="45" y="60"/>
                      </a:lnTo>
                      <a:lnTo>
                        <a:pt x="43" y="61"/>
                      </a:lnTo>
                      <a:lnTo>
                        <a:pt x="43" y="62"/>
                      </a:lnTo>
                      <a:lnTo>
                        <a:pt x="45" y="66"/>
                      </a:lnTo>
                      <a:lnTo>
                        <a:pt x="43" y="68"/>
                      </a:lnTo>
                      <a:lnTo>
                        <a:pt x="41" y="68"/>
                      </a:lnTo>
                      <a:lnTo>
                        <a:pt x="39" y="70"/>
                      </a:lnTo>
                      <a:lnTo>
                        <a:pt x="36" y="71"/>
                      </a:lnTo>
                      <a:lnTo>
                        <a:pt x="33" y="71"/>
                      </a:lnTo>
                      <a:lnTo>
                        <a:pt x="29" y="73"/>
                      </a:lnTo>
                      <a:lnTo>
                        <a:pt x="27" y="74"/>
                      </a:lnTo>
                      <a:lnTo>
                        <a:pt x="24" y="78"/>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48" name="Freeform 204"/>
                <p:cNvSpPr>
                  <a:spLocks/>
                </p:cNvSpPr>
                <p:nvPr/>
              </p:nvSpPr>
              <p:spPr bwMode="auto">
                <a:xfrm rot="1627522">
                  <a:off x="1833" y="2748"/>
                  <a:ext cx="252" cy="271"/>
                </a:xfrm>
                <a:custGeom>
                  <a:avLst/>
                  <a:gdLst>
                    <a:gd name="T0" fmla="*/ 49 w 204"/>
                    <a:gd name="T1" fmla="*/ 146 h 182"/>
                    <a:gd name="T2" fmla="*/ 57 w 204"/>
                    <a:gd name="T3" fmla="*/ 140 h 182"/>
                    <a:gd name="T4" fmla="*/ 60 w 204"/>
                    <a:gd name="T5" fmla="*/ 126 h 182"/>
                    <a:gd name="T6" fmla="*/ 62 w 204"/>
                    <a:gd name="T7" fmla="*/ 119 h 182"/>
                    <a:gd name="T8" fmla="*/ 72 w 204"/>
                    <a:gd name="T9" fmla="*/ 111 h 182"/>
                    <a:gd name="T10" fmla="*/ 77 w 204"/>
                    <a:gd name="T11" fmla="*/ 105 h 182"/>
                    <a:gd name="T12" fmla="*/ 85 w 204"/>
                    <a:gd name="T13" fmla="*/ 108 h 182"/>
                    <a:gd name="T14" fmla="*/ 91 w 204"/>
                    <a:gd name="T15" fmla="*/ 110 h 182"/>
                    <a:gd name="T16" fmla="*/ 108 w 204"/>
                    <a:gd name="T17" fmla="*/ 111 h 182"/>
                    <a:gd name="T18" fmla="*/ 119 w 204"/>
                    <a:gd name="T19" fmla="*/ 108 h 182"/>
                    <a:gd name="T20" fmla="*/ 123 w 204"/>
                    <a:gd name="T21" fmla="*/ 101 h 182"/>
                    <a:gd name="T22" fmla="*/ 122 w 204"/>
                    <a:gd name="T23" fmla="*/ 95 h 182"/>
                    <a:gd name="T24" fmla="*/ 144 w 204"/>
                    <a:gd name="T25" fmla="*/ 77 h 182"/>
                    <a:gd name="T26" fmla="*/ 151 w 204"/>
                    <a:gd name="T27" fmla="*/ 69 h 182"/>
                    <a:gd name="T28" fmla="*/ 159 w 204"/>
                    <a:gd name="T29" fmla="*/ 72 h 182"/>
                    <a:gd name="T30" fmla="*/ 169 w 204"/>
                    <a:gd name="T31" fmla="*/ 76 h 182"/>
                    <a:gd name="T32" fmla="*/ 180 w 204"/>
                    <a:gd name="T33" fmla="*/ 70 h 182"/>
                    <a:gd name="T34" fmla="*/ 186 w 204"/>
                    <a:gd name="T35" fmla="*/ 60 h 182"/>
                    <a:gd name="T36" fmla="*/ 188 w 204"/>
                    <a:gd name="T37" fmla="*/ 53 h 182"/>
                    <a:gd name="T38" fmla="*/ 197 w 204"/>
                    <a:gd name="T39" fmla="*/ 52 h 182"/>
                    <a:gd name="T40" fmla="*/ 201 w 204"/>
                    <a:gd name="T41" fmla="*/ 40 h 182"/>
                    <a:gd name="T42" fmla="*/ 203 w 204"/>
                    <a:gd name="T43" fmla="*/ 29 h 182"/>
                    <a:gd name="T44" fmla="*/ 200 w 204"/>
                    <a:gd name="T45" fmla="*/ 23 h 182"/>
                    <a:gd name="T46" fmla="*/ 195 w 204"/>
                    <a:gd name="T47" fmla="*/ 12 h 182"/>
                    <a:gd name="T48" fmla="*/ 204 w 204"/>
                    <a:gd name="T49" fmla="*/ 6 h 182"/>
                    <a:gd name="T50" fmla="*/ 181 w 204"/>
                    <a:gd name="T51" fmla="*/ 2 h 182"/>
                    <a:gd name="T52" fmla="*/ 155 w 204"/>
                    <a:gd name="T53" fmla="*/ 10 h 182"/>
                    <a:gd name="T54" fmla="*/ 117 w 204"/>
                    <a:gd name="T55" fmla="*/ 21 h 182"/>
                    <a:gd name="T56" fmla="*/ 120 w 204"/>
                    <a:gd name="T57" fmla="*/ 35 h 182"/>
                    <a:gd name="T58" fmla="*/ 95 w 204"/>
                    <a:gd name="T59" fmla="*/ 47 h 182"/>
                    <a:gd name="T60" fmla="*/ 66 w 204"/>
                    <a:gd name="T61" fmla="*/ 74 h 182"/>
                    <a:gd name="T62" fmla="*/ 55 w 204"/>
                    <a:gd name="T63" fmla="*/ 84 h 182"/>
                    <a:gd name="T64" fmla="*/ 9 w 204"/>
                    <a:gd name="T65" fmla="*/ 120 h 182"/>
                    <a:gd name="T66" fmla="*/ 6 w 204"/>
                    <a:gd name="T67" fmla="*/ 131 h 182"/>
                    <a:gd name="T68" fmla="*/ 2 w 204"/>
                    <a:gd name="T69" fmla="*/ 143 h 182"/>
                    <a:gd name="T70" fmla="*/ 0 w 204"/>
                    <a:gd name="T71" fmla="*/ 152 h 182"/>
                    <a:gd name="T72" fmla="*/ 1 w 204"/>
                    <a:gd name="T73" fmla="*/ 159 h 182"/>
                    <a:gd name="T74" fmla="*/ 8 w 204"/>
                    <a:gd name="T75" fmla="*/ 162 h 182"/>
                    <a:gd name="T76" fmla="*/ 11 w 204"/>
                    <a:gd name="T77" fmla="*/ 172 h 182"/>
                    <a:gd name="T78" fmla="*/ 19 w 204"/>
                    <a:gd name="T79" fmla="*/ 182 h 182"/>
                    <a:gd name="T80" fmla="*/ 27 w 204"/>
                    <a:gd name="T81" fmla="*/ 179 h 182"/>
                    <a:gd name="T82" fmla="*/ 32 w 204"/>
                    <a:gd name="T83" fmla="*/ 178 h 182"/>
                    <a:gd name="T84" fmla="*/ 37 w 204"/>
                    <a:gd name="T85" fmla="*/ 168 h 182"/>
                    <a:gd name="T86" fmla="*/ 41 w 204"/>
                    <a:gd name="T87" fmla="*/ 158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4" h="182">
                      <a:moveTo>
                        <a:pt x="44" y="154"/>
                      </a:moveTo>
                      <a:lnTo>
                        <a:pt x="47" y="149"/>
                      </a:lnTo>
                      <a:lnTo>
                        <a:pt x="49" y="146"/>
                      </a:lnTo>
                      <a:lnTo>
                        <a:pt x="51" y="144"/>
                      </a:lnTo>
                      <a:lnTo>
                        <a:pt x="55" y="143"/>
                      </a:lnTo>
                      <a:lnTo>
                        <a:pt x="57" y="140"/>
                      </a:lnTo>
                      <a:lnTo>
                        <a:pt x="59" y="134"/>
                      </a:lnTo>
                      <a:lnTo>
                        <a:pt x="59" y="130"/>
                      </a:lnTo>
                      <a:lnTo>
                        <a:pt x="60" y="126"/>
                      </a:lnTo>
                      <a:lnTo>
                        <a:pt x="62" y="123"/>
                      </a:lnTo>
                      <a:lnTo>
                        <a:pt x="63" y="122"/>
                      </a:lnTo>
                      <a:lnTo>
                        <a:pt x="62" y="119"/>
                      </a:lnTo>
                      <a:lnTo>
                        <a:pt x="62" y="118"/>
                      </a:lnTo>
                      <a:lnTo>
                        <a:pt x="67" y="114"/>
                      </a:lnTo>
                      <a:lnTo>
                        <a:pt x="72" y="111"/>
                      </a:lnTo>
                      <a:lnTo>
                        <a:pt x="73" y="110"/>
                      </a:lnTo>
                      <a:lnTo>
                        <a:pt x="75" y="105"/>
                      </a:lnTo>
                      <a:lnTo>
                        <a:pt x="77" y="105"/>
                      </a:lnTo>
                      <a:lnTo>
                        <a:pt x="79" y="108"/>
                      </a:lnTo>
                      <a:lnTo>
                        <a:pt x="81" y="110"/>
                      </a:lnTo>
                      <a:lnTo>
                        <a:pt x="85" y="108"/>
                      </a:lnTo>
                      <a:lnTo>
                        <a:pt x="86" y="108"/>
                      </a:lnTo>
                      <a:lnTo>
                        <a:pt x="90" y="110"/>
                      </a:lnTo>
                      <a:lnTo>
                        <a:pt x="91" y="110"/>
                      </a:lnTo>
                      <a:lnTo>
                        <a:pt x="95" y="110"/>
                      </a:lnTo>
                      <a:lnTo>
                        <a:pt x="103" y="110"/>
                      </a:lnTo>
                      <a:lnTo>
                        <a:pt x="108" y="111"/>
                      </a:lnTo>
                      <a:lnTo>
                        <a:pt x="109" y="111"/>
                      </a:lnTo>
                      <a:lnTo>
                        <a:pt x="116" y="108"/>
                      </a:lnTo>
                      <a:lnTo>
                        <a:pt x="119" y="108"/>
                      </a:lnTo>
                      <a:lnTo>
                        <a:pt x="120" y="108"/>
                      </a:lnTo>
                      <a:lnTo>
                        <a:pt x="123" y="102"/>
                      </a:lnTo>
                      <a:lnTo>
                        <a:pt x="123" y="101"/>
                      </a:lnTo>
                      <a:lnTo>
                        <a:pt x="120" y="99"/>
                      </a:lnTo>
                      <a:lnTo>
                        <a:pt x="120" y="96"/>
                      </a:lnTo>
                      <a:lnTo>
                        <a:pt x="122" y="95"/>
                      </a:lnTo>
                      <a:lnTo>
                        <a:pt x="135" y="87"/>
                      </a:lnTo>
                      <a:lnTo>
                        <a:pt x="138" y="84"/>
                      </a:lnTo>
                      <a:lnTo>
                        <a:pt x="144" y="77"/>
                      </a:lnTo>
                      <a:lnTo>
                        <a:pt x="145" y="75"/>
                      </a:lnTo>
                      <a:lnTo>
                        <a:pt x="149" y="70"/>
                      </a:lnTo>
                      <a:lnTo>
                        <a:pt x="151" y="69"/>
                      </a:lnTo>
                      <a:lnTo>
                        <a:pt x="155" y="70"/>
                      </a:lnTo>
                      <a:lnTo>
                        <a:pt x="158" y="72"/>
                      </a:lnTo>
                      <a:lnTo>
                        <a:pt x="159" y="72"/>
                      </a:lnTo>
                      <a:lnTo>
                        <a:pt x="162" y="71"/>
                      </a:lnTo>
                      <a:lnTo>
                        <a:pt x="164" y="72"/>
                      </a:lnTo>
                      <a:lnTo>
                        <a:pt x="169" y="76"/>
                      </a:lnTo>
                      <a:lnTo>
                        <a:pt x="170" y="75"/>
                      </a:lnTo>
                      <a:lnTo>
                        <a:pt x="176" y="76"/>
                      </a:lnTo>
                      <a:lnTo>
                        <a:pt x="180" y="70"/>
                      </a:lnTo>
                      <a:lnTo>
                        <a:pt x="182" y="65"/>
                      </a:lnTo>
                      <a:lnTo>
                        <a:pt x="185" y="62"/>
                      </a:lnTo>
                      <a:lnTo>
                        <a:pt x="186" y="60"/>
                      </a:lnTo>
                      <a:lnTo>
                        <a:pt x="186" y="54"/>
                      </a:lnTo>
                      <a:lnTo>
                        <a:pt x="186" y="53"/>
                      </a:lnTo>
                      <a:lnTo>
                        <a:pt x="188" y="53"/>
                      </a:lnTo>
                      <a:lnTo>
                        <a:pt x="192" y="52"/>
                      </a:lnTo>
                      <a:lnTo>
                        <a:pt x="194" y="52"/>
                      </a:lnTo>
                      <a:lnTo>
                        <a:pt x="197" y="52"/>
                      </a:lnTo>
                      <a:lnTo>
                        <a:pt x="199" y="48"/>
                      </a:lnTo>
                      <a:lnTo>
                        <a:pt x="200" y="44"/>
                      </a:lnTo>
                      <a:lnTo>
                        <a:pt x="201" y="40"/>
                      </a:lnTo>
                      <a:lnTo>
                        <a:pt x="201" y="35"/>
                      </a:lnTo>
                      <a:lnTo>
                        <a:pt x="201" y="32"/>
                      </a:lnTo>
                      <a:lnTo>
                        <a:pt x="203" y="29"/>
                      </a:lnTo>
                      <a:lnTo>
                        <a:pt x="203" y="27"/>
                      </a:lnTo>
                      <a:lnTo>
                        <a:pt x="201" y="24"/>
                      </a:lnTo>
                      <a:lnTo>
                        <a:pt x="200" y="23"/>
                      </a:lnTo>
                      <a:lnTo>
                        <a:pt x="200" y="22"/>
                      </a:lnTo>
                      <a:lnTo>
                        <a:pt x="197" y="16"/>
                      </a:lnTo>
                      <a:lnTo>
                        <a:pt x="195" y="12"/>
                      </a:lnTo>
                      <a:lnTo>
                        <a:pt x="195" y="10"/>
                      </a:lnTo>
                      <a:lnTo>
                        <a:pt x="197" y="9"/>
                      </a:lnTo>
                      <a:lnTo>
                        <a:pt x="204" y="6"/>
                      </a:lnTo>
                      <a:lnTo>
                        <a:pt x="198" y="4"/>
                      </a:lnTo>
                      <a:lnTo>
                        <a:pt x="189" y="0"/>
                      </a:lnTo>
                      <a:lnTo>
                        <a:pt x="181" y="2"/>
                      </a:lnTo>
                      <a:lnTo>
                        <a:pt x="173" y="0"/>
                      </a:lnTo>
                      <a:lnTo>
                        <a:pt x="157" y="9"/>
                      </a:lnTo>
                      <a:lnTo>
                        <a:pt x="155" y="10"/>
                      </a:lnTo>
                      <a:lnTo>
                        <a:pt x="135" y="14"/>
                      </a:lnTo>
                      <a:lnTo>
                        <a:pt x="133" y="16"/>
                      </a:lnTo>
                      <a:lnTo>
                        <a:pt x="117" y="21"/>
                      </a:lnTo>
                      <a:lnTo>
                        <a:pt x="121" y="27"/>
                      </a:lnTo>
                      <a:lnTo>
                        <a:pt x="122" y="30"/>
                      </a:lnTo>
                      <a:lnTo>
                        <a:pt x="120" y="35"/>
                      </a:lnTo>
                      <a:lnTo>
                        <a:pt x="111" y="41"/>
                      </a:lnTo>
                      <a:lnTo>
                        <a:pt x="99" y="46"/>
                      </a:lnTo>
                      <a:lnTo>
                        <a:pt x="95" y="47"/>
                      </a:lnTo>
                      <a:lnTo>
                        <a:pt x="80" y="63"/>
                      </a:lnTo>
                      <a:lnTo>
                        <a:pt x="75" y="69"/>
                      </a:lnTo>
                      <a:lnTo>
                        <a:pt x="66" y="74"/>
                      </a:lnTo>
                      <a:lnTo>
                        <a:pt x="62" y="76"/>
                      </a:lnTo>
                      <a:lnTo>
                        <a:pt x="59" y="81"/>
                      </a:lnTo>
                      <a:lnTo>
                        <a:pt x="55" y="84"/>
                      </a:lnTo>
                      <a:lnTo>
                        <a:pt x="47" y="89"/>
                      </a:lnTo>
                      <a:lnTo>
                        <a:pt x="14" y="117"/>
                      </a:lnTo>
                      <a:lnTo>
                        <a:pt x="9" y="120"/>
                      </a:lnTo>
                      <a:lnTo>
                        <a:pt x="5" y="120"/>
                      </a:lnTo>
                      <a:lnTo>
                        <a:pt x="5" y="125"/>
                      </a:lnTo>
                      <a:lnTo>
                        <a:pt x="6" y="131"/>
                      </a:lnTo>
                      <a:lnTo>
                        <a:pt x="7" y="135"/>
                      </a:lnTo>
                      <a:lnTo>
                        <a:pt x="5" y="140"/>
                      </a:lnTo>
                      <a:lnTo>
                        <a:pt x="2" y="143"/>
                      </a:lnTo>
                      <a:lnTo>
                        <a:pt x="1" y="147"/>
                      </a:lnTo>
                      <a:lnTo>
                        <a:pt x="1" y="148"/>
                      </a:lnTo>
                      <a:lnTo>
                        <a:pt x="0" y="152"/>
                      </a:lnTo>
                      <a:lnTo>
                        <a:pt x="0" y="155"/>
                      </a:lnTo>
                      <a:lnTo>
                        <a:pt x="2" y="156"/>
                      </a:lnTo>
                      <a:lnTo>
                        <a:pt x="1" y="159"/>
                      </a:lnTo>
                      <a:lnTo>
                        <a:pt x="1" y="161"/>
                      </a:lnTo>
                      <a:lnTo>
                        <a:pt x="3" y="161"/>
                      </a:lnTo>
                      <a:lnTo>
                        <a:pt x="8" y="162"/>
                      </a:lnTo>
                      <a:lnTo>
                        <a:pt x="13" y="164"/>
                      </a:lnTo>
                      <a:lnTo>
                        <a:pt x="13" y="168"/>
                      </a:lnTo>
                      <a:lnTo>
                        <a:pt x="11" y="172"/>
                      </a:lnTo>
                      <a:lnTo>
                        <a:pt x="11" y="177"/>
                      </a:lnTo>
                      <a:lnTo>
                        <a:pt x="17" y="180"/>
                      </a:lnTo>
                      <a:lnTo>
                        <a:pt x="19" y="182"/>
                      </a:lnTo>
                      <a:lnTo>
                        <a:pt x="21" y="180"/>
                      </a:lnTo>
                      <a:lnTo>
                        <a:pt x="24" y="179"/>
                      </a:lnTo>
                      <a:lnTo>
                        <a:pt x="27" y="179"/>
                      </a:lnTo>
                      <a:lnTo>
                        <a:pt x="29" y="179"/>
                      </a:lnTo>
                      <a:lnTo>
                        <a:pt x="31" y="180"/>
                      </a:lnTo>
                      <a:lnTo>
                        <a:pt x="32" y="178"/>
                      </a:lnTo>
                      <a:lnTo>
                        <a:pt x="35" y="174"/>
                      </a:lnTo>
                      <a:lnTo>
                        <a:pt x="37" y="172"/>
                      </a:lnTo>
                      <a:lnTo>
                        <a:pt x="37" y="168"/>
                      </a:lnTo>
                      <a:lnTo>
                        <a:pt x="36" y="164"/>
                      </a:lnTo>
                      <a:lnTo>
                        <a:pt x="38" y="160"/>
                      </a:lnTo>
                      <a:lnTo>
                        <a:pt x="41" y="158"/>
                      </a:lnTo>
                      <a:lnTo>
                        <a:pt x="44" y="154"/>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49" name="Freeform 205"/>
                <p:cNvSpPr>
                  <a:spLocks/>
                </p:cNvSpPr>
                <p:nvPr/>
              </p:nvSpPr>
              <p:spPr bwMode="auto">
                <a:xfrm rot="1627522">
                  <a:off x="2186" y="2676"/>
                  <a:ext cx="37" cy="38"/>
                </a:xfrm>
                <a:custGeom>
                  <a:avLst/>
                  <a:gdLst>
                    <a:gd name="T0" fmla="*/ 30 w 30"/>
                    <a:gd name="T1" fmla="*/ 8 h 26"/>
                    <a:gd name="T2" fmla="*/ 29 w 30"/>
                    <a:gd name="T3" fmla="*/ 10 h 26"/>
                    <a:gd name="T4" fmla="*/ 29 w 30"/>
                    <a:gd name="T5" fmla="*/ 13 h 26"/>
                    <a:gd name="T6" fmla="*/ 28 w 30"/>
                    <a:gd name="T7" fmla="*/ 18 h 26"/>
                    <a:gd name="T8" fmla="*/ 26 w 30"/>
                    <a:gd name="T9" fmla="*/ 20 h 26"/>
                    <a:gd name="T10" fmla="*/ 23 w 30"/>
                    <a:gd name="T11" fmla="*/ 25 h 26"/>
                    <a:gd name="T12" fmla="*/ 20 w 30"/>
                    <a:gd name="T13" fmla="*/ 26 h 26"/>
                    <a:gd name="T14" fmla="*/ 18 w 30"/>
                    <a:gd name="T15" fmla="*/ 26 h 26"/>
                    <a:gd name="T16" fmla="*/ 14 w 30"/>
                    <a:gd name="T17" fmla="*/ 26 h 26"/>
                    <a:gd name="T18" fmla="*/ 7 w 30"/>
                    <a:gd name="T19" fmla="*/ 26 h 26"/>
                    <a:gd name="T20" fmla="*/ 5 w 30"/>
                    <a:gd name="T21" fmla="*/ 25 h 26"/>
                    <a:gd name="T22" fmla="*/ 4 w 30"/>
                    <a:gd name="T23" fmla="*/ 23 h 26"/>
                    <a:gd name="T24" fmla="*/ 1 w 30"/>
                    <a:gd name="T25" fmla="*/ 20 h 26"/>
                    <a:gd name="T26" fmla="*/ 0 w 30"/>
                    <a:gd name="T27" fmla="*/ 16 h 26"/>
                    <a:gd name="T28" fmla="*/ 1 w 30"/>
                    <a:gd name="T29" fmla="*/ 13 h 26"/>
                    <a:gd name="T30" fmla="*/ 1 w 30"/>
                    <a:gd name="T31" fmla="*/ 10 h 26"/>
                    <a:gd name="T32" fmla="*/ 2 w 30"/>
                    <a:gd name="T33" fmla="*/ 8 h 26"/>
                    <a:gd name="T34" fmla="*/ 4 w 30"/>
                    <a:gd name="T35" fmla="*/ 5 h 26"/>
                    <a:gd name="T36" fmla="*/ 6 w 30"/>
                    <a:gd name="T37" fmla="*/ 4 h 26"/>
                    <a:gd name="T38" fmla="*/ 8 w 30"/>
                    <a:gd name="T39" fmla="*/ 1 h 26"/>
                    <a:gd name="T40" fmla="*/ 13 w 30"/>
                    <a:gd name="T41" fmla="*/ 1 h 26"/>
                    <a:gd name="T42" fmla="*/ 19 w 30"/>
                    <a:gd name="T43" fmla="*/ 0 h 26"/>
                    <a:gd name="T44" fmla="*/ 23 w 30"/>
                    <a:gd name="T45" fmla="*/ 1 h 26"/>
                    <a:gd name="T46" fmla="*/ 28 w 30"/>
                    <a:gd name="T47" fmla="*/ 2 h 26"/>
                    <a:gd name="T48" fmla="*/ 30 w 30"/>
                    <a:gd name="T4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0" h="26">
                      <a:moveTo>
                        <a:pt x="30" y="8"/>
                      </a:moveTo>
                      <a:lnTo>
                        <a:pt x="29" y="10"/>
                      </a:lnTo>
                      <a:lnTo>
                        <a:pt x="29" y="13"/>
                      </a:lnTo>
                      <a:lnTo>
                        <a:pt x="28" y="18"/>
                      </a:lnTo>
                      <a:lnTo>
                        <a:pt x="26" y="20"/>
                      </a:lnTo>
                      <a:lnTo>
                        <a:pt x="23" y="25"/>
                      </a:lnTo>
                      <a:lnTo>
                        <a:pt x="20" y="26"/>
                      </a:lnTo>
                      <a:lnTo>
                        <a:pt x="18" y="26"/>
                      </a:lnTo>
                      <a:lnTo>
                        <a:pt x="14" y="26"/>
                      </a:lnTo>
                      <a:lnTo>
                        <a:pt x="7" y="26"/>
                      </a:lnTo>
                      <a:lnTo>
                        <a:pt x="5" y="25"/>
                      </a:lnTo>
                      <a:lnTo>
                        <a:pt x="4" y="23"/>
                      </a:lnTo>
                      <a:lnTo>
                        <a:pt x="1" y="20"/>
                      </a:lnTo>
                      <a:lnTo>
                        <a:pt x="0" y="16"/>
                      </a:lnTo>
                      <a:lnTo>
                        <a:pt x="1" y="13"/>
                      </a:lnTo>
                      <a:lnTo>
                        <a:pt x="1" y="10"/>
                      </a:lnTo>
                      <a:lnTo>
                        <a:pt x="2" y="8"/>
                      </a:lnTo>
                      <a:lnTo>
                        <a:pt x="4" y="5"/>
                      </a:lnTo>
                      <a:lnTo>
                        <a:pt x="6" y="4"/>
                      </a:lnTo>
                      <a:lnTo>
                        <a:pt x="8" y="1"/>
                      </a:lnTo>
                      <a:lnTo>
                        <a:pt x="13" y="1"/>
                      </a:lnTo>
                      <a:lnTo>
                        <a:pt x="19" y="0"/>
                      </a:lnTo>
                      <a:lnTo>
                        <a:pt x="23" y="1"/>
                      </a:lnTo>
                      <a:lnTo>
                        <a:pt x="28" y="2"/>
                      </a:lnTo>
                      <a:lnTo>
                        <a:pt x="30" y="8"/>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50" name="Freeform 206"/>
                <p:cNvSpPr>
                  <a:spLocks/>
                </p:cNvSpPr>
                <p:nvPr/>
              </p:nvSpPr>
              <p:spPr bwMode="auto">
                <a:xfrm rot="1627522">
                  <a:off x="2042" y="2900"/>
                  <a:ext cx="168" cy="205"/>
                </a:xfrm>
                <a:custGeom>
                  <a:avLst/>
                  <a:gdLst>
                    <a:gd name="T0" fmla="*/ 8 w 135"/>
                    <a:gd name="T1" fmla="*/ 128 h 137"/>
                    <a:gd name="T2" fmla="*/ 9 w 135"/>
                    <a:gd name="T3" fmla="*/ 120 h 137"/>
                    <a:gd name="T4" fmla="*/ 7 w 135"/>
                    <a:gd name="T5" fmla="*/ 113 h 137"/>
                    <a:gd name="T6" fmla="*/ 6 w 135"/>
                    <a:gd name="T7" fmla="*/ 105 h 137"/>
                    <a:gd name="T8" fmla="*/ 6 w 135"/>
                    <a:gd name="T9" fmla="*/ 92 h 137"/>
                    <a:gd name="T10" fmla="*/ 6 w 135"/>
                    <a:gd name="T11" fmla="*/ 86 h 137"/>
                    <a:gd name="T12" fmla="*/ 7 w 135"/>
                    <a:gd name="T13" fmla="*/ 75 h 137"/>
                    <a:gd name="T14" fmla="*/ 3 w 135"/>
                    <a:gd name="T15" fmla="*/ 68 h 137"/>
                    <a:gd name="T16" fmla="*/ 0 w 135"/>
                    <a:gd name="T17" fmla="*/ 58 h 137"/>
                    <a:gd name="T18" fmla="*/ 3 w 135"/>
                    <a:gd name="T19" fmla="*/ 48 h 137"/>
                    <a:gd name="T20" fmla="*/ 2 w 135"/>
                    <a:gd name="T21" fmla="*/ 40 h 137"/>
                    <a:gd name="T22" fmla="*/ 7 w 135"/>
                    <a:gd name="T23" fmla="*/ 35 h 137"/>
                    <a:gd name="T24" fmla="*/ 14 w 135"/>
                    <a:gd name="T25" fmla="*/ 33 h 137"/>
                    <a:gd name="T26" fmla="*/ 19 w 135"/>
                    <a:gd name="T27" fmla="*/ 30 h 137"/>
                    <a:gd name="T28" fmla="*/ 23 w 135"/>
                    <a:gd name="T29" fmla="*/ 28 h 137"/>
                    <a:gd name="T30" fmla="*/ 21 w 135"/>
                    <a:gd name="T31" fmla="*/ 23 h 137"/>
                    <a:gd name="T32" fmla="*/ 25 w 135"/>
                    <a:gd name="T33" fmla="*/ 22 h 137"/>
                    <a:gd name="T34" fmla="*/ 31 w 135"/>
                    <a:gd name="T35" fmla="*/ 20 h 137"/>
                    <a:gd name="T36" fmla="*/ 36 w 135"/>
                    <a:gd name="T37" fmla="*/ 14 h 137"/>
                    <a:gd name="T38" fmla="*/ 39 w 135"/>
                    <a:gd name="T39" fmla="*/ 12 h 137"/>
                    <a:gd name="T40" fmla="*/ 47 w 135"/>
                    <a:gd name="T41" fmla="*/ 0 h 137"/>
                    <a:gd name="T42" fmla="*/ 51 w 135"/>
                    <a:gd name="T43" fmla="*/ 2 h 137"/>
                    <a:gd name="T44" fmla="*/ 57 w 135"/>
                    <a:gd name="T45" fmla="*/ 3 h 137"/>
                    <a:gd name="T46" fmla="*/ 63 w 135"/>
                    <a:gd name="T47" fmla="*/ 5 h 137"/>
                    <a:gd name="T48" fmla="*/ 67 w 135"/>
                    <a:gd name="T49" fmla="*/ 12 h 137"/>
                    <a:gd name="T50" fmla="*/ 71 w 135"/>
                    <a:gd name="T51" fmla="*/ 14 h 137"/>
                    <a:gd name="T52" fmla="*/ 78 w 135"/>
                    <a:gd name="T53" fmla="*/ 9 h 137"/>
                    <a:gd name="T54" fmla="*/ 90 w 135"/>
                    <a:gd name="T55" fmla="*/ 5 h 137"/>
                    <a:gd name="T56" fmla="*/ 96 w 135"/>
                    <a:gd name="T57" fmla="*/ 12 h 137"/>
                    <a:gd name="T58" fmla="*/ 102 w 135"/>
                    <a:gd name="T59" fmla="*/ 16 h 137"/>
                    <a:gd name="T60" fmla="*/ 105 w 135"/>
                    <a:gd name="T61" fmla="*/ 21 h 137"/>
                    <a:gd name="T62" fmla="*/ 104 w 135"/>
                    <a:gd name="T63" fmla="*/ 30 h 137"/>
                    <a:gd name="T64" fmla="*/ 108 w 135"/>
                    <a:gd name="T65" fmla="*/ 32 h 137"/>
                    <a:gd name="T66" fmla="*/ 114 w 135"/>
                    <a:gd name="T67" fmla="*/ 32 h 137"/>
                    <a:gd name="T68" fmla="*/ 123 w 135"/>
                    <a:gd name="T69" fmla="*/ 28 h 137"/>
                    <a:gd name="T70" fmla="*/ 131 w 135"/>
                    <a:gd name="T71" fmla="*/ 26 h 137"/>
                    <a:gd name="T72" fmla="*/ 134 w 135"/>
                    <a:gd name="T73" fmla="*/ 30 h 137"/>
                    <a:gd name="T74" fmla="*/ 135 w 135"/>
                    <a:gd name="T75" fmla="*/ 36 h 137"/>
                    <a:gd name="T76" fmla="*/ 132 w 135"/>
                    <a:gd name="T77" fmla="*/ 41 h 137"/>
                    <a:gd name="T78" fmla="*/ 127 w 135"/>
                    <a:gd name="T79" fmla="*/ 45 h 137"/>
                    <a:gd name="T80" fmla="*/ 123 w 135"/>
                    <a:gd name="T81" fmla="*/ 51 h 137"/>
                    <a:gd name="T82" fmla="*/ 119 w 135"/>
                    <a:gd name="T83" fmla="*/ 56 h 137"/>
                    <a:gd name="T84" fmla="*/ 117 w 135"/>
                    <a:gd name="T85" fmla="*/ 59 h 137"/>
                    <a:gd name="T86" fmla="*/ 115 w 135"/>
                    <a:gd name="T87" fmla="*/ 64 h 137"/>
                    <a:gd name="T88" fmla="*/ 116 w 135"/>
                    <a:gd name="T89" fmla="*/ 70 h 137"/>
                    <a:gd name="T90" fmla="*/ 115 w 135"/>
                    <a:gd name="T91" fmla="*/ 77 h 137"/>
                    <a:gd name="T92" fmla="*/ 116 w 135"/>
                    <a:gd name="T93" fmla="*/ 84 h 137"/>
                    <a:gd name="T94" fmla="*/ 117 w 135"/>
                    <a:gd name="T95" fmla="*/ 89 h 137"/>
                    <a:gd name="T96" fmla="*/ 120 w 135"/>
                    <a:gd name="T97" fmla="*/ 95 h 137"/>
                    <a:gd name="T98" fmla="*/ 113 w 135"/>
                    <a:gd name="T99" fmla="*/ 102 h 137"/>
                    <a:gd name="T100" fmla="*/ 99 w 135"/>
                    <a:gd name="T101" fmla="*/ 114 h 137"/>
                    <a:gd name="T102" fmla="*/ 80 w 135"/>
                    <a:gd name="T103" fmla="*/ 118 h 137"/>
                    <a:gd name="T104" fmla="*/ 75 w 135"/>
                    <a:gd name="T105" fmla="*/ 125 h 137"/>
                    <a:gd name="T106" fmla="*/ 74 w 135"/>
                    <a:gd name="T107" fmla="*/ 132 h 137"/>
                    <a:gd name="T108" fmla="*/ 68 w 135"/>
                    <a:gd name="T109" fmla="*/ 136 h 137"/>
                    <a:gd name="T110" fmla="*/ 55 w 135"/>
                    <a:gd name="T111" fmla="*/ 135 h 137"/>
                    <a:gd name="T112" fmla="*/ 51 w 135"/>
                    <a:gd name="T113" fmla="*/ 137 h 137"/>
                    <a:gd name="T114" fmla="*/ 36 w 135"/>
                    <a:gd name="T115" fmla="*/ 129 h 137"/>
                    <a:gd name="T116" fmla="*/ 25 w 135"/>
                    <a:gd name="T117" fmla="*/ 13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5" h="137">
                      <a:moveTo>
                        <a:pt x="9" y="132"/>
                      </a:moveTo>
                      <a:lnTo>
                        <a:pt x="8" y="128"/>
                      </a:lnTo>
                      <a:lnTo>
                        <a:pt x="9" y="124"/>
                      </a:lnTo>
                      <a:lnTo>
                        <a:pt x="9" y="120"/>
                      </a:lnTo>
                      <a:lnTo>
                        <a:pt x="8" y="117"/>
                      </a:lnTo>
                      <a:lnTo>
                        <a:pt x="7" y="113"/>
                      </a:lnTo>
                      <a:lnTo>
                        <a:pt x="6" y="110"/>
                      </a:lnTo>
                      <a:lnTo>
                        <a:pt x="6" y="105"/>
                      </a:lnTo>
                      <a:lnTo>
                        <a:pt x="6" y="101"/>
                      </a:lnTo>
                      <a:lnTo>
                        <a:pt x="6" y="92"/>
                      </a:lnTo>
                      <a:lnTo>
                        <a:pt x="6" y="88"/>
                      </a:lnTo>
                      <a:lnTo>
                        <a:pt x="6" y="86"/>
                      </a:lnTo>
                      <a:lnTo>
                        <a:pt x="7" y="81"/>
                      </a:lnTo>
                      <a:lnTo>
                        <a:pt x="7" y="75"/>
                      </a:lnTo>
                      <a:lnTo>
                        <a:pt x="5" y="71"/>
                      </a:lnTo>
                      <a:lnTo>
                        <a:pt x="3" y="68"/>
                      </a:lnTo>
                      <a:lnTo>
                        <a:pt x="1" y="63"/>
                      </a:lnTo>
                      <a:lnTo>
                        <a:pt x="0" y="58"/>
                      </a:lnTo>
                      <a:lnTo>
                        <a:pt x="1" y="54"/>
                      </a:lnTo>
                      <a:lnTo>
                        <a:pt x="3" y="48"/>
                      </a:lnTo>
                      <a:lnTo>
                        <a:pt x="3" y="46"/>
                      </a:lnTo>
                      <a:lnTo>
                        <a:pt x="2" y="40"/>
                      </a:lnTo>
                      <a:lnTo>
                        <a:pt x="5" y="36"/>
                      </a:lnTo>
                      <a:lnTo>
                        <a:pt x="7" y="35"/>
                      </a:lnTo>
                      <a:lnTo>
                        <a:pt x="11" y="33"/>
                      </a:lnTo>
                      <a:lnTo>
                        <a:pt x="14" y="33"/>
                      </a:lnTo>
                      <a:lnTo>
                        <a:pt x="17" y="32"/>
                      </a:lnTo>
                      <a:lnTo>
                        <a:pt x="19" y="30"/>
                      </a:lnTo>
                      <a:lnTo>
                        <a:pt x="21" y="30"/>
                      </a:lnTo>
                      <a:lnTo>
                        <a:pt x="23" y="28"/>
                      </a:lnTo>
                      <a:lnTo>
                        <a:pt x="21" y="24"/>
                      </a:lnTo>
                      <a:lnTo>
                        <a:pt x="21" y="23"/>
                      </a:lnTo>
                      <a:lnTo>
                        <a:pt x="23" y="22"/>
                      </a:lnTo>
                      <a:lnTo>
                        <a:pt x="25" y="22"/>
                      </a:lnTo>
                      <a:lnTo>
                        <a:pt x="30" y="21"/>
                      </a:lnTo>
                      <a:lnTo>
                        <a:pt x="31" y="20"/>
                      </a:lnTo>
                      <a:lnTo>
                        <a:pt x="33" y="17"/>
                      </a:lnTo>
                      <a:lnTo>
                        <a:pt x="36" y="14"/>
                      </a:lnTo>
                      <a:lnTo>
                        <a:pt x="37" y="14"/>
                      </a:lnTo>
                      <a:lnTo>
                        <a:pt x="39" y="12"/>
                      </a:lnTo>
                      <a:lnTo>
                        <a:pt x="44" y="2"/>
                      </a:lnTo>
                      <a:lnTo>
                        <a:pt x="47" y="0"/>
                      </a:lnTo>
                      <a:lnTo>
                        <a:pt x="49" y="2"/>
                      </a:lnTo>
                      <a:lnTo>
                        <a:pt x="51" y="2"/>
                      </a:lnTo>
                      <a:lnTo>
                        <a:pt x="55" y="2"/>
                      </a:lnTo>
                      <a:lnTo>
                        <a:pt x="57" y="3"/>
                      </a:lnTo>
                      <a:lnTo>
                        <a:pt x="60" y="4"/>
                      </a:lnTo>
                      <a:lnTo>
                        <a:pt x="63" y="5"/>
                      </a:lnTo>
                      <a:lnTo>
                        <a:pt x="66" y="10"/>
                      </a:lnTo>
                      <a:lnTo>
                        <a:pt x="67" y="12"/>
                      </a:lnTo>
                      <a:lnTo>
                        <a:pt x="68" y="14"/>
                      </a:lnTo>
                      <a:lnTo>
                        <a:pt x="71" y="14"/>
                      </a:lnTo>
                      <a:lnTo>
                        <a:pt x="75" y="11"/>
                      </a:lnTo>
                      <a:lnTo>
                        <a:pt x="78" y="9"/>
                      </a:lnTo>
                      <a:lnTo>
                        <a:pt x="87" y="5"/>
                      </a:lnTo>
                      <a:lnTo>
                        <a:pt x="90" y="5"/>
                      </a:lnTo>
                      <a:lnTo>
                        <a:pt x="90" y="8"/>
                      </a:lnTo>
                      <a:lnTo>
                        <a:pt x="96" y="12"/>
                      </a:lnTo>
                      <a:lnTo>
                        <a:pt x="99" y="14"/>
                      </a:lnTo>
                      <a:lnTo>
                        <a:pt x="102" y="16"/>
                      </a:lnTo>
                      <a:lnTo>
                        <a:pt x="105" y="20"/>
                      </a:lnTo>
                      <a:lnTo>
                        <a:pt x="105" y="21"/>
                      </a:lnTo>
                      <a:lnTo>
                        <a:pt x="103" y="29"/>
                      </a:lnTo>
                      <a:lnTo>
                        <a:pt x="104" y="30"/>
                      </a:lnTo>
                      <a:lnTo>
                        <a:pt x="104" y="32"/>
                      </a:lnTo>
                      <a:lnTo>
                        <a:pt x="108" y="32"/>
                      </a:lnTo>
                      <a:lnTo>
                        <a:pt x="110" y="32"/>
                      </a:lnTo>
                      <a:lnTo>
                        <a:pt x="114" y="32"/>
                      </a:lnTo>
                      <a:lnTo>
                        <a:pt x="116" y="32"/>
                      </a:lnTo>
                      <a:lnTo>
                        <a:pt x="123" y="28"/>
                      </a:lnTo>
                      <a:lnTo>
                        <a:pt x="127" y="26"/>
                      </a:lnTo>
                      <a:lnTo>
                        <a:pt x="131" y="26"/>
                      </a:lnTo>
                      <a:lnTo>
                        <a:pt x="134" y="26"/>
                      </a:lnTo>
                      <a:lnTo>
                        <a:pt x="134" y="30"/>
                      </a:lnTo>
                      <a:lnTo>
                        <a:pt x="134" y="34"/>
                      </a:lnTo>
                      <a:lnTo>
                        <a:pt x="135" y="36"/>
                      </a:lnTo>
                      <a:lnTo>
                        <a:pt x="134" y="39"/>
                      </a:lnTo>
                      <a:lnTo>
                        <a:pt x="132" y="41"/>
                      </a:lnTo>
                      <a:lnTo>
                        <a:pt x="129" y="44"/>
                      </a:lnTo>
                      <a:lnTo>
                        <a:pt x="127" y="45"/>
                      </a:lnTo>
                      <a:lnTo>
                        <a:pt x="126" y="48"/>
                      </a:lnTo>
                      <a:lnTo>
                        <a:pt x="123" y="51"/>
                      </a:lnTo>
                      <a:lnTo>
                        <a:pt x="120" y="54"/>
                      </a:lnTo>
                      <a:lnTo>
                        <a:pt x="119" y="56"/>
                      </a:lnTo>
                      <a:lnTo>
                        <a:pt x="117" y="58"/>
                      </a:lnTo>
                      <a:lnTo>
                        <a:pt x="117" y="59"/>
                      </a:lnTo>
                      <a:lnTo>
                        <a:pt x="116" y="63"/>
                      </a:lnTo>
                      <a:lnTo>
                        <a:pt x="115" y="64"/>
                      </a:lnTo>
                      <a:lnTo>
                        <a:pt x="115" y="66"/>
                      </a:lnTo>
                      <a:lnTo>
                        <a:pt x="116" y="70"/>
                      </a:lnTo>
                      <a:lnTo>
                        <a:pt x="116" y="74"/>
                      </a:lnTo>
                      <a:lnTo>
                        <a:pt x="115" y="77"/>
                      </a:lnTo>
                      <a:lnTo>
                        <a:pt x="115" y="80"/>
                      </a:lnTo>
                      <a:lnTo>
                        <a:pt x="116" y="84"/>
                      </a:lnTo>
                      <a:lnTo>
                        <a:pt x="116" y="88"/>
                      </a:lnTo>
                      <a:lnTo>
                        <a:pt x="117" y="89"/>
                      </a:lnTo>
                      <a:lnTo>
                        <a:pt x="120" y="93"/>
                      </a:lnTo>
                      <a:lnTo>
                        <a:pt x="120" y="95"/>
                      </a:lnTo>
                      <a:lnTo>
                        <a:pt x="121" y="100"/>
                      </a:lnTo>
                      <a:lnTo>
                        <a:pt x="113" y="102"/>
                      </a:lnTo>
                      <a:lnTo>
                        <a:pt x="109" y="105"/>
                      </a:lnTo>
                      <a:lnTo>
                        <a:pt x="99" y="114"/>
                      </a:lnTo>
                      <a:lnTo>
                        <a:pt x="96" y="117"/>
                      </a:lnTo>
                      <a:lnTo>
                        <a:pt x="80" y="118"/>
                      </a:lnTo>
                      <a:lnTo>
                        <a:pt x="78" y="122"/>
                      </a:lnTo>
                      <a:lnTo>
                        <a:pt x="75" y="125"/>
                      </a:lnTo>
                      <a:lnTo>
                        <a:pt x="74" y="130"/>
                      </a:lnTo>
                      <a:lnTo>
                        <a:pt x="74" y="132"/>
                      </a:lnTo>
                      <a:lnTo>
                        <a:pt x="72" y="135"/>
                      </a:lnTo>
                      <a:lnTo>
                        <a:pt x="68" y="136"/>
                      </a:lnTo>
                      <a:lnTo>
                        <a:pt x="57" y="134"/>
                      </a:lnTo>
                      <a:lnTo>
                        <a:pt x="55" y="135"/>
                      </a:lnTo>
                      <a:lnTo>
                        <a:pt x="54" y="137"/>
                      </a:lnTo>
                      <a:lnTo>
                        <a:pt x="51" y="137"/>
                      </a:lnTo>
                      <a:lnTo>
                        <a:pt x="39" y="129"/>
                      </a:lnTo>
                      <a:lnTo>
                        <a:pt x="36" y="129"/>
                      </a:lnTo>
                      <a:lnTo>
                        <a:pt x="29" y="131"/>
                      </a:lnTo>
                      <a:lnTo>
                        <a:pt x="25" y="131"/>
                      </a:lnTo>
                      <a:lnTo>
                        <a:pt x="9" y="132"/>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51" name="Freeform 207"/>
                <p:cNvSpPr>
                  <a:spLocks/>
                </p:cNvSpPr>
                <p:nvPr/>
              </p:nvSpPr>
              <p:spPr bwMode="auto">
                <a:xfrm rot="1627522">
                  <a:off x="1854" y="2855"/>
                  <a:ext cx="200" cy="211"/>
                </a:xfrm>
                <a:custGeom>
                  <a:avLst/>
                  <a:gdLst>
                    <a:gd name="T0" fmla="*/ 18 w 163"/>
                    <a:gd name="T1" fmla="*/ 126 h 140"/>
                    <a:gd name="T2" fmla="*/ 31 w 163"/>
                    <a:gd name="T3" fmla="*/ 117 h 140"/>
                    <a:gd name="T4" fmla="*/ 40 w 163"/>
                    <a:gd name="T5" fmla="*/ 119 h 140"/>
                    <a:gd name="T6" fmla="*/ 42 w 163"/>
                    <a:gd name="T7" fmla="*/ 126 h 140"/>
                    <a:gd name="T8" fmla="*/ 45 w 163"/>
                    <a:gd name="T9" fmla="*/ 132 h 140"/>
                    <a:gd name="T10" fmla="*/ 49 w 163"/>
                    <a:gd name="T11" fmla="*/ 140 h 140"/>
                    <a:gd name="T12" fmla="*/ 54 w 163"/>
                    <a:gd name="T13" fmla="*/ 134 h 140"/>
                    <a:gd name="T14" fmla="*/ 69 w 163"/>
                    <a:gd name="T15" fmla="*/ 132 h 140"/>
                    <a:gd name="T16" fmla="*/ 75 w 163"/>
                    <a:gd name="T17" fmla="*/ 132 h 140"/>
                    <a:gd name="T18" fmla="*/ 82 w 163"/>
                    <a:gd name="T19" fmla="*/ 123 h 140"/>
                    <a:gd name="T20" fmla="*/ 88 w 163"/>
                    <a:gd name="T21" fmla="*/ 122 h 140"/>
                    <a:gd name="T22" fmla="*/ 94 w 163"/>
                    <a:gd name="T23" fmla="*/ 120 h 140"/>
                    <a:gd name="T24" fmla="*/ 115 w 163"/>
                    <a:gd name="T25" fmla="*/ 116 h 140"/>
                    <a:gd name="T26" fmla="*/ 142 w 163"/>
                    <a:gd name="T27" fmla="*/ 110 h 140"/>
                    <a:gd name="T28" fmla="*/ 148 w 163"/>
                    <a:gd name="T29" fmla="*/ 114 h 140"/>
                    <a:gd name="T30" fmla="*/ 153 w 163"/>
                    <a:gd name="T31" fmla="*/ 114 h 140"/>
                    <a:gd name="T32" fmla="*/ 163 w 163"/>
                    <a:gd name="T33" fmla="*/ 105 h 140"/>
                    <a:gd name="T34" fmla="*/ 163 w 163"/>
                    <a:gd name="T35" fmla="*/ 97 h 140"/>
                    <a:gd name="T36" fmla="*/ 162 w 163"/>
                    <a:gd name="T37" fmla="*/ 90 h 140"/>
                    <a:gd name="T38" fmla="*/ 160 w 163"/>
                    <a:gd name="T39" fmla="*/ 83 h 140"/>
                    <a:gd name="T40" fmla="*/ 160 w 163"/>
                    <a:gd name="T41" fmla="*/ 74 h 140"/>
                    <a:gd name="T42" fmla="*/ 160 w 163"/>
                    <a:gd name="T43" fmla="*/ 61 h 140"/>
                    <a:gd name="T44" fmla="*/ 161 w 163"/>
                    <a:gd name="T45" fmla="*/ 54 h 140"/>
                    <a:gd name="T46" fmla="*/ 159 w 163"/>
                    <a:gd name="T47" fmla="*/ 44 h 140"/>
                    <a:gd name="T48" fmla="*/ 155 w 163"/>
                    <a:gd name="T49" fmla="*/ 36 h 140"/>
                    <a:gd name="T50" fmla="*/ 155 w 163"/>
                    <a:gd name="T51" fmla="*/ 27 h 140"/>
                    <a:gd name="T52" fmla="*/ 157 w 163"/>
                    <a:gd name="T53" fmla="*/ 19 h 140"/>
                    <a:gd name="T54" fmla="*/ 153 w 163"/>
                    <a:gd name="T55" fmla="*/ 9 h 140"/>
                    <a:gd name="T56" fmla="*/ 145 w 163"/>
                    <a:gd name="T57" fmla="*/ 6 h 140"/>
                    <a:gd name="T58" fmla="*/ 132 w 163"/>
                    <a:gd name="T59" fmla="*/ 7 h 140"/>
                    <a:gd name="T60" fmla="*/ 125 w 163"/>
                    <a:gd name="T61" fmla="*/ 7 h 140"/>
                    <a:gd name="T62" fmla="*/ 118 w 163"/>
                    <a:gd name="T63" fmla="*/ 2 h 140"/>
                    <a:gd name="T64" fmla="*/ 114 w 163"/>
                    <a:gd name="T65" fmla="*/ 3 h 140"/>
                    <a:gd name="T66" fmla="*/ 107 w 163"/>
                    <a:gd name="T67" fmla="*/ 0 h 140"/>
                    <a:gd name="T68" fmla="*/ 101 w 163"/>
                    <a:gd name="T69" fmla="*/ 6 h 140"/>
                    <a:gd name="T70" fmla="*/ 94 w 163"/>
                    <a:gd name="T71" fmla="*/ 15 h 140"/>
                    <a:gd name="T72" fmla="*/ 78 w 163"/>
                    <a:gd name="T73" fmla="*/ 26 h 140"/>
                    <a:gd name="T74" fmla="*/ 76 w 163"/>
                    <a:gd name="T75" fmla="*/ 30 h 140"/>
                    <a:gd name="T76" fmla="*/ 79 w 163"/>
                    <a:gd name="T77" fmla="*/ 33 h 140"/>
                    <a:gd name="T78" fmla="*/ 75 w 163"/>
                    <a:gd name="T79" fmla="*/ 39 h 140"/>
                    <a:gd name="T80" fmla="*/ 65 w 163"/>
                    <a:gd name="T81" fmla="*/ 42 h 140"/>
                    <a:gd name="T82" fmla="*/ 59 w 163"/>
                    <a:gd name="T83" fmla="*/ 41 h 140"/>
                    <a:gd name="T84" fmla="*/ 47 w 163"/>
                    <a:gd name="T85" fmla="*/ 41 h 140"/>
                    <a:gd name="T86" fmla="*/ 42 w 163"/>
                    <a:gd name="T87" fmla="*/ 39 h 140"/>
                    <a:gd name="T88" fmla="*/ 37 w 163"/>
                    <a:gd name="T89" fmla="*/ 41 h 140"/>
                    <a:gd name="T90" fmla="*/ 33 w 163"/>
                    <a:gd name="T91" fmla="*/ 36 h 140"/>
                    <a:gd name="T92" fmla="*/ 29 w 163"/>
                    <a:gd name="T93" fmla="*/ 41 h 140"/>
                    <a:gd name="T94" fmla="*/ 23 w 163"/>
                    <a:gd name="T95" fmla="*/ 45 h 140"/>
                    <a:gd name="T96" fmla="*/ 18 w 163"/>
                    <a:gd name="T97" fmla="*/ 50 h 140"/>
                    <a:gd name="T98" fmla="*/ 18 w 163"/>
                    <a:gd name="T99" fmla="*/ 54 h 140"/>
                    <a:gd name="T100" fmla="*/ 15 w 163"/>
                    <a:gd name="T101" fmla="*/ 61 h 140"/>
                    <a:gd name="T102" fmla="*/ 13 w 163"/>
                    <a:gd name="T103" fmla="*/ 71 h 140"/>
                    <a:gd name="T104" fmla="*/ 7 w 163"/>
                    <a:gd name="T105" fmla="*/ 75 h 140"/>
                    <a:gd name="T106" fmla="*/ 3 w 163"/>
                    <a:gd name="T107" fmla="*/ 80 h 140"/>
                    <a:gd name="T108" fmla="*/ 1 w 163"/>
                    <a:gd name="T109" fmla="*/ 96 h 140"/>
                    <a:gd name="T110" fmla="*/ 3 w 163"/>
                    <a:gd name="T111" fmla="*/ 104 h 140"/>
                    <a:gd name="T112" fmla="*/ 7 w 163"/>
                    <a:gd name="T113" fmla="*/ 113 h 140"/>
                    <a:gd name="T114" fmla="*/ 7 w 163"/>
                    <a:gd name="T115" fmla="*/ 121 h 140"/>
                    <a:gd name="T116" fmla="*/ 10 w 163"/>
                    <a:gd name="T117" fmla="*/ 126 h 140"/>
                    <a:gd name="T118" fmla="*/ 17 w 163"/>
                    <a:gd name="T119" fmla="*/ 12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3" h="140">
                      <a:moveTo>
                        <a:pt x="17" y="128"/>
                      </a:moveTo>
                      <a:lnTo>
                        <a:pt x="18" y="126"/>
                      </a:lnTo>
                      <a:lnTo>
                        <a:pt x="25" y="122"/>
                      </a:lnTo>
                      <a:lnTo>
                        <a:pt x="31" y="117"/>
                      </a:lnTo>
                      <a:lnTo>
                        <a:pt x="35" y="116"/>
                      </a:lnTo>
                      <a:lnTo>
                        <a:pt x="40" y="119"/>
                      </a:lnTo>
                      <a:lnTo>
                        <a:pt x="41" y="121"/>
                      </a:lnTo>
                      <a:lnTo>
                        <a:pt x="42" y="126"/>
                      </a:lnTo>
                      <a:lnTo>
                        <a:pt x="43" y="127"/>
                      </a:lnTo>
                      <a:lnTo>
                        <a:pt x="45" y="132"/>
                      </a:lnTo>
                      <a:lnTo>
                        <a:pt x="46" y="135"/>
                      </a:lnTo>
                      <a:lnTo>
                        <a:pt x="49" y="140"/>
                      </a:lnTo>
                      <a:lnTo>
                        <a:pt x="51" y="139"/>
                      </a:lnTo>
                      <a:lnTo>
                        <a:pt x="54" y="134"/>
                      </a:lnTo>
                      <a:lnTo>
                        <a:pt x="57" y="133"/>
                      </a:lnTo>
                      <a:lnTo>
                        <a:pt x="69" y="132"/>
                      </a:lnTo>
                      <a:lnTo>
                        <a:pt x="71" y="132"/>
                      </a:lnTo>
                      <a:lnTo>
                        <a:pt x="75" y="132"/>
                      </a:lnTo>
                      <a:lnTo>
                        <a:pt x="77" y="129"/>
                      </a:lnTo>
                      <a:lnTo>
                        <a:pt x="82" y="123"/>
                      </a:lnTo>
                      <a:lnTo>
                        <a:pt x="84" y="122"/>
                      </a:lnTo>
                      <a:lnTo>
                        <a:pt x="88" y="122"/>
                      </a:lnTo>
                      <a:lnTo>
                        <a:pt x="90" y="122"/>
                      </a:lnTo>
                      <a:lnTo>
                        <a:pt x="94" y="120"/>
                      </a:lnTo>
                      <a:lnTo>
                        <a:pt x="112" y="117"/>
                      </a:lnTo>
                      <a:lnTo>
                        <a:pt x="115" y="116"/>
                      </a:lnTo>
                      <a:lnTo>
                        <a:pt x="130" y="114"/>
                      </a:lnTo>
                      <a:lnTo>
                        <a:pt x="142" y="110"/>
                      </a:lnTo>
                      <a:lnTo>
                        <a:pt x="145" y="113"/>
                      </a:lnTo>
                      <a:lnTo>
                        <a:pt x="148" y="114"/>
                      </a:lnTo>
                      <a:lnTo>
                        <a:pt x="151" y="115"/>
                      </a:lnTo>
                      <a:lnTo>
                        <a:pt x="153" y="114"/>
                      </a:lnTo>
                      <a:lnTo>
                        <a:pt x="159" y="105"/>
                      </a:lnTo>
                      <a:lnTo>
                        <a:pt x="163" y="105"/>
                      </a:lnTo>
                      <a:lnTo>
                        <a:pt x="162" y="101"/>
                      </a:lnTo>
                      <a:lnTo>
                        <a:pt x="163" y="97"/>
                      </a:lnTo>
                      <a:lnTo>
                        <a:pt x="163" y="93"/>
                      </a:lnTo>
                      <a:lnTo>
                        <a:pt x="162" y="90"/>
                      </a:lnTo>
                      <a:lnTo>
                        <a:pt x="161" y="86"/>
                      </a:lnTo>
                      <a:lnTo>
                        <a:pt x="160" y="83"/>
                      </a:lnTo>
                      <a:lnTo>
                        <a:pt x="160" y="78"/>
                      </a:lnTo>
                      <a:lnTo>
                        <a:pt x="160" y="74"/>
                      </a:lnTo>
                      <a:lnTo>
                        <a:pt x="160" y="65"/>
                      </a:lnTo>
                      <a:lnTo>
                        <a:pt x="160" y="61"/>
                      </a:lnTo>
                      <a:lnTo>
                        <a:pt x="160" y="59"/>
                      </a:lnTo>
                      <a:lnTo>
                        <a:pt x="161" y="54"/>
                      </a:lnTo>
                      <a:lnTo>
                        <a:pt x="161" y="48"/>
                      </a:lnTo>
                      <a:lnTo>
                        <a:pt x="159" y="44"/>
                      </a:lnTo>
                      <a:lnTo>
                        <a:pt x="157" y="41"/>
                      </a:lnTo>
                      <a:lnTo>
                        <a:pt x="155" y="36"/>
                      </a:lnTo>
                      <a:lnTo>
                        <a:pt x="154" y="31"/>
                      </a:lnTo>
                      <a:lnTo>
                        <a:pt x="155" y="27"/>
                      </a:lnTo>
                      <a:lnTo>
                        <a:pt x="157" y="21"/>
                      </a:lnTo>
                      <a:lnTo>
                        <a:pt x="157" y="19"/>
                      </a:lnTo>
                      <a:lnTo>
                        <a:pt x="156" y="13"/>
                      </a:lnTo>
                      <a:lnTo>
                        <a:pt x="153" y="9"/>
                      </a:lnTo>
                      <a:lnTo>
                        <a:pt x="149" y="8"/>
                      </a:lnTo>
                      <a:lnTo>
                        <a:pt x="145" y="6"/>
                      </a:lnTo>
                      <a:lnTo>
                        <a:pt x="139" y="3"/>
                      </a:lnTo>
                      <a:lnTo>
                        <a:pt x="132" y="7"/>
                      </a:lnTo>
                      <a:lnTo>
                        <a:pt x="126" y="6"/>
                      </a:lnTo>
                      <a:lnTo>
                        <a:pt x="125" y="7"/>
                      </a:lnTo>
                      <a:lnTo>
                        <a:pt x="120" y="3"/>
                      </a:lnTo>
                      <a:lnTo>
                        <a:pt x="118" y="2"/>
                      </a:lnTo>
                      <a:lnTo>
                        <a:pt x="115" y="3"/>
                      </a:lnTo>
                      <a:lnTo>
                        <a:pt x="114" y="3"/>
                      </a:lnTo>
                      <a:lnTo>
                        <a:pt x="111" y="1"/>
                      </a:lnTo>
                      <a:lnTo>
                        <a:pt x="107" y="0"/>
                      </a:lnTo>
                      <a:lnTo>
                        <a:pt x="105" y="1"/>
                      </a:lnTo>
                      <a:lnTo>
                        <a:pt x="101" y="6"/>
                      </a:lnTo>
                      <a:lnTo>
                        <a:pt x="100" y="8"/>
                      </a:lnTo>
                      <a:lnTo>
                        <a:pt x="94" y="15"/>
                      </a:lnTo>
                      <a:lnTo>
                        <a:pt x="91" y="18"/>
                      </a:lnTo>
                      <a:lnTo>
                        <a:pt x="78" y="26"/>
                      </a:lnTo>
                      <a:lnTo>
                        <a:pt x="76" y="27"/>
                      </a:lnTo>
                      <a:lnTo>
                        <a:pt x="76" y="30"/>
                      </a:lnTo>
                      <a:lnTo>
                        <a:pt x="79" y="32"/>
                      </a:lnTo>
                      <a:lnTo>
                        <a:pt x="79" y="33"/>
                      </a:lnTo>
                      <a:lnTo>
                        <a:pt x="76" y="39"/>
                      </a:lnTo>
                      <a:lnTo>
                        <a:pt x="75" y="39"/>
                      </a:lnTo>
                      <a:lnTo>
                        <a:pt x="72" y="39"/>
                      </a:lnTo>
                      <a:lnTo>
                        <a:pt x="65" y="42"/>
                      </a:lnTo>
                      <a:lnTo>
                        <a:pt x="64" y="42"/>
                      </a:lnTo>
                      <a:lnTo>
                        <a:pt x="59" y="41"/>
                      </a:lnTo>
                      <a:lnTo>
                        <a:pt x="51" y="41"/>
                      </a:lnTo>
                      <a:lnTo>
                        <a:pt x="47" y="41"/>
                      </a:lnTo>
                      <a:lnTo>
                        <a:pt x="46" y="41"/>
                      </a:lnTo>
                      <a:lnTo>
                        <a:pt x="42" y="39"/>
                      </a:lnTo>
                      <a:lnTo>
                        <a:pt x="41" y="39"/>
                      </a:lnTo>
                      <a:lnTo>
                        <a:pt x="37" y="41"/>
                      </a:lnTo>
                      <a:lnTo>
                        <a:pt x="35" y="39"/>
                      </a:lnTo>
                      <a:lnTo>
                        <a:pt x="33" y="36"/>
                      </a:lnTo>
                      <a:lnTo>
                        <a:pt x="31" y="36"/>
                      </a:lnTo>
                      <a:lnTo>
                        <a:pt x="29" y="41"/>
                      </a:lnTo>
                      <a:lnTo>
                        <a:pt x="28" y="42"/>
                      </a:lnTo>
                      <a:lnTo>
                        <a:pt x="23" y="45"/>
                      </a:lnTo>
                      <a:lnTo>
                        <a:pt x="18" y="49"/>
                      </a:lnTo>
                      <a:lnTo>
                        <a:pt x="18" y="50"/>
                      </a:lnTo>
                      <a:lnTo>
                        <a:pt x="19" y="53"/>
                      </a:lnTo>
                      <a:lnTo>
                        <a:pt x="18" y="54"/>
                      </a:lnTo>
                      <a:lnTo>
                        <a:pt x="16" y="57"/>
                      </a:lnTo>
                      <a:lnTo>
                        <a:pt x="15" y="61"/>
                      </a:lnTo>
                      <a:lnTo>
                        <a:pt x="15" y="65"/>
                      </a:lnTo>
                      <a:lnTo>
                        <a:pt x="13" y="71"/>
                      </a:lnTo>
                      <a:lnTo>
                        <a:pt x="11" y="74"/>
                      </a:lnTo>
                      <a:lnTo>
                        <a:pt x="7" y="75"/>
                      </a:lnTo>
                      <a:lnTo>
                        <a:pt x="5" y="77"/>
                      </a:lnTo>
                      <a:lnTo>
                        <a:pt x="3" y="80"/>
                      </a:lnTo>
                      <a:lnTo>
                        <a:pt x="0" y="85"/>
                      </a:lnTo>
                      <a:lnTo>
                        <a:pt x="1" y="96"/>
                      </a:lnTo>
                      <a:lnTo>
                        <a:pt x="1" y="102"/>
                      </a:lnTo>
                      <a:lnTo>
                        <a:pt x="3" y="104"/>
                      </a:lnTo>
                      <a:lnTo>
                        <a:pt x="6" y="109"/>
                      </a:lnTo>
                      <a:lnTo>
                        <a:pt x="7" y="113"/>
                      </a:lnTo>
                      <a:lnTo>
                        <a:pt x="7" y="115"/>
                      </a:lnTo>
                      <a:lnTo>
                        <a:pt x="7" y="121"/>
                      </a:lnTo>
                      <a:lnTo>
                        <a:pt x="7" y="123"/>
                      </a:lnTo>
                      <a:lnTo>
                        <a:pt x="10" y="126"/>
                      </a:lnTo>
                      <a:lnTo>
                        <a:pt x="15" y="127"/>
                      </a:lnTo>
                      <a:lnTo>
                        <a:pt x="17" y="128"/>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52" name="Freeform 208"/>
                <p:cNvSpPr>
                  <a:spLocks/>
                </p:cNvSpPr>
                <p:nvPr/>
              </p:nvSpPr>
              <p:spPr bwMode="auto">
                <a:xfrm rot="1627522">
                  <a:off x="1850" y="3008"/>
                  <a:ext cx="22" cy="41"/>
                </a:xfrm>
                <a:custGeom>
                  <a:avLst/>
                  <a:gdLst>
                    <a:gd name="T0" fmla="*/ 12 w 18"/>
                    <a:gd name="T1" fmla="*/ 6 h 27"/>
                    <a:gd name="T2" fmla="*/ 12 w 18"/>
                    <a:gd name="T3" fmla="*/ 7 h 27"/>
                    <a:gd name="T4" fmla="*/ 14 w 18"/>
                    <a:gd name="T5" fmla="*/ 9 h 27"/>
                    <a:gd name="T6" fmla="*/ 15 w 18"/>
                    <a:gd name="T7" fmla="*/ 12 h 27"/>
                    <a:gd name="T8" fmla="*/ 16 w 18"/>
                    <a:gd name="T9" fmla="*/ 14 h 27"/>
                    <a:gd name="T10" fmla="*/ 16 w 18"/>
                    <a:gd name="T11" fmla="*/ 15 h 27"/>
                    <a:gd name="T12" fmla="*/ 17 w 18"/>
                    <a:gd name="T13" fmla="*/ 17 h 27"/>
                    <a:gd name="T14" fmla="*/ 18 w 18"/>
                    <a:gd name="T15" fmla="*/ 18 h 27"/>
                    <a:gd name="T16" fmla="*/ 17 w 18"/>
                    <a:gd name="T17" fmla="*/ 19 h 27"/>
                    <a:gd name="T18" fmla="*/ 17 w 18"/>
                    <a:gd name="T19" fmla="*/ 21 h 27"/>
                    <a:gd name="T20" fmla="*/ 17 w 18"/>
                    <a:gd name="T21" fmla="*/ 25 h 27"/>
                    <a:gd name="T22" fmla="*/ 16 w 18"/>
                    <a:gd name="T23" fmla="*/ 25 h 27"/>
                    <a:gd name="T24" fmla="*/ 14 w 18"/>
                    <a:gd name="T25" fmla="*/ 26 h 27"/>
                    <a:gd name="T26" fmla="*/ 14 w 18"/>
                    <a:gd name="T27" fmla="*/ 27 h 27"/>
                    <a:gd name="T28" fmla="*/ 12 w 18"/>
                    <a:gd name="T29" fmla="*/ 26 h 27"/>
                    <a:gd name="T30" fmla="*/ 10 w 18"/>
                    <a:gd name="T31" fmla="*/ 25 h 27"/>
                    <a:gd name="T32" fmla="*/ 8 w 18"/>
                    <a:gd name="T33" fmla="*/ 21 h 27"/>
                    <a:gd name="T34" fmla="*/ 4 w 18"/>
                    <a:gd name="T35" fmla="*/ 18 h 27"/>
                    <a:gd name="T36" fmla="*/ 3 w 18"/>
                    <a:gd name="T37" fmla="*/ 17 h 27"/>
                    <a:gd name="T38" fmla="*/ 2 w 18"/>
                    <a:gd name="T39" fmla="*/ 13 h 27"/>
                    <a:gd name="T40" fmla="*/ 0 w 18"/>
                    <a:gd name="T41" fmla="*/ 11 h 27"/>
                    <a:gd name="T42" fmla="*/ 0 w 18"/>
                    <a:gd name="T43" fmla="*/ 7 h 27"/>
                    <a:gd name="T44" fmla="*/ 0 w 18"/>
                    <a:gd name="T45" fmla="*/ 5 h 27"/>
                    <a:gd name="T46" fmla="*/ 2 w 18"/>
                    <a:gd name="T47" fmla="*/ 3 h 27"/>
                    <a:gd name="T48" fmla="*/ 2 w 18"/>
                    <a:gd name="T49" fmla="*/ 2 h 27"/>
                    <a:gd name="T50" fmla="*/ 5 w 18"/>
                    <a:gd name="T51" fmla="*/ 0 h 27"/>
                    <a:gd name="T52" fmla="*/ 6 w 18"/>
                    <a:gd name="T53" fmla="*/ 0 h 27"/>
                    <a:gd name="T54" fmla="*/ 9 w 18"/>
                    <a:gd name="T55" fmla="*/ 0 h 27"/>
                    <a:gd name="T56" fmla="*/ 10 w 18"/>
                    <a:gd name="T57" fmla="*/ 1 h 27"/>
                    <a:gd name="T58" fmla="*/ 10 w 18"/>
                    <a:gd name="T59" fmla="*/ 2 h 27"/>
                    <a:gd name="T60" fmla="*/ 12 w 18"/>
                    <a:gd name="T61"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 h="27">
                      <a:moveTo>
                        <a:pt x="12" y="6"/>
                      </a:moveTo>
                      <a:lnTo>
                        <a:pt x="12" y="7"/>
                      </a:lnTo>
                      <a:lnTo>
                        <a:pt x="14" y="9"/>
                      </a:lnTo>
                      <a:lnTo>
                        <a:pt x="15" y="12"/>
                      </a:lnTo>
                      <a:lnTo>
                        <a:pt x="16" y="14"/>
                      </a:lnTo>
                      <a:lnTo>
                        <a:pt x="16" y="15"/>
                      </a:lnTo>
                      <a:lnTo>
                        <a:pt x="17" y="17"/>
                      </a:lnTo>
                      <a:lnTo>
                        <a:pt x="18" y="18"/>
                      </a:lnTo>
                      <a:lnTo>
                        <a:pt x="17" y="19"/>
                      </a:lnTo>
                      <a:lnTo>
                        <a:pt x="17" y="21"/>
                      </a:lnTo>
                      <a:lnTo>
                        <a:pt x="17" y="25"/>
                      </a:lnTo>
                      <a:lnTo>
                        <a:pt x="16" y="25"/>
                      </a:lnTo>
                      <a:lnTo>
                        <a:pt x="14" y="26"/>
                      </a:lnTo>
                      <a:lnTo>
                        <a:pt x="14" y="27"/>
                      </a:lnTo>
                      <a:lnTo>
                        <a:pt x="12" y="26"/>
                      </a:lnTo>
                      <a:lnTo>
                        <a:pt x="10" y="25"/>
                      </a:lnTo>
                      <a:lnTo>
                        <a:pt x="8" y="21"/>
                      </a:lnTo>
                      <a:lnTo>
                        <a:pt x="4" y="18"/>
                      </a:lnTo>
                      <a:lnTo>
                        <a:pt x="3" y="17"/>
                      </a:lnTo>
                      <a:lnTo>
                        <a:pt x="2" y="13"/>
                      </a:lnTo>
                      <a:lnTo>
                        <a:pt x="0" y="11"/>
                      </a:lnTo>
                      <a:lnTo>
                        <a:pt x="0" y="7"/>
                      </a:lnTo>
                      <a:lnTo>
                        <a:pt x="0" y="5"/>
                      </a:lnTo>
                      <a:lnTo>
                        <a:pt x="2" y="3"/>
                      </a:lnTo>
                      <a:lnTo>
                        <a:pt x="2" y="2"/>
                      </a:lnTo>
                      <a:lnTo>
                        <a:pt x="5" y="0"/>
                      </a:lnTo>
                      <a:lnTo>
                        <a:pt x="6" y="0"/>
                      </a:lnTo>
                      <a:lnTo>
                        <a:pt x="9" y="0"/>
                      </a:lnTo>
                      <a:lnTo>
                        <a:pt x="10" y="1"/>
                      </a:lnTo>
                      <a:lnTo>
                        <a:pt x="10" y="2"/>
                      </a:lnTo>
                      <a:lnTo>
                        <a:pt x="12" y="6"/>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53" name="Freeform 209"/>
                <p:cNvSpPr>
                  <a:spLocks/>
                </p:cNvSpPr>
                <p:nvPr/>
              </p:nvSpPr>
              <p:spPr bwMode="auto">
                <a:xfrm rot="1627522">
                  <a:off x="2002" y="3100"/>
                  <a:ext cx="133" cy="86"/>
                </a:xfrm>
                <a:custGeom>
                  <a:avLst/>
                  <a:gdLst>
                    <a:gd name="T0" fmla="*/ 12 w 108"/>
                    <a:gd name="T1" fmla="*/ 59 h 59"/>
                    <a:gd name="T2" fmla="*/ 7 w 108"/>
                    <a:gd name="T3" fmla="*/ 54 h 59"/>
                    <a:gd name="T4" fmla="*/ 0 w 108"/>
                    <a:gd name="T5" fmla="*/ 48 h 59"/>
                    <a:gd name="T6" fmla="*/ 6 w 108"/>
                    <a:gd name="T7" fmla="*/ 40 h 59"/>
                    <a:gd name="T8" fmla="*/ 2 w 108"/>
                    <a:gd name="T9" fmla="*/ 31 h 59"/>
                    <a:gd name="T10" fmla="*/ 0 w 108"/>
                    <a:gd name="T11" fmla="*/ 20 h 59"/>
                    <a:gd name="T12" fmla="*/ 17 w 108"/>
                    <a:gd name="T13" fmla="*/ 20 h 59"/>
                    <a:gd name="T14" fmla="*/ 36 w 108"/>
                    <a:gd name="T15" fmla="*/ 7 h 59"/>
                    <a:gd name="T16" fmla="*/ 44 w 108"/>
                    <a:gd name="T17" fmla="*/ 7 h 59"/>
                    <a:gd name="T18" fmla="*/ 77 w 108"/>
                    <a:gd name="T19" fmla="*/ 6 h 59"/>
                    <a:gd name="T20" fmla="*/ 85 w 108"/>
                    <a:gd name="T21" fmla="*/ 16 h 59"/>
                    <a:gd name="T22" fmla="*/ 91 w 108"/>
                    <a:gd name="T23" fmla="*/ 23 h 59"/>
                    <a:gd name="T24" fmla="*/ 101 w 108"/>
                    <a:gd name="T25" fmla="*/ 23 h 59"/>
                    <a:gd name="T26" fmla="*/ 104 w 108"/>
                    <a:gd name="T27" fmla="*/ 30 h 59"/>
                    <a:gd name="T28" fmla="*/ 108 w 108"/>
                    <a:gd name="T29" fmla="*/ 36 h 59"/>
                    <a:gd name="T30" fmla="*/ 102 w 108"/>
                    <a:gd name="T31" fmla="*/ 37 h 59"/>
                    <a:gd name="T32" fmla="*/ 93 w 108"/>
                    <a:gd name="T33" fmla="*/ 32 h 59"/>
                    <a:gd name="T34" fmla="*/ 87 w 108"/>
                    <a:gd name="T35" fmla="*/ 31 h 59"/>
                    <a:gd name="T36" fmla="*/ 79 w 108"/>
                    <a:gd name="T37" fmla="*/ 31 h 59"/>
                    <a:gd name="T38" fmla="*/ 74 w 108"/>
                    <a:gd name="T39" fmla="*/ 34 h 59"/>
                    <a:gd name="T40" fmla="*/ 71 w 108"/>
                    <a:gd name="T41" fmla="*/ 37 h 59"/>
                    <a:gd name="T42" fmla="*/ 66 w 108"/>
                    <a:gd name="T43" fmla="*/ 36 h 59"/>
                    <a:gd name="T44" fmla="*/ 63 w 108"/>
                    <a:gd name="T45" fmla="*/ 40 h 59"/>
                    <a:gd name="T46" fmla="*/ 59 w 108"/>
                    <a:gd name="T47" fmla="*/ 42 h 59"/>
                    <a:gd name="T48" fmla="*/ 51 w 108"/>
                    <a:gd name="T49" fmla="*/ 43 h 59"/>
                    <a:gd name="T50" fmla="*/ 45 w 108"/>
                    <a:gd name="T51" fmla="*/ 41 h 59"/>
                    <a:gd name="T52" fmla="*/ 39 w 108"/>
                    <a:gd name="T53" fmla="*/ 41 h 59"/>
                    <a:gd name="T54" fmla="*/ 35 w 108"/>
                    <a:gd name="T55" fmla="*/ 44 h 59"/>
                    <a:gd name="T56" fmla="*/ 26 w 108"/>
                    <a:gd name="T57" fmla="*/ 48 h 59"/>
                    <a:gd name="T58" fmla="*/ 20 w 108"/>
                    <a:gd name="T59" fmla="*/ 54 h 59"/>
                    <a:gd name="T60" fmla="*/ 17 w 108"/>
                    <a:gd name="T61" fmla="*/ 55 h 59"/>
                    <a:gd name="T62" fmla="*/ 13 w 108"/>
                    <a:gd name="T63"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8" h="59">
                      <a:moveTo>
                        <a:pt x="13" y="59"/>
                      </a:moveTo>
                      <a:lnTo>
                        <a:pt x="12" y="59"/>
                      </a:lnTo>
                      <a:lnTo>
                        <a:pt x="11" y="56"/>
                      </a:lnTo>
                      <a:lnTo>
                        <a:pt x="7" y="54"/>
                      </a:lnTo>
                      <a:lnTo>
                        <a:pt x="5" y="52"/>
                      </a:lnTo>
                      <a:lnTo>
                        <a:pt x="0" y="48"/>
                      </a:lnTo>
                      <a:lnTo>
                        <a:pt x="3" y="44"/>
                      </a:lnTo>
                      <a:lnTo>
                        <a:pt x="6" y="40"/>
                      </a:lnTo>
                      <a:lnTo>
                        <a:pt x="5" y="36"/>
                      </a:lnTo>
                      <a:lnTo>
                        <a:pt x="2" y="31"/>
                      </a:lnTo>
                      <a:lnTo>
                        <a:pt x="0" y="24"/>
                      </a:lnTo>
                      <a:lnTo>
                        <a:pt x="0" y="20"/>
                      </a:lnTo>
                      <a:lnTo>
                        <a:pt x="1" y="18"/>
                      </a:lnTo>
                      <a:lnTo>
                        <a:pt x="17" y="20"/>
                      </a:lnTo>
                      <a:lnTo>
                        <a:pt x="24" y="13"/>
                      </a:lnTo>
                      <a:lnTo>
                        <a:pt x="36" y="7"/>
                      </a:lnTo>
                      <a:lnTo>
                        <a:pt x="39" y="6"/>
                      </a:lnTo>
                      <a:lnTo>
                        <a:pt x="44" y="7"/>
                      </a:lnTo>
                      <a:lnTo>
                        <a:pt x="68" y="0"/>
                      </a:lnTo>
                      <a:lnTo>
                        <a:pt x="77" y="6"/>
                      </a:lnTo>
                      <a:lnTo>
                        <a:pt x="83" y="11"/>
                      </a:lnTo>
                      <a:lnTo>
                        <a:pt x="85" y="16"/>
                      </a:lnTo>
                      <a:lnTo>
                        <a:pt x="87" y="20"/>
                      </a:lnTo>
                      <a:lnTo>
                        <a:pt x="91" y="23"/>
                      </a:lnTo>
                      <a:lnTo>
                        <a:pt x="96" y="23"/>
                      </a:lnTo>
                      <a:lnTo>
                        <a:pt x="101" y="23"/>
                      </a:lnTo>
                      <a:lnTo>
                        <a:pt x="103" y="24"/>
                      </a:lnTo>
                      <a:lnTo>
                        <a:pt x="104" y="30"/>
                      </a:lnTo>
                      <a:lnTo>
                        <a:pt x="108" y="34"/>
                      </a:lnTo>
                      <a:lnTo>
                        <a:pt x="108" y="36"/>
                      </a:lnTo>
                      <a:lnTo>
                        <a:pt x="104" y="38"/>
                      </a:lnTo>
                      <a:lnTo>
                        <a:pt x="102" y="37"/>
                      </a:lnTo>
                      <a:lnTo>
                        <a:pt x="98" y="35"/>
                      </a:lnTo>
                      <a:lnTo>
                        <a:pt x="93" y="32"/>
                      </a:lnTo>
                      <a:lnTo>
                        <a:pt x="90" y="31"/>
                      </a:lnTo>
                      <a:lnTo>
                        <a:pt x="87" y="31"/>
                      </a:lnTo>
                      <a:lnTo>
                        <a:pt x="83" y="31"/>
                      </a:lnTo>
                      <a:lnTo>
                        <a:pt x="79" y="31"/>
                      </a:lnTo>
                      <a:lnTo>
                        <a:pt x="77" y="32"/>
                      </a:lnTo>
                      <a:lnTo>
                        <a:pt x="74" y="34"/>
                      </a:lnTo>
                      <a:lnTo>
                        <a:pt x="72" y="37"/>
                      </a:lnTo>
                      <a:lnTo>
                        <a:pt x="71" y="37"/>
                      </a:lnTo>
                      <a:lnTo>
                        <a:pt x="68" y="37"/>
                      </a:lnTo>
                      <a:lnTo>
                        <a:pt x="66" y="36"/>
                      </a:lnTo>
                      <a:lnTo>
                        <a:pt x="65" y="38"/>
                      </a:lnTo>
                      <a:lnTo>
                        <a:pt x="63" y="40"/>
                      </a:lnTo>
                      <a:lnTo>
                        <a:pt x="61" y="41"/>
                      </a:lnTo>
                      <a:lnTo>
                        <a:pt x="59" y="42"/>
                      </a:lnTo>
                      <a:lnTo>
                        <a:pt x="54" y="43"/>
                      </a:lnTo>
                      <a:lnTo>
                        <a:pt x="51" y="43"/>
                      </a:lnTo>
                      <a:lnTo>
                        <a:pt x="50" y="41"/>
                      </a:lnTo>
                      <a:lnTo>
                        <a:pt x="45" y="41"/>
                      </a:lnTo>
                      <a:lnTo>
                        <a:pt x="43" y="41"/>
                      </a:lnTo>
                      <a:lnTo>
                        <a:pt x="39" y="41"/>
                      </a:lnTo>
                      <a:lnTo>
                        <a:pt x="37" y="43"/>
                      </a:lnTo>
                      <a:lnTo>
                        <a:pt x="35" y="44"/>
                      </a:lnTo>
                      <a:lnTo>
                        <a:pt x="27" y="48"/>
                      </a:lnTo>
                      <a:lnTo>
                        <a:pt x="26" y="48"/>
                      </a:lnTo>
                      <a:lnTo>
                        <a:pt x="23" y="53"/>
                      </a:lnTo>
                      <a:lnTo>
                        <a:pt x="20" y="54"/>
                      </a:lnTo>
                      <a:lnTo>
                        <a:pt x="19" y="55"/>
                      </a:lnTo>
                      <a:lnTo>
                        <a:pt x="17" y="55"/>
                      </a:lnTo>
                      <a:lnTo>
                        <a:pt x="15" y="56"/>
                      </a:lnTo>
                      <a:lnTo>
                        <a:pt x="13" y="59"/>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54" name="Freeform 210"/>
                <p:cNvSpPr>
                  <a:spLocks/>
                </p:cNvSpPr>
                <p:nvPr/>
              </p:nvSpPr>
              <p:spPr bwMode="auto">
                <a:xfrm rot="1627522">
                  <a:off x="1708" y="3049"/>
                  <a:ext cx="270" cy="265"/>
                </a:xfrm>
                <a:custGeom>
                  <a:avLst/>
                  <a:gdLst>
                    <a:gd name="T0" fmla="*/ 58 w 217"/>
                    <a:gd name="T1" fmla="*/ 178 h 179"/>
                    <a:gd name="T2" fmla="*/ 48 w 217"/>
                    <a:gd name="T3" fmla="*/ 168 h 179"/>
                    <a:gd name="T4" fmla="*/ 50 w 217"/>
                    <a:gd name="T5" fmla="*/ 160 h 179"/>
                    <a:gd name="T6" fmla="*/ 40 w 217"/>
                    <a:gd name="T7" fmla="*/ 159 h 179"/>
                    <a:gd name="T8" fmla="*/ 46 w 217"/>
                    <a:gd name="T9" fmla="*/ 153 h 179"/>
                    <a:gd name="T10" fmla="*/ 47 w 217"/>
                    <a:gd name="T11" fmla="*/ 132 h 179"/>
                    <a:gd name="T12" fmla="*/ 53 w 217"/>
                    <a:gd name="T13" fmla="*/ 123 h 179"/>
                    <a:gd name="T14" fmla="*/ 50 w 217"/>
                    <a:gd name="T15" fmla="*/ 118 h 179"/>
                    <a:gd name="T16" fmla="*/ 42 w 217"/>
                    <a:gd name="T17" fmla="*/ 108 h 179"/>
                    <a:gd name="T18" fmla="*/ 43 w 217"/>
                    <a:gd name="T19" fmla="*/ 94 h 179"/>
                    <a:gd name="T20" fmla="*/ 5 w 217"/>
                    <a:gd name="T21" fmla="*/ 103 h 179"/>
                    <a:gd name="T22" fmla="*/ 8 w 217"/>
                    <a:gd name="T23" fmla="*/ 99 h 179"/>
                    <a:gd name="T24" fmla="*/ 32 w 217"/>
                    <a:gd name="T25" fmla="*/ 90 h 179"/>
                    <a:gd name="T26" fmla="*/ 56 w 217"/>
                    <a:gd name="T27" fmla="*/ 72 h 179"/>
                    <a:gd name="T28" fmla="*/ 72 w 217"/>
                    <a:gd name="T29" fmla="*/ 66 h 179"/>
                    <a:gd name="T30" fmla="*/ 86 w 217"/>
                    <a:gd name="T31" fmla="*/ 48 h 179"/>
                    <a:gd name="T32" fmla="*/ 94 w 217"/>
                    <a:gd name="T33" fmla="*/ 30 h 179"/>
                    <a:gd name="T34" fmla="*/ 100 w 217"/>
                    <a:gd name="T35" fmla="*/ 18 h 179"/>
                    <a:gd name="T36" fmla="*/ 124 w 217"/>
                    <a:gd name="T37" fmla="*/ 0 h 179"/>
                    <a:gd name="T38" fmla="*/ 133 w 217"/>
                    <a:gd name="T39" fmla="*/ 12 h 179"/>
                    <a:gd name="T40" fmla="*/ 152 w 217"/>
                    <a:gd name="T41" fmla="*/ 30 h 179"/>
                    <a:gd name="T42" fmla="*/ 170 w 217"/>
                    <a:gd name="T43" fmla="*/ 25 h 179"/>
                    <a:gd name="T44" fmla="*/ 199 w 217"/>
                    <a:gd name="T45" fmla="*/ 21 h 179"/>
                    <a:gd name="T46" fmla="*/ 210 w 217"/>
                    <a:gd name="T47" fmla="*/ 23 h 179"/>
                    <a:gd name="T48" fmla="*/ 216 w 217"/>
                    <a:gd name="T49" fmla="*/ 28 h 179"/>
                    <a:gd name="T50" fmla="*/ 216 w 217"/>
                    <a:gd name="T51" fmla="*/ 37 h 179"/>
                    <a:gd name="T52" fmla="*/ 215 w 217"/>
                    <a:gd name="T53" fmla="*/ 47 h 179"/>
                    <a:gd name="T54" fmla="*/ 203 w 217"/>
                    <a:gd name="T55" fmla="*/ 52 h 179"/>
                    <a:gd name="T56" fmla="*/ 191 w 217"/>
                    <a:gd name="T57" fmla="*/ 54 h 179"/>
                    <a:gd name="T58" fmla="*/ 174 w 217"/>
                    <a:gd name="T59" fmla="*/ 54 h 179"/>
                    <a:gd name="T60" fmla="*/ 161 w 217"/>
                    <a:gd name="T61" fmla="*/ 53 h 179"/>
                    <a:gd name="T62" fmla="*/ 148 w 217"/>
                    <a:gd name="T63" fmla="*/ 63 h 179"/>
                    <a:gd name="T64" fmla="*/ 139 w 217"/>
                    <a:gd name="T65" fmla="*/ 73 h 179"/>
                    <a:gd name="T66" fmla="*/ 136 w 217"/>
                    <a:gd name="T67" fmla="*/ 83 h 179"/>
                    <a:gd name="T68" fmla="*/ 130 w 217"/>
                    <a:gd name="T69" fmla="*/ 95 h 179"/>
                    <a:gd name="T70" fmla="*/ 118 w 217"/>
                    <a:gd name="T71" fmla="*/ 99 h 179"/>
                    <a:gd name="T72" fmla="*/ 107 w 217"/>
                    <a:gd name="T73" fmla="*/ 100 h 179"/>
                    <a:gd name="T74" fmla="*/ 110 w 217"/>
                    <a:gd name="T75" fmla="*/ 112 h 179"/>
                    <a:gd name="T76" fmla="*/ 109 w 217"/>
                    <a:gd name="T77" fmla="*/ 121 h 179"/>
                    <a:gd name="T78" fmla="*/ 96 w 217"/>
                    <a:gd name="T79" fmla="*/ 135 h 179"/>
                    <a:gd name="T80" fmla="*/ 89 w 217"/>
                    <a:gd name="T81" fmla="*/ 145 h 179"/>
                    <a:gd name="T82" fmla="*/ 79 w 217"/>
                    <a:gd name="T83" fmla="*/ 141 h 179"/>
                    <a:gd name="T84" fmla="*/ 82 w 217"/>
                    <a:gd name="T85" fmla="*/ 154 h 179"/>
                    <a:gd name="T86" fmla="*/ 82 w 217"/>
                    <a:gd name="T87" fmla="*/ 16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7" h="179">
                      <a:moveTo>
                        <a:pt x="78" y="179"/>
                      </a:moveTo>
                      <a:lnTo>
                        <a:pt x="77" y="178"/>
                      </a:lnTo>
                      <a:lnTo>
                        <a:pt x="58" y="178"/>
                      </a:lnTo>
                      <a:lnTo>
                        <a:pt x="52" y="178"/>
                      </a:lnTo>
                      <a:lnTo>
                        <a:pt x="48" y="174"/>
                      </a:lnTo>
                      <a:lnTo>
                        <a:pt x="48" y="168"/>
                      </a:lnTo>
                      <a:lnTo>
                        <a:pt x="50" y="165"/>
                      </a:lnTo>
                      <a:lnTo>
                        <a:pt x="52" y="161"/>
                      </a:lnTo>
                      <a:lnTo>
                        <a:pt x="50" y="160"/>
                      </a:lnTo>
                      <a:lnTo>
                        <a:pt x="44" y="160"/>
                      </a:lnTo>
                      <a:lnTo>
                        <a:pt x="41" y="160"/>
                      </a:lnTo>
                      <a:lnTo>
                        <a:pt x="40" y="159"/>
                      </a:lnTo>
                      <a:lnTo>
                        <a:pt x="40" y="155"/>
                      </a:lnTo>
                      <a:lnTo>
                        <a:pt x="42" y="153"/>
                      </a:lnTo>
                      <a:lnTo>
                        <a:pt x="46" y="153"/>
                      </a:lnTo>
                      <a:lnTo>
                        <a:pt x="48" y="151"/>
                      </a:lnTo>
                      <a:lnTo>
                        <a:pt x="48" y="149"/>
                      </a:lnTo>
                      <a:lnTo>
                        <a:pt x="47" y="132"/>
                      </a:lnTo>
                      <a:lnTo>
                        <a:pt x="53" y="130"/>
                      </a:lnTo>
                      <a:lnTo>
                        <a:pt x="53" y="127"/>
                      </a:lnTo>
                      <a:lnTo>
                        <a:pt x="53" y="123"/>
                      </a:lnTo>
                      <a:lnTo>
                        <a:pt x="53" y="121"/>
                      </a:lnTo>
                      <a:lnTo>
                        <a:pt x="53" y="119"/>
                      </a:lnTo>
                      <a:lnTo>
                        <a:pt x="50" y="118"/>
                      </a:lnTo>
                      <a:lnTo>
                        <a:pt x="44" y="117"/>
                      </a:lnTo>
                      <a:lnTo>
                        <a:pt x="42" y="115"/>
                      </a:lnTo>
                      <a:lnTo>
                        <a:pt x="42" y="108"/>
                      </a:lnTo>
                      <a:lnTo>
                        <a:pt x="42" y="102"/>
                      </a:lnTo>
                      <a:lnTo>
                        <a:pt x="43" y="100"/>
                      </a:lnTo>
                      <a:lnTo>
                        <a:pt x="43" y="94"/>
                      </a:lnTo>
                      <a:lnTo>
                        <a:pt x="34" y="97"/>
                      </a:lnTo>
                      <a:lnTo>
                        <a:pt x="14" y="107"/>
                      </a:lnTo>
                      <a:lnTo>
                        <a:pt x="5" y="103"/>
                      </a:lnTo>
                      <a:lnTo>
                        <a:pt x="0" y="105"/>
                      </a:lnTo>
                      <a:lnTo>
                        <a:pt x="0" y="103"/>
                      </a:lnTo>
                      <a:lnTo>
                        <a:pt x="8" y="99"/>
                      </a:lnTo>
                      <a:lnTo>
                        <a:pt x="14" y="95"/>
                      </a:lnTo>
                      <a:lnTo>
                        <a:pt x="24" y="93"/>
                      </a:lnTo>
                      <a:lnTo>
                        <a:pt x="32" y="90"/>
                      </a:lnTo>
                      <a:lnTo>
                        <a:pt x="46" y="83"/>
                      </a:lnTo>
                      <a:lnTo>
                        <a:pt x="52" y="78"/>
                      </a:lnTo>
                      <a:lnTo>
                        <a:pt x="56" y="72"/>
                      </a:lnTo>
                      <a:lnTo>
                        <a:pt x="59" y="71"/>
                      </a:lnTo>
                      <a:lnTo>
                        <a:pt x="65" y="69"/>
                      </a:lnTo>
                      <a:lnTo>
                        <a:pt x="72" y="66"/>
                      </a:lnTo>
                      <a:lnTo>
                        <a:pt x="80" y="58"/>
                      </a:lnTo>
                      <a:lnTo>
                        <a:pt x="85" y="52"/>
                      </a:lnTo>
                      <a:lnTo>
                        <a:pt x="86" y="48"/>
                      </a:lnTo>
                      <a:lnTo>
                        <a:pt x="88" y="43"/>
                      </a:lnTo>
                      <a:lnTo>
                        <a:pt x="89" y="40"/>
                      </a:lnTo>
                      <a:lnTo>
                        <a:pt x="94" y="30"/>
                      </a:lnTo>
                      <a:lnTo>
                        <a:pt x="96" y="25"/>
                      </a:lnTo>
                      <a:lnTo>
                        <a:pt x="97" y="21"/>
                      </a:lnTo>
                      <a:lnTo>
                        <a:pt x="100" y="18"/>
                      </a:lnTo>
                      <a:lnTo>
                        <a:pt x="112" y="11"/>
                      </a:lnTo>
                      <a:lnTo>
                        <a:pt x="120" y="4"/>
                      </a:lnTo>
                      <a:lnTo>
                        <a:pt x="124" y="0"/>
                      </a:lnTo>
                      <a:lnTo>
                        <a:pt x="126" y="1"/>
                      </a:lnTo>
                      <a:lnTo>
                        <a:pt x="133" y="9"/>
                      </a:lnTo>
                      <a:lnTo>
                        <a:pt x="133" y="12"/>
                      </a:lnTo>
                      <a:lnTo>
                        <a:pt x="140" y="27"/>
                      </a:lnTo>
                      <a:lnTo>
                        <a:pt x="145" y="30"/>
                      </a:lnTo>
                      <a:lnTo>
                        <a:pt x="152" y="30"/>
                      </a:lnTo>
                      <a:lnTo>
                        <a:pt x="161" y="27"/>
                      </a:lnTo>
                      <a:lnTo>
                        <a:pt x="166" y="25"/>
                      </a:lnTo>
                      <a:lnTo>
                        <a:pt x="170" y="25"/>
                      </a:lnTo>
                      <a:lnTo>
                        <a:pt x="187" y="27"/>
                      </a:lnTo>
                      <a:lnTo>
                        <a:pt x="190" y="28"/>
                      </a:lnTo>
                      <a:lnTo>
                        <a:pt x="199" y="21"/>
                      </a:lnTo>
                      <a:lnTo>
                        <a:pt x="203" y="17"/>
                      </a:lnTo>
                      <a:lnTo>
                        <a:pt x="208" y="21"/>
                      </a:lnTo>
                      <a:lnTo>
                        <a:pt x="210" y="23"/>
                      </a:lnTo>
                      <a:lnTo>
                        <a:pt x="214" y="25"/>
                      </a:lnTo>
                      <a:lnTo>
                        <a:pt x="215" y="28"/>
                      </a:lnTo>
                      <a:lnTo>
                        <a:pt x="216" y="28"/>
                      </a:lnTo>
                      <a:lnTo>
                        <a:pt x="216" y="29"/>
                      </a:lnTo>
                      <a:lnTo>
                        <a:pt x="217" y="31"/>
                      </a:lnTo>
                      <a:lnTo>
                        <a:pt x="216" y="37"/>
                      </a:lnTo>
                      <a:lnTo>
                        <a:pt x="217" y="37"/>
                      </a:lnTo>
                      <a:lnTo>
                        <a:pt x="217" y="46"/>
                      </a:lnTo>
                      <a:lnTo>
                        <a:pt x="215" y="47"/>
                      </a:lnTo>
                      <a:lnTo>
                        <a:pt x="210" y="48"/>
                      </a:lnTo>
                      <a:lnTo>
                        <a:pt x="205" y="52"/>
                      </a:lnTo>
                      <a:lnTo>
                        <a:pt x="203" y="52"/>
                      </a:lnTo>
                      <a:lnTo>
                        <a:pt x="198" y="53"/>
                      </a:lnTo>
                      <a:lnTo>
                        <a:pt x="193" y="54"/>
                      </a:lnTo>
                      <a:lnTo>
                        <a:pt x="191" y="54"/>
                      </a:lnTo>
                      <a:lnTo>
                        <a:pt x="185" y="53"/>
                      </a:lnTo>
                      <a:lnTo>
                        <a:pt x="181" y="53"/>
                      </a:lnTo>
                      <a:lnTo>
                        <a:pt x="174" y="54"/>
                      </a:lnTo>
                      <a:lnTo>
                        <a:pt x="168" y="55"/>
                      </a:lnTo>
                      <a:lnTo>
                        <a:pt x="164" y="55"/>
                      </a:lnTo>
                      <a:lnTo>
                        <a:pt x="161" y="53"/>
                      </a:lnTo>
                      <a:lnTo>
                        <a:pt x="156" y="54"/>
                      </a:lnTo>
                      <a:lnTo>
                        <a:pt x="152" y="58"/>
                      </a:lnTo>
                      <a:lnTo>
                        <a:pt x="148" y="63"/>
                      </a:lnTo>
                      <a:lnTo>
                        <a:pt x="145" y="67"/>
                      </a:lnTo>
                      <a:lnTo>
                        <a:pt x="142" y="70"/>
                      </a:lnTo>
                      <a:lnTo>
                        <a:pt x="139" y="73"/>
                      </a:lnTo>
                      <a:lnTo>
                        <a:pt x="137" y="76"/>
                      </a:lnTo>
                      <a:lnTo>
                        <a:pt x="137" y="81"/>
                      </a:lnTo>
                      <a:lnTo>
                        <a:pt x="136" y="83"/>
                      </a:lnTo>
                      <a:lnTo>
                        <a:pt x="132" y="88"/>
                      </a:lnTo>
                      <a:lnTo>
                        <a:pt x="131" y="93"/>
                      </a:lnTo>
                      <a:lnTo>
                        <a:pt x="130" y="95"/>
                      </a:lnTo>
                      <a:lnTo>
                        <a:pt x="126" y="97"/>
                      </a:lnTo>
                      <a:lnTo>
                        <a:pt x="121" y="100"/>
                      </a:lnTo>
                      <a:lnTo>
                        <a:pt x="118" y="99"/>
                      </a:lnTo>
                      <a:lnTo>
                        <a:pt x="113" y="99"/>
                      </a:lnTo>
                      <a:lnTo>
                        <a:pt x="110" y="97"/>
                      </a:lnTo>
                      <a:lnTo>
                        <a:pt x="107" y="100"/>
                      </a:lnTo>
                      <a:lnTo>
                        <a:pt x="106" y="103"/>
                      </a:lnTo>
                      <a:lnTo>
                        <a:pt x="107" y="106"/>
                      </a:lnTo>
                      <a:lnTo>
                        <a:pt x="110" y="112"/>
                      </a:lnTo>
                      <a:lnTo>
                        <a:pt x="112" y="118"/>
                      </a:lnTo>
                      <a:lnTo>
                        <a:pt x="112" y="119"/>
                      </a:lnTo>
                      <a:lnTo>
                        <a:pt x="109" y="121"/>
                      </a:lnTo>
                      <a:lnTo>
                        <a:pt x="100" y="129"/>
                      </a:lnTo>
                      <a:lnTo>
                        <a:pt x="98" y="131"/>
                      </a:lnTo>
                      <a:lnTo>
                        <a:pt x="96" y="135"/>
                      </a:lnTo>
                      <a:lnTo>
                        <a:pt x="92" y="137"/>
                      </a:lnTo>
                      <a:lnTo>
                        <a:pt x="91" y="141"/>
                      </a:lnTo>
                      <a:lnTo>
                        <a:pt x="89" y="145"/>
                      </a:lnTo>
                      <a:lnTo>
                        <a:pt x="85" y="143"/>
                      </a:lnTo>
                      <a:lnTo>
                        <a:pt x="80" y="141"/>
                      </a:lnTo>
                      <a:lnTo>
                        <a:pt x="79" y="141"/>
                      </a:lnTo>
                      <a:lnTo>
                        <a:pt x="79" y="143"/>
                      </a:lnTo>
                      <a:lnTo>
                        <a:pt x="80" y="148"/>
                      </a:lnTo>
                      <a:lnTo>
                        <a:pt x="82" y="154"/>
                      </a:lnTo>
                      <a:lnTo>
                        <a:pt x="80" y="159"/>
                      </a:lnTo>
                      <a:lnTo>
                        <a:pt x="80" y="163"/>
                      </a:lnTo>
                      <a:lnTo>
                        <a:pt x="82" y="168"/>
                      </a:lnTo>
                      <a:lnTo>
                        <a:pt x="80" y="174"/>
                      </a:lnTo>
                      <a:lnTo>
                        <a:pt x="78" y="179"/>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55" name="Freeform 211"/>
                <p:cNvSpPr>
                  <a:spLocks/>
                </p:cNvSpPr>
                <p:nvPr/>
              </p:nvSpPr>
              <p:spPr bwMode="auto">
                <a:xfrm rot="1627522">
                  <a:off x="1759" y="3148"/>
                  <a:ext cx="272" cy="244"/>
                </a:xfrm>
                <a:custGeom>
                  <a:avLst/>
                  <a:gdLst>
                    <a:gd name="T0" fmla="*/ 14 w 220"/>
                    <a:gd name="T1" fmla="*/ 122 h 163"/>
                    <a:gd name="T2" fmla="*/ 14 w 220"/>
                    <a:gd name="T3" fmla="*/ 108 h 163"/>
                    <a:gd name="T4" fmla="*/ 11 w 220"/>
                    <a:gd name="T5" fmla="*/ 95 h 163"/>
                    <a:gd name="T6" fmla="*/ 21 w 220"/>
                    <a:gd name="T7" fmla="*/ 99 h 163"/>
                    <a:gd name="T8" fmla="*/ 28 w 220"/>
                    <a:gd name="T9" fmla="*/ 89 h 163"/>
                    <a:gd name="T10" fmla="*/ 41 w 220"/>
                    <a:gd name="T11" fmla="*/ 75 h 163"/>
                    <a:gd name="T12" fmla="*/ 42 w 220"/>
                    <a:gd name="T13" fmla="*/ 66 h 163"/>
                    <a:gd name="T14" fmla="*/ 39 w 220"/>
                    <a:gd name="T15" fmla="*/ 54 h 163"/>
                    <a:gd name="T16" fmla="*/ 50 w 220"/>
                    <a:gd name="T17" fmla="*/ 53 h 163"/>
                    <a:gd name="T18" fmla="*/ 62 w 220"/>
                    <a:gd name="T19" fmla="*/ 49 h 163"/>
                    <a:gd name="T20" fmla="*/ 68 w 220"/>
                    <a:gd name="T21" fmla="*/ 37 h 163"/>
                    <a:gd name="T22" fmla="*/ 71 w 220"/>
                    <a:gd name="T23" fmla="*/ 27 h 163"/>
                    <a:gd name="T24" fmla="*/ 80 w 220"/>
                    <a:gd name="T25" fmla="*/ 17 h 163"/>
                    <a:gd name="T26" fmla="*/ 93 w 220"/>
                    <a:gd name="T27" fmla="*/ 7 h 163"/>
                    <a:gd name="T28" fmla="*/ 106 w 220"/>
                    <a:gd name="T29" fmla="*/ 8 h 163"/>
                    <a:gd name="T30" fmla="*/ 123 w 220"/>
                    <a:gd name="T31" fmla="*/ 8 h 163"/>
                    <a:gd name="T32" fmla="*/ 135 w 220"/>
                    <a:gd name="T33" fmla="*/ 6 h 163"/>
                    <a:gd name="T34" fmla="*/ 147 w 220"/>
                    <a:gd name="T35" fmla="*/ 1 h 163"/>
                    <a:gd name="T36" fmla="*/ 152 w 220"/>
                    <a:gd name="T37" fmla="*/ 0 h 163"/>
                    <a:gd name="T38" fmla="*/ 164 w 220"/>
                    <a:gd name="T39" fmla="*/ 11 h 163"/>
                    <a:gd name="T40" fmla="*/ 172 w 220"/>
                    <a:gd name="T41" fmla="*/ 9 h 163"/>
                    <a:gd name="T42" fmla="*/ 178 w 220"/>
                    <a:gd name="T43" fmla="*/ 15 h 163"/>
                    <a:gd name="T44" fmla="*/ 189 w 220"/>
                    <a:gd name="T45" fmla="*/ 12 h 163"/>
                    <a:gd name="T46" fmla="*/ 195 w 220"/>
                    <a:gd name="T47" fmla="*/ 21 h 163"/>
                    <a:gd name="T48" fmla="*/ 195 w 220"/>
                    <a:gd name="T49" fmla="*/ 32 h 163"/>
                    <a:gd name="T50" fmla="*/ 202 w 220"/>
                    <a:gd name="T51" fmla="*/ 36 h 163"/>
                    <a:gd name="T52" fmla="*/ 204 w 220"/>
                    <a:gd name="T53" fmla="*/ 43 h 163"/>
                    <a:gd name="T54" fmla="*/ 206 w 220"/>
                    <a:gd name="T55" fmla="*/ 50 h 163"/>
                    <a:gd name="T56" fmla="*/ 213 w 220"/>
                    <a:gd name="T57" fmla="*/ 53 h 163"/>
                    <a:gd name="T58" fmla="*/ 219 w 220"/>
                    <a:gd name="T59" fmla="*/ 57 h 163"/>
                    <a:gd name="T60" fmla="*/ 202 w 220"/>
                    <a:gd name="T61" fmla="*/ 92 h 163"/>
                    <a:gd name="T62" fmla="*/ 164 w 220"/>
                    <a:gd name="T63" fmla="*/ 60 h 163"/>
                    <a:gd name="T64" fmla="*/ 123 w 220"/>
                    <a:gd name="T65" fmla="*/ 57 h 163"/>
                    <a:gd name="T66" fmla="*/ 89 w 220"/>
                    <a:gd name="T67" fmla="*/ 74 h 163"/>
                    <a:gd name="T68" fmla="*/ 77 w 220"/>
                    <a:gd name="T69" fmla="*/ 102 h 163"/>
                    <a:gd name="T70" fmla="*/ 63 w 220"/>
                    <a:gd name="T71" fmla="*/ 119 h 163"/>
                    <a:gd name="T72" fmla="*/ 45 w 220"/>
                    <a:gd name="T73" fmla="*/ 129 h 163"/>
                    <a:gd name="T74" fmla="*/ 44 w 220"/>
                    <a:gd name="T75" fmla="*/ 141 h 163"/>
                    <a:gd name="T76" fmla="*/ 48 w 220"/>
                    <a:gd name="T77" fmla="*/ 152 h 163"/>
                    <a:gd name="T78" fmla="*/ 42 w 220"/>
                    <a:gd name="T79" fmla="*/ 161 h 163"/>
                    <a:gd name="T80" fmla="*/ 18 w 220"/>
                    <a:gd name="T81" fmla="*/ 156 h 163"/>
                    <a:gd name="T82" fmla="*/ 0 w 220"/>
                    <a:gd name="T83" fmla="*/ 150 h 163"/>
                    <a:gd name="T84" fmla="*/ 10 w 220"/>
                    <a:gd name="T85" fmla="*/ 13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0" h="163">
                      <a:moveTo>
                        <a:pt x="10" y="133"/>
                      </a:moveTo>
                      <a:lnTo>
                        <a:pt x="12" y="128"/>
                      </a:lnTo>
                      <a:lnTo>
                        <a:pt x="14" y="122"/>
                      </a:lnTo>
                      <a:lnTo>
                        <a:pt x="12" y="117"/>
                      </a:lnTo>
                      <a:lnTo>
                        <a:pt x="12" y="113"/>
                      </a:lnTo>
                      <a:lnTo>
                        <a:pt x="14" y="108"/>
                      </a:lnTo>
                      <a:lnTo>
                        <a:pt x="12" y="102"/>
                      </a:lnTo>
                      <a:lnTo>
                        <a:pt x="11" y="97"/>
                      </a:lnTo>
                      <a:lnTo>
                        <a:pt x="11" y="95"/>
                      </a:lnTo>
                      <a:lnTo>
                        <a:pt x="12" y="95"/>
                      </a:lnTo>
                      <a:lnTo>
                        <a:pt x="17" y="97"/>
                      </a:lnTo>
                      <a:lnTo>
                        <a:pt x="21" y="99"/>
                      </a:lnTo>
                      <a:lnTo>
                        <a:pt x="23" y="95"/>
                      </a:lnTo>
                      <a:lnTo>
                        <a:pt x="24" y="91"/>
                      </a:lnTo>
                      <a:lnTo>
                        <a:pt x="28" y="89"/>
                      </a:lnTo>
                      <a:lnTo>
                        <a:pt x="30" y="85"/>
                      </a:lnTo>
                      <a:lnTo>
                        <a:pt x="32" y="83"/>
                      </a:lnTo>
                      <a:lnTo>
                        <a:pt x="41" y="75"/>
                      </a:lnTo>
                      <a:lnTo>
                        <a:pt x="44" y="73"/>
                      </a:lnTo>
                      <a:lnTo>
                        <a:pt x="44" y="72"/>
                      </a:lnTo>
                      <a:lnTo>
                        <a:pt x="42" y="66"/>
                      </a:lnTo>
                      <a:lnTo>
                        <a:pt x="39" y="60"/>
                      </a:lnTo>
                      <a:lnTo>
                        <a:pt x="38" y="57"/>
                      </a:lnTo>
                      <a:lnTo>
                        <a:pt x="39" y="54"/>
                      </a:lnTo>
                      <a:lnTo>
                        <a:pt x="42" y="51"/>
                      </a:lnTo>
                      <a:lnTo>
                        <a:pt x="45" y="53"/>
                      </a:lnTo>
                      <a:lnTo>
                        <a:pt x="50" y="53"/>
                      </a:lnTo>
                      <a:lnTo>
                        <a:pt x="53" y="54"/>
                      </a:lnTo>
                      <a:lnTo>
                        <a:pt x="58" y="51"/>
                      </a:lnTo>
                      <a:lnTo>
                        <a:pt x="62" y="49"/>
                      </a:lnTo>
                      <a:lnTo>
                        <a:pt x="63" y="47"/>
                      </a:lnTo>
                      <a:lnTo>
                        <a:pt x="64" y="42"/>
                      </a:lnTo>
                      <a:lnTo>
                        <a:pt x="68" y="37"/>
                      </a:lnTo>
                      <a:lnTo>
                        <a:pt x="69" y="35"/>
                      </a:lnTo>
                      <a:lnTo>
                        <a:pt x="69" y="30"/>
                      </a:lnTo>
                      <a:lnTo>
                        <a:pt x="71" y="27"/>
                      </a:lnTo>
                      <a:lnTo>
                        <a:pt x="74" y="24"/>
                      </a:lnTo>
                      <a:lnTo>
                        <a:pt x="77" y="21"/>
                      </a:lnTo>
                      <a:lnTo>
                        <a:pt x="80" y="17"/>
                      </a:lnTo>
                      <a:lnTo>
                        <a:pt x="84" y="12"/>
                      </a:lnTo>
                      <a:lnTo>
                        <a:pt x="88" y="8"/>
                      </a:lnTo>
                      <a:lnTo>
                        <a:pt x="93" y="7"/>
                      </a:lnTo>
                      <a:lnTo>
                        <a:pt x="96" y="9"/>
                      </a:lnTo>
                      <a:lnTo>
                        <a:pt x="100" y="9"/>
                      </a:lnTo>
                      <a:lnTo>
                        <a:pt x="106" y="8"/>
                      </a:lnTo>
                      <a:lnTo>
                        <a:pt x="113" y="7"/>
                      </a:lnTo>
                      <a:lnTo>
                        <a:pt x="117" y="7"/>
                      </a:lnTo>
                      <a:lnTo>
                        <a:pt x="123" y="8"/>
                      </a:lnTo>
                      <a:lnTo>
                        <a:pt x="125" y="8"/>
                      </a:lnTo>
                      <a:lnTo>
                        <a:pt x="130" y="7"/>
                      </a:lnTo>
                      <a:lnTo>
                        <a:pt x="135" y="6"/>
                      </a:lnTo>
                      <a:lnTo>
                        <a:pt x="137" y="6"/>
                      </a:lnTo>
                      <a:lnTo>
                        <a:pt x="142" y="2"/>
                      </a:lnTo>
                      <a:lnTo>
                        <a:pt x="147" y="1"/>
                      </a:lnTo>
                      <a:lnTo>
                        <a:pt x="149" y="0"/>
                      </a:lnTo>
                      <a:lnTo>
                        <a:pt x="150" y="0"/>
                      </a:lnTo>
                      <a:lnTo>
                        <a:pt x="152" y="0"/>
                      </a:lnTo>
                      <a:lnTo>
                        <a:pt x="154" y="0"/>
                      </a:lnTo>
                      <a:lnTo>
                        <a:pt x="156" y="5"/>
                      </a:lnTo>
                      <a:lnTo>
                        <a:pt x="164" y="11"/>
                      </a:lnTo>
                      <a:lnTo>
                        <a:pt x="165" y="11"/>
                      </a:lnTo>
                      <a:lnTo>
                        <a:pt x="170" y="9"/>
                      </a:lnTo>
                      <a:lnTo>
                        <a:pt x="172" y="9"/>
                      </a:lnTo>
                      <a:lnTo>
                        <a:pt x="174" y="12"/>
                      </a:lnTo>
                      <a:lnTo>
                        <a:pt x="176" y="14"/>
                      </a:lnTo>
                      <a:lnTo>
                        <a:pt x="178" y="15"/>
                      </a:lnTo>
                      <a:lnTo>
                        <a:pt x="184" y="14"/>
                      </a:lnTo>
                      <a:lnTo>
                        <a:pt x="186" y="12"/>
                      </a:lnTo>
                      <a:lnTo>
                        <a:pt x="189" y="12"/>
                      </a:lnTo>
                      <a:lnTo>
                        <a:pt x="192" y="14"/>
                      </a:lnTo>
                      <a:lnTo>
                        <a:pt x="196" y="18"/>
                      </a:lnTo>
                      <a:lnTo>
                        <a:pt x="195" y="21"/>
                      </a:lnTo>
                      <a:lnTo>
                        <a:pt x="195" y="25"/>
                      </a:lnTo>
                      <a:lnTo>
                        <a:pt x="194" y="27"/>
                      </a:lnTo>
                      <a:lnTo>
                        <a:pt x="195" y="32"/>
                      </a:lnTo>
                      <a:lnTo>
                        <a:pt x="196" y="35"/>
                      </a:lnTo>
                      <a:lnTo>
                        <a:pt x="198" y="36"/>
                      </a:lnTo>
                      <a:lnTo>
                        <a:pt x="202" y="36"/>
                      </a:lnTo>
                      <a:lnTo>
                        <a:pt x="203" y="37"/>
                      </a:lnTo>
                      <a:lnTo>
                        <a:pt x="206" y="41"/>
                      </a:lnTo>
                      <a:lnTo>
                        <a:pt x="204" y="43"/>
                      </a:lnTo>
                      <a:lnTo>
                        <a:pt x="203" y="45"/>
                      </a:lnTo>
                      <a:lnTo>
                        <a:pt x="203" y="48"/>
                      </a:lnTo>
                      <a:lnTo>
                        <a:pt x="206" y="50"/>
                      </a:lnTo>
                      <a:lnTo>
                        <a:pt x="208" y="51"/>
                      </a:lnTo>
                      <a:lnTo>
                        <a:pt x="210" y="53"/>
                      </a:lnTo>
                      <a:lnTo>
                        <a:pt x="213" y="53"/>
                      </a:lnTo>
                      <a:lnTo>
                        <a:pt x="216" y="55"/>
                      </a:lnTo>
                      <a:lnTo>
                        <a:pt x="220" y="57"/>
                      </a:lnTo>
                      <a:lnTo>
                        <a:pt x="219" y="57"/>
                      </a:lnTo>
                      <a:lnTo>
                        <a:pt x="209" y="71"/>
                      </a:lnTo>
                      <a:lnTo>
                        <a:pt x="206" y="79"/>
                      </a:lnTo>
                      <a:lnTo>
                        <a:pt x="202" y="92"/>
                      </a:lnTo>
                      <a:lnTo>
                        <a:pt x="200" y="101"/>
                      </a:lnTo>
                      <a:lnTo>
                        <a:pt x="180" y="77"/>
                      </a:lnTo>
                      <a:lnTo>
                        <a:pt x="164" y="60"/>
                      </a:lnTo>
                      <a:lnTo>
                        <a:pt x="146" y="54"/>
                      </a:lnTo>
                      <a:lnTo>
                        <a:pt x="135" y="54"/>
                      </a:lnTo>
                      <a:lnTo>
                        <a:pt x="123" y="57"/>
                      </a:lnTo>
                      <a:lnTo>
                        <a:pt x="102" y="67"/>
                      </a:lnTo>
                      <a:lnTo>
                        <a:pt x="99" y="69"/>
                      </a:lnTo>
                      <a:lnTo>
                        <a:pt x="89" y="74"/>
                      </a:lnTo>
                      <a:lnTo>
                        <a:pt x="87" y="79"/>
                      </a:lnTo>
                      <a:lnTo>
                        <a:pt x="82" y="92"/>
                      </a:lnTo>
                      <a:lnTo>
                        <a:pt x="77" y="102"/>
                      </a:lnTo>
                      <a:lnTo>
                        <a:pt x="71" y="108"/>
                      </a:lnTo>
                      <a:lnTo>
                        <a:pt x="68" y="113"/>
                      </a:lnTo>
                      <a:lnTo>
                        <a:pt x="63" y="119"/>
                      </a:lnTo>
                      <a:lnTo>
                        <a:pt x="60" y="123"/>
                      </a:lnTo>
                      <a:lnTo>
                        <a:pt x="45" y="127"/>
                      </a:lnTo>
                      <a:lnTo>
                        <a:pt x="45" y="129"/>
                      </a:lnTo>
                      <a:lnTo>
                        <a:pt x="47" y="138"/>
                      </a:lnTo>
                      <a:lnTo>
                        <a:pt x="47" y="140"/>
                      </a:lnTo>
                      <a:lnTo>
                        <a:pt x="44" y="141"/>
                      </a:lnTo>
                      <a:lnTo>
                        <a:pt x="42" y="145"/>
                      </a:lnTo>
                      <a:lnTo>
                        <a:pt x="45" y="149"/>
                      </a:lnTo>
                      <a:lnTo>
                        <a:pt x="48" y="152"/>
                      </a:lnTo>
                      <a:lnTo>
                        <a:pt x="51" y="161"/>
                      </a:lnTo>
                      <a:lnTo>
                        <a:pt x="48" y="163"/>
                      </a:lnTo>
                      <a:lnTo>
                        <a:pt x="42" y="161"/>
                      </a:lnTo>
                      <a:lnTo>
                        <a:pt x="35" y="156"/>
                      </a:lnTo>
                      <a:lnTo>
                        <a:pt x="30" y="155"/>
                      </a:lnTo>
                      <a:lnTo>
                        <a:pt x="18" y="156"/>
                      </a:lnTo>
                      <a:lnTo>
                        <a:pt x="11" y="153"/>
                      </a:lnTo>
                      <a:lnTo>
                        <a:pt x="2" y="152"/>
                      </a:lnTo>
                      <a:lnTo>
                        <a:pt x="0" y="150"/>
                      </a:lnTo>
                      <a:lnTo>
                        <a:pt x="2" y="145"/>
                      </a:lnTo>
                      <a:lnTo>
                        <a:pt x="9" y="135"/>
                      </a:lnTo>
                      <a:lnTo>
                        <a:pt x="10" y="133"/>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56" name="Freeform 212"/>
                <p:cNvSpPr>
                  <a:spLocks/>
                </p:cNvSpPr>
                <p:nvPr/>
              </p:nvSpPr>
              <p:spPr bwMode="auto">
                <a:xfrm rot="1627522">
                  <a:off x="1533" y="3016"/>
                  <a:ext cx="173" cy="223"/>
                </a:xfrm>
                <a:custGeom>
                  <a:avLst/>
                  <a:gdLst>
                    <a:gd name="T0" fmla="*/ 117 w 141"/>
                    <a:gd name="T1" fmla="*/ 146 h 150"/>
                    <a:gd name="T2" fmla="*/ 115 w 141"/>
                    <a:gd name="T3" fmla="*/ 136 h 150"/>
                    <a:gd name="T4" fmla="*/ 106 w 141"/>
                    <a:gd name="T5" fmla="*/ 132 h 150"/>
                    <a:gd name="T6" fmla="*/ 99 w 141"/>
                    <a:gd name="T7" fmla="*/ 135 h 150"/>
                    <a:gd name="T8" fmla="*/ 91 w 141"/>
                    <a:gd name="T9" fmla="*/ 140 h 150"/>
                    <a:gd name="T10" fmla="*/ 83 w 141"/>
                    <a:gd name="T11" fmla="*/ 142 h 150"/>
                    <a:gd name="T12" fmla="*/ 76 w 141"/>
                    <a:gd name="T13" fmla="*/ 140 h 150"/>
                    <a:gd name="T14" fmla="*/ 72 w 141"/>
                    <a:gd name="T15" fmla="*/ 129 h 150"/>
                    <a:gd name="T16" fmla="*/ 65 w 141"/>
                    <a:gd name="T17" fmla="*/ 130 h 150"/>
                    <a:gd name="T18" fmla="*/ 57 w 141"/>
                    <a:gd name="T19" fmla="*/ 128 h 150"/>
                    <a:gd name="T20" fmla="*/ 51 w 141"/>
                    <a:gd name="T21" fmla="*/ 120 h 150"/>
                    <a:gd name="T22" fmla="*/ 45 w 141"/>
                    <a:gd name="T23" fmla="*/ 109 h 150"/>
                    <a:gd name="T24" fmla="*/ 45 w 141"/>
                    <a:gd name="T25" fmla="*/ 98 h 150"/>
                    <a:gd name="T26" fmla="*/ 41 w 141"/>
                    <a:gd name="T27" fmla="*/ 84 h 150"/>
                    <a:gd name="T28" fmla="*/ 34 w 141"/>
                    <a:gd name="T29" fmla="*/ 69 h 150"/>
                    <a:gd name="T30" fmla="*/ 21 w 141"/>
                    <a:gd name="T31" fmla="*/ 67 h 150"/>
                    <a:gd name="T32" fmla="*/ 19 w 141"/>
                    <a:gd name="T33" fmla="*/ 80 h 150"/>
                    <a:gd name="T34" fmla="*/ 17 w 141"/>
                    <a:gd name="T35" fmla="*/ 88 h 150"/>
                    <a:gd name="T36" fmla="*/ 4 w 141"/>
                    <a:gd name="T37" fmla="*/ 82 h 150"/>
                    <a:gd name="T38" fmla="*/ 3 w 141"/>
                    <a:gd name="T39" fmla="*/ 75 h 150"/>
                    <a:gd name="T40" fmla="*/ 3 w 141"/>
                    <a:gd name="T41" fmla="*/ 63 h 150"/>
                    <a:gd name="T42" fmla="*/ 4 w 141"/>
                    <a:gd name="T43" fmla="*/ 55 h 150"/>
                    <a:gd name="T44" fmla="*/ 6 w 141"/>
                    <a:gd name="T45" fmla="*/ 49 h 150"/>
                    <a:gd name="T46" fmla="*/ 9 w 141"/>
                    <a:gd name="T47" fmla="*/ 34 h 150"/>
                    <a:gd name="T48" fmla="*/ 18 w 141"/>
                    <a:gd name="T49" fmla="*/ 21 h 150"/>
                    <a:gd name="T50" fmla="*/ 29 w 141"/>
                    <a:gd name="T51" fmla="*/ 15 h 150"/>
                    <a:gd name="T52" fmla="*/ 40 w 141"/>
                    <a:gd name="T53" fmla="*/ 20 h 150"/>
                    <a:gd name="T54" fmla="*/ 43 w 141"/>
                    <a:gd name="T55" fmla="*/ 14 h 150"/>
                    <a:gd name="T56" fmla="*/ 46 w 141"/>
                    <a:gd name="T57" fmla="*/ 4 h 150"/>
                    <a:gd name="T58" fmla="*/ 67 w 141"/>
                    <a:gd name="T59" fmla="*/ 13 h 150"/>
                    <a:gd name="T60" fmla="*/ 82 w 141"/>
                    <a:gd name="T61" fmla="*/ 4 h 150"/>
                    <a:gd name="T62" fmla="*/ 95 w 141"/>
                    <a:gd name="T63" fmla="*/ 0 h 150"/>
                    <a:gd name="T64" fmla="*/ 112 w 141"/>
                    <a:gd name="T65" fmla="*/ 12 h 150"/>
                    <a:gd name="T66" fmla="*/ 112 w 141"/>
                    <a:gd name="T67" fmla="*/ 34 h 150"/>
                    <a:gd name="T68" fmla="*/ 106 w 141"/>
                    <a:gd name="T69" fmla="*/ 45 h 150"/>
                    <a:gd name="T70" fmla="*/ 93 w 141"/>
                    <a:gd name="T71" fmla="*/ 51 h 150"/>
                    <a:gd name="T72" fmla="*/ 95 w 141"/>
                    <a:gd name="T73" fmla="*/ 62 h 150"/>
                    <a:gd name="T74" fmla="*/ 111 w 141"/>
                    <a:gd name="T75" fmla="*/ 68 h 150"/>
                    <a:gd name="T76" fmla="*/ 131 w 141"/>
                    <a:gd name="T77" fmla="*/ 64 h 150"/>
                    <a:gd name="T78" fmla="*/ 118 w 141"/>
                    <a:gd name="T79" fmla="*/ 84 h 150"/>
                    <a:gd name="T80" fmla="*/ 133 w 141"/>
                    <a:gd name="T81" fmla="*/ 98 h 150"/>
                    <a:gd name="T82" fmla="*/ 137 w 141"/>
                    <a:gd name="T83" fmla="*/ 112 h 150"/>
                    <a:gd name="T84" fmla="*/ 137 w 141"/>
                    <a:gd name="T85" fmla="*/ 136 h 150"/>
                    <a:gd name="T86" fmla="*/ 120 w 141"/>
                    <a:gd name="T87" fmla="*/ 14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1" h="150">
                      <a:moveTo>
                        <a:pt x="119" y="150"/>
                      </a:moveTo>
                      <a:lnTo>
                        <a:pt x="118" y="148"/>
                      </a:lnTo>
                      <a:lnTo>
                        <a:pt x="117" y="146"/>
                      </a:lnTo>
                      <a:lnTo>
                        <a:pt x="117" y="142"/>
                      </a:lnTo>
                      <a:lnTo>
                        <a:pt x="115" y="139"/>
                      </a:lnTo>
                      <a:lnTo>
                        <a:pt x="115" y="136"/>
                      </a:lnTo>
                      <a:lnTo>
                        <a:pt x="114" y="135"/>
                      </a:lnTo>
                      <a:lnTo>
                        <a:pt x="109" y="133"/>
                      </a:lnTo>
                      <a:lnTo>
                        <a:pt x="106" y="132"/>
                      </a:lnTo>
                      <a:lnTo>
                        <a:pt x="101" y="130"/>
                      </a:lnTo>
                      <a:lnTo>
                        <a:pt x="100" y="132"/>
                      </a:lnTo>
                      <a:lnTo>
                        <a:pt x="99" y="135"/>
                      </a:lnTo>
                      <a:lnTo>
                        <a:pt x="97" y="136"/>
                      </a:lnTo>
                      <a:lnTo>
                        <a:pt x="94" y="139"/>
                      </a:lnTo>
                      <a:lnTo>
                        <a:pt x="91" y="140"/>
                      </a:lnTo>
                      <a:lnTo>
                        <a:pt x="85" y="139"/>
                      </a:lnTo>
                      <a:lnTo>
                        <a:pt x="84" y="140"/>
                      </a:lnTo>
                      <a:lnTo>
                        <a:pt x="83" y="142"/>
                      </a:lnTo>
                      <a:lnTo>
                        <a:pt x="81" y="142"/>
                      </a:lnTo>
                      <a:lnTo>
                        <a:pt x="78" y="141"/>
                      </a:lnTo>
                      <a:lnTo>
                        <a:pt x="76" y="140"/>
                      </a:lnTo>
                      <a:lnTo>
                        <a:pt x="75" y="139"/>
                      </a:lnTo>
                      <a:lnTo>
                        <a:pt x="73" y="132"/>
                      </a:lnTo>
                      <a:lnTo>
                        <a:pt x="72" y="129"/>
                      </a:lnTo>
                      <a:lnTo>
                        <a:pt x="71" y="129"/>
                      </a:lnTo>
                      <a:lnTo>
                        <a:pt x="67" y="129"/>
                      </a:lnTo>
                      <a:lnTo>
                        <a:pt x="65" y="130"/>
                      </a:lnTo>
                      <a:lnTo>
                        <a:pt x="61" y="130"/>
                      </a:lnTo>
                      <a:lnTo>
                        <a:pt x="60" y="130"/>
                      </a:lnTo>
                      <a:lnTo>
                        <a:pt x="57" y="128"/>
                      </a:lnTo>
                      <a:lnTo>
                        <a:pt x="54" y="126"/>
                      </a:lnTo>
                      <a:lnTo>
                        <a:pt x="51" y="123"/>
                      </a:lnTo>
                      <a:lnTo>
                        <a:pt x="51" y="120"/>
                      </a:lnTo>
                      <a:lnTo>
                        <a:pt x="48" y="116"/>
                      </a:lnTo>
                      <a:lnTo>
                        <a:pt x="46" y="114"/>
                      </a:lnTo>
                      <a:lnTo>
                        <a:pt x="45" y="109"/>
                      </a:lnTo>
                      <a:lnTo>
                        <a:pt x="45" y="104"/>
                      </a:lnTo>
                      <a:lnTo>
                        <a:pt x="45" y="100"/>
                      </a:lnTo>
                      <a:lnTo>
                        <a:pt x="45" y="98"/>
                      </a:lnTo>
                      <a:lnTo>
                        <a:pt x="43" y="93"/>
                      </a:lnTo>
                      <a:lnTo>
                        <a:pt x="42" y="88"/>
                      </a:lnTo>
                      <a:lnTo>
                        <a:pt x="41" y="84"/>
                      </a:lnTo>
                      <a:lnTo>
                        <a:pt x="39" y="78"/>
                      </a:lnTo>
                      <a:lnTo>
                        <a:pt x="37" y="73"/>
                      </a:lnTo>
                      <a:lnTo>
                        <a:pt x="34" y="69"/>
                      </a:lnTo>
                      <a:lnTo>
                        <a:pt x="29" y="67"/>
                      </a:lnTo>
                      <a:lnTo>
                        <a:pt x="25" y="64"/>
                      </a:lnTo>
                      <a:lnTo>
                        <a:pt x="21" y="67"/>
                      </a:lnTo>
                      <a:lnTo>
                        <a:pt x="19" y="72"/>
                      </a:lnTo>
                      <a:lnTo>
                        <a:pt x="19" y="75"/>
                      </a:lnTo>
                      <a:lnTo>
                        <a:pt x="19" y="80"/>
                      </a:lnTo>
                      <a:lnTo>
                        <a:pt x="19" y="85"/>
                      </a:lnTo>
                      <a:lnTo>
                        <a:pt x="18" y="88"/>
                      </a:lnTo>
                      <a:lnTo>
                        <a:pt x="17" y="88"/>
                      </a:lnTo>
                      <a:lnTo>
                        <a:pt x="12" y="88"/>
                      </a:lnTo>
                      <a:lnTo>
                        <a:pt x="7" y="86"/>
                      </a:lnTo>
                      <a:lnTo>
                        <a:pt x="4" y="82"/>
                      </a:lnTo>
                      <a:lnTo>
                        <a:pt x="1" y="79"/>
                      </a:lnTo>
                      <a:lnTo>
                        <a:pt x="0" y="79"/>
                      </a:lnTo>
                      <a:lnTo>
                        <a:pt x="3" y="75"/>
                      </a:lnTo>
                      <a:lnTo>
                        <a:pt x="4" y="72"/>
                      </a:lnTo>
                      <a:lnTo>
                        <a:pt x="4" y="68"/>
                      </a:lnTo>
                      <a:lnTo>
                        <a:pt x="3" y="63"/>
                      </a:lnTo>
                      <a:lnTo>
                        <a:pt x="3" y="62"/>
                      </a:lnTo>
                      <a:lnTo>
                        <a:pt x="4" y="58"/>
                      </a:lnTo>
                      <a:lnTo>
                        <a:pt x="4" y="55"/>
                      </a:lnTo>
                      <a:lnTo>
                        <a:pt x="4" y="52"/>
                      </a:lnTo>
                      <a:lnTo>
                        <a:pt x="5" y="51"/>
                      </a:lnTo>
                      <a:lnTo>
                        <a:pt x="6" y="49"/>
                      </a:lnTo>
                      <a:lnTo>
                        <a:pt x="6" y="45"/>
                      </a:lnTo>
                      <a:lnTo>
                        <a:pt x="7" y="39"/>
                      </a:lnTo>
                      <a:lnTo>
                        <a:pt x="9" y="34"/>
                      </a:lnTo>
                      <a:lnTo>
                        <a:pt x="11" y="28"/>
                      </a:lnTo>
                      <a:lnTo>
                        <a:pt x="15" y="25"/>
                      </a:lnTo>
                      <a:lnTo>
                        <a:pt x="18" y="21"/>
                      </a:lnTo>
                      <a:lnTo>
                        <a:pt x="21" y="19"/>
                      </a:lnTo>
                      <a:lnTo>
                        <a:pt x="25" y="18"/>
                      </a:lnTo>
                      <a:lnTo>
                        <a:pt x="29" y="15"/>
                      </a:lnTo>
                      <a:lnTo>
                        <a:pt x="34" y="18"/>
                      </a:lnTo>
                      <a:lnTo>
                        <a:pt x="36" y="20"/>
                      </a:lnTo>
                      <a:lnTo>
                        <a:pt x="40" y="20"/>
                      </a:lnTo>
                      <a:lnTo>
                        <a:pt x="42" y="19"/>
                      </a:lnTo>
                      <a:lnTo>
                        <a:pt x="43" y="18"/>
                      </a:lnTo>
                      <a:lnTo>
                        <a:pt x="43" y="14"/>
                      </a:lnTo>
                      <a:lnTo>
                        <a:pt x="43" y="10"/>
                      </a:lnTo>
                      <a:lnTo>
                        <a:pt x="45" y="7"/>
                      </a:lnTo>
                      <a:lnTo>
                        <a:pt x="46" y="4"/>
                      </a:lnTo>
                      <a:lnTo>
                        <a:pt x="47" y="3"/>
                      </a:lnTo>
                      <a:lnTo>
                        <a:pt x="53" y="7"/>
                      </a:lnTo>
                      <a:lnTo>
                        <a:pt x="67" y="13"/>
                      </a:lnTo>
                      <a:lnTo>
                        <a:pt x="75" y="12"/>
                      </a:lnTo>
                      <a:lnTo>
                        <a:pt x="78" y="8"/>
                      </a:lnTo>
                      <a:lnTo>
                        <a:pt x="82" y="4"/>
                      </a:lnTo>
                      <a:lnTo>
                        <a:pt x="85" y="1"/>
                      </a:lnTo>
                      <a:lnTo>
                        <a:pt x="90" y="0"/>
                      </a:lnTo>
                      <a:lnTo>
                        <a:pt x="95" y="0"/>
                      </a:lnTo>
                      <a:lnTo>
                        <a:pt x="100" y="1"/>
                      </a:lnTo>
                      <a:lnTo>
                        <a:pt x="103" y="4"/>
                      </a:lnTo>
                      <a:lnTo>
                        <a:pt x="112" y="12"/>
                      </a:lnTo>
                      <a:lnTo>
                        <a:pt x="114" y="19"/>
                      </a:lnTo>
                      <a:lnTo>
                        <a:pt x="113" y="27"/>
                      </a:lnTo>
                      <a:lnTo>
                        <a:pt x="112" y="34"/>
                      </a:lnTo>
                      <a:lnTo>
                        <a:pt x="111" y="40"/>
                      </a:lnTo>
                      <a:lnTo>
                        <a:pt x="109" y="44"/>
                      </a:lnTo>
                      <a:lnTo>
                        <a:pt x="106" y="45"/>
                      </a:lnTo>
                      <a:lnTo>
                        <a:pt x="101" y="44"/>
                      </a:lnTo>
                      <a:lnTo>
                        <a:pt x="96" y="46"/>
                      </a:lnTo>
                      <a:lnTo>
                        <a:pt x="93" y="51"/>
                      </a:lnTo>
                      <a:lnTo>
                        <a:pt x="90" y="57"/>
                      </a:lnTo>
                      <a:lnTo>
                        <a:pt x="93" y="60"/>
                      </a:lnTo>
                      <a:lnTo>
                        <a:pt x="95" y="62"/>
                      </a:lnTo>
                      <a:lnTo>
                        <a:pt x="99" y="62"/>
                      </a:lnTo>
                      <a:lnTo>
                        <a:pt x="105" y="63"/>
                      </a:lnTo>
                      <a:lnTo>
                        <a:pt x="111" y="68"/>
                      </a:lnTo>
                      <a:lnTo>
                        <a:pt x="114" y="68"/>
                      </a:lnTo>
                      <a:lnTo>
                        <a:pt x="120" y="68"/>
                      </a:lnTo>
                      <a:lnTo>
                        <a:pt x="131" y="64"/>
                      </a:lnTo>
                      <a:lnTo>
                        <a:pt x="129" y="72"/>
                      </a:lnTo>
                      <a:lnTo>
                        <a:pt x="120" y="80"/>
                      </a:lnTo>
                      <a:lnTo>
                        <a:pt x="118" y="84"/>
                      </a:lnTo>
                      <a:lnTo>
                        <a:pt x="129" y="87"/>
                      </a:lnTo>
                      <a:lnTo>
                        <a:pt x="131" y="94"/>
                      </a:lnTo>
                      <a:lnTo>
                        <a:pt x="133" y="98"/>
                      </a:lnTo>
                      <a:lnTo>
                        <a:pt x="133" y="103"/>
                      </a:lnTo>
                      <a:lnTo>
                        <a:pt x="136" y="110"/>
                      </a:lnTo>
                      <a:lnTo>
                        <a:pt x="137" y="112"/>
                      </a:lnTo>
                      <a:lnTo>
                        <a:pt x="141" y="118"/>
                      </a:lnTo>
                      <a:lnTo>
                        <a:pt x="139" y="124"/>
                      </a:lnTo>
                      <a:lnTo>
                        <a:pt x="137" y="136"/>
                      </a:lnTo>
                      <a:lnTo>
                        <a:pt x="135" y="138"/>
                      </a:lnTo>
                      <a:lnTo>
                        <a:pt x="121" y="144"/>
                      </a:lnTo>
                      <a:lnTo>
                        <a:pt x="120" y="147"/>
                      </a:lnTo>
                      <a:lnTo>
                        <a:pt x="119" y="150"/>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57" name="Freeform 213"/>
                <p:cNvSpPr>
                  <a:spLocks/>
                </p:cNvSpPr>
                <p:nvPr/>
              </p:nvSpPr>
              <p:spPr bwMode="auto">
                <a:xfrm rot="1627522">
                  <a:off x="1465" y="2902"/>
                  <a:ext cx="174" cy="203"/>
                </a:xfrm>
                <a:custGeom>
                  <a:avLst/>
                  <a:gdLst>
                    <a:gd name="T0" fmla="*/ 25 w 139"/>
                    <a:gd name="T1" fmla="*/ 120 h 136"/>
                    <a:gd name="T2" fmla="*/ 29 w 139"/>
                    <a:gd name="T3" fmla="*/ 108 h 136"/>
                    <a:gd name="T4" fmla="*/ 32 w 139"/>
                    <a:gd name="T5" fmla="*/ 101 h 136"/>
                    <a:gd name="T6" fmla="*/ 41 w 139"/>
                    <a:gd name="T7" fmla="*/ 96 h 136"/>
                    <a:gd name="T8" fmla="*/ 47 w 139"/>
                    <a:gd name="T9" fmla="*/ 86 h 136"/>
                    <a:gd name="T10" fmla="*/ 53 w 139"/>
                    <a:gd name="T11" fmla="*/ 82 h 136"/>
                    <a:gd name="T12" fmla="*/ 56 w 139"/>
                    <a:gd name="T13" fmla="*/ 74 h 136"/>
                    <a:gd name="T14" fmla="*/ 50 w 139"/>
                    <a:gd name="T15" fmla="*/ 67 h 136"/>
                    <a:gd name="T16" fmla="*/ 43 w 139"/>
                    <a:gd name="T17" fmla="*/ 71 h 136"/>
                    <a:gd name="T18" fmla="*/ 33 w 139"/>
                    <a:gd name="T19" fmla="*/ 68 h 136"/>
                    <a:gd name="T20" fmla="*/ 21 w 139"/>
                    <a:gd name="T21" fmla="*/ 64 h 136"/>
                    <a:gd name="T22" fmla="*/ 6 w 139"/>
                    <a:gd name="T23" fmla="*/ 60 h 136"/>
                    <a:gd name="T24" fmla="*/ 1 w 139"/>
                    <a:gd name="T25" fmla="*/ 55 h 136"/>
                    <a:gd name="T26" fmla="*/ 3 w 139"/>
                    <a:gd name="T27" fmla="*/ 46 h 136"/>
                    <a:gd name="T28" fmla="*/ 33 w 139"/>
                    <a:gd name="T29" fmla="*/ 32 h 136"/>
                    <a:gd name="T30" fmla="*/ 48 w 139"/>
                    <a:gd name="T31" fmla="*/ 19 h 136"/>
                    <a:gd name="T32" fmla="*/ 51 w 139"/>
                    <a:gd name="T33" fmla="*/ 7 h 136"/>
                    <a:gd name="T34" fmla="*/ 66 w 139"/>
                    <a:gd name="T35" fmla="*/ 5 h 136"/>
                    <a:gd name="T36" fmla="*/ 75 w 139"/>
                    <a:gd name="T37" fmla="*/ 2 h 136"/>
                    <a:gd name="T38" fmla="*/ 83 w 139"/>
                    <a:gd name="T39" fmla="*/ 5 h 136"/>
                    <a:gd name="T40" fmla="*/ 91 w 139"/>
                    <a:gd name="T41" fmla="*/ 1 h 136"/>
                    <a:gd name="T42" fmla="*/ 101 w 139"/>
                    <a:gd name="T43" fmla="*/ 1 h 136"/>
                    <a:gd name="T44" fmla="*/ 108 w 139"/>
                    <a:gd name="T45" fmla="*/ 5 h 136"/>
                    <a:gd name="T46" fmla="*/ 113 w 139"/>
                    <a:gd name="T47" fmla="*/ 2 h 136"/>
                    <a:gd name="T48" fmla="*/ 119 w 139"/>
                    <a:gd name="T49" fmla="*/ 6 h 136"/>
                    <a:gd name="T50" fmla="*/ 121 w 139"/>
                    <a:gd name="T51" fmla="*/ 37 h 136"/>
                    <a:gd name="T52" fmla="*/ 138 w 139"/>
                    <a:gd name="T53" fmla="*/ 50 h 136"/>
                    <a:gd name="T54" fmla="*/ 135 w 139"/>
                    <a:gd name="T55" fmla="*/ 60 h 136"/>
                    <a:gd name="T56" fmla="*/ 132 w 139"/>
                    <a:gd name="T57" fmla="*/ 66 h 136"/>
                    <a:gd name="T58" fmla="*/ 121 w 139"/>
                    <a:gd name="T59" fmla="*/ 61 h 136"/>
                    <a:gd name="T60" fmla="*/ 110 w 139"/>
                    <a:gd name="T61" fmla="*/ 67 h 136"/>
                    <a:gd name="T62" fmla="*/ 101 w 139"/>
                    <a:gd name="T63" fmla="*/ 80 h 136"/>
                    <a:gd name="T64" fmla="*/ 98 w 139"/>
                    <a:gd name="T65" fmla="*/ 95 h 136"/>
                    <a:gd name="T66" fmla="*/ 96 w 139"/>
                    <a:gd name="T67" fmla="*/ 101 h 136"/>
                    <a:gd name="T68" fmla="*/ 95 w 139"/>
                    <a:gd name="T69" fmla="*/ 109 h 136"/>
                    <a:gd name="T70" fmla="*/ 95 w 139"/>
                    <a:gd name="T71" fmla="*/ 121 h 136"/>
                    <a:gd name="T72" fmla="*/ 83 w 139"/>
                    <a:gd name="T73" fmla="*/ 120 h 136"/>
                    <a:gd name="T74" fmla="*/ 62 w 139"/>
                    <a:gd name="T75" fmla="*/ 112 h 136"/>
                    <a:gd name="T76" fmla="*/ 57 w 139"/>
                    <a:gd name="T77" fmla="*/ 119 h 136"/>
                    <a:gd name="T78" fmla="*/ 50 w 139"/>
                    <a:gd name="T79" fmla="*/ 121 h 136"/>
                    <a:gd name="T80" fmla="*/ 42 w 139"/>
                    <a:gd name="T81" fmla="*/ 127 h 136"/>
                    <a:gd name="T82" fmla="*/ 41 w 139"/>
                    <a:gd name="T83" fmla="*/ 133 h 136"/>
                    <a:gd name="T84" fmla="*/ 33 w 139"/>
                    <a:gd name="T8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36">
                      <a:moveTo>
                        <a:pt x="29" y="134"/>
                      </a:moveTo>
                      <a:lnTo>
                        <a:pt x="26" y="124"/>
                      </a:lnTo>
                      <a:lnTo>
                        <a:pt x="25" y="120"/>
                      </a:lnTo>
                      <a:lnTo>
                        <a:pt x="27" y="116"/>
                      </a:lnTo>
                      <a:lnTo>
                        <a:pt x="29" y="113"/>
                      </a:lnTo>
                      <a:lnTo>
                        <a:pt x="29" y="108"/>
                      </a:lnTo>
                      <a:lnTo>
                        <a:pt x="30" y="104"/>
                      </a:lnTo>
                      <a:lnTo>
                        <a:pt x="31" y="103"/>
                      </a:lnTo>
                      <a:lnTo>
                        <a:pt x="32" y="101"/>
                      </a:lnTo>
                      <a:lnTo>
                        <a:pt x="36" y="98"/>
                      </a:lnTo>
                      <a:lnTo>
                        <a:pt x="38" y="96"/>
                      </a:lnTo>
                      <a:lnTo>
                        <a:pt x="41" y="96"/>
                      </a:lnTo>
                      <a:lnTo>
                        <a:pt x="44" y="92"/>
                      </a:lnTo>
                      <a:lnTo>
                        <a:pt x="45" y="90"/>
                      </a:lnTo>
                      <a:lnTo>
                        <a:pt x="47" y="86"/>
                      </a:lnTo>
                      <a:lnTo>
                        <a:pt x="48" y="85"/>
                      </a:lnTo>
                      <a:lnTo>
                        <a:pt x="50" y="84"/>
                      </a:lnTo>
                      <a:lnTo>
                        <a:pt x="53" y="82"/>
                      </a:lnTo>
                      <a:lnTo>
                        <a:pt x="53" y="80"/>
                      </a:lnTo>
                      <a:lnTo>
                        <a:pt x="54" y="78"/>
                      </a:lnTo>
                      <a:lnTo>
                        <a:pt x="56" y="74"/>
                      </a:lnTo>
                      <a:lnTo>
                        <a:pt x="55" y="71"/>
                      </a:lnTo>
                      <a:lnTo>
                        <a:pt x="53" y="67"/>
                      </a:lnTo>
                      <a:lnTo>
                        <a:pt x="50" y="67"/>
                      </a:lnTo>
                      <a:lnTo>
                        <a:pt x="48" y="67"/>
                      </a:lnTo>
                      <a:lnTo>
                        <a:pt x="45" y="70"/>
                      </a:lnTo>
                      <a:lnTo>
                        <a:pt x="43" y="71"/>
                      </a:lnTo>
                      <a:lnTo>
                        <a:pt x="39" y="71"/>
                      </a:lnTo>
                      <a:lnTo>
                        <a:pt x="36" y="70"/>
                      </a:lnTo>
                      <a:lnTo>
                        <a:pt x="33" y="68"/>
                      </a:lnTo>
                      <a:lnTo>
                        <a:pt x="31" y="67"/>
                      </a:lnTo>
                      <a:lnTo>
                        <a:pt x="26" y="65"/>
                      </a:lnTo>
                      <a:lnTo>
                        <a:pt x="21" y="64"/>
                      </a:lnTo>
                      <a:lnTo>
                        <a:pt x="18" y="61"/>
                      </a:lnTo>
                      <a:lnTo>
                        <a:pt x="11" y="61"/>
                      </a:lnTo>
                      <a:lnTo>
                        <a:pt x="6" y="60"/>
                      </a:lnTo>
                      <a:lnTo>
                        <a:pt x="3" y="59"/>
                      </a:lnTo>
                      <a:lnTo>
                        <a:pt x="2" y="58"/>
                      </a:lnTo>
                      <a:lnTo>
                        <a:pt x="1" y="55"/>
                      </a:lnTo>
                      <a:lnTo>
                        <a:pt x="0" y="54"/>
                      </a:lnTo>
                      <a:lnTo>
                        <a:pt x="2" y="53"/>
                      </a:lnTo>
                      <a:lnTo>
                        <a:pt x="3" y="46"/>
                      </a:lnTo>
                      <a:lnTo>
                        <a:pt x="26" y="34"/>
                      </a:lnTo>
                      <a:lnTo>
                        <a:pt x="29" y="31"/>
                      </a:lnTo>
                      <a:lnTo>
                        <a:pt x="33" y="32"/>
                      </a:lnTo>
                      <a:lnTo>
                        <a:pt x="43" y="28"/>
                      </a:lnTo>
                      <a:lnTo>
                        <a:pt x="45" y="23"/>
                      </a:lnTo>
                      <a:lnTo>
                        <a:pt x="48" y="19"/>
                      </a:lnTo>
                      <a:lnTo>
                        <a:pt x="48" y="14"/>
                      </a:lnTo>
                      <a:lnTo>
                        <a:pt x="49" y="12"/>
                      </a:lnTo>
                      <a:lnTo>
                        <a:pt x="51" y="7"/>
                      </a:lnTo>
                      <a:lnTo>
                        <a:pt x="54" y="6"/>
                      </a:lnTo>
                      <a:lnTo>
                        <a:pt x="57" y="4"/>
                      </a:lnTo>
                      <a:lnTo>
                        <a:pt x="66" y="5"/>
                      </a:lnTo>
                      <a:lnTo>
                        <a:pt x="71" y="4"/>
                      </a:lnTo>
                      <a:lnTo>
                        <a:pt x="74" y="4"/>
                      </a:lnTo>
                      <a:lnTo>
                        <a:pt x="75" y="2"/>
                      </a:lnTo>
                      <a:lnTo>
                        <a:pt x="78" y="2"/>
                      </a:lnTo>
                      <a:lnTo>
                        <a:pt x="80" y="2"/>
                      </a:lnTo>
                      <a:lnTo>
                        <a:pt x="83" y="5"/>
                      </a:lnTo>
                      <a:lnTo>
                        <a:pt x="85" y="5"/>
                      </a:lnTo>
                      <a:lnTo>
                        <a:pt x="86" y="4"/>
                      </a:lnTo>
                      <a:lnTo>
                        <a:pt x="91" y="1"/>
                      </a:lnTo>
                      <a:lnTo>
                        <a:pt x="93" y="0"/>
                      </a:lnTo>
                      <a:lnTo>
                        <a:pt x="97" y="1"/>
                      </a:lnTo>
                      <a:lnTo>
                        <a:pt x="101" y="1"/>
                      </a:lnTo>
                      <a:lnTo>
                        <a:pt x="102" y="2"/>
                      </a:lnTo>
                      <a:lnTo>
                        <a:pt x="105" y="4"/>
                      </a:lnTo>
                      <a:lnTo>
                        <a:pt x="108" y="5"/>
                      </a:lnTo>
                      <a:lnTo>
                        <a:pt x="110" y="4"/>
                      </a:lnTo>
                      <a:lnTo>
                        <a:pt x="111" y="2"/>
                      </a:lnTo>
                      <a:lnTo>
                        <a:pt x="113" y="2"/>
                      </a:lnTo>
                      <a:lnTo>
                        <a:pt x="115" y="0"/>
                      </a:lnTo>
                      <a:lnTo>
                        <a:pt x="119" y="1"/>
                      </a:lnTo>
                      <a:lnTo>
                        <a:pt x="119" y="6"/>
                      </a:lnTo>
                      <a:lnTo>
                        <a:pt x="117" y="18"/>
                      </a:lnTo>
                      <a:lnTo>
                        <a:pt x="117" y="29"/>
                      </a:lnTo>
                      <a:lnTo>
                        <a:pt x="121" y="37"/>
                      </a:lnTo>
                      <a:lnTo>
                        <a:pt x="127" y="43"/>
                      </a:lnTo>
                      <a:lnTo>
                        <a:pt x="139" y="49"/>
                      </a:lnTo>
                      <a:lnTo>
                        <a:pt x="138" y="50"/>
                      </a:lnTo>
                      <a:lnTo>
                        <a:pt x="137" y="53"/>
                      </a:lnTo>
                      <a:lnTo>
                        <a:pt x="135" y="56"/>
                      </a:lnTo>
                      <a:lnTo>
                        <a:pt x="135" y="60"/>
                      </a:lnTo>
                      <a:lnTo>
                        <a:pt x="135" y="64"/>
                      </a:lnTo>
                      <a:lnTo>
                        <a:pt x="134" y="65"/>
                      </a:lnTo>
                      <a:lnTo>
                        <a:pt x="132" y="66"/>
                      </a:lnTo>
                      <a:lnTo>
                        <a:pt x="128" y="66"/>
                      </a:lnTo>
                      <a:lnTo>
                        <a:pt x="126" y="64"/>
                      </a:lnTo>
                      <a:lnTo>
                        <a:pt x="121" y="61"/>
                      </a:lnTo>
                      <a:lnTo>
                        <a:pt x="117" y="64"/>
                      </a:lnTo>
                      <a:lnTo>
                        <a:pt x="113" y="65"/>
                      </a:lnTo>
                      <a:lnTo>
                        <a:pt x="110" y="67"/>
                      </a:lnTo>
                      <a:lnTo>
                        <a:pt x="107" y="71"/>
                      </a:lnTo>
                      <a:lnTo>
                        <a:pt x="103" y="74"/>
                      </a:lnTo>
                      <a:lnTo>
                        <a:pt x="101" y="80"/>
                      </a:lnTo>
                      <a:lnTo>
                        <a:pt x="99" y="85"/>
                      </a:lnTo>
                      <a:lnTo>
                        <a:pt x="98" y="91"/>
                      </a:lnTo>
                      <a:lnTo>
                        <a:pt x="98" y="95"/>
                      </a:lnTo>
                      <a:lnTo>
                        <a:pt x="97" y="97"/>
                      </a:lnTo>
                      <a:lnTo>
                        <a:pt x="96" y="98"/>
                      </a:lnTo>
                      <a:lnTo>
                        <a:pt x="96" y="101"/>
                      </a:lnTo>
                      <a:lnTo>
                        <a:pt x="96" y="104"/>
                      </a:lnTo>
                      <a:lnTo>
                        <a:pt x="95" y="108"/>
                      </a:lnTo>
                      <a:lnTo>
                        <a:pt x="95" y="109"/>
                      </a:lnTo>
                      <a:lnTo>
                        <a:pt x="96" y="114"/>
                      </a:lnTo>
                      <a:lnTo>
                        <a:pt x="96" y="118"/>
                      </a:lnTo>
                      <a:lnTo>
                        <a:pt x="95" y="121"/>
                      </a:lnTo>
                      <a:lnTo>
                        <a:pt x="92" y="125"/>
                      </a:lnTo>
                      <a:lnTo>
                        <a:pt x="89" y="122"/>
                      </a:lnTo>
                      <a:lnTo>
                        <a:pt x="83" y="120"/>
                      </a:lnTo>
                      <a:lnTo>
                        <a:pt x="77" y="116"/>
                      </a:lnTo>
                      <a:lnTo>
                        <a:pt x="67" y="113"/>
                      </a:lnTo>
                      <a:lnTo>
                        <a:pt x="62" y="112"/>
                      </a:lnTo>
                      <a:lnTo>
                        <a:pt x="61" y="112"/>
                      </a:lnTo>
                      <a:lnTo>
                        <a:pt x="60" y="114"/>
                      </a:lnTo>
                      <a:lnTo>
                        <a:pt x="57" y="119"/>
                      </a:lnTo>
                      <a:lnTo>
                        <a:pt x="55" y="119"/>
                      </a:lnTo>
                      <a:lnTo>
                        <a:pt x="51" y="119"/>
                      </a:lnTo>
                      <a:lnTo>
                        <a:pt x="50" y="121"/>
                      </a:lnTo>
                      <a:lnTo>
                        <a:pt x="48" y="122"/>
                      </a:lnTo>
                      <a:lnTo>
                        <a:pt x="45" y="125"/>
                      </a:lnTo>
                      <a:lnTo>
                        <a:pt x="42" y="127"/>
                      </a:lnTo>
                      <a:lnTo>
                        <a:pt x="42" y="128"/>
                      </a:lnTo>
                      <a:lnTo>
                        <a:pt x="41" y="131"/>
                      </a:lnTo>
                      <a:lnTo>
                        <a:pt x="41" y="133"/>
                      </a:lnTo>
                      <a:lnTo>
                        <a:pt x="38" y="134"/>
                      </a:lnTo>
                      <a:lnTo>
                        <a:pt x="36" y="134"/>
                      </a:lnTo>
                      <a:lnTo>
                        <a:pt x="33" y="136"/>
                      </a:lnTo>
                      <a:lnTo>
                        <a:pt x="29" y="134"/>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58" name="Freeform 214"/>
                <p:cNvSpPr>
                  <a:spLocks/>
                </p:cNvSpPr>
                <p:nvPr/>
              </p:nvSpPr>
              <p:spPr bwMode="auto">
                <a:xfrm rot="1627522">
                  <a:off x="1411" y="2925"/>
                  <a:ext cx="119" cy="149"/>
                </a:xfrm>
                <a:custGeom>
                  <a:avLst/>
                  <a:gdLst>
                    <a:gd name="T0" fmla="*/ 43 w 96"/>
                    <a:gd name="T1" fmla="*/ 96 h 99"/>
                    <a:gd name="T2" fmla="*/ 31 w 96"/>
                    <a:gd name="T3" fmla="*/ 92 h 99"/>
                    <a:gd name="T4" fmla="*/ 21 w 96"/>
                    <a:gd name="T5" fmla="*/ 81 h 99"/>
                    <a:gd name="T6" fmla="*/ 16 w 96"/>
                    <a:gd name="T7" fmla="*/ 75 h 99"/>
                    <a:gd name="T8" fmla="*/ 17 w 96"/>
                    <a:gd name="T9" fmla="*/ 69 h 99"/>
                    <a:gd name="T10" fmla="*/ 15 w 96"/>
                    <a:gd name="T11" fmla="*/ 64 h 99"/>
                    <a:gd name="T12" fmla="*/ 10 w 96"/>
                    <a:gd name="T13" fmla="*/ 64 h 99"/>
                    <a:gd name="T14" fmla="*/ 4 w 96"/>
                    <a:gd name="T15" fmla="*/ 60 h 99"/>
                    <a:gd name="T16" fmla="*/ 3 w 96"/>
                    <a:gd name="T17" fmla="*/ 39 h 99"/>
                    <a:gd name="T18" fmla="*/ 9 w 96"/>
                    <a:gd name="T19" fmla="*/ 33 h 99"/>
                    <a:gd name="T20" fmla="*/ 7 w 96"/>
                    <a:gd name="T21" fmla="*/ 28 h 99"/>
                    <a:gd name="T22" fmla="*/ 1 w 96"/>
                    <a:gd name="T23" fmla="*/ 19 h 99"/>
                    <a:gd name="T24" fmla="*/ 4 w 96"/>
                    <a:gd name="T25" fmla="*/ 13 h 99"/>
                    <a:gd name="T26" fmla="*/ 17 w 96"/>
                    <a:gd name="T27" fmla="*/ 0 h 99"/>
                    <a:gd name="T28" fmla="*/ 27 w 96"/>
                    <a:gd name="T29" fmla="*/ 13 h 99"/>
                    <a:gd name="T30" fmla="*/ 40 w 96"/>
                    <a:gd name="T31" fmla="*/ 14 h 99"/>
                    <a:gd name="T32" fmla="*/ 42 w 96"/>
                    <a:gd name="T33" fmla="*/ 18 h 99"/>
                    <a:gd name="T34" fmla="*/ 46 w 96"/>
                    <a:gd name="T35" fmla="*/ 20 h 99"/>
                    <a:gd name="T36" fmla="*/ 58 w 96"/>
                    <a:gd name="T37" fmla="*/ 21 h 99"/>
                    <a:gd name="T38" fmla="*/ 66 w 96"/>
                    <a:gd name="T39" fmla="*/ 25 h 99"/>
                    <a:gd name="T40" fmla="*/ 73 w 96"/>
                    <a:gd name="T41" fmla="*/ 28 h 99"/>
                    <a:gd name="T42" fmla="*/ 79 w 96"/>
                    <a:gd name="T43" fmla="*/ 31 h 99"/>
                    <a:gd name="T44" fmla="*/ 85 w 96"/>
                    <a:gd name="T45" fmla="*/ 30 h 99"/>
                    <a:gd name="T46" fmla="*/ 90 w 96"/>
                    <a:gd name="T47" fmla="*/ 27 h 99"/>
                    <a:gd name="T48" fmla="*/ 95 w 96"/>
                    <a:gd name="T49" fmla="*/ 31 h 99"/>
                    <a:gd name="T50" fmla="*/ 94 w 96"/>
                    <a:gd name="T51" fmla="*/ 38 h 99"/>
                    <a:gd name="T52" fmla="*/ 93 w 96"/>
                    <a:gd name="T53" fmla="*/ 42 h 99"/>
                    <a:gd name="T54" fmla="*/ 88 w 96"/>
                    <a:gd name="T55" fmla="*/ 45 h 99"/>
                    <a:gd name="T56" fmla="*/ 85 w 96"/>
                    <a:gd name="T57" fmla="*/ 50 h 99"/>
                    <a:gd name="T58" fmla="*/ 81 w 96"/>
                    <a:gd name="T59" fmla="*/ 56 h 99"/>
                    <a:gd name="T60" fmla="*/ 76 w 96"/>
                    <a:gd name="T61" fmla="*/ 58 h 99"/>
                    <a:gd name="T62" fmla="*/ 71 w 96"/>
                    <a:gd name="T63" fmla="*/ 63 h 99"/>
                    <a:gd name="T64" fmla="*/ 69 w 96"/>
                    <a:gd name="T65" fmla="*/ 68 h 99"/>
                    <a:gd name="T66" fmla="*/ 67 w 96"/>
                    <a:gd name="T67" fmla="*/ 76 h 99"/>
                    <a:gd name="T68" fmla="*/ 64 w 96"/>
                    <a:gd name="T69" fmla="*/ 79 h 99"/>
                    <a:gd name="T70" fmla="*/ 48 w 96"/>
                    <a:gd name="T71" fmla="*/ 68 h 99"/>
                    <a:gd name="T72" fmla="*/ 41 w 96"/>
                    <a:gd name="T73" fmla="*/ 73 h 99"/>
                    <a:gd name="T74" fmla="*/ 40 w 96"/>
                    <a:gd name="T75" fmla="*/ 80 h 99"/>
                    <a:gd name="T76" fmla="*/ 46 w 96"/>
                    <a:gd name="T77" fmla="*/ 87 h 99"/>
                    <a:gd name="T78" fmla="*/ 47 w 96"/>
                    <a:gd name="T79"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6" h="99">
                      <a:moveTo>
                        <a:pt x="47" y="99"/>
                      </a:moveTo>
                      <a:lnTo>
                        <a:pt x="43" y="96"/>
                      </a:lnTo>
                      <a:lnTo>
                        <a:pt x="36" y="94"/>
                      </a:lnTo>
                      <a:lnTo>
                        <a:pt x="31" y="92"/>
                      </a:lnTo>
                      <a:lnTo>
                        <a:pt x="29" y="91"/>
                      </a:lnTo>
                      <a:lnTo>
                        <a:pt x="21" y="81"/>
                      </a:lnTo>
                      <a:lnTo>
                        <a:pt x="17" y="76"/>
                      </a:lnTo>
                      <a:lnTo>
                        <a:pt x="16" y="75"/>
                      </a:lnTo>
                      <a:lnTo>
                        <a:pt x="16" y="73"/>
                      </a:lnTo>
                      <a:lnTo>
                        <a:pt x="17" y="69"/>
                      </a:lnTo>
                      <a:lnTo>
                        <a:pt x="17" y="67"/>
                      </a:lnTo>
                      <a:lnTo>
                        <a:pt x="15" y="64"/>
                      </a:lnTo>
                      <a:lnTo>
                        <a:pt x="13" y="64"/>
                      </a:lnTo>
                      <a:lnTo>
                        <a:pt x="10" y="64"/>
                      </a:lnTo>
                      <a:lnTo>
                        <a:pt x="6" y="62"/>
                      </a:lnTo>
                      <a:lnTo>
                        <a:pt x="4" y="60"/>
                      </a:lnTo>
                      <a:lnTo>
                        <a:pt x="0" y="43"/>
                      </a:lnTo>
                      <a:lnTo>
                        <a:pt x="3" y="39"/>
                      </a:lnTo>
                      <a:lnTo>
                        <a:pt x="7" y="36"/>
                      </a:lnTo>
                      <a:lnTo>
                        <a:pt x="9" y="33"/>
                      </a:lnTo>
                      <a:lnTo>
                        <a:pt x="9" y="31"/>
                      </a:lnTo>
                      <a:lnTo>
                        <a:pt x="7" y="28"/>
                      </a:lnTo>
                      <a:lnTo>
                        <a:pt x="1" y="22"/>
                      </a:lnTo>
                      <a:lnTo>
                        <a:pt x="1" y="19"/>
                      </a:lnTo>
                      <a:lnTo>
                        <a:pt x="3" y="13"/>
                      </a:lnTo>
                      <a:lnTo>
                        <a:pt x="4" y="13"/>
                      </a:lnTo>
                      <a:lnTo>
                        <a:pt x="9" y="8"/>
                      </a:lnTo>
                      <a:lnTo>
                        <a:pt x="17" y="0"/>
                      </a:lnTo>
                      <a:lnTo>
                        <a:pt x="19" y="3"/>
                      </a:lnTo>
                      <a:lnTo>
                        <a:pt x="27" y="13"/>
                      </a:lnTo>
                      <a:lnTo>
                        <a:pt x="33" y="15"/>
                      </a:lnTo>
                      <a:lnTo>
                        <a:pt x="40" y="14"/>
                      </a:lnTo>
                      <a:lnTo>
                        <a:pt x="41" y="15"/>
                      </a:lnTo>
                      <a:lnTo>
                        <a:pt x="42" y="18"/>
                      </a:lnTo>
                      <a:lnTo>
                        <a:pt x="43" y="19"/>
                      </a:lnTo>
                      <a:lnTo>
                        <a:pt x="46" y="20"/>
                      </a:lnTo>
                      <a:lnTo>
                        <a:pt x="51" y="21"/>
                      </a:lnTo>
                      <a:lnTo>
                        <a:pt x="58" y="21"/>
                      </a:lnTo>
                      <a:lnTo>
                        <a:pt x="61" y="24"/>
                      </a:lnTo>
                      <a:lnTo>
                        <a:pt x="66" y="25"/>
                      </a:lnTo>
                      <a:lnTo>
                        <a:pt x="71" y="27"/>
                      </a:lnTo>
                      <a:lnTo>
                        <a:pt x="73" y="28"/>
                      </a:lnTo>
                      <a:lnTo>
                        <a:pt x="76" y="30"/>
                      </a:lnTo>
                      <a:lnTo>
                        <a:pt x="79" y="31"/>
                      </a:lnTo>
                      <a:lnTo>
                        <a:pt x="83" y="31"/>
                      </a:lnTo>
                      <a:lnTo>
                        <a:pt x="85" y="30"/>
                      </a:lnTo>
                      <a:lnTo>
                        <a:pt x="88" y="27"/>
                      </a:lnTo>
                      <a:lnTo>
                        <a:pt x="90" y="27"/>
                      </a:lnTo>
                      <a:lnTo>
                        <a:pt x="93" y="27"/>
                      </a:lnTo>
                      <a:lnTo>
                        <a:pt x="95" y="31"/>
                      </a:lnTo>
                      <a:lnTo>
                        <a:pt x="96" y="34"/>
                      </a:lnTo>
                      <a:lnTo>
                        <a:pt x="94" y="38"/>
                      </a:lnTo>
                      <a:lnTo>
                        <a:pt x="93" y="40"/>
                      </a:lnTo>
                      <a:lnTo>
                        <a:pt x="93" y="42"/>
                      </a:lnTo>
                      <a:lnTo>
                        <a:pt x="90" y="44"/>
                      </a:lnTo>
                      <a:lnTo>
                        <a:pt x="88" y="45"/>
                      </a:lnTo>
                      <a:lnTo>
                        <a:pt x="87" y="46"/>
                      </a:lnTo>
                      <a:lnTo>
                        <a:pt x="85" y="50"/>
                      </a:lnTo>
                      <a:lnTo>
                        <a:pt x="84" y="52"/>
                      </a:lnTo>
                      <a:lnTo>
                        <a:pt x="81" y="56"/>
                      </a:lnTo>
                      <a:lnTo>
                        <a:pt x="78" y="56"/>
                      </a:lnTo>
                      <a:lnTo>
                        <a:pt x="76" y="58"/>
                      </a:lnTo>
                      <a:lnTo>
                        <a:pt x="72" y="61"/>
                      </a:lnTo>
                      <a:lnTo>
                        <a:pt x="71" y="63"/>
                      </a:lnTo>
                      <a:lnTo>
                        <a:pt x="70" y="64"/>
                      </a:lnTo>
                      <a:lnTo>
                        <a:pt x="69" y="68"/>
                      </a:lnTo>
                      <a:lnTo>
                        <a:pt x="69" y="73"/>
                      </a:lnTo>
                      <a:lnTo>
                        <a:pt x="67" y="76"/>
                      </a:lnTo>
                      <a:lnTo>
                        <a:pt x="65" y="80"/>
                      </a:lnTo>
                      <a:lnTo>
                        <a:pt x="64" y="79"/>
                      </a:lnTo>
                      <a:lnTo>
                        <a:pt x="54" y="70"/>
                      </a:lnTo>
                      <a:lnTo>
                        <a:pt x="48" y="68"/>
                      </a:lnTo>
                      <a:lnTo>
                        <a:pt x="43" y="69"/>
                      </a:lnTo>
                      <a:lnTo>
                        <a:pt x="41" y="73"/>
                      </a:lnTo>
                      <a:lnTo>
                        <a:pt x="40" y="76"/>
                      </a:lnTo>
                      <a:lnTo>
                        <a:pt x="40" y="80"/>
                      </a:lnTo>
                      <a:lnTo>
                        <a:pt x="43" y="84"/>
                      </a:lnTo>
                      <a:lnTo>
                        <a:pt x="46" y="87"/>
                      </a:lnTo>
                      <a:lnTo>
                        <a:pt x="47" y="91"/>
                      </a:lnTo>
                      <a:lnTo>
                        <a:pt x="47" y="99"/>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59" name="Freeform 215"/>
                <p:cNvSpPr>
                  <a:spLocks/>
                </p:cNvSpPr>
                <p:nvPr/>
              </p:nvSpPr>
              <p:spPr bwMode="auto">
                <a:xfrm rot="1627522">
                  <a:off x="1349" y="2919"/>
                  <a:ext cx="126" cy="214"/>
                </a:xfrm>
                <a:custGeom>
                  <a:avLst/>
                  <a:gdLst>
                    <a:gd name="T0" fmla="*/ 78 w 101"/>
                    <a:gd name="T1" fmla="*/ 83 h 143"/>
                    <a:gd name="T2" fmla="*/ 66 w 101"/>
                    <a:gd name="T3" fmla="*/ 79 h 143"/>
                    <a:gd name="T4" fmla="*/ 56 w 101"/>
                    <a:gd name="T5" fmla="*/ 68 h 143"/>
                    <a:gd name="T6" fmla="*/ 51 w 101"/>
                    <a:gd name="T7" fmla="*/ 62 h 143"/>
                    <a:gd name="T8" fmla="*/ 52 w 101"/>
                    <a:gd name="T9" fmla="*/ 56 h 143"/>
                    <a:gd name="T10" fmla="*/ 50 w 101"/>
                    <a:gd name="T11" fmla="*/ 51 h 143"/>
                    <a:gd name="T12" fmla="*/ 45 w 101"/>
                    <a:gd name="T13" fmla="*/ 51 h 143"/>
                    <a:gd name="T14" fmla="*/ 39 w 101"/>
                    <a:gd name="T15" fmla="*/ 47 h 143"/>
                    <a:gd name="T16" fmla="*/ 38 w 101"/>
                    <a:gd name="T17" fmla="*/ 26 h 143"/>
                    <a:gd name="T18" fmla="*/ 44 w 101"/>
                    <a:gd name="T19" fmla="*/ 20 h 143"/>
                    <a:gd name="T20" fmla="*/ 42 w 101"/>
                    <a:gd name="T21" fmla="*/ 15 h 143"/>
                    <a:gd name="T22" fmla="*/ 36 w 101"/>
                    <a:gd name="T23" fmla="*/ 6 h 143"/>
                    <a:gd name="T24" fmla="*/ 33 w 101"/>
                    <a:gd name="T25" fmla="*/ 1 h 143"/>
                    <a:gd name="T26" fmla="*/ 17 w 101"/>
                    <a:gd name="T27" fmla="*/ 12 h 143"/>
                    <a:gd name="T28" fmla="*/ 8 w 101"/>
                    <a:gd name="T29" fmla="*/ 18 h 143"/>
                    <a:gd name="T30" fmla="*/ 3 w 101"/>
                    <a:gd name="T31" fmla="*/ 35 h 143"/>
                    <a:gd name="T32" fmla="*/ 10 w 101"/>
                    <a:gd name="T33" fmla="*/ 45 h 143"/>
                    <a:gd name="T34" fmla="*/ 17 w 101"/>
                    <a:gd name="T35" fmla="*/ 53 h 143"/>
                    <a:gd name="T36" fmla="*/ 16 w 101"/>
                    <a:gd name="T37" fmla="*/ 61 h 143"/>
                    <a:gd name="T38" fmla="*/ 17 w 101"/>
                    <a:gd name="T39" fmla="*/ 67 h 143"/>
                    <a:gd name="T40" fmla="*/ 27 w 101"/>
                    <a:gd name="T41" fmla="*/ 69 h 143"/>
                    <a:gd name="T42" fmla="*/ 36 w 101"/>
                    <a:gd name="T43" fmla="*/ 69 h 143"/>
                    <a:gd name="T44" fmla="*/ 42 w 101"/>
                    <a:gd name="T45" fmla="*/ 78 h 143"/>
                    <a:gd name="T46" fmla="*/ 41 w 101"/>
                    <a:gd name="T47" fmla="*/ 87 h 143"/>
                    <a:gd name="T48" fmla="*/ 36 w 101"/>
                    <a:gd name="T49" fmla="*/ 93 h 143"/>
                    <a:gd name="T50" fmla="*/ 29 w 101"/>
                    <a:gd name="T51" fmla="*/ 95 h 143"/>
                    <a:gd name="T52" fmla="*/ 30 w 101"/>
                    <a:gd name="T53" fmla="*/ 75 h 143"/>
                    <a:gd name="T54" fmla="*/ 27 w 101"/>
                    <a:gd name="T55" fmla="*/ 72 h 143"/>
                    <a:gd name="T56" fmla="*/ 24 w 101"/>
                    <a:gd name="T57" fmla="*/ 72 h 143"/>
                    <a:gd name="T58" fmla="*/ 22 w 101"/>
                    <a:gd name="T59" fmla="*/ 72 h 143"/>
                    <a:gd name="T60" fmla="*/ 15 w 101"/>
                    <a:gd name="T61" fmla="*/ 67 h 143"/>
                    <a:gd name="T62" fmla="*/ 9 w 101"/>
                    <a:gd name="T63" fmla="*/ 61 h 143"/>
                    <a:gd name="T64" fmla="*/ 3 w 101"/>
                    <a:gd name="T65" fmla="*/ 61 h 143"/>
                    <a:gd name="T66" fmla="*/ 0 w 101"/>
                    <a:gd name="T67" fmla="*/ 67 h 143"/>
                    <a:gd name="T68" fmla="*/ 4 w 101"/>
                    <a:gd name="T69" fmla="*/ 72 h 143"/>
                    <a:gd name="T70" fmla="*/ 5 w 101"/>
                    <a:gd name="T71" fmla="*/ 77 h 143"/>
                    <a:gd name="T72" fmla="*/ 6 w 101"/>
                    <a:gd name="T73" fmla="*/ 90 h 143"/>
                    <a:gd name="T74" fmla="*/ 16 w 101"/>
                    <a:gd name="T75" fmla="*/ 101 h 143"/>
                    <a:gd name="T76" fmla="*/ 17 w 101"/>
                    <a:gd name="T77" fmla="*/ 122 h 143"/>
                    <a:gd name="T78" fmla="*/ 15 w 101"/>
                    <a:gd name="T79" fmla="*/ 128 h 143"/>
                    <a:gd name="T80" fmla="*/ 14 w 101"/>
                    <a:gd name="T81" fmla="*/ 135 h 143"/>
                    <a:gd name="T82" fmla="*/ 20 w 101"/>
                    <a:gd name="T83" fmla="*/ 138 h 143"/>
                    <a:gd name="T84" fmla="*/ 36 w 101"/>
                    <a:gd name="T85" fmla="*/ 127 h 143"/>
                    <a:gd name="T86" fmla="*/ 45 w 101"/>
                    <a:gd name="T87" fmla="*/ 115 h 143"/>
                    <a:gd name="T88" fmla="*/ 69 w 101"/>
                    <a:gd name="T89" fmla="*/ 115 h 143"/>
                    <a:gd name="T90" fmla="*/ 70 w 101"/>
                    <a:gd name="T91" fmla="*/ 119 h 143"/>
                    <a:gd name="T92" fmla="*/ 65 w 101"/>
                    <a:gd name="T93" fmla="*/ 123 h 143"/>
                    <a:gd name="T94" fmla="*/ 62 w 101"/>
                    <a:gd name="T95" fmla="*/ 134 h 143"/>
                    <a:gd name="T96" fmla="*/ 66 w 101"/>
                    <a:gd name="T97" fmla="*/ 143 h 143"/>
                    <a:gd name="T98" fmla="*/ 86 w 101"/>
                    <a:gd name="T99" fmla="*/ 140 h 143"/>
                    <a:gd name="T100" fmla="*/ 98 w 101"/>
                    <a:gd name="T101" fmla="*/ 126 h 143"/>
                    <a:gd name="T102" fmla="*/ 99 w 101"/>
                    <a:gd name="T103" fmla="*/ 104 h 143"/>
                    <a:gd name="T104" fmla="*/ 90 w 101"/>
                    <a:gd name="T105" fmla="*/ 96 h 143"/>
                    <a:gd name="T106" fmla="*/ 81 w 101"/>
                    <a:gd name="T107" fmla="*/ 96 h 143"/>
                    <a:gd name="T108" fmla="*/ 75 w 101"/>
                    <a:gd name="T109" fmla="*/ 98 h 143"/>
                    <a:gd name="T110" fmla="*/ 69 w 101"/>
                    <a:gd name="T111" fmla="*/ 99 h 143"/>
                    <a:gd name="T112" fmla="*/ 66 w 101"/>
                    <a:gd name="T113" fmla="*/ 98 h 143"/>
                    <a:gd name="T114" fmla="*/ 74 w 101"/>
                    <a:gd name="T115" fmla="*/ 96 h 143"/>
                    <a:gd name="T116" fmla="*/ 81 w 101"/>
                    <a:gd name="T117" fmla="*/ 92 h 143"/>
                    <a:gd name="T118" fmla="*/ 82 w 101"/>
                    <a:gd name="T119" fmla="*/ 8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 h="143">
                      <a:moveTo>
                        <a:pt x="82" y="86"/>
                      </a:moveTo>
                      <a:lnTo>
                        <a:pt x="78" y="83"/>
                      </a:lnTo>
                      <a:lnTo>
                        <a:pt x="71" y="81"/>
                      </a:lnTo>
                      <a:lnTo>
                        <a:pt x="66" y="79"/>
                      </a:lnTo>
                      <a:lnTo>
                        <a:pt x="64" y="78"/>
                      </a:lnTo>
                      <a:lnTo>
                        <a:pt x="56" y="68"/>
                      </a:lnTo>
                      <a:lnTo>
                        <a:pt x="52" y="63"/>
                      </a:lnTo>
                      <a:lnTo>
                        <a:pt x="51" y="62"/>
                      </a:lnTo>
                      <a:lnTo>
                        <a:pt x="51" y="60"/>
                      </a:lnTo>
                      <a:lnTo>
                        <a:pt x="52" y="56"/>
                      </a:lnTo>
                      <a:lnTo>
                        <a:pt x="52" y="54"/>
                      </a:lnTo>
                      <a:lnTo>
                        <a:pt x="50" y="51"/>
                      </a:lnTo>
                      <a:lnTo>
                        <a:pt x="48" y="51"/>
                      </a:lnTo>
                      <a:lnTo>
                        <a:pt x="45" y="51"/>
                      </a:lnTo>
                      <a:lnTo>
                        <a:pt x="41" y="49"/>
                      </a:lnTo>
                      <a:lnTo>
                        <a:pt x="39" y="47"/>
                      </a:lnTo>
                      <a:lnTo>
                        <a:pt x="35" y="30"/>
                      </a:lnTo>
                      <a:lnTo>
                        <a:pt x="38" y="26"/>
                      </a:lnTo>
                      <a:lnTo>
                        <a:pt x="42" y="23"/>
                      </a:lnTo>
                      <a:lnTo>
                        <a:pt x="44" y="20"/>
                      </a:lnTo>
                      <a:lnTo>
                        <a:pt x="44" y="18"/>
                      </a:lnTo>
                      <a:lnTo>
                        <a:pt x="42" y="15"/>
                      </a:lnTo>
                      <a:lnTo>
                        <a:pt x="36" y="9"/>
                      </a:lnTo>
                      <a:lnTo>
                        <a:pt x="36" y="6"/>
                      </a:lnTo>
                      <a:lnTo>
                        <a:pt x="38" y="0"/>
                      </a:lnTo>
                      <a:lnTo>
                        <a:pt x="33" y="1"/>
                      </a:lnTo>
                      <a:lnTo>
                        <a:pt x="26" y="7"/>
                      </a:lnTo>
                      <a:lnTo>
                        <a:pt x="17" y="12"/>
                      </a:lnTo>
                      <a:lnTo>
                        <a:pt x="10" y="13"/>
                      </a:lnTo>
                      <a:lnTo>
                        <a:pt x="8" y="18"/>
                      </a:lnTo>
                      <a:lnTo>
                        <a:pt x="6" y="21"/>
                      </a:lnTo>
                      <a:lnTo>
                        <a:pt x="3" y="35"/>
                      </a:lnTo>
                      <a:lnTo>
                        <a:pt x="4" y="41"/>
                      </a:lnTo>
                      <a:lnTo>
                        <a:pt x="10" y="45"/>
                      </a:lnTo>
                      <a:lnTo>
                        <a:pt x="17" y="49"/>
                      </a:lnTo>
                      <a:lnTo>
                        <a:pt x="17" y="53"/>
                      </a:lnTo>
                      <a:lnTo>
                        <a:pt x="17" y="56"/>
                      </a:lnTo>
                      <a:lnTo>
                        <a:pt x="16" y="61"/>
                      </a:lnTo>
                      <a:lnTo>
                        <a:pt x="15" y="65"/>
                      </a:lnTo>
                      <a:lnTo>
                        <a:pt x="17" y="67"/>
                      </a:lnTo>
                      <a:lnTo>
                        <a:pt x="22" y="68"/>
                      </a:lnTo>
                      <a:lnTo>
                        <a:pt x="27" y="69"/>
                      </a:lnTo>
                      <a:lnTo>
                        <a:pt x="33" y="69"/>
                      </a:lnTo>
                      <a:lnTo>
                        <a:pt x="36" y="69"/>
                      </a:lnTo>
                      <a:lnTo>
                        <a:pt x="39" y="72"/>
                      </a:lnTo>
                      <a:lnTo>
                        <a:pt x="42" y="78"/>
                      </a:lnTo>
                      <a:lnTo>
                        <a:pt x="41" y="84"/>
                      </a:lnTo>
                      <a:lnTo>
                        <a:pt x="41" y="87"/>
                      </a:lnTo>
                      <a:lnTo>
                        <a:pt x="45" y="97"/>
                      </a:lnTo>
                      <a:lnTo>
                        <a:pt x="36" y="93"/>
                      </a:lnTo>
                      <a:lnTo>
                        <a:pt x="30" y="95"/>
                      </a:lnTo>
                      <a:lnTo>
                        <a:pt x="29" y="95"/>
                      </a:lnTo>
                      <a:lnTo>
                        <a:pt x="30" y="86"/>
                      </a:lnTo>
                      <a:lnTo>
                        <a:pt x="30" y="75"/>
                      </a:lnTo>
                      <a:lnTo>
                        <a:pt x="29" y="73"/>
                      </a:lnTo>
                      <a:lnTo>
                        <a:pt x="27" y="72"/>
                      </a:lnTo>
                      <a:lnTo>
                        <a:pt x="26" y="72"/>
                      </a:lnTo>
                      <a:lnTo>
                        <a:pt x="24" y="72"/>
                      </a:lnTo>
                      <a:lnTo>
                        <a:pt x="23" y="72"/>
                      </a:lnTo>
                      <a:lnTo>
                        <a:pt x="22" y="72"/>
                      </a:lnTo>
                      <a:lnTo>
                        <a:pt x="20" y="71"/>
                      </a:lnTo>
                      <a:lnTo>
                        <a:pt x="15" y="67"/>
                      </a:lnTo>
                      <a:lnTo>
                        <a:pt x="12" y="63"/>
                      </a:lnTo>
                      <a:lnTo>
                        <a:pt x="9" y="61"/>
                      </a:lnTo>
                      <a:lnTo>
                        <a:pt x="6" y="59"/>
                      </a:lnTo>
                      <a:lnTo>
                        <a:pt x="3" y="61"/>
                      </a:lnTo>
                      <a:lnTo>
                        <a:pt x="0" y="65"/>
                      </a:lnTo>
                      <a:lnTo>
                        <a:pt x="0" y="67"/>
                      </a:lnTo>
                      <a:lnTo>
                        <a:pt x="0" y="69"/>
                      </a:lnTo>
                      <a:lnTo>
                        <a:pt x="4" y="72"/>
                      </a:lnTo>
                      <a:lnTo>
                        <a:pt x="5" y="73"/>
                      </a:lnTo>
                      <a:lnTo>
                        <a:pt x="5" y="77"/>
                      </a:lnTo>
                      <a:lnTo>
                        <a:pt x="5" y="83"/>
                      </a:lnTo>
                      <a:lnTo>
                        <a:pt x="6" y="90"/>
                      </a:lnTo>
                      <a:lnTo>
                        <a:pt x="12" y="97"/>
                      </a:lnTo>
                      <a:lnTo>
                        <a:pt x="16" y="101"/>
                      </a:lnTo>
                      <a:lnTo>
                        <a:pt x="18" y="105"/>
                      </a:lnTo>
                      <a:lnTo>
                        <a:pt x="17" y="122"/>
                      </a:lnTo>
                      <a:lnTo>
                        <a:pt x="17" y="123"/>
                      </a:lnTo>
                      <a:lnTo>
                        <a:pt x="15" y="128"/>
                      </a:lnTo>
                      <a:lnTo>
                        <a:pt x="14" y="133"/>
                      </a:lnTo>
                      <a:lnTo>
                        <a:pt x="14" y="135"/>
                      </a:lnTo>
                      <a:lnTo>
                        <a:pt x="16" y="139"/>
                      </a:lnTo>
                      <a:lnTo>
                        <a:pt x="20" y="138"/>
                      </a:lnTo>
                      <a:lnTo>
                        <a:pt x="34" y="129"/>
                      </a:lnTo>
                      <a:lnTo>
                        <a:pt x="36" y="127"/>
                      </a:lnTo>
                      <a:lnTo>
                        <a:pt x="42" y="116"/>
                      </a:lnTo>
                      <a:lnTo>
                        <a:pt x="45" y="115"/>
                      </a:lnTo>
                      <a:lnTo>
                        <a:pt x="64" y="115"/>
                      </a:lnTo>
                      <a:lnTo>
                        <a:pt x="69" y="115"/>
                      </a:lnTo>
                      <a:lnTo>
                        <a:pt x="71" y="116"/>
                      </a:lnTo>
                      <a:lnTo>
                        <a:pt x="70" y="119"/>
                      </a:lnTo>
                      <a:lnTo>
                        <a:pt x="68" y="121"/>
                      </a:lnTo>
                      <a:lnTo>
                        <a:pt x="65" y="123"/>
                      </a:lnTo>
                      <a:lnTo>
                        <a:pt x="63" y="128"/>
                      </a:lnTo>
                      <a:lnTo>
                        <a:pt x="62" y="134"/>
                      </a:lnTo>
                      <a:lnTo>
                        <a:pt x="62" y="139"/>
                      </a:lnTo>
                      <a:lnTo>
                        <a:pt x="66" y="143"/>
                      </a:lnTo>
                      <a:lnTo>
                        <a:pt x="76" y="143"/>
                      </a:lnTo>
                      <a:lnTo>
                        <a:pt x="86" y="140"/>
                      </a:lnTo>
                      <a:lnTo>
                        <a:pt x="94" y="133"/>
                      </a:lnTo>
                      <a:lnTo>
                        <a:pt x="98" y="126"/>
                      </a:lnTo>
                      <a:lnTo>
                        <a:pt x="101" y="115"/>
                      </a:lnTo>
                      <a:lnTo>
                        <a:pt x="99" y="104"/>
                      </a:lnTo>
                      <a:lnTo>
                        <a:pt x="95" y="98"/>
                      </a:lnTo>
                      <a:lnTo>
                        <a:pt x="90" y="96"/>
                      </a:lnTo>
                      <a:lnTo>
                        <a:pt x="84" y="95"/>
                      </a:lnTo>
                      <a:lnTo>
                        <a:pt x="81" y="96"/>
                      </a:lnTo>
                      <a:lnTo>
                        <a:pt x="77" y="98"/>
                      </a:lnTo>
                      <a:lnTo>
                        <a:pt x="75" y="98"/>
                      </a:lnTo>
                      <a:lnTo>
                        <a:pt x="71" y="99"/>
                      </a:lnTo>
                      <a:lnTo>
                        <a:pt x="69" y="99"/>
                      </a:lnTo>
                      <a:lnTo>
                        <a:pt x="68" y="99"/>
                      </a:lnTo>
                      <a:lnTo>
                        <a:pt x="66" y="98"/>
                      </a:lnTo>
                      <a:lnTo>
                        <a:pt x="69" y="97"/>
                      </a:lnTo>
                      <a:lnTo>
                        <a:pt x="74" y="96"/>
                      </a:lnTo>
                      <a:lnTo>
                        <a:pt x="77" y="93"/>
                      </a:lnTo>
                      <a:lnTo>
                        <a:pt x="81" y="92"/>
                      </a:lnTo>
                      <a:lnTo>
                        <a:pt x="82" y="91"/>
                      </a:lnTo>
                      <a:lnTo>
                        <a:pt x="82" y="87"/>
                      </a:lnTo>
                      <a:lnTo>
                        <a:pt x="82" y="86"/>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60" name="Freeform 216"/>
                <p:cNvSpPr>
                  <a:spLocks/>
                </p:cNvSpPr>
                <p:nvPr/>
              </p:nvSpPr>
              <p:spPr bwMode="auto">
                <a:xfrm rot="1627522">
                  <a:off x="1469" y="2657"/>
                  <a:ext cx="62" cy="122"/>
                </a:xfrm>
                <a:custGeom>
                  <a:avLst/>
                  <a:gdLst>
                    <a:gd name="T0" fmla="*/ 29 w 51"/>
                    <a:gd name="T1" fmla="*/ 60 h 81"/>
                    <a:gd name="T2" fmla="*/ 23 w 51"/>
                    <a:gd name="T3" fmla="*/ 66 h 81"/>
                    <a:gd name="T4" fmla="*/ 19 w 51"/>
                    <a:gd name="T5" fmla="*/ 70 h 81"/>
                    <a:gd name="T6" fmla="*/ 17 w 51"/>
                    <a:gd name="T7" fmla="*/ 75 h 81"/>
                    <a:gd name="T8" fmla="*/ 16 w 51"/>
                    <a:gd name="T9" fmla="*/ 78 h 81"/>
                    <a:gd name="T10" fmla="*/ 12 w 51"/>
                    <a:gd name="T11" fmla="*/ 79 h 81"/>
                    <a:gd name="T12" fmla="*/ 9 w 51"/>
                    <a:gd name="T13" fmla="*/ 80 h 81"/>
                    <a:gd name="T14" fmla="*/ 5 w 51"/>
                    <a:gd name="T15" fmla="*/ 81 h 81"/>
                    <a:gd name="T16" fmla="*/ 0 w 51"/>
                    <a:gd name="T17" fmla="*/ 81 h 81"/>
                    <a:gd name="T18" fmla="*/ 0 w 51"/>
                    <a:gd name="T19" fmla="*/ 76 h 81"/>
                    <a:gd name="T20" fmla="*/ 0 w 51"/>
                    <a:gd name="T21" fmla="*/ 70 h 81"/>
                    <a:gd name="T22" fmla="*/ 1 w 51"/>
                    <a:gd name="T23" fmla="*/ 66 h 81"/>
                    <a:gd name="T24" fmla="*/ 4 w 51"/>
                    <a:gd name="T25" fmla="*/ 58 h 81"/>
                    <a:gd name="T26" fmla="*/ 7 w 51"/>
                    <a:gd name="T27" fmla="*/ 52 h 81"/>
                    <a:gd name="T28" fmla="*/ 12 w 51"/>
                    <a:gd name="T29" fmla="*/ 51 h 81"/>
                    <a:gd name="T30" fmla="*/ 17 w 51"/>
                    <a:gd name="T31" fmla="*/ 52 h 81"/>
                    <a:gd name="T32" fmla="*/ 19 w 51"/>
                    <a:gd name="T33" fmla="*/ 55 h 81"/>
                    <a:gd name="T34" fmla="*/ 21 w 51"/>
                    <a:gd name="T35" fmla="*/ 52 h 81"/>
                    <a:gd name="T36" fmla="*/ 19 w 51"/>
                    <a:gd name="T37" fmla="*/ 50 h 81"/>
                    <a:gd name="T38" fmla="*/ 19 w 51"/>
                    <a:gd name="T39" fmla="*/ 48 h 81"/>
                    <a:gd name="T40" fmla="*/ 15 w 51"/>
                    <a:gd name="T41" fmla="*/ 45 h 81"/>
                    <a:gd name="T42" fmla="*/ 12 w 51"/>
                    <a:gd name="T43" fmla="*/ 44 h 81"/>
                    <a:gd name="T44" fmla="*/ 12 w 51"/>
                    <a:gd name="T45" fmla="*/ 40 h 81"/>
                    <a:gd name="T46" fmla="*/ 16 w 51"/>
                    <a:gd name="T47" fmla="*/ 36 h 81"/>
                    <a:gd name="T48" fmla="*/ 19 w 51"/>
                    <a:gd name="T49" fmla="*/ 31 h 81"/>
                    <a:gd name="T50" fmla="*/ 23 w 51"/>
                    <a:gd name="T51" fmla="*/ 22 h 81"/>
                    <a:gd name="T52" fmla="*/ 24 w 51"/>
                    <a:gd name="T53" fmla="*/ 18 h 81"/>
                    <a:gd name="T54" fmla="*/ 24 w 51"/>
                    <a:gd name="T55" fmla="*/ 13 h 81"/>
                    <a:gd name="T56" fmla="*/ 25 w 51"/>
                    <a:gd name="T57" fmla="*/ 8 h 81"/>
                    <a:gd name="T58" fmla="*/ 28 w 51"/>
                    <a:gd name="T59" fmla="*/ 6 h 81"/>
                    <a:gd name="T60" fmla="*/ 31 w 51"/>
                    <a:gd name="T61" fmla="*/ 2 h 81"/>
                    <a:gd name="T62" fmla="*/ 35 w 51"/>
                    <a:gd name="T63" fmla="*/ 1 h 81"/>
                    <a:gd name="T64" fmla="*/ 41 w 51"/>
                    <a:gd name="T65" fmla="*/ 0 h 81"/>
                    <a:gd name="T66" fmla="*/ 43 w 51"/>
                    <a:gd name="T67" fmla="*/ 0 h 81"/>
                    <a:gd name="T68" fmla="*/ 48 w 51"/>
                    <a:gd name="T69" fmla="*/ 1 h 81"/>
                    <a:gd name="T70" fmla="*/ 49 w 51"/>
                    <a:gd name="T71" fmla="*/ 4 h 81"/>
                    <a:gd name="T72" fmla="*/ 51 w 51"/>
                    <a:gd name="T73" fmla="*/ 9 h 81"/>
                    <a:gd name="T74" fmla="*/ 51 w 51"/>
                    <a:gd name="T75" fmla="*/ 13 h 81"/>
                    <a:gd name="T76" fmla="*/ 48 w 51"/>
                    <a:gd name="T77" fmla="*/ 19 h 81"/>
                    <a:gd name="T78" fmla="*/ 45 w 51"/>
                    <a:gd name="T79" fmla="*/ 24 h 81"/>
                    <a:gd name="T80" fmla="*/ 41 w 51"/>
                    <a:gd name="T81" fmla="*/ 30 h 81"/>
                    <a:gd name="T82" fmla="*/ 34 w 51"/>
                    <a:gd name="T83" fmla="*/ 40 h 81"/>
                    <a:gd name="T84" fmla="*/ 33 w 51"/>
                    <a:gd name="T85" fmla="*/ 51 h 81"/>
                    <a:gd name="T86" fmla="*/ 31 w 51"/>
                    <a:gd name="T87" fmla="*/ 56 h 81"/>
                    <a:gd name="T88" fmla="*/ 29 w 51"/>
                    <a:gd name="T89" fmla="*/ 6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1" h="81">
                      <a:moveTo>
                        <a:pt x="29" y="60"/>
                      </a:moveTo>
                      <a:lnTo>
                        <a:pt x="23" y="66"/>
                      </a:lnTo>
                      <a:lnTo>
                        <a:pt x="19" y="70"/>
                      </a:lnTo>
                      <a:lnTo>
                        <a:pt x="17" y="75"/>
                      </a:lnTo>
                      <a:lnTo>
                        <a:pt x="16" y="78"/>
                      </a:lnTo>
                      <a:lnTo>
                        <a:pt x="12" y="79"/>
                      </a:lnTo>
                      <a:lnTo>
                        <a:pt x="9" y="80"/>
                      </a:lnTo>
                      <a:lnTo>
                        <a:pt x="5" y="81"/>
                      </a:lnTo>
                      <a:lnTo>
                        <a:pt x="0" y="81"/>
                      </a:lnTo>
                      <a:lnTo>
                        <a:pt x="0" y="76"/>
                      </a:lnTo>
                      <a:lnTo>
                        <a:pt x="0" y="70"/>
                      </a:lnTo>
                      <a:lnTo>
                        <a:pt x="1" y="66"/>
                      </a:lnTo>
                      <a:lnTo>
                        <a:pt x="4" y="58"/>
                      </a:lnTo>
                      <a:lnTo>
                        <a:pt x="7" y="52"/>
                      </a:lnTo>
                      <a:lnTo>
                        <a:pt x="12" y="51"/>
                      </a:lnTo>
                      <a:lnTo>
                        <a:pt x="17" y="52"/>
                      </a:lnTo>
                      <a:lnTo>
                        <a:pt x="19" y="55"/>
                      </a:lnTo>
                      <a:lnTo>
                        <a:pt x="21" y="52"/>
                      </a:lnTo>
                      <a:lnTo>
                        <a:pt x="19" y="50"/>
                      </a:lnTo>
                      <a:lnTo>
                        <a:pt x="19" y="48"/>
                      </a:lnTo>
                      <a:lnTo>
                        <a:pt x="15" y="45"/>
                      </a:lnTo>
                      <a:lnTo>
                        <a:pt x="12" y="44"/>
                      </a:lnTo>
                      <a:lnTo>
                        <a:pt x="12" y="40"/>
                      </a:lnTo>
                      <a:lnTo>
                        <a:pt x="16" y="36"/>
                      </a:lnTo>
                      <a:lnTo>
                        <a:pt x="19" y="31"/>
                      </a:lnTo>
                      <a:lnTo>
                        <a:pt x="23" y="22"/>
                      </a:lnTo>
                      <a:lnTo>
                        <a:pt x="24" y="18"/>
                      </a:lnTo>
                      <a:lnTo>
                        <a:pt x="24" y="13"/>
                      </a:lnTo>
                      <a:lnTo>
                        <a:pt x="25" y="8"/>
                      </a:lnTo>
                      <a:lnTo>
                        <a:pt x="28" y="6"/>
                      </a:lnTo>
                      <a:lnTo>
                        <a:pt x="31" y="2"/>
                      </a:lnTo>
                      <a:lnTo>
                        <a:pt x="35" y="1"/>
                      </a:lnTo>
                      <a:lnTo>
                        <a:pt x="41" y="0"/>
                      </a:lnTo>
                      <a:lnTo>
                        <a:pt x="43" y="0"/>
                      </a:lnTo>
                      <a:lnTo>
                        <a:pt x="48" y="1"/>
                      </a:lnTo>
                      <a:lnTo>
                        <a:pt x="49" y="4"/>
                      </a:lnTo>
                      <a:lnTo>
                        <a:pt x="51" y="9"/>
                      </a:lnTo>
                      <a:lnTo>
                        <a:pt x="51" y="13"/>
                      </a:lnTo>
                      <a:lnTo>
                        <a:pt x="48" y="19"/>
                      </a:lnTo>
                      <a:lnTo>
                        <a:pt x="45" y="24"/>
                      </a:lnTo>
                      <a:lnTo>
                        <a:pt x="41" y="30"/>
                      </a:lnTo>
                      <a:lnTo>
                        <a:pt x="34" y="40"/>
                      </a:lnTo>
                      <a:lnTo>
                        <a:pt x="33" y="51"/>
                      </a:lnTo>
                      <a:lnTo>
                        <a:pt x="31" y="56"/>
                      </a:lnTo>
                      <a:lnTo>
                        <a:pt x="29" y="60"/>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61" name="Freeform 217"/>
                <p:cNvSpPr>
                  <a:spLocks/>
                </p:cNvSpPr>
                <p:nvPr/>
              </p:nvSpPr>
              <p:spPr bwMode="auto">
                <a:xfrm rot="1627522">
                  <a:off x="1191" y="2957"/>
                  <a:ext cx="47" cy="51"/>
                </a:xfrm>
                <a:custGeom>
                  <a:avLst/>
                  <a:gdLst>
                    <a:gd name="T0" fmla="*/ 34 w 40"/>
                    <a:gd name="T1" fmla="*/ 10 h 33"/>
                    <a:gd name="T2" fmla="*/ 35 w 40"/>
                    <a:gd name="T3" fmla="*/ 13 h 33"/>
                    <a:gd name="T4" fmla="*/ 37 w 40"/>
                    <a:gd name="T5" fmla="*/ 15 h 33"/>
                    <a:gd name="T6" fmla="*/ 40 w 40"/>
                    <a:gd name="T7" fmla="*/ 19 h 33"/>
                    <a:gd name="T8" fmla="*/ 40 w 40"/>
                    <a:gd name="T9" fmla="*/ 21 h 33"/>
                    <a:gd name="T10" fmla="*/ 40 w 40"/>
                    <a:gd name="T11" fmla="*/ 25 h 33"/>
                    <a:gd name="T12" fmla="*/ 40 w 40"/>
                    <a:gd name="T13" fmla="*/ 27 h 33"/>
                    <a:gd name="T14" fmla="*/ 37 w 40"/>
                    <a:gd name="T15" fmla="*/ 28 h 33"/>
                    <a:gd name="T16" fmla="*/ 35 w 40"/>
                    <a:gd name="T17" fmla="*/ 31 h 33"/>
                    <a:gd name="T18" fmla="*/ 33 w 40"/>
                    <a:gd name="T19" fmla="*/ 32 h 33"/>
                    <a:gd name="T20" fmla="*/ 28 w 40"/>
                    <a:gd name="T21" fmla="*/ 33 h 33"/>
                    <a:gd name="T22" fmla="*/ 24 w 40"/>
                    <a:gd name="T23" fmla="*/ 33 h 33"/>
                    <a:gd name="T24" fmla="*/ 21 w 40"/>
                    <a:gd name="T25" fmla="*/ 33 h 33"/>
                    <a:gd name="T26" fmla="*/ 17 w 40"/>
                    <a:gd name="T27" fmla="*/ 32 h 33"/>
                    <a:gd name="T28" fmla="*/ 15 w 40"/>
                    <a:gd name="T29" fmla="*/ 31 h 33"/>
                    <a:gd name="T30" fmla="*/ 12 w 40"/>
                    <a:gd name="T31" fmla="*/ 31 h 33"/>
                    <a:gd name="T32" fmla="*/ 6 w 40"/>
                    <a:gd name="T33" fmla="*/ 28 h 33"/>
                    <a:gd name="T34" fmla="*/ 3 w 40"/>
                    <a:gd name="T35" fmla="*/ 27 h 33"/>
                    <a:gd name="T36" fmla="*/ 1 w 40"/>
                    <a:gd name="T37" fmla="*/ 25 h 33"/>
                    <a:gd name="T38" fmla="*/ 0 w 40"/>
                    <a:gd name="T39" fmla="*/ 22 h 33"/>
                    <a:gd name="T40" fmla="*/ 0 w 40"/>
                    <a:gd name="T41" fmla="*/ 20 h 33"/>
                    <a:gd name="T42" fmla="*/ 1 w 40"/>
                    <a:gd name="T43" fmla="*/ 18 h 33"/>
                    <a:gd name="T44" fmla="*/ 1 w 40"/>
                    <a:gd name="T45" fmla="*/ 14 h 33"/>
                    <a:gd name="T46" fmla="*/ 4 w 40"/>
                    <a:gd name="T47" fmla="*/ 10 h 33"/>
                    <a:gd name="T48" fmla="*/ 4 w 40"/>
                    <a:gd name="T49" fmla="*/ 8 h 33"/>
                    <a:gd name="T50" fmla="*/ 6 w 40"/>
                    <a:gd name="T51" fmla="*/ 7 h 33"/>
                    <a:gd name="T52" fmla="*/ 7 w 40"/>
                    <a:gd name="T53" fmla="*/ 6 h 33"/>
                    <a:gd name="T54" fmla="*/ 7 w 40"/>
                    <a:gd name="T55" fmla="*/ 4 h 33"/>
                    <a:gd name="T56" fmla="*/ 7 w 40"/>
                    <a:gd name="T57" fmla="*/ 2 h 33"/>
                    <a:gd name="T58" fmla="*/ 9 w 40"/>
                    <a:gd name="T59" fmla="*/ 0 h 33"/>
                    <a:gd name="T60" fmla="*/ 11 w 40"/>
                    <a:gd name="T61" fmla="*/ 1 h 33"/>
                    <a:gd name="T62" fmla="*/ 13 w 40"/>
                    <a:gd name="T63" fmla="*/ 1 h 33"/>
                    <a:gd name="T64" fmla="*/ 17 w 40"/>
                    <a:gd name="T65" fmla="*/ 3 h 33"/>
                    <a:gd name="T66" fmla="*/ 19 w 40"/>
                    <a:gd name="T67" fmla="*/ 2 h 33"/>
                    <a:gd name="T68" fmla="*/ 22 w 40"/>
                    <a:gd name="T69" fmla="*/ 2 h 33"/>
                    <a:gd name="T70" fmla="*/ 24 w 40"/>
                    <a:gd name="T71" fmla="*/ 2 h 33"/>
                    <a:gd name="T72" fmla="*/ 25 w 40"/>
                    <a:gd name="T73" fmla="*/ 3 h 33"/>
                    <a:gd name="T74" fmla="*/ 29 w 40"/>
                    <a:gd name="T75" fmla="*/ 6 h 33"/>
                    <a:gd name="T76" fmla="*/ 34 w 40"/>
                    <a:gd name="T77" fmla="*/ 1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 h="33">
                      <a:moveTo>
                        <a:pt x="34" y="10"/>
                      </a:moveTo>
                      <a:lnTo>
                        <a:pt x="35" y="13"/>
                      </a:lnTo>
                      <a:lnTo>
                        <a:pt x="37" y="15"/>
                      </a:lnTo>
                      <a:lnTo>
                        <a:pt x="40" y="19"/>
                      </a:lnTo>
                      <a:lnTo>
                        <a:pt x="40" y="21"/>
                      </a:lnTo>
                      <a:lnTo>
                        <a:pt x="40" y="25"/>
                      </a:lnTo>
                      <a:lnTo>
                        <a:pt x="40" y="27"/>
                      </a:lnTo>
                      <a:lnTo>
                        <a:pt x="37" y="28"/>
                      </a:lnTo>
                      <a:lnTo>
                        <a:pt x="35" y="31"/>
                      </a:lnTo>
                      <a:lnTo>
                        <a:pt x="33" y="32"/>
                      </a:lnTo>
                      <a:lnTo>
                        <a:pt x="28" y="33"/>
                      </a:lnTo>
                      <a:lnTo>
                        <a:pt x="24" y="33"/>
                      </a:lnTo>
                      <a:lnTo>
                        <a:pt x="21" y="33"/>
                      </a:lnTo>
                      <a:lnTo>
                        <a:pt x="17" y="32"/>
                      </a:lnTo>
                      <a:lnTo>
                        <a:pt x="15" y="31"/>
                      </a:lnTo>
                      <a:lnTo>
                        <a:pt x="12" y="31"/>
                      </a:lnTo>
                      <a:lnTo>
                        <a:pt x="6" y="28"/>
                      </a:lnTo>
                      <a:lnTo>
                        <a:pt x="3" y="27"/>
                      </a:lnTo>
                      <a:lnTo>
                        <a:pt x="1" y="25"/>
                      </a:lnTo>
                      <a:lnTo>
                        <a:pt x="0" y="22"/>
                      </a:lnTo>
                      <a:lnTo>
                        <a:pt x="0" y="20"/>
                      </a:lnTo>
                      <a:lnTo>
                        <a:pt x="1" y="18"/>
                      </a:lnTo>
                      <a:lnTo>
                        <a:pt x="1" y="14"/>
                      </a:lnTo>
                      <a:lnTo>
                        <a:pt x="4" y="10"/>
                      </a:lnTo>
                      <a:lnTo>
                        <a:pt x="4" y="8"/>
                      </a:lnTo>
                      <a:lnTo>
                        <a:pt x="6" y="7"/>
                      </a:lnTo>
                      <a:lnTo>
                        <a:pt x="7" y="6"/>
                      </a:lnTo>
                      <a:lnTo>
                        <a:pt x="7" y="4"/>
                      </a:lnTo>
                      <a:lnTo>
                        <a:pt x="7" y="2"/>
                      </a:lnTo>
                      <a:lnTo>
                        <a:pt x="9" y="0"/>
                      </a:lnTo>
                      <a:lnTo>
                        <a:pt x="11" y="1"/>
                      </a:lnTo>
                      <a:lnTo>
                        <a:pt x="13" y="1"/>
                      </a:lnTo>
                      <a:lnTo>
                        <a:pt x="17" y="3"/>
                      </a:lnTo>
                      <a:lnTo>
                        <a:pt x="19" y="2"/>
                      </a:lnTo>
                      <a:lnTo>
                        <a:pt x="22" y="2"/>
                      </a:lnTo>
                      <a:lnTo>
                        <a:pt x="24" y="2"/>
                      </a:lnTo>
                      <a:lnTo>
                        <a:pt x="25" y="3"/>
                      </a:lnTo>
                      <a:lnTo>
                        <a:pt x="29" y="6"/>
                      </a:lnTo>
                      <a:lnTo>
                        <a:pt x="34" y="10"/>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62" name="Freeform 218"/>
                <p:cNvSpPr>
                  <a:spLocks/>
                </p:cNvSpPr>
                <p:nvPr/>
              </p:nvSpPr>
              <p:spPr bwMode="auto">
                <a:xfrm rot="1627522">
                  <a:off x="1360" y="2909"/>
                  <a:ext cx="38" cy="47"/>
                </a:xfrm>
                <a:custGeom>
                  <a:avLst/>
                  <a:gdLst>
                    <a:gd name="T0" fmla="*/ 0 w 31"/>
                    <a:gd name="T1" fmla="*/ 29 h 32"/>
                    <a:gd name="T2" fmla="*/ 2 w 31"/>
                    <a:gd name="T3" fmla="*/ 32 h 32"/>
                    <a:gd name="T4" fmla="*/ 4 w 31"/>
                    <a:gd name="T5" fmla="*/ 32 h 32"/>
                    <a:gd name="T6" fmla="*/ 8 w 31"/>
                    <a:gd name="T7" fmla="*/ 30 h 32"/>
                    <a:gd name="T8" fmla="*/ 14 w 31"/>
                    <a:gd name="T9" fmla="*/ 26 h 32"/>
                    <a:gd name="T10" fmla="*/ 21 w 31"/>
                    <a:gd name="T11" fmla="*/ 21 h 32"/>
                    <a:gd name="T12" fmla="*/ 22 w 31"/>
                    <a:gd name="T13" fmla="*/ 20 h 32"/>
                    <a:gd name="T14" fmla="*/ 26 w 31"/>
                    <a:gd name="T15" fmla="*/ 16 h 32"/>
                    <a:gd name="T16" fmla="*/ 27 w 31"/>
                    <a:gd name="T17" fmla="*/ 12 h 32"/>
                    <a:gd name="T18" fmla="*/ 28 w 31"/>
                    <a:gd name="T19" fmla="*/ 11 h 32"/>
                    <a:gd name="T20" fmla="*/ 28 w 31"/>
                    <a:gd name="T21" fmla="*/ 9 h 32"/>
                    <a:gd name="T22" fmla="*/ 31 w 31"/>
                    <a:gd name="T23" fmla="*/ 4 h 32"/>
                    <a:gd name="T24" fmla="*/ 31 w 31"/>
                    <a:gd name="T25" fmla="*/ 3 h 32"/>
                    <a:gd name="T26" fmla="*/ 30 w 31"/>
                    <a:gd name="T27" fmla="*/ 2 h 32"/>
                    <a:gd name="T28" fmla="*/ 28 w 31"/>
                    <a:gd name="T29" fmla="*/ 0 h 32"/>
                    <a:gd name="T30" fmla="*/ 27 w 31"/>
                    <a:gd name="T31" fmla="*/ 0 h 32"/>
                    <a:gd name="T32" fmla="*/ 25 w 31"/>
                    <a:gd name="T33" fmla="*/ 0 h 32"/>
                    <a:gd name="T34" fmla="*/ 20 w 31"/>
                    <a:gd name="T35" fmla="*/ 3 h 32"/>
                    <a:gd name="T36" fmla="*/ 18 w 31"/>
                    <a:gd name="T37" fmla="*/ 4 h 32"/>
                    <a:gd name="T38" fmla="*/ 14 w 31"/>
                    <a:gd name="T39" fmla="*/ 8 h 32"/>
                    <a:gd name="T40" fmla="*/ 8 w 31"/>
                    <a:gd name="T41" fmla="*/ 14 h 32"/>
                    <a:gd name="T42" fmla="*/ 3 w 31"/>
                    <a:gd name="T43" fmla="*/ 20 h 32"/>
                    <a:gd name="T44" fmla="*/ 0 w 31"/>
                    <a:gd name="T45" fmla="*/ 22 h 32"/>
                    <a:gd name="T46" fmla="*/ 0 w 31"/>
                    <a:gd name="T47" fmla="*/ 23 h 32"/>
                    <a:gd name="T48" fmla="*/ 0 w 31"/>
                    <a:gd name="T49" fmla="*/ 26 h 32"/>
                    <a:gd name="T50" fmla="*/ 0 w 31"/>
                    <a:gd name="T51"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 h="32">
                      <a:moveTo>
                        <a:pt x="0" y="29"/>
                      </a:moveTo>
                      <a:lnTo>
                        <a:pt x="2" y="32"/>
                      </a:lnTo>
                      <a:lnTo>
                        <a:pt x="4" y="32"/>
                      </a:lnTo>
                      <a:lnTo>
                        <a:pt x="8" y="30"/>
                      </a:lnTo>
                      <a:lnTo>
                        <a:pt x="14" y="26"/>
                      </a:lnTo>
                      <a:lnTo>
                        <a:pt x="21" y="21"/>
                      </a:lnTo>
                      <a:lnTo>
                        <a:pt x="22" y="20"/>
                      </a:lnTo>
                      <a:lnTo>
                        <a:pt x="26" y="16"/>
                      </a:lnTo>
                      <a:lnTo>
                        <a:pt x="27" y="12"/>
                      </a:lnTo>
                      <a:lnTo>
                        <a:pt x="28" y="11"/>
                      </a:lnTo>
                      <a:lnTo>
                        <a:pt x="28" y="9"/>
                      </a:lnTo>
                      <a:lnTo>
                        <a:pt x="31" y="4"/>
                      </a:lnTo>
                      <a:lnTo>
                        <a:pt x="31" y="3"/>
                      </a:lnTo>
                      <a:lnTo>
                        <a:pt x="30" y="2"/>
                      </a:lnTo>
                      <a:lnTo>
                        <a:pt x="28" y="0"/>
                      </a:lnTo>
                      <a:lnTo>
                        <a:pt x="27" y="0"/>
                      </a:lnTo>
                      <a:lnTo>
                        <a:pt x="25" y="0"/>
                      </a:lnTo>
                      <a:lnTo>
                        <a:pt x="20" y="3"/>
                      </a:lnTo>
                      <a:lnTo>
                        <a:pt x="18" y="4"/>
                      </a:lnTo>
                      <a:lnTo>
                        <a:pt x="14" y="8"/>
                      </a:lnTo>
                      <a:lnTo>
                        <a:pt x="8" y="14"/>
                      </a:lnTo>
                      <a:lnTo>
                        <a:pt x="3" y="20"/>
                      </a:lnTo>
                      <a:lnTo>
                        <a:pt x="0" y="22"/>
                      </a:lnTo>
                      <a:lnTo>
                        <a:pt x="0" y="23"/>
                      </a:lnTo>
                      <a:lnTo>
                        <a:pt x="0" y="26"/>
                      </a:lnTo>
                      <a:lnTo>
                        <a:pt x="0" y="29"/>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63" name="Freeform 219"/>
                <p:cNvSpPr>
                  <a:spLocks/>
                </p:cNvSpPr>
                <p:nvPr/>
              </p:nvSpPr>
              <p:spPr bwMode="auto">
                <a:xfrm rot="1627522">
                  <a:off x="1460" y="2838"/>
                  <a:ext cx="25" cy="45"/>
                </a:xfrm>
                <a:custGeom>
                  <a:avLst/>
                  <a:gdLst>
                    <a:gd name="T0" fmla="*/ 5 w 21"/>
                    <a:gd name="T1" fmla="*/ 5 h 30"/>
                    <a:gd name="T2" fmla="*/ 3 w 21"/>
                    <a:gd name="T3" fmla="*/ 12 h 30"/>
                    <a:gd name="T4" fmla="*/ 0 w 21"/>
                    <a:gd name="T5" fmla="*/ 19 h 30"/>
                    <a:gd name="T6" fmla="*/ 0 w 21"/>
                    <a:gd name="T7" fmla="*/ 23 h 30"/>
                    <a:gd name="T8" fmla="*/ 0 w 21"/>
                    <a:gd name="T9" fmla="*/ 27 h 30"/>
                    <a:gd name="T10" fmla="*/ 3 w 21"/>
                    <a:gd name="T11" fmla="*/ 30 h 30"/>
                    <a:gd name="T12" fmla="*/ 6 w 21"/>
                    <a:gd name="T13" fmla="*/ 29 h 30"/>
                    <a:gd name="T14" fmla="*/ 11 w 21"/>
                    <a:gd name="T15" fmla="*/ 30 h 30"/>
                    <a:gd name="T16" fmla="*/ 16 w 21"/>
                    <a:gd name="T17" fmla="*/ 29 h 30"/>
                    <a:gd name="T18" fmla="*/ 21 w 21"/>
                    <a:gd name="T19" fmla="*/ 23 h 30"/>
                    <a:gd name="T20" fmla="*/ 21 w 21"/>
                    <a:gd name="T21" fmla="*/ 17 h 30"/>
                    <a:gd name="T22" fmla="*/ 18 w 21"/>
                    <a:gd name="T23" fmla="*/ 13 h 30"/>
                    <a:gd name="T24" fmla="*/ 15 w 21"/>
                    <a:gd name="T25" fmla="*/ 7 h 30"/>
                    <a:gd name="T26" fmla="*/ 12 w 21"/>
                    <a:gd name="T27" fmla="*/ 1 h 30"/>
                    <a:gd name="T28" fmla="*/ 11 w 21"/>
                    <a:gd name="T29" fmla="*/ 0 h 30"/>
                    <a:gd name="T30" fmla="*/ 8 w 21"/>
                    <a:gd name="T31" fmla="*/ 0 h 30"/>
                    <a:gd name="T32" fmla="*/ 5 w 21"/>
                    <a:gd name="T33"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 h="30">
                      <a:moveTo>
                        <a:pt x="5" y="5"/>
                      </a:moveTo>
                      <a:lnTo>
                        <a:pt x="3" y="12"/>
                      </a:lnTo>
                      <a:lnTo>
                        <a:pt x="0" y="19"/>
                      </a:lnTo>
                      <a:lnTo>
                        <a:pt x="0" y="23"/>
                      </a:lnTo>
                      <a:lnTo>
                        <a:pt x="0" y="27"/>
                      </a:lnTo>
                      <a:lnTo>
                        <a:pt x="3" y="30"/>
                      </a:lnTo>
                      <a:lnTo>
                        <a:pt x="6" y="29"/>
                      </a:lnTo>
                      <a:lnTo>
                        <a:pt x="11" y="30"/>
                      </a:lnTo>
                      <a:lnTo>
                        <a:pt x="16" y="29"/>
                      </a:lnTo>
                      <a:lnTo>
                        <a:pt x="21" y="23"/>
                      </a:lnTo>
                      <a:lnTo>
                        <a:pt x="21" y="17"/>
                      </a:lnTo>
                      <a:lnTo>
                        <a:pt x="18" y="13"/>
                      </a:lnTo>
                      <a:lnTo>
                        <a:pt x="15" y="7"/>
                      </a:lnTo>
                      <a:lnTo>
                        <a:pt x="12" y="1"/>
                      </a:lnTo>
                      <a:lnTo>
                        <a:pt x="11" y="0"/>
                      </a:lnTo>
                      <a:lnTo>
                        <a:pt x="8" y="0"/>
                      </a:lnTo>
                      <a:lnTo>
                        <a:pt x="5" y="5"/>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64" name="Freeform 220"/>
                <p:cNvSpPr>
                  <a:spLocks/>
                </p:cNvSpPr>
                <p:nvPr/>
              </p:nvSpPr>
              <p:spPr bwMode="auto">
                <a:xfrm rot="1627522">
                  <a:off x="1276" y="2936"/>
                  <a:ext cx="23" cy="65"/>
                </a:xfrm>
                <a:custGeom>
                  <a:avLst/>
                  <a:gdLst>
                    <a:gd name="T0" fmla="*/ 17 w 18"/>
                    <a:gd name="T1" fmla="*/ 0 h 43"/>
                    <a:gd name="T2" fmla="*/ 12 w 18"/>
                    <a:gd name="T3" fmla="*/ 2 h 43"/>
                    <a:gd name="T4" fmla="*/ 7 w 18"/>
                    <a:gd name="T5" fmla="*/ 6 h 43"/>
                    <a:gd name="T6" fmla="*/ 5 w 18"/>
                    <a:gd name="T7" fmla="*/ 8 h 43"/>
                    <a:gd name="T8" fmla="*/ 2 w 18"/>
                    <a:gd name="T9" fmla="*/ 11 h 43"/>
                    <a:gd name="T10" fmla="*/ 0 w 18"/>
                    <a:gd name="T11" fmla="*/ 13 h 43"/>
                    <a:gd name="T12" fmla="*/ 0 w 18"/>
                    <a:gd name="T13" fmla="*/ 18 h 43"/>
                    <a:gd name="T14" fmla="*/ 1 w 18"/>
                    <a:gd name="T15" fmla="*/ 20 h 43"/>
                    <a:gd name="T16" fmla="*/ 2 w 18"/>
                    <a:gd name="T17" fmla="*/ 23 h 43"/>
                    <a:gd name="T18" fmla="*/ 4 w 18"/>
                    <a:gd name="T19" fmla="*/ 25 h 43"/>
                    <a:gd name="T20" fmla="*/ 5 w 18"/>
                    <a:gd name="T21" fmla="*/ 26 h 43"/>
                    <a:gd name="T22" fmla="*/ 5 w 18"/>
                    <a:gd name="T23" fmla="*/ 27 h 43"/>
                    <a:gd name="T24" fmla="*/ 5 w 18"/>
                    <a:gd name="T25" fmla="*/ 29 h 43"/>
                    <a:gd name="T26" fmla="*/ 2 w 18"/>
                    <a:gd name="T27" fmla="*/ 30 h 43"/>
                    <a:gd name="T28" fmla="*/ 1 w 18"/>
                    <a:gd name="T29" fmla="*/ 31 h 43"/>
                    <a:gd name="T30" fmla="*/ 0 w 18"/>
                    <a:gd name="T31" fmla="*/ 33 h 43"/>
                    <a:gd name="T32" fmla="*/ 0 w 18"/>
                    <a:gd name="T33" fmla="*/ 36 h 43"/>
                    <a:gd name="T34" fmla="*/ 0 w 18"/>
                    <a:gd name="T35" fmla="*/ 38 h 43"/>
                    <a:gd name="T36" fmla="*/ 0 w 18"/>
                    <a:gd name="T37" fmla="*/ 42 h 43"/>
                    <a:gd name="T38" fmla="*/ 1 w 18"/>
                    <a:gd name="T39" fmla="*/ 43 h 43"/>
                    <a:gd name="T40" fmla="*/ 4 w 18"/>
                    <a:gd name="T41" fmla="*/ 43 h 43"/>
                    <a:gd name="T42" fmla="*/ 5 w 18"/>
                    <a:gd name="T43" fmla="*/ 43 h 43"/>
                    <a:gd name="T44" fmla="*/ 6 w 18"/>
                    <a:gd name="T45" fmla="*/ 41 h 43"/>
                    <a:gd name="T46" fmla="*/ 7 w 18"/>
                    <a:gd name="T47" fmla="*/ 37 h 43"/>
                    <a:gd name="T48" fmla="*/ 10 w 18"/>
                    <a:gd name="T49" fmla="*/ 30 h 43"/>
                    <a:gd name="T50" fmla="*/ 12 w 18"/>
                    <a:gd name="T51" fmla="*/ 23 h 43"/>
                    <a:gd name="T52" fmla="*/ 13 w 18"/>
                    <a:gd name="T53" fmla="*/ 18 h 43"/>
                    <a:gd name="T54" fmla="*/ 16 w 18"/>
                    <a:gd name="T55" fmla="*/ 14 h 43"/>
                    <a:gd name="T56" fmla="*/ 17 w 18"/>
                    <a:gd name="T57" fmla="*/ 9 h 43"/>
                    <a:gd name="T58" fmla="*/ 18 w 18"/>
                    <a:gd name="T59" fmla="*/ 3 h 43"/>
                    <a:gd name="T60" fmla="*/ 18 w 18"/>
                    <a:gd name="T61" fmla="*/ 2 h 43"/>
                    <a:gd name="T62" fmla="*/ 17 w 18"/>
                    <a:gd name="T6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 h="43">
                      <a:moveTo>
                        <a:pt x="17" y="0"/>
                      </a:moveTo>
                      <a:lnTo>
                        <a:pt x="12" y="2"/>
                      </a:lnTo>
                      <a:lnTo>
                        <a:pt x="7" y="6"/>
                      </a:lnTo>
                      <a:lnTo>
                        <a:pt x="5" y="8"/>
                      </a:lnTo>
                      <a:lnTo>
                        <a:pt x="2" y="11"/>
                      </a:lnTo>
                      <a:lnTo>
                        <a:pt x="0" y="13"/>
                      </a:lnTo>
                      <a:lnTo>
                        <a:pt x="0" y="18"/>
                      </a:lnTo>
                      <a:lnTo>
                        <a:pt x="1" y="20"/>
                      </a:lnTo>
                      <a:lnTo>
                        <a:pt x="2" y="23"/>
                      </a:lnTo>
                      <a:lnTo>
                        <a:pt x="4" y="25"/>
                      </a:lnTo>
                      <a:lnTo>
                        <a:pt x="5" y="26"/>
                      </a:lnTo>
                      <a:lnTo>
                        <a:pt x="5" y="27"/>
                      </a:lnTo>
                      <a:lnTo>
                        <a:pt x="5" y="29"/>
                      </a:lnTo>
                      <a:lnTo>
                        <a:pt x="2" y="30"/>
                      </a:lnTo>
                      <a:lnTo>
                        <a:pt x="1" y="31"/>
                      </a:lnTo>
                      <a:lnTo>
                        <a:pt x="0" y="33"/>
                      </a:lnTo>
                      <a:lnTo>
                        <a:pt x="0" y="36"/>
                      </a:lnTo>
                      <a:lnTo>
                        <a:pt x="0" y="38"/>
                      </a:lnTo>
                      <a:lnTo>
                        <a:pt x="0" y="42"/>
                      </a:lnTo>
                      <a:lnTo>
                        <a:pt x="1" y="43"/>
                      </a:lnTo>
                      <a:lnTo>
                        <a:pt x="4" y="43"/>
                      </a:lnTo>
                      <a:lnTo>
                        <a:pt x="5" y="43"/>
                      </a:lnTo>
                      <a:lnTo>
                        <a:pt x="6" y="41"/>
                      </a:lnTo>
                      <a:lnTo>
                        <a:pt x="7" y="37"/>
                      </a:lnTo>
                      <a:lnTo>
                        <a:pt x="10" y="30"/>
                      </a:lnTo>
                      <a:lnTo>
                        <a:pt x="12" y="23"/>
                      </a:lnTo>
                      <a:lnTo>
                        <a:pt x="13" y="18"/>
                      </a:lnTo>
                      <a:lnTo>
                        <a:pt x="16" y="14"/>
                      </a:lnTo>
                      <a:lnTo>
                        <a:pt x="17" y="9"/>
                      </a:lnTo>
                      <a:lnTo>
                        <a:pt x="18" y="3"/>
                      </a:lnTo>
                      <a:lnTo>
                        <a:pt x="18" y="2"/>
                      </a:lnTo>
                      <a:lnTo>
                        <a:pt x="17" y="0"/>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65" name="Freeform 221"/>
                <p:cNvSpPr>
                  <a:spLocks/>
                </p:cNvSpPr>
                <p:nvPr/>
              </p:nvSpPr>
              <p:spPr bwMode="auto">
                <a:xfrm rot="1627522">
                  <a:off x="1398" y="3052"/>
                  <a:ext cx="161" cy="241"/>
                </a:xfrm>
                <a:custGeom>
                  <a:avLst/>
                  <a:gdLst>
                    <a:gd name="T0" fmla="*/ 36 w 130"/>
                    <a:gd name="T1" fmla="*/ 152 h 162"/>
                    <a:gd name="T2" fmla="*/ 30 w 130"/>
                    <a:gd name="T3" fmla="*/ 144 h 162"/>
                    <a:gd name="T4" fmla="*/ 22 w 130"/>
                    <a:gd name="T5" fmla="*/ 149 h 162"/>
                    <a:gd name="T6" fmla="*/ 7 w 130"/>
                    <a:gd name="T7" fmla="*/ 153 h 162"/>
                    <a:gd name="T8" fmla="*/ 0 w 130"/>
                    <a:gd name="T9" fmla="*/ 146 h 162"/>
                    <a:gd name="T10" fmla="*/ 19 w 130"/>
                    <a:gd name="T11" fmla="*/ 118 h 162"/>
                    <a:gd name="T12" fmla="*/ 26 w 130"/>
                    <a:gd name="T13" fmla="*/ 101 h 162"/>
                    <a:gd name="T14" fmla="*/ 32 w 130"/>
                    <a:gd name="T15" fmla="*/ 89 h 162"/>
                    <a:gd name="T16" fmla="*/ 14 w 130"/>
                    <a:gd name="T17" fmla="*/ 92 h 162"/>
                    <a:gd name="T18" fmla="*/ 13 w 130"/>
                    <a:gd name="T19" fmla="*/ 83 h 162"/>
                    <a:gd name="T20" fmla="*/ 40 w 130"/>
                    <a:gd name="T21" fmla="*/ 72 h 162"/>
                    <a:gd name="T22" fmla="*/ 22 w 130"/>
                    <a:gd name="T23" fmla="*/ 44 h 162"/>
                    <a:gd name="T24" fmla="*/ 16 w 130"/>
                    <a:gd name="T25" fmla="*/ 24 h 162"/>
                    <a:gd name="T26" fmla="*/ 25 w 130"/>
                    <a:gd name="T27" fmla="*/ 24 h 162"/>
                    <a:gd name="T28" fmla="*/ 29 w 130"/>
                    <a:gd name="T29" fmla="*/ 18 h 162"/>
                    <a:gd name="T30" fmla="*/ 35 w 130"/>
                    <a:gd name="T31" fmla="*/ 12 h 162"/>
                    <a:gd name="T32" fmla="*/ 42 w 130"/>
                    <a:gd name="T33" fmla="*/ 9 h 162"/>
                    <a:gd name="T34" fmla="*/ 48 w 130"/>
                    <a:gd name="T35" fmla="*/ 2 h 162"/>
                    <a:gd name="T36" fmla="*/ 64 w 130"/>
                    <a:gd name="T37" fmla="*/ 6 h 162"/>
                    <a:gd name="T38" fmla="*/ 79 w 130"/>
                    <a:gd name="T39" fmla="*/ 15 h 162"/>
                    <a:gd name="T40" fmla="*/ 86 w 130"/>
                    <a:gd name="T41" fmla="*/ 22 h 162"/>
                    <a:gd name="T42" fmla="*/ 97 w 130"/>
                    <a:gd name="T43" fmla="*/ 24 h 162"/>
                    <a:gd name="T44" fmla="*/ 98 w 130"/>
                    <a:gd name="T45" fmla="*/ 11 h 162"/>
                    <a:gd name="T46" fmla="*/ 104 w 130"/>
                    <a:gd name="T47" fmla="*/ 0 h 162"/>
                    <a:gd name="T48" fmla="*/ 116 w 130"/>
                    <a:gd name="T49" fmla="*/ 9 h 162"/>
                    <a:gd name="T50" fmla="*/ 121 w 130"/>
                    <a:gd name="T51" fmla="*/ 24 h 162"/>
                    <a:gd name="T52" fmla="*/ 124 w 130"/>
                    <a:gd name="T53" fmla="*/ 36 h 162"/>
                    <a:gd name="T54" fmla="*/ 125 w 130"/>
                    <a:gd name="T55" fmla="*/ 50 h 162"/>
                    <a:gd name="T56" fmla="*/ 130 w 130"/>
                    <a:gd name="T57" fmla="*/ 59 h 162"/>
                    <a:gd name="T58" fmla="*/ 122 w 130"/>
                    <a:gd name="T59" fmla="*/ 62 h 162"/>
                    <a:gd name="T60" fmla="*/ 118 w 130"/>
                    <a:gd name="T61" fmla="*/ 72 h 162"/>
                    <a:gd name="T62" fmla="*/ 110 w 130"/>
                    <a:gd name="T63" fmla="*/ 80 h 162"/>
                    <a:gd name="T64" fmla="*/ 104 w 130"/>
                    <a:gd name="T65" fmla="*/ 90 h 162"/>
                    <a:gd name="T66" fmla="*/ 98 w 130"/>
                    <a:gd name="T67" fmla="*/ 93 h 162"/>
                    <a:gd name="T68" fmla="*/ 91 w 130"/>
                    <a:gd name="T69" fmla="*/ 100 h 162"/>
                    <a:gd name="T70" fmla="*/ 89 w 130"/>
                    <a:gd name="T71" fmla="*/ 111 h 162"/>
                    <a:gd name="T72" fmla="*/ 91 w 130"/>
                    <a:gd name="T73" fmla="*/ 122 h 162"/>
                    <a:gd name="T74" fmla="*/ 92 w 130"/>
                    <a:gd name="T75" fmla="*/ 131 h 162"/>
                    <a:gd name="T76" fmla="*/ 89 w 130"/>
                    <a:gd name="T77" fmla="*/ 138 h 162"/>
                    <a:gd name="T78" fmla="*/ 86 w 130"/>
                    <a:gd name="T79" fmla="*/ 146 h 162"/>
                    <a:gd name="T80" fmla="*/ 85 w 130"/>
                    <a:gd name="T81" fmla="*/ 155 h 162"/>
                    <a:gd name="T82" fmla="*/ 78 w 130"/>
                    <a:gd name="T83" fmla="*/ 156 h 162"/>
                    <a:gd name="T84" fmla="*/ 73 w 130"/>
                    <a:gd name="T85" fmla="*/ 160 h 162"/>
                    <a:gd name="T86" fmla="*/ 64 w 130"/>
                    <a:gd name="T87" fmla="*/ 160 h 162"/>
                    <a:gd name="T88" fmla="*/ 55 w 130"/>
                    <a:gd name="T89" fmla="*/ 162 h 162"/>
                    <a:gd name="T90" fmla="*/ 41 w 130"/>
                    <a:gd name="T91" fmla="*/ 15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0" h="162">
                      <a:moveTo>
                        <a:pt x="41" y="159"/>
                      </a:moveTo>
                      <a:lnTo>
                        <a:pt x="38" y="155"/>
                      </a:lnTo>
                      <a:lnTo>
                        <a:pt x="36" y="152"/>
                      </a:lnTo>
                      <a:lnTo>
                        <a:pt x="34" y="148"/>
                      </a:lnTo>
                      <a:lnTo>
                        <a:pt x="32" y="146"/>
                      </a:lnTo>
                      <a:lnTo>
                        <a:pt x="30" y="144"/>
                      </a:lnTo>
                      <a:lnTo>
                        <a:pt x="28" y="146"/>
                      </a:lnTo>
                      <a:lnTo>
                        <a:pt x="25" y="148"/>
                      </a:lnTo>
                      <a:lnTo>
                        <a:pt x="22" y="149"/>
                      </a:lnTo>
                      <a:lnTo>
                        <a:pt x="18" y="150"/>
                      </a:lnTo>
                      <a:lnTo>
                        <a:pt x="13" y="152"/>
                      </a:lnTo>
                      <a:lnTo>
                        <a:pt x="7" y="153"/>
                      </a:lnTo>
                      <a:lnTo>
                        <a:pt x="5" y="152"/>
                      </a:lnTo>
                      <a:lnTo>
                        <a:pt x="1" y="149"/>
                      </a:lnTo>
                      <a:lnTo>
                        <a:pt x="0" y="146"/>
                      </a:lnTo>
                      <a:lnTo>
                        <a:pt x="4" y="140"/>
                      </a:lnTo>
                      <a:lnTo>
                        <a:pt x="14" y="126"/>
                      </a:lnTo>
                      <a:lnTo>
                        <a:pt x="19" y="118"/>
                      </a:lnTo>
                      <a:lnTo>
                        <a:pt x="22" y="112"/>
                      </a:lnTo>
                      <a:lnTo>
                        <a:pt x="23" y="106"/>
                      </a:lnTo>
                      <a:lnTo>
                        <a:pt x="26" y="101"/>
                      </a:lnTo>
                      <a:lnTo>
                        <a:pt x="32" y="92"/>
                      </a:lnTo>
                      <a:lnTo>
                        <a:pt x="34" y="90"/>
                      </a:lnTo>
                      <a:lnTo>
                        <a:pt x="32" y="89"/>
                      </a:lnTo>
                      <a:lnTo>
                        <a:pt x="31" y="89"/>
                      </a:lnTo>
                      <a:lnTo>
                        <a:pt x="23" y="90"/>
                      </a:lnTo>
                      <a:lnTo>
                        <a:pt x="14" y="92"/>
                      </a:lnTo>
                      <a:lnTo>
                        <a:pt x="11" y="89"/>
                      </a:lnTo>
                      <a:lnTo>
                        <a:pt x="11" y="87"/>
                      </a:lnTo>
                      <a:lnTo>
                        <a:pt x="13" y="83"/>
                      </a:lnTo>
                      <a:lnTo>
                        <a:pt x="20" y="81"/>
                      </a:lnTo>
                      <a:lnTo>
                        <a:pt x="31" y="75"/>
                      </a:lnTo>
                      <a:lnTo>
                        <a:pt x="40" y="72"/>
                      </a:lnTo>
                      <a:lnTo>
                        <a:pt x="40" y="70"/>
                      </a:lnTo>
                      <a:lnTo>
                        <a:pt x="40" y="66"/>
                      </a:lnTo>
                      <a:lnTo>
                        <a:pt x="22" y="44"/>
                      </a:lnTo>
                      <a:lnTo>
                        <a:pt x="19" y="39"/>
                      </a:lnTo>
                      <a:lnTo>
                        <a:pt x="17" y="33"/>
                      </a:lnTo>
                      <a:lnTo>
                        <a:pt x="16" y="24"/>
                      </a:lnTo>
                      <a:lnTo>
                        <a:pt x="20" y="26"/>
                      </a:lnTo>
                      <a:lnTo>
                        <a:pt x="23" y="24"/>
                      </a:lnTo>
                      <a:lnTo>
                        <a:pt x="25" y="24"/>
                      </a:lnTo>
                      <a:lnTo>
                        <a:pt x="28" y="23"/>
                      </a:lnTo>
                      <a:lnTo>
                        <a:pt x="28" y="21"/>
                      </a:lnTo>
                      <a:lnTo>
                        <a:pt x="29" y="18"/>
                      </a:lnTo>
                      <a:lnTo>
                        <a:pt x="29" y="17"/>
                      </a:lnTo>
                      <a:lnTo>
                        <a:pt x="32" y="15"/>
                      </a:lnTo>
                      <a:lnTo>
                        <a:pt x="35" y="12"/>
                      </a:lnTo>
                      <a:lnTo>
                        <a:pt x="37" y="11"/>
                      </a:lnTo>
                      <a:lnTo>
                        <a:pt x="38" y="9"/>
                      </a:lnTo>
                      <a:lnTo>
                        <a:pt x="42" y="9"/>
                      </a:lnTo>
                      <a:lnTo>
                        <a:pt x="44" y="9"/>
                      </a:lnTo>
                      <a:lnTo>
                        <a:pt x="47" y="4"/>
                      </a:lnTo>
                      <a:lnTo>
                        <a:pt x="48" y="2"/>
                      </a:lnTo>
                      <a:lnTo>
                        <a:pt x="49" y="2"/>
                      </a:lnTo>
                      <a:lnTo>
                        <a:pt x="54" y="3"/>
                      </a:lnTo>
                      <a:lnTo>
                        <a:pt x="64" y="6"/>
                      </a:lnTo>
                      <a:lnTo>
                        <a:pt x="70" y="10"/>
                      </a:lnTo>
                      <a:lnTo>
                        <a:pt x="76" y="12"/>
                      </a:lnTo>
                      <a:lnTo>
                        <a:pt x="79" y="15"/>
                      </a:lnTo>
                      <a:lnTo>
                        <a:pt x="80" y="15"/>
                      </a:lnTo>
                      <a:lnTo>
                        <a:pt x="83" y="18"/>
                      </a:lnTo>
                      <a:lnTo>
                        <a:pt x="86" y="22"/>
                      </a:lnTo>
                      <a:lnTo>
                        <a:pt x="91" y="24"/>
                      </a:lnTo>
                      <a:lnTo>
                        <a:pt x="96" y="24"/>
                      </a:lnTo>
                      <a:lnTo>
                        <a:pt x="97" y="24"/>
                      </a:lnTo>
                      <a:lnTo>
                        <a:pt x="98" y="21"/>
                      </a:lnTo>
                      <a:lnTo>
                        <a:pt x="98" y="16"/>
                      </a:lnTo>
                      <a:lnTo>
                        <a:pt x="98" y="11"/>
                      </a:lnTo>
                      <a:lnTo>
                        <a:pt x="98" y="8"/>
                      </a:lnTo>
                      <a:lnTo>
                        <a:pt x="100" y="3"/>
                      </a:lnTo>
                      <a:lnTo>
                        <a:pt x="104" y="0"/>
                      </a:lnTo>
                      <a:lnTo>
                        <a:pt x="108" y="3"/>
                      </a:lnTo>
                      <a:lnTo>
                        <a:pt x="113" y="5"/>
                      </a:lnTo>
                      <a:lnTo>
                        <a:pt x="116" y="9"/>
                      </a:lnTo>
                      <a:lnTo>
                        <a:pt x="118" y="14"/>
                      </a:lnTo>
                      <a:lnTo>
                        <a:pt x="120" y="20"/>
                      </a:lnTo>
                      <a:lnTo>
                        <a:pt x="121" y="24"/>
                      </a:lnTo>
                      <a:lnTo>
                        <a:pt x="122" y="29"/>
                      </a:lnTo>
                      <a:lnTo>
                        <a:pt x="124" y="34"/>
                      </a:lnTo>
                      <a:lnTo>
                        <a:pt x="124" y="36"/>
                      </a:lnTo>
                      <a:lnTo>
                        <a:pt x="124" y="40"/>
                      </a:lnTo>
                      <a:lnTo>
                        <a:pt x="124" y="45"/>
                      </a:lnTo>
                      <a:lnTo>
                        <a:pt x="125" y="50"/>
                      </a:lnTo>
                      <a:lnTo>
                        <a:pt x="127" y="52"/>
                      </a:lnTo>
                      <a:lnTo>
                        <a:pt x="130" y="56"/>
                      </a:lnTo>
                      <a:lnTo>
                        <a:pt x="130" y="59"/>
                      </a:lnTo>
                      <a:lnTo>
                        <a:pt x="128" y="60"/>
                      </a:lnTo>
                      <a:lnTo>
                        <a:pt x="125" y="60"/>
                      </a:lnTo>
                      <a:lnTo>
                        <a:pt x="122" y="62"/>
                      </a:lnTo>
                      <a:lnTo>
                        <a:pt x="121" y="65"/>
                      </a:lnTo>
                      <a:lnTo>
                        <a:pt x="120" y="70"/>
                      </a:lnTo>
                      <a:lnTo>
                        <a:pt x="118" y="72"/>
                      </a:lnTo>
                      <a:lnTo>
                        <a:pt x="115" y="75"/>
                      </a:lnTo>
                      <a:lnTo>
                        <a:pt x="113" y="77"/>
                      </a:lnTo>
                      <a:lnTo>
                        <a:pt x="110" y="80"/>
                      </a:lnTo>
                      <a:lnTo>
                        <a:pt x="108" y="81"/>
                      </a:lnTo>
                      <a:lnTo>
                        <a:pt x="106" y="83"/>
                      </a:lnTo>
                      <a:lnTo>
                        <a:pt x="104" y="90"/>
                      </a:lnTo>
                      <a:lnTo>
                        <a:pt x="103" y="92"/>
                      </a:lnTo>
                      <a:lnTo>
                        <a:pt x="101" y="93"/>
                      </a:lnTo>
                      <a:lnTo>
                        <a:pt x="98" y="93"/>
                      </a:lnTo>
                      <a:lnTo>
                        <a:pt x="96" y="94"/>
                      </a:lnTo>
                      <a:lnTo>
                        <a:pt x="92" y="98"/>
                      </a:lnTo>
                      <a:lnTo>
                        <a:pt x="91" y="100"/>
                      </a:lnTo>
                      <a:lnTo>
                        <a:pt x="90" y="104"/>
                      </a:lnTo>
                      <a:lnTo>
                        <a:pt x="89" y="107"/>
                      </a:lnTo>
                      <a:lnTo>
                        <a:pt x="89" y="111"/>
                      </a:lnTo>
                      <a:lnTo>
                        <a:pt x="90" y="113"/>
                      </a:lnTo>
                      <a:lnTo>
                        <a:pt x="90" y="119"/>
                      </a:lnTo>
                      <a:lnTo>
                        <a:pt x="91" y="122"/>
                      </a:lnTo>
                      <a:lnTo>
                        <a:pt x="92" y="125"/>
                      </a:lnTo>
                      <a:lnTo>
                        <a:pt x="94" y="129"/>
                      </a:lnTo>
                      <a:lnTo>
                        <a:pt x="92" y="131"/>
                      </a:lnTo>
                      <a:lnTo>
                        <a:pt x="92" y="134"/>
                      </a:lnTo>
                      <a:lnTo>
                        <a:pt x="90" y="136"/>
                      </a:lnTo>
                      <a:lnTo>
                        <a:pt x="89" y="138"/>
                      </a:lnTo>
                      <a:lnTo>
                        <a:pt x="86" y="141"/>
                      </a:lnTo>
                      <a:lnTo>
                        <a:pt x="86" y="142"/>
                      </a:lnTo>
                      <a:lnTo>
                        <a:pt x="86" y="146"/>
                      </a:lnTo>
                      <a:lnTo>
                        <a:pt x="88" y="149"/>
                      </a:lnTo>
                      <a:lnTo>
                        <a:pt x="86" y="153"/>
                      </a:lnTo>
                      <a:lnTo>
                        <a:pt x="85" y="155"/>
                      </a:lnTo>
                      <a:lnTo>
                        <a:pt x="83" y="156"/>
                      </a:lnTo>
                      <a:lnTo>
                        <a:pt x="82" y="156"/>
                      </a:lnTo>
                      <a:lnTo>
                        <a:pt x="78" y="156"/>
                      </a:lnTo>
                      <a:lnTo>
                        <a:pt x="77" y="158"/>
                      </a:lnTo>
                      <a:lnTo>
                        <a:pt x="74" y="160"/>
                      </a:lnTo>
                      <a:lnTo>
                        <a:pt x="73" y="160"/>
                      </a:lnTo>
                      <a:lnTo>
                        <a:pt x="70" y="161"/>
                      </a:lnTo>
                      <a:lnTo>
                        <a:pt x="66" y="160"/>
                      </a:lnTo>
                      <a:lnTo>
                        <a:pt x="64" y="160"/>
                      </a:lnTo>
                      <a:lnTo>
                        <a:pt x="60" y="162"/>
                      </a:lnTo>
                      <a:lnTo>
                        <a:pt x="59" y="162"/>
                      </a:lnTo>
                      <a:lnTo>
                        <a:pt x="55" y="162"/>
                      </a:lnTo>
                      <a:lnTo>
                        <a:pt x="50" y="160"/>
                      </a:lnTo>
                      <a:lnTo>
                        <a:pt x="47" y="159"/>
                      </a:lnTo>
                      <a:lnTo>
                        <a:pt x="41" y="159"/>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66" name="Freeform 222"/>
                <p:cNvSpPr>
                  <a:spLocks/>
                </p:cNvSpPr>
                <p:nvPr/>
              </p:nvSpPr>
              <p:spPr bwMode="auto">
                <a:xfrm rot="1627522">
                  <a:off x="1325" y="3122"/>
                  <a:ext cx="44" cy="86"/>
                </a:xfrm>
                <a:custGeom>
                  <a:avLst/>
                  <a:gdLst>
                    <a:gd name="T0" fmla="*/ 35 w 36"/>
                    <a:gd name="T1" fmla="*/ 8 h 58"/>
                    <a:gd name="T2" fmla="*/ 36 w 36"/>
                    <a:gd name="T3" fmla="*/ 10 h 58"/>
                    <a:gd name="T4" fmla="*/ 35 w 36"/>
                    <a:gd name="T5" fmla="*/ 14 h 58"/>
                    <a:gd name="T6" fmla="*/ 33 w 36"/>
                    <a:gd name="T7" fmla="*/ 22 h 58"/>
                    <a:gd name="T8" fmla="*/ 32 w 36"/>
                    <a:gd name="T9" fmla="*/ 25 h 58"/>
                    <a:gd name="T10" fmla="*/ 31 w 36"/>
                    <a:gd name="T11" fmla="*/ 31 h 58"/>
                    <a:gd name="T12" fmla="*/ 31 w 36"/>
                    <a:gd name="T13" fmla="*/ 37 h 58"/>
                    <a:gd name="T14" fmla="*/ 29 w 36"/>
                    <a:gd name="T15" fmla="*/ 40 h 58"/>
                    <a:gd name="T16" fmla="*/ 27 w 36"/>
                    <a:gd name="T17" fmla="*/ 42 h 58"/>
                    <a:gd name="T18" fmla="*/ 25 w 36"/>
                    <a:gd name="T19" fmla="*/ 43 h 58"/>
                    <a:gd name="T20" fmla="*/ 23 w 36"/>
                    <a:gd name="T21" fmla="*/ 46 h 58"/>
                    <a:gd name="T22" fmla="*/ 18 w 36"/>
                    <a:gd name="T23" fmla="*/ 49 h 58"/>
                    <a:gd name="T24" fmla="*/ 14 w 36"/>
                    <a:gd name="T25" fmla="*/ 52 h 58"/>
                    <a:gd name="T26" fmla="*/ 11 w 36"/>
                    <a:gd name="T27" fmla="*/ 54 h 58"/>
                    <a:gd name="T28" fmla="*/ 8 w 36"/>
                    <a:gd name="T29" fmla="*/ 56 h 58"/>
                    <a:gd name="T30" fmla="*/ 8 w 36"/>
                    <a:gd name="T31" fmla="*/ 58 h 58"/>
                    <a:gd name="T32" fmla="*/ 5 w 36"/>
                    <a:gd name="T33" fmla="*/ 56 h 58"/>
                    <a:gd name="T34" fmla="*/ 2 w 36"/>
                    <a:gd name="T35" fmla="*/ 54 h 58"/>
                    <a:gd name="T36" fmla="*/ 0 w 36"/>
                    <a:gd name="T37" fmla="*/ 52 h 58"/>
                    <a:gd name="T38" fmla="*/ 1 w 36"/>
                    <a:gd name="T39" fmla="*/ 50 h 58"/>
                    <a:gd name="T40" fmla="*/ 1 w 36"/>
                    <a:gd name="T41" fmla="*/ 47 h 58"/>
                    <a:gd name="T42" fmla="*/ 0 w 36"/>
                    <a:gd name="T43" fmla="*/ 43 h 58"/>
                    <a:gd name="T44" fmla="*/ 0 w 36"/>
                    <a:gd name="T45" fmla="*/ 41 h 58"/>
                    <a:gd name="T46" fmla="*/ 0 w 36"/>
                    <a:gd name="T47" fmla="*/ 36 h 58"/>
                    <a:gd name="T48" fmla="*/ 1 w 36"/>
                    <a:gd name="T49" fmla="*/ 31 h 58"/>
                    <a:gd name="T50" fmla="*/ 2 w 36"/>
                    <a:gd name="T51" fmla="*/ 28 h 58"/>
                    <a:gd name="T52" fmla="*/ 3 w 36"/>
                    <a:gd name="T53" fmla="*/ 22 h 58"/>
                    <a:gd name="T54" fmla="*/ 6 w 36"/>
                    <a:gd name="T55" fmla="*/ 14 h 58"/>
                    <a:gd name="T56" fmla="*/ 7 w 36"/>
                    <a:gd name="T57" fmla="*/ 11 h 58"/>
                    <a:gd name="T58" fmla="*/ 8 w 36"/>
                    <a:gd name="T59" fmla="*/ 7 h 58"/>
                    <a:gd name="T60" fmla="*/ 9 w 36"/>
                    <a:gd name="T61" fmla="*/ 5 h 58"/>
                    <a:gd name="T62" fmla="*/ 12 w 36"/>
                    <a:gd name="T63" fmla="*/ 4 h 58"/>
                    <a:gd name="T64" fmla="*/ 14 w 36"/>
                    <a:gd name="T65" fmla="*/ 2 h 58"/>
                    <a:gd name="T66" fmla="*/ 15 w 36"/>
                    <a:gd name="T67" fmla="*/ 1 h 58"/>
                    <a:gd name="T68" fmla="*/ 18 w 36"/>
                    <a:gd name="T69" fmla="*/ 0 h 58"/>
                    <a:gd name="T70" fmla="*/ 20 w 36"/>
                    <a:gd name="T71" fmla="*/ 1 h 58"/>
                    <a:gd name="T72" fmla="*/ 24 w 36"/>
                    <a:gd name="T73" fmla="*/ 1 h 58"/>
                    <a:gd name="T74" fmla="*/ 27 w 36"/>
                    <a:gd name="T75" fmla="*/ 1 h 58"/>
                    <a:gd name="T76" fmla="*/ 30 w 36"/>
                    <a:gd name="T77" fmla="*/ 2 h 58"/>
                    <a:gd name="T78" fmla="*/ 33 w 36"/>
                    <a:gd name="T79" fmla="*/ 4 h 58"/>
                    <a:gd name="T80" fmla="*/ 35 w 36"/>
                    <a:gd name="T81" fmla="*/ 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6" h="58">
                      <a:moveTo>
                        <a:pt x="35" y="8"/>
                      </a:moveTo>
                      <a:lnTo>
                        <a:pt x="36" y="10"/>
                      </a:lnTo>
                      <a:lnTo>
                        <a:pt x="35" y="14"/>
                      </a:lnTo>
                      <a:lnTo>
                        <a:pt x="33" y="22"/>
                      </a:lnTo>
                      <a:lnTo>
                        <a:pt x="32" y="25"/>
                      </a:lnTo>
                      <a:lnTo>
                        <a:pt x="31" y="31"/>
                      </a:lnTo>
                      <a:lnTo>
                        <a:pt x="31" y="37"/>
                      </a:lnTo>
                      <a:lnTo>
                        <a:pt x="29" y="40"/>
                      </a:lnTo>
                      <a:lnTo>
                        <a:pt x="27" y="42"/>
                      </a:lnTo>
                      <a:lnTo>
                        <a:pt x="25" y="43"/>
                      </a:lnTo>
                      <a:lnTo>
                        <a:pt x="23" y="46"/>
                      </a:lnTo>
                      <a:lnTo>
                        <a:pt x="18" y="49"/>
                      </a:lnTo>
                      <a:lnTo>
                        <a:pt x="14" y="52"/>
                      </a:lnTo>
                      <a:lnTo>
                        <a:pt x="11" y="54"/>
                      </a:lnTo>
                      <a:lnTo>
                        <a:pt x="8" y="56"/>
                      </a:lnTo>
                      <a:lnTo>
                        <a:pt x="8" y="58"/>
                      </a:lnTo>
                      <a:lnTo>
                        <a:pt x="5" y="56"/>
                      </a:lnTo>
                      <a:lnTo>
                        <a:pt x="2" y="54"/>
                      </a:lnTo>
                      <a:lnTo>
                        <a:pt x="0" y="52"/>
                      </a:lnTo>
                      <a:lnTo>
                        <a:pt x="1" y="50"/>
                      </a:lnTo>
                      <a:lnTo>
                        <a:pt x="1" y="47"/>
                      </a:lnTo>
                      <a:lnTo>
                        <a:pt x="0" y="43"/>
                      </a:lnTo>
                      <a:lnTo>
                        <a:pt x="0" y="41"/>
                      </a:lnTo>
                      <a:lnTo>
                        <a:pt x="0" y="36"/>
                      </a:lnTo>
                      <a:lnTo>
                        <a:pt x="1" y="31"/>
                      </a:lnTo>
                      <a:lnTo>
                        <a:pt x="2" y="28"/>
                      </a:lnTo>
                      <a:lnTo>
                        <a:pt x="3" y="22"/>
                      </a:lnTo>
                      <a:lnTo>
                        <a:pt x="6" y="14"/>
                      </a:lnTo>
                      <a:lnTo>
                        <a:pt x="7" y="11"/>
                      </a:lnTo>
                      <a:lnTo>
                        <a:pt x="8" y="7"/>
                      </a:lnTo>
                      <a:lnTo>
                        <a:pt x="9" y="5"/>
                      </a:lnTo>
                      <a:lnTo>
                        <a:pt x="12" y="4"/>
                      </a:lnTo>
                      <a:lnTo>
                        <a:pt x="14" y="2"/>
                      </a:lnTo>
                      <a:lnTo>
                        <a:pt x="15" y="1"/>
                      </a:lnTo>
                      <a:lnTo>
                        <a:pt x="18" y="0"/>
                      </a:lnTo>
                      <a:lnTo>
                        <a:pt x="20" y="1"/>
                      </a:lnTo>
                      <a:lnTo>
                        <a:pt x="24" y="1"/>
                      </a:lnTo>
                      <a:lnTo>
                        <a:pt x="27" y="1"/>
                      </a:lnTo>
                      <a:lnTo>
                        <a:pt x="30" y="2"/>
                      </a:lnTo>
                      <a:lnTo>
                        <a:pt x="33" y="4"/>
                      </a:lnTo>
                      <a:lnTo>
                        <a:pt x="35" y="8"/>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67" name="Freeform 223"/>
                <p:cNvSpPr>
                  <a:spLocks/>
                </p:cNvSpPr>
                <p:nvPr/>
              </p:nvSpPr>
              <p:spPr bwMode="auto">
                <a:xfrm rot="1627522">
                  <a:off x="1372" y="3151"/>
                  <a:ext cx="37" cy="38"/>
                </a:xfrm>
                <a:custGeom>
                  <a:avLst/>
                  <a:gdLst>
                    <a:gd name="T0" fmla="*/ 28 w 30"/>
                    <a:gd name="T1" fmla="*/ 16 h 25"/>
                    <a:gd name="T2" fmla="*/ 30 w 30"/>
                    <a:gd name="T3" fmla="*/ 8 h 25"/>
                    <a:gd name="T4" fmla="*/ 30 w 30"/>
                    <a:gd name="T5" fmla="*/ 5 h 25"/>
                    <a:gd name="T6" fmla="*/ 28 w 30"/>
                    <a:gd name="T7" fmla="*/ 2 h 25"/>
                    <a:gd name="T8" fmla="*/ 27 w 30"/>
                    <a:gd name="T9" fmla="*/ 2 h 25"/>
                    <a:gd name="T10" fmla="*/ 22 w 30"/>
                    <a:gd name="T11" fmla="*/ 4 h 25"/>
                    <a:gd name="T12" fmla="*/ 21 w 30"/>
                    <a:gd name="T13" fmla="*/ 0 h 25"/>
                    <a:gd name="T14" fmla="*/ 16 w 30"/>
                    <a:gd name="T15" fmla="*/ 1 h 25"/>
                    <a:gd name="T16" fmla="*/ 12 w 30"/>
                    <a:gd name="T17" fmla="*/ 1 h 25"/>
                    <a:gd name="T18" fmla="*/ 8 w 30"/>
                    <a:gd name="T19" fmla="*/ 6 h 25"/>
                    <a:gd name="T20" fmla="*/ 4 w 30"/>
                    <a:gd name="T21" fmla="*/ 7 h 25"/>
                    <a:gd name="T22" fmla="*/ 1 w 30"/>
                    <a:gd name="T23" fmla="*/ 8 h 25"/>
                    <a:gd name="T24" fmla="*/ 0 w 30"/>
                    <a:gd name="T25" fmla="*/ 14 h 25"/>
                    <a:gd name="T26" fmla="*/ 1 w 30"/>
                    <a:gd name="T27" fmla="*/ 17 h 25"/>
                    <a:gd name="T28" fmla="*/ 2 w 30"/>
                    <a:gd name="T29" fmla="*/ 20 h 25"/>
                    <a:gd name="T30" fmla="*/ 4 w 30"/>
                    <a:gd name="T31" fmla="*/ 23 h 25"/>
                    <a:gd name="T32" fmla="*/ 6 w 30"/>
                    <a:gd name="T33" fmla="*/ 24 h 25"/>
                    <a:gd name="T34" fmla="*/ 8 w 30"/>
                    <a:gd name="T35" fmla="*/ 24 h 25"/>
                    <a:gd name="T36" fmla="*/ 12 w 30"/>
                    <a:gd name="T37" fmla="*/ 24 h 25"/>
                    <a:gd name="T38" fmla="*/ 15 w 30"/>
                    <a:gd name="T39" fmla="*/ 24 h 25"/>
                    <a:gd name="T40" fmla="*/ 21 w 30"/>
                    <a:gd name="T41" fmla="*/ 25 h 25"/>
                    <a:gd name="T42" fmla="*/ 22 w 30"/>
                    <a:gd name="T43" fmla="*/ 24 h 25"/>
                    <a:gd name="T44" fmla="*/ 26 w 30"/>
                    <a:gd name="T45" fmla="*/ 23 h 25"/>
                    <a:gd name="T46" fmla="*/ 27 w 30"/>
                    <a:gd name="T47" fmla="*/ 18 h 25"/>
                    <a:gd name="T48" fmla="*/ 28 w 30"/>
                    <a:gd name="T49"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0" h="25">
                      <a:moveTo>
                        <a:pt x="28" y="16"/>
                      </a:moveTo>
                      <a:lnTo>
                        <a:pt x="30" y="8"/>
                      </a:lnTo>
                      <a:lnTo>
                        <a:pt x="30" y="5"/>
                      </a:lnTo>
                      <a:lnTo>
                        <a:pt x="28" y="2"/>
                      </a:lnTo>
                      <a:lnTo>
                        <a:pt x="27" y="2"/>
                      </a:lnTo>
                      <a:lnTo>
                        <a:pt x="22" y="4"/>
                      </a:lnTo>
                      <a:lnTo>
                        <a:pt x="21" y="0"/>
                      </a:lnTo>
                      <a:lnTo>
                        <a:pt x="16" y="1"/>
                      </a:lnTo>
                      <a:lnTo>
                        <a:pt x="12" y="1"/>
                      </a:lnTo>
                      <a:lnTo>
                        <a:pt x="8" y="6"/>
                      </a:lnTo>
                      <a:lnTo>
                        <a:pt x="4" y="7"/>
                      </a:lnTo>
                      <a:lnTo>
                        <a:pt x="1" y="8"/>
                      </a:lnTo>
                      <a:lnTo>
                        <a:pt x="0" y="14"/>
                      </a:lnTo>
                      <a:lnTo>
                        <a:pt x="1" y="17"/>
                      </a:lnTo>
                      <a:lnTo>
                        <a:pt x="2" y="20"/>
                      </a:lnTo>
                      <a:lnTo>
                        <a:pt x="4" y="23"/>
                      </a:lnTo>
                      <a:lnTo>
                        <a:pt x="6" y="24"/>
                      </a:lnTo>
                      <a:lnTo>
                        <a:pt x="8" y="24"/>
                      </a:lnTo>
                      <a:lnTo>
                        <a:pt x="12" y="24"/>
                      </a:lnTo>
                      <a:lnTo>
                        <a:pt x="15" y="24"/>
                      </a:lnTo>
                      <a:lnTo>
                        <a:pt x="21" y="25"/>
                      </a:lnTo>
                      <a:lnTo>
                        <a:pt x="22" y="24"/>
                      </a:lnTo>
                      <a:lnTo>
                        <a:pt x="26" y="23"/>
                      </a:lnTo>
                      <a:lnTo>
                        <a:pt x="27" y="18"/>
                      </a:lnTo>
                      <a:lnTo>
                        <a:pt x="28" y="16"/>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68" name="Freeform 224"/>
                <p:cNvSpPr>
                  <a:spLocks/>
                </p:cNvSpPr>
                <p:nvPr/>
              </p:nvSpPr>
              <p:spPr bwMode="auto">
                <a:xfrm rot="1627522">
                  <a:off x="1381" y="3157"/>
                  <a:ext cx="196" cy="324"/>
                </a:xfrm>
                <a:custGeom>
                  <a:avLst/>
                  <a:gdLst>
                    <a:gd name="T0" fmla="*/ 52 w 158"/>
                    <a:gd name="T1" fmla="*/ 197 h 219"/>
                    <a:gd name="T2" fmla="*/ 55 w 158"/>
                    <a:gd name="T3" fmla="*/ 186 h 219"/>
                    <a:gd name="T4" fmla="*/ 52 w 158"/>
                    <a:gd name="T5" fmla="*/ 173 h 219"/>
                    <a:gd name="T6" fmla="*/ 44 w 158"/>
                    <a:gd name="T7" fmla="*/ 171 h 219"/>
                    <a:gd name="T8" fmla="*/ 38 w 158"/>
                    <a:gd name="T9" fmla="*/ 171 h 219"/>
                    <a:gd name="T10" fmla="*/ 34 w 158"/>
                    <a:gd name="T11" fmla="*/ 159 h 219"/>
                    <a:gd name="T12" fmla="*/ 30 w 158"/>
                    <a:gd name="T13" fmla="*/ 149 h 219"/>
                    <a:gd name="T14" fmla="*/ 20 w 158"/>
                    <a:gd name="T15" fmla="*/ 139 h 219"/>
                    <a:gd name="T16" fmla="*/ 22 w 158"/>
                    <a:gd name="T17" fmla="*/ 133 h 219"/>
                    <a:gd name="T18" fmla="*/ 20 w 158"/>
                    <a:gd name="T19" fmla="*/ 126 h 219"/>
                    <a:gd name="T20" fmla="*/ 13 w 158"/>
                    <a:gd name="T21" fmla="*/ 121 h 219"/>
                    <a:gd name="T22" fmla="*/ 8 w 158"/>
                    <a:gd name="T23" fmla="*/ 113 h 219"/>
                    <a:gd name="T24" fmla="*/ 0 w 158"/>
                    <a:gd name="T25" fmla="*/ 107 h 219"/>
                    <a:gd name="T26" fmla="*/ 7 w 158"/>
                    <a:gd name="T27" fmla="*/ 100 h 219"/>
                    <a:gd name="T28" fmla="*/ 19 w 158"/>
                    <a:gd name="T29" fmla="*/ 103 h 219"/>
                    <a:gd name="T30" fmla="*/ 26 w 158"/>
                    <a:gd name="T31" fmla="*/ 101 h 219"/>
                    <a:gd name="T32" fmla="*/ 34 w 158"/>
                    <a:gd name="T33" fmla="*/ 101 h 219"/>
                    <a:gd name="T34" fmla="*/ 42 w 158"/>
                    <a:gd name="T35" fmla="*/ 97 h 219"/>
                    <a:gd name="T36" fmla="*/ 46 w 158"/>
                    <a:gd name="T37" fmla="*/ 94 h 219"/>
                    <a:gd name="T38" fmla="*/ 46 w 158"/>
                    <a:gd name="T39" fmla="*/ 83 h 219"/>
                    <a:gd name="T40" fmla="*/ 50 w 158"/>
                    <a:gd name="T41" fmla="*/ 77 h 219"/>
                    <a:gd name="T42" fmla="*/ 54 w 158"/>
                    <a:gd name="T43" fmla="*/ 70 h 219"/>
                    <a:gd name="T44" fmla="*/ 50 w 158"/>
                    <a:gd name="T45" fmla="*/ 60 h 219"/>
                    <a:gd name="T46" fmla="*/ 49 w 158"/>
                    <a:gd name="T47" fmla="*/ 48 h 219"/>
                    <a:gd name="T48" fmla="*/ 52 w 158"/>
                    <a:gd name="T49" fmla="*/ 39 h 219"/>
                    <a:gd name="T50" fmla="*/ 61 w 158"/>
                    <a:gd name="T51" fmla="*/ 34 h 219"/>
                    <a:gd name="T52" fmla="*/ 66 w 158"/>
                    <a:gd name="T53" fmla="*/ 24 h 219"/>
                    <a:gd name="T54" fmla="*/ 73 w 158"/>
                    <a:gd name="T55" fmla="*/ 18 h 219"/>
                    <a:gd name="T56" fmla="*/ 80 w 158"/>
                    <a:gd name="T57" fmla="*/ 11 h 219"/>
                    <a:gd name="T58" fmla="*/ 85 w 158"/>
                    <a:gd name="T59" fmla="*/ 1 h 219"/>
                    <a:gd name="T60" fmla="*/ 93 w 158"/>
                    <a:gd name="T61" fmla="*/ 3 h 219"/>
                    <a:gd name="T62" fmla="*/ 100 w 158"/>
                    <a:gd name="T63" fmla="*/ 7 h 219"/>
                    <a:gd name="T64" fmla="*/ 110 w 158"/>
                    <a:gd name="T65" fmla="*/ 6 h 219"/>
                    <a:gd name="T66" fmla="*/ 114 w 158"/>
                    <a:gd name="T67" fmla="*/ 16 h 219"/>
                    <a:gd name="T68" fmla="*/ 120 w 158"/>
                    <a:gd name="T69" fmla="*/ 19 h 219"/>
                    <a:gd name="T70" fmla="*/ 124 w 158"/>
                    <a:gd name="T71" fmla="*/ 16 h 219"/>
                    <a:gd name="T72" fmla="*/ 136 w 158"/>
                    <a:gd name="T73" fmla="*/ 13 h 219"/>
                    <a:gd name="T74" fmla="*/ 140 w 158"/>
                    <a:gd name="T75" fmla="*/ 7 h 219"/>
                    <a:gd name="T76" fmla="*/ 153 w 158"/>
                    <a:gd name="T77" fmla="*/ 12 h 219"/>
                    <a:gd name="T78" fmla="*/ 156 w 158"/>
                    <a:gd name="T79" fmla="*/ 19 h 219"/>
                    <a:gd name="T80" fmla="*/ 158 w 158"/>
                    <a:gd name="T81" fmla="*/ 27 h 219"/>
                    <a:gd name="T82" fmla="*/ 142 w 158"/>
                    <a:gd name="T83" fmla="*/ 42 h 219"/>
                    <a:gd name="T84" fmla="*/ 115 w 158"/>
                    <a:gd name="T85" fmla="*/ 94 h 219"/>
                    <a:gd name="T86" fmla="*/ 92 w 158"/>
                    <a:gd name="T87" fmla="*/ 150 h 219"/>
                    <a:gd name="T88" fmla="*/ 94 w 158"/>
                    <a:gd name="T89" fmla="*/ 162 h 219"/>
                    <a:gd name="T90" fmla="*/ 82 w 158"/>
                    <a:gd name="T91" fmla="*/ 193 h 219"/>
                    <a:gd name="T92" fmla="*/ 69 w 158"/>
                    <a:gd name="T93" fmla="*/ 217 h 219"/>
                    <a:gd name="T94" fmla="*/ 57 w 158"/>
                    <a:gd name="T95" fmla="*/ 20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8" h="219">
                      <a:moveTo>
                        <a:pt x="50" y="203"/>
                      </a:moveTo>
                      <a:lnTo>
                        <a:pt x="51" y="199"/>
                      </a:lnTo>
                      <a:lnTo>
                        <a:pt x="52" y="197"/>
                      </a:lnTo>
                      <a:lnTo>
                        <a:pt x="55" y="193"/>
                      </a:lnTo>
                      <a:lnTo>
                        <a:pt x="56" y="190"/>
                      </a:lnTo>
                      <a:lnTo>
                        <a:pt x="55" y="186"/>
                      </a:lnTo>
                      <a:lnTo>
                        <a:pt x="55" y="179"/>
                      </a:lnTo>
                      <a:lnTo>
                        <a:pt x="54" y="174"/>
                      </a:lnTo>
                      <a:lnTo>
                        <a:pt x="52" y="173"/>
                      </a:lnTo>
                      <a:lnTo>
                        <a:pt x="50" y="173"/>
                      </a:lnTo>
                      <a:lnTo>
                        <a:pt x="46" y="172"/>
                      </a:lnTo>
                      <a:lnTo>
                        <a:pt x="44" y="171"/>
                      </a:lnTo>
                      <a:lnTo>
                        <a:pt x="42" y="169"/>
                      </a:lnTo>
                      <a:lnTo>
                        <a:pt x="40" y="171"/>
                      </a:lnTo>
                      <a:lnTo>
                        <a:pt x="38" y="171"/>
                      </a:lnTo>
                      <a:lnTo>
                        <a:pt x="36" y="166"/>
                      </a:lnTo>
                      <a:lnTo>
                        <a:pt x="36" y="162"/>
                      </a:lnTo>
                      <a:lnTo>
                        <a:pt x="34" y="159"/>
                      </a:lnTo>
                      <a:lnTo>
                        <a:pt x="34" y="156"/>
                      </a:lnTo>
                      <a:lnTo>
                        <a:pt x="33" y="153"/>
                      </a:lnTo>
                      <a:lnTo>
                        <a:pt x="30" y="149"/>
                      </a:lnTo>
                      <a:lnTo>
                        <a:pt x="24" y="144"/>
                      </a:lnTo>
                      <a:lnTo>
                        <a:pt x="21" y="142"/>
                      </a:lnTo>
                      <a:lnTo>
                        <a:pt x="20" y="139"/>
                      </a:lnTo>
                      <a:lnTo>
                        <a:pt x="21" y="137"/>
                      </a:lnTo>
                      <a:lnTo>
                        <a:pt x="21" y="135"/>
                      </a:lnTo>
                      <a:lnTo>
                        <a:pt x="22" y="133"/>
                      </a:lnTo>
                      <a:lnTo>
                        <a:pt x="22" y="131"/>
                      </a:lnTo>
                      <a:lnTo>
                        <a:pt x="21" y="129"/>
                      </a:lnTo>
                      <a:lnTo>
                        <a:pt x="20" y="126"/>
                      </a:lnTo>
                      <a:lnTo>
                        <a:pt x="18" y="124"/>
                      </a:lnTo>
                      <a:lnTo>
                        <a:pt x="16" y="123"/>
                      </a:lnTo>
                      <a:lnTo>
                        <a:pt x="13" y="121"/>
                      </a:lnTo>
                      <a:lnTo>
                        <a:pt x="12" y="120"/>
                      </a:lnTo>
                      <a:lnTo>
                        <a:pt x="10" y="117"/>
                      </a:lnTo>
                      <a:lnTo>
                        <a:pt x="8" y="113"/>
                      </a:lnTo>
                      <a:lnTo>
                        <a:pt x="7" y="111"/>
                      </a:lnTo>
                      <a:lnTo>
                        <a:pt x="2" y="108"/>
                      </a:lnTo>
                      <a:lnTo>
                        <a:pt x="0" y="107"/>
                      </a:lnTo>
                      <a:lnTo>
                        <a:pt x="0" y="103"/>
                      </a:lnTo>
                      <a:lnTo>
                        <a:pt x="1" y="100"/>
                      </a:lnTo>
                      <a:lnTo>
                        <a:pt x="7" y="100"/>
                      </a:lnTo>
                      <a:lnTo>
                        <a:pt x="10" y="101"/>
                      </a:lnTo>
                      <a:lnTo>
                        <a:pt x="15" y="103"/>
                      </a:lnTo>
                      <a:lnTo>
                        <a:pt x="19" y="103"/>
                      </a:lnTo>
                      <a:lnTo>
                        <a:pt x="20" y="103"/>
                      </a:lnTo>
                      <a:lnTo>
                        <a:pt x="24" y="101"/>
                      </a:lnTo>
                      <a:lnTo>
                        <a:pt x="26" y="101"/>
                      </a:lnTo>
                      <a:lnTo>
                        <a:pt x="30" y="102"/>
                      </a:lnTo>
                      <a:lnTo>
                        <a:pt x="33" y="101"/>
                      </a:lnTo>
                      <a:lnTo>
                        <a:pt x="34" y="101"/>
                      </a:lnTo>
                      <a:lnTo>
                        <a:pt x="37" y="99"/>
                      </a:lnTo>
                      <a:lnTo>
                        <a:pt x="38" y="97"/>
                      </a:lnTo>
                      <a:lnTo>
                        <a:pt x="42" y="97"/>
                      </a:lnTo>
                      <a:lnTo>
                        <a:pt x="43" y="97"/>
                      </a:lnTo>
                      <a:lnTo>
                        <a:pt x="45" y="96"/>
                      </a:lnTo>
                      <a:lnTo>
                        <a:pt x="46" y="94"/>
                      </a:lnTo>
                      <a:lnTo>
                        <a:pt x="48" y="90"/>
                      </a:lnTo>
                      <a:lnTo>
                        <a:pt x="46" y="87"/>
                      </a:lnTo>
                      <a:lnTo>
                        <a:pt x="46" y="83"/>
                      </a:lnTo>
                      <a:lnTo>
                        <a:pt x="46" y="82"/>
                      </a:lnTo>
                      <a:lnTo>
                        <a:pt x="49" y="79"/>
                      </a:lnTo>
                      <a:lnTo>
                        <a:pt x="50" y="77"/>
                      </a:lnTo>
                      <a:lnTo>
                        <a:pt x="52" y="75"/>
                      </a:lnTo>
                      <a:lnTo>
                        <a:pt x="52" y="72"/>
                      </a:lnTo>
                      <a:lnTo>
                        <a:pt x="54" y="70"/>
                      </a:lnTo>
                      <a:lnTo>
                        <a:pt x="52" y="66"/>
                      </a:lnTo>
                      <a:lnTo>
                        <a:pt x="51" y="63"/>
                      </a:lnTo>
                      <a:lnTo>
                        <a:pt x="50" y="60"/>
                      </a:lnTo>
                      <a:lnTo>
                        <a:pt x="50" y="54"/>
                      </a:lnTo>
                      <a:lnTo>
                        <a:pt x="49" y="52"/>
                      </a:lnTo>
                      <a:lnTo>
                        <a:pt x="49" y="48"/>
                      </a:lnTo>
                      <a:lnTo>
                        <a:pt x="50" y="45"/>
                      </a:lnTo>
                      <a:lnTo>
                        <a:pt x="51" y="41"/>
                      </a:lnTo>
                      <a:lnTo>
                        <a:pt x="52" y="39"/>
                      </a:lnTo>
                      <a:lnTo>
                        <a:pt x="56" y="35"/>
                      </a:lnTo>
                      <a:lnTo>
                        <a:pt x="58" y="34"/>
                      </a:lnTo>
                      <a:lnTo>
                        <a:pt x="61" y="34"/>
                      </a:lnTo>
                      <a:lnTo>
                        <a:pt x="63" y="33"/>
                      </a:lnTo>
                      <a:lnTo>
                        <a:pt x="64" y="31"/>
                      </a:lnTo>
                      <a:lnTo>
                        <a:pt x="66" y="24"/>
                      </a:lnTo>
                      <a:lnTo>
                        <a:pt x="68" y="22"/>
                      </a:lnTo>
                      <a:lnTo>
                        <a:pt x="70" y="21"/>
                      </a:lnTo>
                      <a:lnTo>
                        <a:pt x="73" y="18"/>
                      </a:lnTo>
                      <a:lnTo>
                        <a:pt x="75" y="16"/>
                      </a:lnTo>
                      <a:lnTo>
                        <a:pt x="78" y="13"/>
                      </a:lnTo>
                      <a:lnTo>
                        <a:pt x="80" y="11"/>
                      </a:lnTo>
                      <a:lnTo>
                        <a:pt x="81" y="6"/>
                      </a:lnTo>
                      <a:lnTo>
                        <a:pt x="82" y="3"/>
                      </a:lnTo>
                      <a:lnTo>
                        <a:pt x="85" y="1"/>
                      </a:lnTo>
                      <a:lnTo>
                        <a:pt x="88" y="1"/>
                      </a:lnTo>
                      <a:lnTo>
                        <a:pt x="90" y="0"/>
                      </a:lnTo>
                      <a:lnTo>
                        <a:pt x="93" y="3"/>
                      </a:lnTo>
                      <a:lnTo>
                        <a:pt x="96" y="5"/>
                      </a:lnTo>
                      <a:lnTo>
                        <a:pt x="99" y="7"/>
                      </a:lnTo>
                      <a:lnTo>
                        <a:pt x="100" y="7"/>
                      </a:lnTo>
                      <a:lnTo>
                        <a:pt x="104" y="7"/>
                      </a:lnTo>
                      <a:lnTo>
                        <a:pt x="106" y="6"/>
                      </a:lnTo>
                      <a:lnTo>
                        <a:pt x="110" y="6"/>
                      </a:lnTo>
                      <a:lnTo>
                        <a:pt x="111" y="6"/>
                      </a:lnTo>
                      <a:lnTo>
                        <a:pt x="112" y="9"/>
                      </a:lnTo>
                      <a:lnTo>
                        <a:pt x="114" y="16"/>
                      </a:lnTo>
                      <a:lnTo>
                        <a:pt x="115" y="17"/>
                      </a:lnTo>
                      <a:lnTo>
                        <a:pt x="117" y="18"/>
                      </a:lnTo>
                      <a:lnTo>
                        <a:pt x="120" y="19"/>
                      </a:lnTo>
                      <a:lnTo>
                        <a:pt x="122" y="19"/>
                      </a:lnTo>
                      <a:lnTo>
                        <a:pt x="123" y="17"/>
                      </a:lnTo>
                      <a:lnTo>
                        <a:pt x="124" y="16"/>
                      </a:lnTo>
                      <a:lnTo>
                        <a:pt x="130" y="17"/>
                      </a:lnTo>
                      <a:lnTo>
                        <a:pt x="133" y="16"/>
                      </a:lnTo>
                      <a:lnTo>
                        <a:pt x="136" y="13"/>
                      </a:lnTo>
                      <a:lnTo>
                        <a:pt x="138" y="12"/>
                      </a:lnTo>
                      <a:lnTo>
                        <a:pt x="139" y="9"/>
                      </a:lnTo>
                      <a:lnTo>
                        <a:pt x="140" y="7"/>
                      </a:lnTo>
                      <a:lnTo>
                        <a:pt x="145" y="9"/>
                      </a:lnTo>
                      <a:lnTo>
                        <a:pt x="148" y="10"/>
                      </a:lnTo>
                      <a:lnTo>
                        <a:pt x="153" y="12"/>
                      </a:lnTo>
                      <a:lnTo>
                        <a:pt x="154" y="13"/>
                      </a:lnTo>
                      <a:lnTo>
                        <a:pt x="154" y="16"/>
                      </a:lnTo>
                      <a:lnTo>
                        <a:pt x="156" y="19"/>
                      </a:lnTo>
                      <a:lnTo>
                        <a:pt x="156" y="23"/>
                      </a:lnTo>
                      <a:lnTo>
                        <a:pt x="157" y="25"/>
                      </a:lnTo>
                      <a:lnTo>
                        <a:pt x="158" y="27"/>
                      </a:lnTo>
                      <a:lnTo>
                        <a:pt x="154" y="30"/>
                      </a:lnTo>
                      <a:lnTo>
                        <a:pt x="147" y="35"/>
                      </a:lnTo>
                      <a:lnTo>
                        <a:pt x="142" y="42"/>
                      </a:lnTo>
                      <a:lnTo>
                        <a:pt x="135" y="55"/>
                      </a:lnTo>
                      <a:lnTo>
                        <a:pt x="124" y="73"/>
                      </a:lnTo>
                      <a:lnTo>
                        <a:pt x="115" y="94"/>
                      </a:lnTo>
                      <a:lnTo>
                        <a:pt x="106" y="117"/>
                      </a:lnTo>
                      <a:lnTo>
                        <a:pt x="102" y="121"/>
                      </a:lnTo>
                      <a:lnTo>
                        <a:pt x="92" y="150"/>
                      </a:lnTo>
                      <a:lnTo>
                        <a:pt x="92" y="154"/>
                      </a:lnTo>
                      <a:lnTo>
                        <a:pt x="94" y="159"/>
                      </a:lnTo>
                      <a:lnTo>
                        <a:pt x="94" y="162"/>
                      </a:lnTo>
                      <a:lnTo>
                        <a:pt x="91" y="178"/>
                      </a:lnTo>
                      <a:lnTo>
                        <a:pt x="85" y="189"/>
                      </a:lnTo>
                      <a:lnTo>
                        <a:pt x="82" y="193"/>
                      </a:lnTo>
                      <a:lnTo>
                        <a:pt x="81" y="197"/>
                      </a:lnTo>
                      <a:lnTo>
                        <a:pt x="78" y="207"/>
                      </a:lnTo>
                      <a:lnTo>
                        <a:pt x="69" y="217"/>
                      </a:lnTo>
                      <a:lnTo>
                        <a:pt x="66" y="219"/>
                      </a:lnTo>
                      <a:lnTo>
                        <a:pt x="62" y="216"/>
                      </a:lnTo>
                      <a:lnTo>
                        <a:pt x="57" y="209"/>
                      </a:lnTo>
                      <a:lnTo>
                        <a:pt x="52" y="203"/>
                      </a:lnTo>
                      <a:lnTo>
                        <a:pt x="50" y="203"/>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69" name="Freeform 225"/>
                <p:cNvSpPr>
                  <a:spLocks/>
                </p:cNvSpPr>
                <p:nvPr/>
              </p:nvSpPr>
              <p:spPr bwMode="auto">
                <a:xfrm rot="1627522">
                  <a:off x="1248" y="3219"/>
                  <a:ext cx="173" cy="256"/>
                </a:xfrm>
                <a:custGeom>
                  <a:avLst/>
                  <a:gdLst>
                    <a:gd name="T0" fmla="*/ 136 w 140"/>
                    <a:gd name="T1" fmla="*/ 112 h 172"/>
                    <a:gd name="T2" fmla="*/ 139 w 140"/>
                    <a:gd name="T3" fmla="*/ 101 h 172"/>
                    <a:gd name="T4" fmla="*/ 136 w 140"/>
                    <a:gd name="T5" fmla="*/ 88 h 172"/>
                    <a:gd name="T6" fmla="*/ 128 w 140"/>
                    <a:gd name="T7" fmla="*/ 86 h 172"/>
                    <a:gd name="T8" fmla="*/ 122 w 140"/>
                    <a:gd name="T9" fmla="*/ 86 h 172"/>
                    <a:gd name="T10" fmla="*/ 118 w 140"/>
                    <a:gd name="T11" fmla="*/ 74 h 172"/>
                    <a:gd name="T12" fmla="*/ 114 w 140"/>
                    <a:gd name="T13" fmla="*/ 64 h 172"/>
                    <a:gd name="T14" fmla="*/ 104 w 140"/>
                    <a:gd name="T15" fmla="*/ 54 h 172"/>
                    <a:gd name="T16" fmla="*/ 106 w 140"/>
                    <a:gd name="T17" fmla="*/ 48 h 172"/>
                    <a:gd name="T18" fmla="*/ 104 w 140"/>
                    <a:gd name="T19" fmla="*/ 41 h 172"/>
                    <a:gd name="T20" fmla="*/ 97 w 140"/>
                    <a:gd name="T21" fmla="*/ 36 h 172"/>
                    <a:gd name="T22" fmla="*/ 92 w 140"/>
                    <a:gd name="T23" fmla="*/ 28 h 172"/>
                    <a:gd name="T24" fmla="*/ 84 w 140"/>
                    <a:gd name="T25" fmla="*/ 22 h 172"/>
                    <a:gd name="T26" fmla="*/ 82 w 140"/>
                    <a:gd name="T27" fmla="*/ 11 h 172"/>
                    <a:gd name="T28" fmla="*/ 76 w 140"/>
                    <a:gd name="T29" fmla="*/ 2 h 172"/>
                    <a:gd name="T30" fmla="*/ 69 w 140"/>
                    <a:gd name="T31" fmla="*/ 4 h 172"/>
                    <a:gd name="T32" fmla="*/ 57 w 140"/>
                    <a:gd name="T33" fmla="*/ 8 h 172"/>
                    <a:gd name="T34" fmla="*/ 45 w 140"/>
                    <a:gd name="T35" fmla="*/ 5 h 172"/>
                    <a:gd name="T36" fmla="*/ 34 w 140"/>
                    <a:gd name="T37" fmla="*/ 11 h 172"/>
                    <a:gd name="T38" fmla="*/ 18 w 140"/>
                    <a:gd name="T39" fmla="*/ 22 h 172"/>
                    <a:gd name="T40" fmla="*/ 18 w 140"/>
                    <a:gd name="T41" fmla="*/ 45 h 172"/>
                    <a:gd name="T42" fmla="*/ 13 w 140"/>
                    <a:gd name="T43" fmla="*/ 54 h 172"/>
                    <a:gd name="T44" fmla="*/ 22 w 140"/>
                    <a:gd name="T45" fmla="*/ 70 h 172"/>
                    <a:gd name="T46" fmla="*/ 27 w 140"/>
                    <a:gd name="T47" fmla="*/ 82 h 172"/>
                    <a:gd name="T48" fmla="*/ 24 w 140"/>
                    <a:gd name="T49" fmla="*/ 105 h 172"/>
                    <a:gd name="T50" fmla="*/ 4 w 140"/>
                    <a:gd name="T51" fmla="*/ 113 h 172"/>
                    <a:gd name="T52" fmla="*/ 6 w 140"/>
                    <a:gd name="T53" fmla="*/ 129 h 172"/>
                    <a:gd name="T54" fmla="*/ 19 w 140"/>
                    <a:gd name="T55" fmla="*/ 138 h 172"/>
                    <a:gd name="T56" fmla="*/ 39 w 140"/>
                    <a:gd name="T57" fmla="*/ 141 h 172"/>
                    <a:gd name="T58" fmla="*/ 54 w 140"/>
                    <a:gd name="T59" fmla="*/ 153 h 172"/>
                    <a:gd name="T60" fmla="*/ 66 w 140"/>
                    <a:gd name="T61" fmla="*/ 153 h 172"/>
                    <a:gd name="T62" fmla="*/ 63 w 140"/>
                    <a:gd name="T63" fmla="*/ 135 h 172"/>
                    <a:gd name="T64" fmla="*/ 55 w 140"/>
                    <a:gd name="T65" fmla="*/ 116 h 172"/>
                    <a:gd name="T66" fmla="*/ 57 w 140"/>
                    <a:gd name="T67" fmla="*/ 99 h 172"/>
                    <a:gd name="T68" fmla="*/ 63 w 140"/>
                    <a:gd name="T69" fmla="*/ 86 h 172"/>
                    <a:gd name="T70" fmla="*/ 80 w 140"/>
                    <a:gd name="T71" fmla="*/ 76 h 172"/>
                    <a:gd name="T72" fmla="*/ 85 w 140"/>
                    <a:gd name="T73" fmla="*/ 93 h 172"/>
                    <a:gd name="T74" fmla="*/ 80 w 140"/>
                    <a:gd name="T75" fmla="*/ 96 h 172"/>
                    <a:gd name="T76" fmla="*/ 72 w 140"/>
                    <a:gd name="T77" fmla="*/ 86 h 172"/>
                    <a:gd name="T78" fmla="*/ 66 w 140"/>
                    <a:gd name="T79" fmla="*/ 89 h 172"/>
                    <a:gd name="T80" fmla="*/ 67 w 140"/>
                    <a:gd name="T81" fmla="*/ 99 h 172"/>
                    <a:gd name="T82" fmla="*/ 73 w 140"/>
                    <a:gd name="T83" fmla="*/ 111 h 172"/>
                    <a:gd name="T84" fmla="*/ 82 w 140"/>
                    <a:gd name="T85" fmla="*/ 140 h 172"/>
                    <a:gd name="T86" fmla="*/ 76 w 140"/>
                    <a:gd name="T87" fmla="*/ 149 h 172"/>
                    <a:gd name="T88" fmla="*/ 67 w 140"/>
                    <a:gd name="T89" fmla="*/ 162 h 172"/>
                    <a:gd name="T90" fmla="*/ 63 w 140"/>
                    <a:gd name="T91" fmla="*/ 172 h 172"/>
                    <a:gd name="T92" fmla="*/ 93 w 140"/>
                    <a:gd name="T93" fmla="*/ 165 h 172"/>
                    <a:gd name="T94" fmla="*/ 109 w 140"/>
                    <a:gd name="T95" fmla="*/ 152 h 172"/>
                    <a:gd name="T96" fmla="*/ 124 w 140"/>
                    <a:gd name="T97" fmla="*/ 147 h 172"/>
                    <a:gd name="T98" fmla="*/ 122 w 140"/>
                    <a:gd name="T99" fmla="*/ 131 h 172"/>
                    <a:gd name="T100" fmla="*/ 117 w 140"/>
                    <a:gd name="T101" fmla="*/ 122 h 172"/>
                    <a:gd name="T102" fmla="*/ 134 w 140"/>
                    <a:gd name="T103" fmla="*/ 118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72">
                      <a:moveTo>
                        <a:pt x="134" y="118"/>
                      </a:moveTo>
                      <a:lnTo>
                        <a:pt x="135" y="114"/>
                      </a:lnTo>
                      <a:lnTo>
                        <a:pt x="136" y="112"/>
                      </a:lnTo>
                      <a:lnTo>
                        <a:pt x="139" y="108"/>
                      </a:lnTo>
                      <a:lnTo>
                        <a:pt x="140" y="105"/>
                      </a:lnTo>
                      <a:lnTo>
                        <a:pt x="139" y="101"/>
                      </a:lnTo>
                      <a:lnTo>
                        <a:pt x="139" y="94"/>
                      </a:lnTo>
                      <a:lnTo>
                        <a:pt x="138" y="89"/>
                      </a:lnTo>
                      <a:lnTo>
                        <a:pt x="136" y="88"/>
                      </a:lnTo>
                      <a:lnTo>
                        <a:pt x="134" y="88"/>
                      </a:lnTo>
                      <a:lnTo>
                        <a:pt x="130" y="87"/>
                      </a:lnTo>
                      <a:lnTo>
                        <a:pt x="128" y="86"/>
                      </a:lnTo>
                      <a:lnTo>
                        <a:pt x="126" y="84"/>
                      </a:lnTo>
                      <a:lnTo>
                        <a:pt x="124" y="86"/>
                      </a:lnTo>
                      <a:lnTo>
                        <a:pt x="122" y="86"/>
                      </a:lnTo>
                      <a:lnTo>
                        <a:pt x="120" y="81"/>
                      </a:lnTo>
                      <a:lnTo>
                        <a:pt x="120" y="77"/>
                      </a:lnTo>
                      <a:lnTo>
                        <a:pt x="118" y="74"/>
                      </a:lnTo>
                      <a:lnTo>
                        <a:pt x="118" y="71"/>
                      </a:lnTo>
                      <a:lnTo>
                        <a:pt x="117" y="68"/>
                      </a:lnTo>
                      <a:lnTo>
                        <a:pt x="114" y="64"/>
                      </a:lnTo>
                      <a:lnTo>
                        <a:pt x="108" y="59"/>
                      </a:lnTo>
                      <a:lnTo>
                        <a:pt x="105" y="57"/>
                      </a:lnTo>
                      <a:lnTo>
                        <a:pt x="104" y="54"/>
                      </a:lnTo>
                      <a:lnTo>
                        <a:pt x="105" y="52"/>
                      </a:lnTo>
                      <a:lnTo>
                        <a:pt x="105" y="50"/>
                      </a:lnTo>
                      <a:lnTo>
                        <a:pt x="106" y="48"/>
                      </a:lnTo>
                      <a:lnTo>
                        <a:pt x="106" y="46"/>
                      </a:lnTo>
                      <a:lnTo>
                        <a:pt x="105" y="44"/>
                      </a:lnTo>
                      <a:lnTo>
                        <a:pt x="104" y="41"/>
                      </a:lnTo>
                      <a:lnTo>
                        <a:pt x="102" y="39"/>
                      </a:lnTo>
                      <a:lnTo>
                        <a:pt x="100" y="38"/>
                      </a:lnTo>
                      <a:lnTo>
                        <a:pt x="97" y="36"/>
                      </a:lnTo>
                      <a:lnTo>
                        <a:pt x="96" y="35"/>
                      </a:lnTo>
                      <a:lnTo>
                        <a:pt x="94" y="32"/>
                      </a:lnTo>
                      <a:lnTo>
                        <a:pt x="92" y="28"/>
                      </a:lnTo>
                      <a:lnTo>
                        <a:pt x="91" y="26"/>
                      </a:lnTo>
                      <a:lnTo>
                        <a:pt x="86" y="23"/>
                      </a:lnTo>
                      <a:lnTo>
                        <a:pt x="84" y="22"/>
                      </a:lnTo>
                      <a:lnTo>
                        <a:pt x="84" y="18"/>
                      </a:lnTo>
                      <a:lnTo>
                        <a:pt x="85" y="15"/>
                      </a:lnTo>
                      <a:lnTo>
                        <a:pt x="82" y="11"/>
                      </a:lnTo>
                      <a:lnTo>
                        <a:pt x="80" y="8"/>
                      </a:lnTo>
                      <a:lnTo>
                        <a:pt x="78" y="4"/>
                      </a:lnTo>
                      <a:lnTo>
                        <a:pt x="76" y="2"/>
                      </a:lnTo>
                      <a:lnTo>
                        <a:pt x="74" y="0"/>
                      </a:lnTo>
                      <a:lnTo>
                        <a:pt x="72" y="2"/>
                      </a:lnTo>
                      <a:lnTo>
                        <a:pt x="69" y="4"/>
                      </a:lnTo>
                      <a:lnTo>
                        <a:pt x="66" y="5"/>
                      </a:lnTo>
                      <a:lnTo>
                        <a:pt x="62" y="6"/>
                      </a:lnTo>
                      <a:lnTo>
                        <a:pt x="57" y="8"/>
                      </a:lnTo>
                      <a:lnTo>
                        <a:pt x="51" y="9"/>
                      </a:lnTo>
                      <a:lnTo>
                        <a:pt x="49" y="8"/>
                      </a:lnTo>
                      <a:lnTo>
                        <a:pt x="45" y="5"/>
                      </a:lnTo>
                      <a:lnTo>
                        <a:pt x="44" y="2"/>
                      </a:lnTo>
                      <a:lnTo>
                        <a:pt x="42" y="5"/>
                      </a:lnTo>
                      <a:lnTo>
                        <a:pt x="34" y="11"/>
                      </a:lnTo>
                      <a:lnTo>
                        <a:pt x="27" y="15"/>
                      </a:lnTo>
                      <a:lnTo>
                        <a:pt x="21" y="17"/>
                      </a:lnTo>
                      <a:lnTo>
                        <a:pt x="18" y="22"/>
                      </a:lnTo>
                      <a:lnTo>
                        <a:pt x="16" y="28"/>
                      </a:lnTo>
                      <a:lnTo>
                        <a:pt x="18" y="42"/>
                      </a:lnTo>
                      <a:lnTo>
                        <a:pt x="18" y="45"/>
                      </a:lnTo>
                      <a:lnTo>
                        <a:pt x="16" y="47"/>
                      </a:lnTo>
                      <a:lnTo>
                        <a:pt x="15" y="51"/>
                      </a:lnTo>
                      <a:lnTo>
                        <a:pt x="13" y="54"/>
                      </a:lnTo>
                      <a:lnTo>
                        <a:pt x="12" y="58"/>
                      </a:lnTo>
                      <a:lnTo>
                        <a:pt x="15" y="64"/>
                      </a:lnTo>
                      <a:lnTo>
                        <a:pt x="22" y="70"/>
                      </a:lnTo>
                      <a:lnTo>
                        <a:pt x="24" y="72"/>
                      </a:lnTo>
                      <a:lnTo>
                        <a:pt x="26" y="76"/>
                      </a:lnTo>
                      <a:lnTo>
                        <a:pt x="27" y="82"/>
                      </a:lnTo>
                      <a:lnTo>
                        <a:pt x="27" y="93"/>
                      </a:lnTo>
                      <a:lnTo>
                        <a:pt x="26" y="100"/>
                      </a:lnTo>
                      <a:lnTo>
                        <a:pt x="24" y="105"/>
                      </a:lnTo>
                      <a:lnTo>
                        <a:pt x="15" y="106"/>
                      </a:lnTo>
                      <a:lnTo>
                        <a:pt x="0" y="107"/>
                      </a:lnTo>
                      <a:lnTo>
                        <a:pt x="4" y="113"/>
                      </a:lnTo>
                      <a:lnTo>
                        <a:pt x="8" y="120"/>
                      </a:lnTo>
                      <a:lnTo>
                        <a:pt x="8" y="124"/>
                      </a:lnTo>
                      <a:lnTo>
                        <a:pt x="6" y="129"/>
                      </a:lnTo>
                      <a:lnTo>
                        <a:pt x="6" y="131"/>
                      </a:lnTo>
                      <a:lnTo>
                        <a:pt x="16" y="137"/>
                      </a:lnTo>
                      <a:lnTo>
                        <a:pt x="19" y="138"/>
                      </a:lnTo>
                      <a:lnTo>
                        <a:pt x="25" y="138"/>
                      </a:lnTo>
                      <a:lnTo>
                        <a:pt x="36" y="140"/>
                      </a:lnTo>
                      <a:lnTo>
                        <a:pt x="39" y="141"/>
                      </a:lnTo>
                      <a:lnTo>
                        <a:pt x="44" y="149"/>
                      </a:lnTo>
                      <a:lnTo>
                        <a:pt x="46" y="152"/>
                      </a:lnTo>
                      <a:lnTo>
                        <a:pt x="54" y="153"/>
                      </a:lnTo>
                      <a:lnTo>
                        <a:pt x="57" y="153"/>
                      </a:lnTo>
                      <a:lnTo>
                        <a:pt x="63" y="155"/>
                      </a:lnTo>
                      <a:lnTo>
                        <a:pt x="66" y="153"/>
                      </a:lnTo>
                      <a:lnTo>
                        <a:pt x="67" y="143"/>
                      </a:lnTo>
                      <a:lnTo>
                        <a:pt x="66" y="138"/>
                      </a:lnTo>
                      <a:lnTo>
                        <a:pt x="63" y="135"/>
                      </a:lnTo>
                      <a:lnTo>
                        <a:pt x="57" y="128"/>
                      </a:lnTo>
                      <a:lnTo>
                        <a:pt x="56" y="122"/>
                      </a:lnTo>
                      <a:lnTo>
                        <a:pt x="55" y="116"/>
                      </a:lnTo>
                      <a:lnTo>
                        <a:pt x="54" y="106"/>
                      </a:lnTo>
                      <a:lnTo>
                        <a:pt x="54" y="102"/>
                      </a:lnTo>
                      <a:lnTo>
                        <a:pt x="57" y="99"/>
                      </a:lnTo>
                      <a:lnTo>
                        <a:pt x="61" y="95"/>
                      </a:lnTo>
                      <a:lnTo>
                        <a:pt x="62" y="93"/>
                      </a:lnTo>
                      <a:lnTo>
                        <a:pt x="63" y="86"/>
                      </a:lnTo>
                      <a:lnTo>
                        <a:pt x="69" y="78"/>
                      </a:lnTo>
                      <a:lnTo>
                        <a:pt x="74" y="76"/>
                      </a:lnTo>
                      <a:lnTo>
                        <a:pt x="80" y="76"/>
                      </a:lnTo>
                      <a:lnTo>
                        <a:pt x="86" y="81"/>
                      </a:lnTo>
                      <a:lnTo>
                        <a:pt x="88" y="86"/>
                      </a:lnTo>
                      <a:lnTo>
                        <a:pt x="85" y="93"/>
                      </a:lnTo>
                      <a:lnTo>
                        <a:pt x="82" y="98"/>
                      </a:lnTo>
                      <a:lnTo>
                        <a:pt x="81" y="99"/>
                      </a:lnTo>
                      <a:lnTo>
                        <a:pt x="80" y="96"/>
                      </a:lnTo>
                      <a:lnTo>
                        <a:pt x="79" y="90"/>
                      </a:lnTo>
                      <a:lnTo>
                        <a:pt x="76" y="87"/>
                      </a:lnTo>
                      <a:lnTo>
                        <a:pt x="72" y="86"/>
                      </a:lnTo>
                      <a:lnTo>
                        <a:pt x="68" y="87"/>
                      </a:lnTo>
                      <a:lnTo>
                        <a:pt x="67" y="87"/>
                      </a:lnTo>
                      <a:lnTo>
                        <a:pt x="66" y="89"/>
                      </a:lnTo>
                      <a:lnTo>
                        <a:pt x="64" y="92"/>
                      </a:lnTo>
                      <a:lnTo>
                        <a:pt x="64" y="94"/>
                      </a:lnTo>
                      <a:lnTo>
                        <a:pt x="67" y="99"/>
                      </a:lnTo>
                      <a:lnTo>
                        <a:pt x="70" y="105"/>
                      </a:lnTo>
                      <a:lnTo>
                        <a:pt x="72" y="107"/>
                      </a:lnTo>
                      <a:lnTo>
                        <a:pt x="73" y="111"/>
                      </a:lnTo>
                      <a:lnTo>
                        <a:pt x="78" y="119"/>
                      </a:lnTo>
                      <a:lnTo>
                        <a:pt x="81" y="131"/>
                      </a:lnTo>
                      <a:lnTo>
                        <a:pt x="82" y="140"/>
                      </a:lnTo>
                      <a:lnTo>
                        <a:pt x="80" y="143"/>
                      </a:lnTo>
                      <a:lnTo>
                        <a:pt x="79" y="146"/>
                      </a:lnTo>
                      <a:lnTo>
                        <a:pt x="76" y="149"/>
                      </a:lnTo>
                      <a:lnTo>
                        <a:pt x="75" y="152"/>
                      </a:lnTo>
                      <a:lnTo>
                        <a:pt x="72" y="156"/>
                      </a:lnTo>
                      <a:lnTo>
                        <a:pt x="67" y="162"/>
                      </a:lnTo>
                      <a:lnTo>
                        <a:pt x="58" y="166"/>
                      </a:lnTo>
                      <a:lnTo>
                        <a:pt x="60" y="170"/>
                      </a:lnTo>
                      <a:lnTo>
                        <a:pt x="63" y="172"/>
                      </a:lnTo>
                      <a:lnTo>
                        <a:pt x="70" y="171"/>
                      </a:lnTo>
                      <a:lnTo>
                        <a:pt x="79" y="167"/>
                      </a:lnTo>
                      <a:lnTo>
                        <a:pt x="93" y="165"/>
                      </a:lnTo>
                      <a:lnTo>
                        <a:pt x="97" y="164"/>
                      </a:lnTo>
                      <a:lnTo>
                        <a:pt x="105" y="155"/>
                      </a:lnTo>
                      <a:lnTo>
                        <a:pt x="109" y="152"/>
                      </a:lnTo>
                      <a:lnTo>
                        <a:pt x="112" y="150"/>
                      </a:lnTo>
                      <a:lnTo>
                        <a:pt x="122" y="149"/>
                      </a:lnTo>
                      <a:lnTo>
                        <a:pt x="124" y="147"/>
                      </a:lnTo>
                      <a:lnTo>
                        <a:pt x="126" y="142"/>
                      </a:lnTo>
                      <a:lnTo>
                        <a:pt x="124" y="135"/>
                      </a:lnTo>
                      <a:lnTo>
                        <a:pt x="122" y="131"/>
                      </a:lnTo>
                      <a:lnTo>
                        <a:pt x="117" y="130"/>
                      </a:lnTo>
                      <a:lnTo>
                        <a:pt x="115" y="126"/>
                      </a:lnTo>
                      <a:lnTo>
                        <a:pt x="117" y="122"/>
                      </a:lnTo>
                      <a:lnTo>
                        <a:pt x="122" y="119"/>
                      </a:lnTo>
                      <a:lnTo>
                        <a:pt x="130" y="117"/>
                      </a:lnTo>
                      <a:lnTo>
                        <a:pt x="134" y="118"/>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70" name="Freeform 226"/>
                <p:cNvSpPr>
                  <a:spLocks/>
                </p:cNvSpPr>
                <p:nvPr/>
              </p:nvSpPr>
              <p:spPr bwMode="auto">
                <a:xfrm rot="1627522">
                  <a:off x="730" y="3817"/>
                  <a:ext cx="102" cy="86"/>
                </a:xfrm>
                <a:custGeom>
                  <a:avLst/>
                  <a:gdLst>
                    <a:gd name="T0" fmla="*/ 36 w 80"/>
                    <a:gd name="T1" fmla="*/ 13 h 59"/>
                    <a:gd name="T2" fmla="*/ 38 w 80"/>
                    <a:gd name="T3" fmla="*/ 12 h 59"/>
                    <a:gd name="T4" fmla="*/ 44 w 80"/>
                    <a:gd name="T5" fmla="*/ 10 h 59"/>
                    <a:gd name="T6" fmla="*/ 51 w 80"/>
                    <a:gd name="T7" fmla="*/ 7 h 59"/>
                    <a:gd name="T8" fmla="*/ 59 w 80"/>
                    <a:gd name="T9" fmla="*/ 5 h 59"/>
                    <a:gd name="T10" fmla="*/ 61 w 80"/>
                    <a:gd name="T11" fmla="*/ 6 h 59"/>
                    <a:gd name="T12" fmla="*/ 63 w 80"/>
                    <a:gd name="T13" fmla="*/ 10 h 59"/>
                    <a:gd name="T14" fmla="*/ 67 w 80"/>
                    <a:gd name="T15" fmla="*/ 12 h 59"/>
                    <a:gd name="T16" fmla="*/ 69 w 80"/>
                    <a:gd name="T17" fmla="*/ 12 h 59"/>
                    <a:gd name="T18" fmla="*/ 71 w 80"/>
                    <a:gd name="T19" fmla="*/ 10 h 59"/>
                    <a:gd name="T20" fmla="*/ 71 w 80"/>
                    <a:gd name="T21" fmla="*/ 7 h 59"/>
                    <a:gd name="T22" fmla="*/ 71 w 80"/>
                    <a:gd name="T23" fmla="*/ 4 h 59"/>
                    <a:gd name="T24" fmla="*/ 72 w 80"/>
                    <a:gd name="T25" fmla="*/ 3 h 59"/>
                    <a:gd name="T26" fmla="*/ 73 w 80"/>
                    <a:gd name="T27" fmla="*/ 0 h 59"/>
                    <a:gd name="T28" fmla="*/ 77 w 80"/>
                    <a:gd name="T29" fmla="*/ 1 h 59"/>
                    <a:gd name="T30" fmla="*/ 78 w 80"/>
                    <a:gd name="T31" fmla="*/ 4 h 59"/>
                    <a:gd name="T32" fmla="*/ 79 w 80"/>
                    <a:gd name="T33" fmla="*/ 9 h 59"/>
                    <a:gd name="T34" fmla="*/ 80 w 80"/>
                    <a:gd name="T35" fmla="*/ 11 h 59"/>
                    <a:gd name="T36" fmla="*/ 79 w 80"/>
                    <a:gd name="T37" fmla="*/ 13 h 59"/>
                    <a:gd name="T38" fmla="*/ 79 w 80"/>
                    <a:gd name="T39" fmla="*/ 17 h 59"/>
                    <a:gd name="T40" fmla="*/ 77 w 80"/>
                    <a:gd name="T41" fmla="*/ 23 h 59"/>
                    <a:gd name="T42" fmla="*/ 69 w 80"/>
                    <a:gd name="T43" fmla="*/ 25 h 59"/>
                    <a:gd name="T44" fmla="*/ 67 w 80"/>
                    <a:gd name="T45" fmla="*/ 24 h 59"/>
                    <a:gd name="T46" fmla="*/ 63 w 80"/>
                    <a:gd name="T47" fmla="*/ 24 h 59"/>
                    <a:gd name="T48" fmla="*/ 61 w 80"/>
                    <a:gd name="T49" fmla="*/ 28 h 59"/>
                    <a:gd name="T50" fmla="*/ 59 w 80"/>
                    <a:gd name="T51" fmla="*/ 30 h 59"/>
                    <a:gd name="T52" fmla="*/ 55 w 80"/>
                    <a:gd name="T53" fmla="*/ 31 h 59"/>
                    <a:gd name="T54" fmla="*/ 50 w 80"/>
                    <a:gd name="T55" fmla="*/ 31 h 59"/>
                    <a:gd name="T56" fmla="*/ 47 w 80"/>
                    <a:gd name="T57" fmla="*/ 33 h 59"/>
                    <a:gd name="T58" fmla="*/ 44 w 80"/>
                    <a:gd name="T59" fmla="*/ 36 h 59"/>
                    <a:gd name="T60" fmla="*/ 42 w 80"/>
                    <a:gd name="T61" fmla="*/ 39 h 59"/>
                    <a:gd name="T62" fmla="*/ 39 w 80"/>
                    <a:gd name="T63" fmla="*/ 46 h 59"/>
                    <a:gd name="T64" fmla="*/ 38 w 80"/>
                    <a:gd name="T65" fmla="*/ 48 h 59"/>
                    <a:gd name="T66" fmla="*/ 32 w 80"/>
                    <a:gd name="T67" fmla="*/ 53 h 59"/>
                    <a:gd name="T68" fmla="*/ 24 w 80"/>
                    <a:gd name="T69" fmla="*/ 59 h 59"/>
                    <a:gd name="T70" fmla="*/ 23 w 80"/>
                    <a:gd name="T71" fmla="*/ 58 h 59"/>
                    <a:gd name="T72" fmla="*/ 19 w 80"/>
                    <a:gd name="T73" fmla="*/ 55 h 59"/>
                    <a:gd name="T74" fmla="*/ 18 w 80"/>
                    <a:gd name="T75" fmla="*/ 52 h 59"/>
                    <a:gd name="T76" fmla="*/ 15 w 80"/>
                    <a:gd name="T77" fmla="*/ 48 h 59"/>
                    <a:gd name="T78" fmla="*/ 13 w 80"/>
                    <a:gd name="T79" fmla="*/ 45 h 59"/>
                    <a:gd name="T80" fmla="*/ 11 w 80"/>
                    <a:gd name="T81" fmla="*/ 42 h 59"/>
                    <a:gd name="T82" fmla="*/ 9 w 80"/>
                    <a:gd name="T83" fmla="*/ 39 h 59"/>
                    <a:gd name="T84" fmla="*/ 5 w 80"/>
                    <a:gd name="T85" fmla="*/ 35 h 59"/>
                    <a:gd name="T86" fmla="*/ 0 w 80"/>
                    <a:gd name="T87" fmla="*/ 30 h 59"/>
                    <a:gd name="T88" fmla="*/ 1 w 80"/>
                    <a:gd name="T89" fmla="*/ 28 h 59"/>
                    <a:gd name="T90" fmla="*/ 3 w 80"/>
                    <a:gd name="T91" fmla="*/ 27 h 59"/>
                    <a:gd name="T92" fmla="*/ 8 w 80"/>
                    <a:gd name="T93" fmla="*/ 25 h 59"/>
                    <a:gd name="T94" fmla="*/ 12 w 80"/>
                    <a:gd name="T95" fmla="*/ 24 h 59"/>
                    <a:gd name="T96" fmla="*/ 14 w 80"/>
                    <a:gd name="T97" fmla="*/ 24 h 59"/>
                    <a:gd name="T98" fmla="*/ 17 w 80"/>
                    <a:gd name="T99" fmla="*/ 23 h 59"/>
                    <a:gd name="T100" fmla="*/ 20 w 80"/>
                    <a:gd name="T101" fmla="*/ 21 h 59"/>
                    <a:gd name="T102" fmla="*/ 20 w 80"/>
                    <a:gd name="T103" fmla="*/ 19 h 59"/>
                    <a:gd name="T104" fmla="*/ 21 w 80"/>
                    <a:gd name="T105" fmla="*/ 18 h 59"/>
                    <a:gd name="T106" fmla="*/ 26 w 80"/>
                    <a:gd name="T107" fmla="*/ 16 h 59"/>
                    <a:gd name="T108" fmla="*/ 36 w 80"/>
                    <a:gd name="T109" fmla="*/ 1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0" h="59">
                      <a:moveTo>
                        <a:pt x="36" y="13"/>
                      </a:moveTo>
                      <a:lnTo>
                        <a:pt x="38" y="12"/>
                      </a:lnTo>
                      <a:lnTo>
                        <a:pt x="44" y="10"/>
                      </a:lnTo>
                      <a:lnTo>
                        <a:pt x="51" y="7"/>
                      </a:lnTo>
                      <a:lnTo>
                        <a:pt x="59" y="5"/>
                      </a:lnTo>
                      <a:lnTo>
                        <a:pt x="61" y="6"/>
                      </a:lnTo>
                      <a:lnTo>
                        <a:pt x="63" y="10"/>
                      </a:lnTo>
                      <a:lnTo>
                        <a:pt x="67" y="12"/>
                      </a:lnTo>
                      <a:lnTo>
                        <a:pt x="69" y="12"/>
                      </a:lnTo>
                      <a:lnTo>
                        <a:pt x="71" y="10"/>
                      </a:lnTo>
                      <a:lnTo>
                        <a:pt x="71" y="7"/>
                      </a:lnTo>
                      <a:lnTo>
                        <a:pt x="71" y="4"/>
                      </a:lnTo>
                      <a:lnTo>
                        <a:pt x="72" y="3"/>
                      </a:lnTo>
                      <a:lnTo>
                        <a:pt x="73" y="0"/>
                      </a:lnTo>
                      <a:lnTo>
                        <a:pt x="77" y="1"/>
                      </a:lnTo>
                      <a:lnTo>
                        <a:pt x="78" y="4"/>
                      </a:lnTo>
                      <a:lnTo>
                        <a:pt x="79" y="9"/>
                      </a:lnTo>
                      <a:lnTo>
                        <a:pt x="80" y="11"/>
                      </a:lnTo>
                      <a:lnTo>
                        <a:pt x="79" y="13"/>
                      </a:lnTo>
                      <a:lnTo>
                        <a:pt x="79" y="17"/>
                      </a:lnTo>
                      <a:lnTo>
                        <a:pt x="77" y="23"/>
                      </a:lnTo>
                      <a:lnTo>
                        <a:pt x="69" y="25"/>
                      </a:lnTo>
                      <a:lnTo>
                        <a:pt x="67" y="24"/>
                      </a:lnTo>
                      <a:lnTo>
                        <a:pt x="63" y="24"/>
                      </a:lnTo>
                      <a:lnTo>
                        <a:pt x="61" y="28"/>
                      </a:lnTo>
                      <a:lnTo>
                        <a:pt x="59" y="30"/>
                      </a:lnTo>
                      <a:lnTo>
                        <a:pt x="55" y="31"/>
                      </a:lnTo>
                      <a:lnTo>
                        <a:pt x="50" y="31"/>
                      </a:lnTo>
                      <a:lnTo>
                        <a:pt x="47" y="33"/>
                      </a:lnTo>
                      <a:lnTo>
                        <a:pt x="44" y="36"/>
                      </a:lnTo>
                      <a:lnTo>
                        <a:pt x="42" y="39"/>
                      </a:lnTo>
                      <a:lnTo>
                        <a:pt x="39" y="46"/>
                      </a:lnTo>
                      <a:lnTo>
                        <a:pt x="38" y="48"/>
                      </a:lnTo>
                      <a:lnTo>
                        <a:pt x="32" y="53"/>
                      </a:lnTo>
                      <a:lnTo>
                        <a:pt x="24" y="59"/>
                      </a:lnTo>
                      <a:lnTo>
                        <a:pt x="23" y="58"/>
                      </a:lnTo>
                      <a:lnTo>
                        <a:pt x="19" y="55"/>
                      </a:lnTo>
                      <a:lnTo>
                        <a:pt x="18" y="52"/>
                      </a:lnTo>
                      <a:lnTo>
                        <a:pt x="15" y="48"/>
                      </a:lnTo>
                      <a:lnTo>
                        <a:pt x="13" y="45"/>
                      </a:lnTo>
                      <a:lnTo>
                        <a:pt x="11" y="42"/>
                      </a:lnTo>
                      <a:lnTo>
                        <a:pt x="9" y="39"/>
                      </a:lnTo>
                      <a:lnTo>
                        <a:pt x="5" y="35"/>
                      </a:lnTo>
                      <a:lnTo>
                        <a:pt x="0" y="30"/>
                      </a:lnTo>
                      <a:lnTo>
                        <a:pt x="1" y="28"/>
                      </a:lnTo>
                      <a:lnTo>
                        <a:pt x="3" y="27"/>
                      </a:lnTo>
                      <a:lnTo>
                        <a:pt x="8" y="25"/>
                      </a:lnTo>
                      <a:lnTo>
                        <a:pt x="12" y="24"/>
                      </a:lnTo>
                      <a:lnTo>
                        <a:pt x="14" y="24"/>
                      </a:lnTo>
                      <a:lnTo>
                        <a:pt x="17" y="23"/>
                      </a:lnTo>
                      <a:lnTo>
                        <a:pt x="20" y="21"/>
                      </a:lnTo>
                      <a:lnTo>
                        <a:pt x="20" y="19"/>
                      </a:lnTo>
                      <a:lnTo>
                        <a:pt x="21" y="18"/>
                      </a:lnTo>
                      <a:lnTo>
                        <a:pt x="26" y="16"/>
                      </a:lnTo>
                      <a:lnTo>
                        <a:pt x="36" y="13"/>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71" name="Freeform 227"/>
                <p:cNvSpPr>
                  <a:spLocks/>
                </p:cNvSpPr>
                <p:nvPr/>
              </p:nvSpPr>
              <p:spPr bwMode="auto">
                <a:xfrm rot="1627522">
                  <a:off x="1142" y="3553"/>
                  <a:ext cx="52" cy="59"/>
                </a:xfrm>
                <a:custGeom>
                  <a:avLst/>
                  <a:gdLst>
                    <a:gd name="T0" fmla="*/ 34 w 42"/>
                    <a:gd name="T1" fmla="*/ 6 h 40"/>
                    <a:gd name="T2" fmla="*/ 28 w 42"/>
                    <a:gd name="T3" fmla="*/ 4 h 40"/>
                    <a:gd name="T4" fmla="*/ 22 w 42"/>
                    <a:gd name="T5" fmla="*/ 2 h 40"/>
                    <a:gd name="T6" fmla="*/ 20 w 42"/>
                    <a:gd name="T7" fmla="*/ 2 h 40"/>
                    <a:gd name="T8" fmla="*/ 15 w 42"/>
                    <a:gd name="T9" fmla="*/ 0 h 40"/>
                    <a:gd name="T10" fmla="*/ 11 w 42"/>
                    <a:gd name="T11" fmla="*/ 3 h 40"/>
                    <a:gd name="T12" fmla="*/ 8 w 42"/>
                    <a:gd name="T13" fmla="*/ 4 h 40"/>
                    <a:gd name="T14" fmla="*/ 6 w 42"/>
                    <a:gd name="T15" fmla="*/ 5 h 40"/>
                    <a:gd name="T16" fmla="*/ 3 w 42"/>
                    <a:gd name="T17" fmla="*/ 9 h 40"/>
                    <a:gd name="T18" fmla="*/ 0 w 42"/>
                    <a:gd name="T19" fmla="*/ 12 h 40"/>
                    <a:gd name="T20" fmla="*/ 0 w 42"/>
                    <a:gd name="T21" fmla="*/ 15 h 40"/>
                    <a:gd name="T22" fmla="*/ 2 w 42"/>
                    <a:gd name="T23" fmla="*/ 18 h 40"/>
                    <a:gd name="T24" fmla="*/ 3 w 42"/>
                    <a:gd name="T25" fmla="*/ 22 h 40"/>
                    <a:gd name="T26" fmla="*/ 8 w 42"/>
                    <a:gd name="T27" fmla="*/ 26 h 40"/>
                    <a:gd name="T28" fmla="*/ 12 w 42"/>
                    <a:gd name="T29" fmla="*/ 32 h 40"/>
                    <a:gd name="T30" fmla="*/ 16 w 42"/>
                    <a:gd name="T31" fmla="*/ 35 h 40"/>
                    <a:gd name="T32" fmla="*/ 20 w 42"/>
                    <a:gd name="T33" fmla="*/ 38 h 40"/>
                    <a:gd name="T34" fmla="*/ 22 w 42"/>
                    <a:gd name="T35" fmla="*/ 39 h 40"/>
                    <a:gd name="T36" fmla="*/ 24 w 42"/>
                    <a:gd name="T37" fmla="*/ 40 h 40"/>
                    <a:gd name="T38" fmla="*/ 26 w 42"/>
                    <a:gd name="T39" fmla="*/ 39 h 40"/>
                    <a:gd name="T40" fmla="*/ 27 w 42"/>
                    <a:gd name="T41" fmla="*/ 38 h 40"/>
                    <a:gd name="T42" fmla="*/ 32 w 42"/>
                    <a:gd name="T43" fmla="*/ 33 h 40"/>
                    <a:gd name="T44" fmla="*/ 34 w 42"/>
                    <a:gd name="T45" fmla="*/ 29 h 40"/>
                    <a:gd name="T46" fmla="*/ 36 w 42"/>
                    <a:gd name="T47" fmla="*/ 27 h 40"/>
                    <a:gd name="T48" fmla="*/ 39 w 42"/>
                    <a:gd name="T49" fmla="*/ 24 h 40"/>
                    <a:gd name="T50" fmla="*/ 40 w 42"/>
                    <a:gd name="T51" fmla="*/ 21 h 40"/>
                    <a:gd name="T52" fmla="*/ 42 w 42"/>
                    <a:gd name="T53" fmla="*/ 17 h 40"/>
                    <a:gd name="T54" fmla="*/ 41 w 42"/>
                    <a:gd name="T55" fmla="*/ 16 h 40"/>
                    <a:gd name="T56" fmla="*/ 40 w 42"/>
                    <a:gd name="T57" fmla="*/ 14 h 40"/>
                    <a:gd name="T58" fmla="*/ 39 w 42"/>
                    <a:gd name="T59" fmla="*/ 10 h 40"/>
                    <a:gd name="T60" fmla="*/ 36 w 42"/>
                    <a:gd name="T61" fmla="*/ 9 h 40"/>
                    <a:gd name="T62" fmla="*/ 34 w 42"/>
                    <a:gd name="T63"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 h="40">
                      <a:moveTo>
                        <a:pt x="34" y="6"/>
                      </a:moveTo>
                      <a:lnTo>
                        <a:pt x="28" y="4"/>
                      </a:lnTo>
                      <a:lnTo>
                        <a:pt x="22" y="2"/>
                      </a:lnTo>
                      <a:lnTo>
                        <a:pt x="20" y="2"/>
                      </a:lnTo>
                      <a:lnTo>
                        <a:pt x="15" y="0"/>
                      </a:lnTo>
                      <a:lnTo>
                        <a:pt x="11" y="3"/>
                      </a:lnTo>
                      <a:lnTo>
                        <a:pt x="8" y="4"/>
                      </a:lnTo>
                      <a:lnTo>
                        <a:pt x="6" y="5"/>
                      </a:lnTo>
                      <a:lnTo>
                        <a:pt x="3" y="9"/>
                      </a:lnTo>
                      <a:lnTo>
                        <a:pt x="0" y="12"/>
                      </a:lnTo>
                      <a:lnTo>
                        <a:pt x="0" y="15"/>
                      </a:lnTo>
                      <a:lnTo>
                        <a:pt x="2" y="18"/>
                      </a:lnTo>
                      <a:lnTo>
                        <a:pt x="3" y="22"/>
                      </a:lnTo>
                      <a:lnTo>
                        <a:pt x="8" y="26"/>
                      </a:lnTo>
                      <a:lnTo>
                        <a:pt x="12" y="32"/>
                      </a:lnTo>
                      <a:lnTo>
                        <a:pt x="16" y="35"/>
                      </a:lnTo>
                      <a:lnTo>
                        <a:pt x="20" y="38"/>
                      </a:lnTo>
                      <a:lnTo>
                        <a:pt x="22" y="39"/>
                      </a:lnTo>
                      <a:lnTo>
                        <a:pt x="24" y="40"/>
                      </a:lnTo>
                      <a:lnTo>
                        <a:pt x="26" y="39"/>
                      </a:lnTo>
                      <a:lnTo>
                        <a:pt x="27" y="38"/>
                      </a:lnTo>
                      <a:lnTo>
                        <a:pt x="32" y="33"/>
                      </a:lnTo>
                      <a:lnTo>
                        <a:pt x="34" y="29"/>
                      </a:lnTo>
                      <a:lnTo>
                        <a:pt x="36" y="27"/>
                      </a:lnTo>
                      <a:lnTo>
                        <a:pt x="39" y="24"/>
                      </a:lnTo>
                      <a:lnTo>
                        <a:pt x="40" y="21"/>
                      </a:lnTo>
                      <a:lnTo>
                        <a:pt x="42" y="17"/>
                      </a:lnTo>
                      <a:lnTo>
                        <a:pt x="41" y="16"/>
                      </a:lnTo>
                      <a:lnTo>
                        <a:pt x="40" y="14"/>
                      </a:lnTo>
                      <a:lnTo>
                        <a:pt x="39" y="10"/>
                      </a:lnTo>
                      <a:lnTo>
                        <a:pt x="36" y="9"/>
                      </a:lnTo>
                      <a:lnTo>
                        <a:pt x="34" y="6"/>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72" name="Freeform 228"/>
                <p:cNvSpPr>
                  <a:spLocks/>
                </p:cNvSpPr>
                <p:nvPr/>
              </p:nvSpPr>
              <p:spPr bwMode="auto">
                <a:xfrm rot="1627522">
                  <a:off x="1234" y="3522"/>
                  <a:ext cx="39" cy="98"/>
                </a:xfrm>
                <a:custGeom>
                  <a:avLst/>
                  <a:gdLst>
                    <a:gd name="T0" fmla="*/ 20 w 31"/>
                    <a:gd name="T1" fmla="*/ 9 h 66"/>
                    <a:gd name="T2" fmla="*/ 21 w 31"/>
                    <a:gd name="T3" fmla="*/ 7 h 66"/>
                    <a:gd name="T4" fmla="*/ 26 w 31"/>
                    <a:gd name="T5" fmla="*/ 1 h 66"/>
                    <a:gd name="T6" fmla="*/ 29 w 31"/>
                    <a:gd name="T7" fmla="*/ 0 h 66"/>
                    <a:gd name="T8" fmla="*/ 31 w 31"/>
                    <a:gd name="T9" fmla="*/ 2 h 66"/>
                    <a:gd name="T10" fmla="*/ 30 w 31"/>
                    <a:gd name="T11" fmla="*/ 7 h 66"/>
                    <a:gd name="T12" fmla="*/ 30 w 31"/>
                    <a:gd name="T13" fmla="*/ 10 h 66"/>
                    <a:gd name="T14" fmla="*/ 29 w 31"/>
                    <a:gd name="T15" fmla="*/ 20 h 66"/>
                    <a:gd name="T16" fmla="*/ 27 w 31"/>
                    <a:gd name="T17" fmla="*/ 27 h 66"/>
                    <a:gd name="T18" fmla="*/ 26 w 31"/>
                    <a:gd name="T19" fmla="*/ 36 h 66"/>
                    <a:gd name="T20" fmla="*/ 25 w 31"/>
                    <a:gd name="T21" fmla="*/ 38 h 66"/>
                    <a:gd name="T22" fmla="*/ 23 w 31"/>
                    <a:gd name="T23" fmla="*/ 40 h 66"/>
                    <a:gd name="T24" fmla="*/ 20 w 31"/>
                    <a:gd name="T25" fmla="*/ 43 h 66"/>
                    <a:gd name="T26" fmla="*/ 18 w 31"/>
                    <a:gd name="T27" fmla="*/ 45 h 66"/>
                    <a:gd name="T28" fmla="*/ 17 w 31"/>
                    <a:gd name="T29" fmla="*/ 48 h 66"/>
                    <a:gd name="T30" fmla="*/ 17 w 31"/>
                    <a:gd name="T31" fmla="*/ 49 h 66"/>
                    <a:gd name="T32" fmla="*/ 17 w 31"/>
                    <a:gd name="T33" fmla="*/ 51 h 66"/>
                    <a:gd name="T34" fmla="*/ 17 w 31"/>
                    <a:gd name="T35" fmla="*/ 57 h 66"/>
                    <a:gd name="T36" fmla="*/ 15 w 31"/>
                    <a:gd name="T37" fmla="*/ 58 h 66"/>
                    <a:gd name="T38" fmla="*/ 13 w 31"/>
                    <a:gd name="T39" fmla="*/ 63 h 66"/>
                    <a:gd name="T40" fmla="*/ 12 w 31"/>
                    <a:gd name="T41" fmla="*/ 64 h 66"/>
                    <a:gd name="T42" fmla="*/ 8 w 31"/>
                    <a:gd name="T43" fmla="*/ 66 h 66"/>
                    <a:gd name="T44" fmla="*/ 5 w 31"/>
                    <a:gd name="T45" fmla="*/ 64 h 66"/>
                    <a:gd name="T46" fmla="*/ 2 w 31"/>
                    <a:gd name="T47" fmla="*/ 64 h 66"/>
                    <a:gd name="T48" fmla="*/ 1 w 31"/>
                    <a:gd name="T49" fmla="*/ 61 h 66"/>
                    <a:gd name="T50" fmla="*/ 0 w 31"/>
                    <a:gd name="T51" fmla="*/ 58 h 66"/>
                    <a:gd name="T52" fmla="*/ 0 w 31"/>
                    <a:gd name="T53" fmla="*/ 56 h 66"/>
                    <a:gd name="T54" fmla="*/ 1 w 31"/>
                    <a:gd name="T55" fmla="*/ 52 h 66"/>
                    <a:gd name="T56" fmla="*/ 1 w 31"/>
                    <a:gd name="T57" fmla="*/ 49 h 66"/>
                    <a:gd name="T58" fmla="*/ 3 w 31"/>
                    <a:gd name="T59" fmla="*/ 46 h 66"/>
                    <a:gd name="T60" fmla="*/ 7 w 31"/>
                    <a:gd name="T61" fmla="*/ 43 h 66"/>
                    <a:gd name="T62" fmla="*/ 11 w 31"/>
                    <a:gd name="T63" fmla="*/ 37 h 66"/>
                    <a:gd name="T64" fmla="*/ 12 w 31"/>
                    <a:gd name="T65" fmla="*/ 34 h 66"/>
                    <a:gd name="T66" fmla="*/ 15 w 31"/>
                    <a:gd name="T67" fmla="*/ 26 h 66"/>
                    <a:gd name="T68" fmla="*/ 17 w 31"/>
                    <a:gd name="T69" fmla="*/ 22 h 66"/>
                    <a:gd name="T70" fmla="*/ 17 w 31"/>
                    <a:gd name="T71" fmla="*/ 16 h 66"/>
                    <a:gd name="T72" fmla="*/ 18 w 31"/>
                    <a:gd name="T73" fmla="*/ 13 h 66"/>
                    <a:gd name="T74" fmla="*/ 20 w 31"/>
                    <a:gd name="T75" fmla="*/ 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 h="66">
                      <a:moveTo>
                        <a:pt x="20" y="9"/>
                      </a:moveTo>
                      <a:lnTo>
                        <a:pt x="21" y="7"/>
                      </a:lnTo>
                      <a:lnTo>
                        <a:pt x="26" y="1"/>
                      </a:lnTo>
                      <a:lnTo>
                        <a:pt x="29" y="0"/>
                      </a:lnTo>
                      <a:lnTo>
                        <a:pt x="31" y="2"/>
                      </a:lnTo>
                      <a:lnTo>
                        <a:pt x="30" y="7"/>
                      </a:lnTo>
                      <a:lnTo>
                        <a:pt x="30" y="10"/>
                      </a:lnTo>
                      <a:lnTo>
                        <a:pt x="29" y="20"/>
                      </a:lnTo>
                      <a:lnTo>
                        <a:pt x="27" y="27"/>
                      </a:lnTo>
                      <a:lnTo>
                        <a:pt x="26" y="36"/>
                      </a:lnTo>
                      <a:lnTo>
                        <a:pt x="25" y="38"/>
                      </a:lnTo>
                      <a:lnTo>
                        <a:pt x="23" y="40"/>
                      </a:lnTo>
                      <a:lnTo>
                        <a:pt x="20" y="43"/>
                      </a:lnTo>
                      <a:lnTo>
                        <a:pt x="18" y="45"/>
                      </a:lnTo>
                      <a:lnTo>
                        <a:pt x="17" y="48"/>
                      </a:lnTo>
                      <a:lnTo>
                        <a:pt x="17" y="49"/>
                      </a:lnTo>
                      <a:lnTo>
                        <a:pt x="17" y="51"/>
                      </a:lnTo>
                      <a:lnTo>
                        <a:pt x="17" y="57"/>
                      </a:lnTo>
                      <a:lnTo>
                        <a:pt x="15" y="58"/>
                      </a:lnTo>
                      <a:lnTo>
                        <a:pt x="13" y="63"/>
                      </a:lnTo>
                      <a:lnTo>
                        <a:pt x="12" y="64"/>
                      </a:lnTo>
                      <a:lnTo>
                        <a:pt x="8" y="66"/>
                      </a:lnTo>
                      <a:lnTo>
                        <a:pt x="5" y="64"/>
                      </a:lnTo>
                      <a:lnTo>
                        <a:pt x="2" y="64"/>
                      </a:lnTo>
                      <a:lnTo>
                        <a:pt x="1" y="61"/>
                      </a:lnTo>
                      <a:lnTo>
                        <a:pt x="0" y="58"/>
                      </a:lnTo>
                      <a:lnTo>
                        <a:pt x="0" y="56"/>
                      </a:lnTo>
                      <a:lnTo>
                        <a:pt x="1" y="52"/>
                      </a:lnTo>
                      <a:lnTo>
                        <a:pt x="1" y="49"/>
                      </a:lnTo>
                      <a:lnTo>
                        <a:pt x="3" y="46"/>
                      </a:lnTo>
                      <a:lnTo>
                        <a:pt x="7" y="43"/>
                      </a:lnTo>
                      <a:lnTo>
                        <a:pt x="11" y="37"/>
                      </a:lnTo>
                      <a:lnTo>
                        <a:pt x="12" y="34"/>
                      </a:lnTo>
                      <a:lnTo>
                        <a:pt x="15" y="26"/>
                      </a:lnTo>
                      <a:lnTo>
                        <a:pt x="17" y="22"/>
                      </a:lnTo>
                      <a:lnTo>
                        <a:pt x="17" y="16"/>
                      </a:lnTo>
                      <a:lnTo>
                        <a:pt x="18" y="13"/>
                      </a:lnTo>
                      <a:lnTo>
                        <a:pt x="20" y="9"/>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73" name="Freeform 229"/>
                <p:cNvSpPr>
                  <a:spLocks/>
                </p:cNvSpPr>
                <p:nvPr/>
              </p:nvSpPr>
              <p:spPr bwMode="auto">
                <a:xfrm rot="1627522">
                  <a:off x="638" y="3884"/>
                  <a:ext cx="32" cy="60"/>
                </a:xfrm>
                <a:custGeom>
                  <a:avLst/>
                  <a:gdLst>
                    <a:gd name="T0" fmla="*/ 14 w 26"/>
                    <a:gd name="T1" fmla="*/ 6 h 38"/>
                    <a:gd name="T2" fmla="*/ 14 w 26"/>
                    <a:gd name="T3" fmla="*/ 3 h 38"/>
                    <a:gd name="T4" fmla="*/ 9 w 26"/>
                    <a:gd name="T5" fmla="*/ 1 h 38"/>
                    <a:gd name="T6" fmla="*/ 8 w 26"/>
                    <a:gd name="T7" fmla="*/ 0 h 38"/>
                    <a:gd name="T8" fmla="*/ 5 w 26"/>
                    <a:gd name="T9" fmla="*/ 0 h 38"/>
                    <a:gd name="T10" fmla="*/ 3 w 26"/>
                    <a:gd name="T11" fmla="*/ 1 h 38"/>
                    <a:gd name="T12" fmla="*/ 2 w 26"/>
                    <a:gd name="T13" fmla="*/ 3 h 38"/>
                    <a:gd name="T14" fmla="*/ 2 w 26"/>
                    <a:gd name="T15" fmla="*/ 6 h 38"/>
                    <a:gd name="T16" fmla="*/ 0 w 26"/>
                    <a:gd name="T17" fmla="*/ 8 h 38"/>
                    <a:gd name="T18" fmla="*/ 2 w 26"/>
                    <a:gd name="T19" fmla="*/ 12 h 38"/>
                    <a:gd name="T20" fmla="*/ 2 w 26"/>
                    <a:gd name="T21" fmla="*/ 17 h 38"/>
                    <a:gd name="T22" fmla="*/ 3 w 26"/>
                    <a:gd name="T23" fmla="*/ 19 h 38"/>
                    <a:gd name="T24" fmla="*/ 3 w 26"/>
                    <a:gd name="T25" fmla="*/ 23 h 38"/>
                    <a:gd name="T26" fmla="*/ 2 w 26"/>
                    <a:gd name="T27" fmla="*/ 25 h 38"/>
                    <a:gd name="T28" fmla="*/ 3 w 26"/>
                    <a:gd name="T29" fmla="*/ 27 h 38"/>
                    <a:gd name="T30" fmla="*/ 4 w 26"/>
                    <a:gd name="T31" fmla="*/ 32 h 38"/>
                    <a:gd name="T32" fmla="*/ 6 w 26"/>
                    <a:gd name="T33" fmla="*/ 36 h 38"/>
                    <a:gd name="T34" fmla="*/ 8 w 26"/>
                    <a:gd name="T35" fmla="*/ 37 h 38"/>
                    <a:gd name="T36" fmla="*/ 11 w 26"/>
                    <a:gd name="T37" fmla="*/ 38 h 38"/>
                    <a:gd name="T38" fmla="*/ 12 w 26"/>
                    <a:gd name="T39" fmla="*/ 37 h 38"/>
                    <a:gd name="T40" fmla="*/ 15 w 26"/>
                    <a:gd name="T41" fmla="*/ 36 h 38"/>
                    <a:gd name="T42" fmla="*/ 18 w 26"/>
                    <a:gd name="T43" fmla="*/ 32 h 38"/>
                    <a:gd name="T44" fmla="*/ 22 w 26"/>
                    <a:gd name="T45" fmla="*/ 29 h 38"/>
                    <a:gd name="T46" fmla="*/ 24 w 26"/>
                    <a:gd name="T47" fmla="*/ 25 h 38"/>
                    <a:gd name="T48" fmla="*/ 26 w 26"/>
                    <a:gd name="T49" fmla="*/ 23 h 38"/>
                    <a:gd name="T50" fmla="*/ 24 w 26"/>
                    <a:gd name="T51" fmla="*/ 19 h 38"/>
                    <a:gd name="T52" fmla="*/ 23 w 26"/>
                    <a:gd name="T53" fmla="*/ 18 h 38"/>
                    <a:gd name="T54" fmla="*/ 20 w 26"/>
                    <a:gd name="T55" fmla="*/ 15 h 38"/>
                    <a:gd name="T56" fmla="*/ 17 w 26"/>
                    <a:gd name="T57" fmla="*/ 14 h 38"/>
                    <a:gd name="T58" fmla="*/ 17 w 26"/>
                    <a:gd name="T59" fmla="*/ 12 h 38"/>
                    <a:gd name="T60" fmla="*/ 15 w 26"/>
                    <a:gd name="T61" fmla="*/ 8 h 38"/>
                    <a:gd name="T62" fmla="*/ 14 w 26"/>
                    <a:gd name="T63" fmla="*/ 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 h="38">
                      <a:moveTo>
                        <a:pt x="14" y="6"/>
                      </a:moveTo>
                      <a:lnTo>
                        <a:pt x="14" y="3"/>
                      </a:lnTo>
                      <a:lnTo>
                        <a:pt x="9" y="1"/>
                      </a:lnTo>
                      <a:lnTo>
                        <a:pt x="8" y="0"/>
                      </a:lnTo>
                      <a:lnTo>
                        <a:pt x="5" y="0"/>
                      </a:lnTo>
                      <a:lnTo>
                        <a:pt x="3" y="1"/>
                      </a:lnTo>
                      <a:lnTo>
                        <a:pt x="2" y="3"/>
                      </a:lnTo>
                      <a:lnTo>
                        <a:pt x="2" y="6"/>
                      </a:lnTo>
                      <a:lnTo>
                        <a:pt x="0" y="8"/>
                      </a:lnTo>
                      <a:lnTo>
                        <a:pt x="2" y="12"/>
                      </a:lnTo>
                      <a:lnTo>
                        <a:pt x="2" y="17"/>
                      </a:lnTo>
                      <a:lnTo>
                        <a:pt x="3" y="19"/>
                      </a:lnTo>
                      <a:lnTo>
                        <a:pt x="3" y="23"/>
                      </a:lnTo>
                      <a:lnTo>
                        <a:pt x="2" y="25"/>
                      </a:lnTo>
                      <a:lnTo>
                        <a:pt x="3" y="27"/>
                      </a:lnTo>
                      <a:lnTo>
                        <a:pt x="4" y="32"/>
                      </a:lnTo>
                      <a:lnTo>
                        <a:pt x="6" y="36"/>
                      </a:lnTo>
                      <a:lnTo>
                        <a:pt x="8" y="37"/>
                      </a:lnTo>
                      <a:lnTo>
                        <a:pt x="11" y="38"/>
                      </a:lnTo>
                      <a:lnTo>
                        <a:pt x="12" y="37"/>
                      </a:lnTo>
                      <a:lnTo>
                        <a:pt x="15" y="36"/>
                      </a:lnTo>
                      <a:lnTo>
                        <a:pt x="18" y="32"/>
                      </a:lnTo>
                      <a:lnTo>
                        <a:pt x="22" y="29"/>
                      </a:lnTo>
                      <a:lnTo>
                        <a:pt x="24" y="25"/>
                      </a:lnTo>
                      <a:lnTo>
                        <a:pt x="26" y="23"/>
                      </a:lnTo>
                      <a:lnTo>
                        <a:pt x="24" y="19"/>
                      </a:lnTo>
                      <a:lnTo>
                        <a:pt x="23" y="18"/>
                      </a:lnTo>
                      <a:lnTo>
                        <a:pt x="20" y="15"/>
                      </a:lnTo>
                      <a:lnTo>
                        <a:pt x="17" y="14"/>
                      </a:lnTo>
                      <a:lnTo>
                        <a:pt x="17" y="12"/>
                      </a:lnTo>
                      <a:lnTo>
                        <a:pt x="15" y="8"/>
                      </a:lnTo>
                      <a:lnTo>
                        <a:pt x="14" y="6"/>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74" name="Freeform 230"/>
                <p:cNvSpPr>
                  <a:spLocks/>
                </p:cNvSpPr>
                <p:nvPr/>
              </p:nvSpPr>
              <p:spPr bwMode="auto">
                <a:xfrm rot="1627522">
                  <a:off x="542" y="3941"/>
                  <a:ext cx="37" cy="27"/>
                </a:xfrm>
                <a:custGeom>
                  <a:avLst/>
                  <a:gdLst>
                    <a:gd name="T0" fmla="*/ 28 w 29"/>
                    <a:gd name="T1" fmla="*/ 1 h 18"/>
                    <a:gd name="T2" fmla="*/ 29 w 29"/>
                    <a:gd name="T3" fmla="*/ 3 h 18"/>
                    <a:gd name="T4" fmla="*/ 29 w 29"/>
                    <a:gd name="T5" fmla="*/ 4 h 18"/>
                    <a:gd name="T6" fmla="*/ 28 w 29"/>
                    <a:gd name="T7" fmla="*/ 6 h 18"/>
                    <a:gd name="T8" fmla="*/ 24 w 29"/>
                    <a:gd name="T9" fmla="*/ 9 h 18"/>
                    <a:gd name="T10" fmla="*/ 22 w 29"/>
                    <a:gd name="T11" fmla="*/ 11 h 18"/>
                    <a:gd name="T12" fmla="*/ 17 w 29"/>
                    <a:gd name="T13" fmla="*/ 15 h 18"/>
                    <a:gd name="T14" fmla="*/ 12 w 29"/>
                    <a:gd name="T15" fmla="*/ 18 h 18"/>
                    <a:gd name="T16" fmla="*/ 10 w 29"/>
                    <a:gd name="T17" fmla="*/ 17 h 18"/>
                    <a:gd name="T18" fmla="*/ 8 w 29"/>
                    <a:gd name="T19" fmla="*/ 16 h 18"/>
                    <a:gd name="T20" fmla="*/ 5 w 29"/>
                    <a:gd name="T21" fmla="*/ 15 h 18"/>
                    <a:gd name="T22" fmla="*/ 3 w 29"/>
                    <a:gd name="T23" fmla="*/ 13 h 18"/>
                    <a:gd name="T24" fmla="*/ 3 w 29"/>
                    <a:gd name="T25" fmla="*/ 12 h 18"/>
                    <a:gd name="T26" fmla="*/ 2 w 29"/>
                    <a:gd name="T27" fmla="*/ 11 h 18"/>
                    <a:gd name="T28" fmla="*/ 0 w 29"/>
                    <a:gd name="T29" fmla="*/ 9 h 18"/>
                    <a:gd name="T30" fmla="*/ 0 w 29"/>
                    <a:gd name="T31" fmla="*/ 7 h 18"/>
                    <a:gd name="T32" fmla="*/ 2 w 29"/>
                    <a:gd name="T33" fmla="*/ 6 h 18"/>
                    <a:gd name="T34" fmla="*/ 2 w 29"/>
                    <a:gd name="T35" fmla="*/ 5 h 18"/>
                    <a:gd name="T36" fmla="*/ 4 w 29"/>
                    <a:gd name="T37" fmla="*/ 3 h 18"/>
                    <a:gd name="T38" fmla="*/ 5 w 29"/>
                    <a:gd name="T39" fmla="*/ 1 h 18"/>
                    <a:gd name="T40" fmla="*/ 6 w 29"/>
                    <a:gd name="T41" fmla="*/ 1 h 18"/>
                    <a:gd name="T42" fmla="*/ 9 w 29"/>
                    <a:gd name="T43" fmla="*/ 3 h 18"/>
                    <a:gd name="T44" fmla="*/ 10 w 29"/>
                    <a:gd name="T45" fmla="*/ 3 h 18"/>
                    <a:gd name="T46" fmla="*/ 14 w 29"/>
                    <a:gd name="T47" fmla="*/ 3 h 18"/>
                    <a:gd name="T48" fmla="*/ 17 w 29"/>
                    <a:gd name="T49" fmla="*/ 4 h 18"/>
                    <a:gd name="T50" fmla="*/ 18 w 29"/>
                    <a:gd name="T51" fmla="*/ 4 h 18"/>
                    <a:gd name="T52" fmla="*/ 21 w 29"/>
                    <a:gd name="T53" fmla="*/ 3 h 18"/>
                    <a:gd name="T54" fmla="*/ 23 w 29"/>
                    <a:gd name="T55" fmla="*/ 1 h 18"/>
                    <a:gd name="T56" fmla="*/ 26 w 29"/>
                    <a:gd name="T57" fmla="*/ 0 h 18"/>
                    <a:gd name="T58" fmla="*/ 28 w 29"/>
                    <a:gd name="T5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9" h="18">
                      <a:moveTo>
                        <a:pt x="28" y="1"/>
                      </a:moveTo>
                      <a:lnTo>
                        <a:pt x="29" y="3"/>
                      </a:lnTo>
                      <a:lnTo>
                        <a:pt x="29" y="4"/>
                      </a:lnTo>
                      <a:lnTo>
                        <a:pt x="28" y="6"/>
                      </a:lnTo>
                      <a:lnTo>
                        <a:pt x="24" y="9"/>
                      </a:lnTo>
                      <a:lnTo>
                        <a:pt x="22" y="11"/>
                      </a:lnTo>
                      <a:lnTo>
                        <a:pt x="17" y="15"/>
                      </a:lnTo>
                      <a:lnTo>
                        <a:pt x="12" y="18"/>
                      </a:lnTo>
                      <a:lnTo>
                        <a:pt x="10" y="17"/>
                      </a:lnTo>
                      <a:lnTo>
                        <a:pt x="8" y="16"/>
                      </a:lnTo>
                      <a:lnTo>
                        <a:pt x="5" y="15"/>
                      </a:lnTo>
                      <a:lnTo>
                        <a:pt x="3" y="13"/>
                      </a:lnTo>
                      <a:lnTo>
                        <a:pt x="3" y="12"/>
                      </a:lnTo>
                      <a:lnTo>
                        <a:pt x="2" y="11"/>
                      </a:lnTo>
                      <a:lnTo>
                        <a:pt x="0" y="9"/>
                      </a:lnTo>
                      <a:lnTo>
                        <a:pt x="0" y="7"/>
                      </a:lnTo>
                      <a:lnTo>
                        <a:pt x="2" y="6"/>
                      </a:lnTo>
                      <a:lnTo>
                        <a:pt x="2" y="5"/>
                      </a:lnTo>
                      <a:lnTo>
                        <a:pt x="4" y="3"/>
                      </a:lnTo>
                      <a:lnTo>
                        <a:pt x="5" y="1"/>
                      </a:lnTo>
                      <a:lnTo>
                        <a:pt x="6" y="1"/>
                      </a:lnTo>
                      <a:lnTo>
                        <a:pt x="9" y="3"/>
                      </a:lnTo>
                      <a:lnTo>
                        <a:pt x="10" y="3"/>
                      </a:lnTo>
                      <a:lnTo>
                        <a:pt x="14" y="3"/>
                      </a:lnTo>
                      <a:lnTo>
                        <a:pt x="17" y="4"/>
                      </a:lnTo>
                      <a:lnTo>
                        <a:pt x="18" y="4"/>
                      </a:lnTo>
                      <a:lnTo>
                        <a:pt x="21" y="3"/>
                      </a:lnTo>
                      <a:lnTo>
                        <a:pt x="23" y="1"/>
                      </a:lnTo>
                      <a:lnTo>
                        <a:pt x="26" y="0"/>
                      </a:lnTo>
                      <a:lnTo>
                        <a:pt x="28" y="1"/>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75" name="Freeform 231"/>
                <p:cNvSpPr>
                  <a:spLocks/>
                </p:cNvSpPr>
                <p:nvPr/>
              </p:nvSpPr>
              <p:spPr bwMode="auto">
                <a:xfrm rot="1627522">
                  <a:off x="1323" y="3191"/>
                  <a:ext cx="18" cy="33"/>
                </a:xfrm>
                <a:custGeom>
                  <a:avLst/>
                  <a:gdLst>
                    <a:gd name="T0" fmla="*/ 15 w 15"/>
                    <a:gd name="T1" fmla="*/ 6 h 23"/>
                    <a:gd name="T2" fmla="*/ 14 w 15"/>
                    <a:gd name="T3" fmla="*/ 1 h 23"/>
                    <a:gd name="T4" fmla="*/ 10 w 15"/>
                    <a:gd name="T5" fmla="*/ 0 h 23"/>
                    <a:gd name="T6" fmla="*/ 2 w 15"/>
                    <a:gd name="T7" fmla="*/ 5 h 23"/>
                    <a:gd name="T8" fmla="*/ 0 w 15"/>
                    <a:gd name="T9" fmla="*/ 7 h 23"/>
                    <a:gd name="T10" fmla="*/ 0 w 15"/>
                    <a:gd name="T11" fmla="*/ 11 h 23"/>
                    <a:gd name="T12" fmla="*/ 3 w 15"/>
                    <a:gd name="T13" fmla="*/ 19 h 23"/>
                    <a:gd name="T14" fmla="*/ 5 w 15"/>
                    <a:gd name="T15" fmla="*/ 22 h 23"/>
                    <a:gd name="T16" fmla="*/ 10 w 15"/>
                    <a:gd name="T17" fmla="*/ 23 h 23"/>
                    <a:gd name="T18" fmla="*/ 10 w 15"/>
                    <a:gd name="T19" fmla="*/ 22 h 23"/>
                    <a:gd name="T20" fmla="*/ 12 w 15"/>
                    <a:gd name="T21" fmla="*/ 18 h 23"/>
                    <a:gd name="T22" fmla="*/ 14 w 15"/>
                    <a:gd name="T23" fmla="*/ 13 h 23"/>
                    <a:gd name="T24" fmla="*/ 15 w 15"/>
                    <a:gd name="T25"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23">
                      <a:moveTo>
                        <a:pt x="15" y="6"/>
                      </a:moveTo>
                      <a:lnTo>
                        <a:pt x="14" y="1"/>
                      </a:lnTo>
                      <a:lnTo>
                        <a:pt x="10" y="0"/>
                      </a:lnTo>
                      <a:lnTo>
                        <a:pt x="2" y="5"/>
                      </a:lnTo>
                      <a:lnTo>
                        <a:pt x="0" y="7"/>
                      </a:lnTo>
                      <a:lnTo>
                        <a:pt x="0" y="11"/>
                      </a:lnTo>
                      <a:lnTo>
                        <a:pt x="3" y="19"/>
                      </a:lnTo>
                      <a:lnTo>
                        <a:pt x="5" y="22"/>
                      </a:lnTo>
                      <a:lnTo>
                        <a:pt x="10" y="23"/>
                      </a:lnTo>
                      <a:lnTo>
                        <a:pt x="10" y="22"/>
                      </a:lnTo>
                      <a:lnTo>
                        <a:pt x="12" y="18"/>
                      </a:lnTo>
                      <a:lnTo>
                        <a:pt x="14" y="13"/>
                      </a:lnTo>
                      <a:lnTo>
                        <a:pt x="15" y="6"/>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sp>
              <p:nvSpPr>
                <p:cNvPr id="927976" name="Freeform 232"/>
                <p:cNvSpPr>
                  <a:spLocks/>
                </p:cNvSpPr>
                <p:nvPr/>
              </p:nvSpPr>
              <p:spPr bwMode="auto">
                <a:xfrm rot="1627522">
                  <a:off x="303" y="3974"/>
                  <a:ext cx="129" cy="164"/>
                </a:xfrm>
                <a:custGeom>
                  <a:avLst/>
                  <a:gdLst>
                    <a:gd name="T0" fmla="*/ 3 w 106"/>
                    <a:gd name="T1" fmla="*/ 108 h 110"/>
                    <a:gd name="T2" fmla="*/ 0 w 106"/>
                    <a:gd name="T3" fmla="*/ 93 h 110"/>
                    <a:gd name="T4" fmla="*/ 9 w 106"/>
                    <a:gd name="T5" fmla="*/ 81 h 110"/>
                    <a:gd name="T6" fmla="*/ 16 w 106"/>
                    <a:gd name="T7" fmla="*/ 72 h 110"/>
                    <a:gd name="T8" fmla="*/ 15 w 106"/>
                    <a:gd name="T9" fmla="*/ 62 h 110"/>
                    <a:gd name="T10" fmla="*/ 25 w 106"/>
                    <a:gd name="T11" fmla="*/ 52 h 110"/>
                    <a:gd name="T12" fmla="*/ 36 w 106"/>
                    <a:gd name="T13" fmla="*/ 45 h 110"/>
                    <a:gd name="T14" fmla="*/ 49 w 106"/>
                    <a:gd name="T15" fmla="*/ 38 h 110"/>
                    <a:gd name="T16" fmla="*/ 40 w 106"/>
                    <a:gd name="T17" fmla="*/ 31 h 110"/>
                    <a:gd name="T18" fmla="*/ 37 w 106"/>
                    <a:gd name="T19" fmla="*/ 22 h 110"/>
                    <a:gd name="T20" fmla="*/ 45 w 106"/>
                    <a:gd name="T21" fmla="*/ 16 h 110"/>
                    <a:gd name="T22" fmla="*/ 57 w 106"/>
                    <a:gd name="T23" fmla="*/ 20 h 110"/>
                    <a:gd name="T24" fmla="*/ 60 w 106"/>
                    <a:gd name="T25" fmla="*/ 26 h 110"/>
                    <a:gd name="T26" fmla="*/ 67 w 106"/>
                    <a:gd name="T27" fmla="*/ 24 h 110"/>
                    <a:gd name="T28" fmla="*/ 82 w 106"/>
                    <a:gd name="T29" fmla="*/ 14 h 110"/>
                    <a:gd name="T30" fmla="*/ 93 w 106"/>
                    <a:gd name="T31" fmla="*/ 1 h 110"/>
                    <a:gd name="T32" fmla="*/ 101 w 106"/>
                    <a:gd name="T33" fmla="*/ 3 h 110"/>
                    <a:gd name="T34" fmla="*/ 102 w 106"/>
                    <a:gd name="T35" fmla="*/ 27 h 110"/>
                    <a:gd name="T36" fmla="*/ 89 w 106"/>
                    <a:gd name="T37" fmla="*/ 34 h 110"/>
                    <a:gd name="T38" fmla="*/ 78 w 106"/>
                    <a:gd name="T39" fmla="*/ 38 h 110"/>
                    <a:gd name="T40" fmla="*/ 69 w 106"/>
                    <a:gd name="T41" fmla="*/ 44 h 110"/>
                    <a:gd name="T42" fmla="*/ 58 w 106"/>
                    <a:gd name="T43" fmla="*/ 55 h 110"/>
                    <a:gd name="T44" fmla="*/ 48 w 106"/>
                    <a:gd name="T45" fmla="*/ 58 h 110"/>
                    <a:gd name="T46" fmla="*/ 43 w 106"/>
                    <a:gd name="T47" fmla="*/ 57 h 110"/>
                    <a:gd name="T48" fmla="*/ 39 w 106"/>
                    <a:gd name="T49" fmla="*/ 57 h 110"/>
                    <a:gd name="T50" fmla="*/ 37 w 106"/>
                    <a:gd name="T51" fmla="*/ 60 h 110"/>
                    <a:gd name="T52" fmla="*/ 46 w 106"/>
                    <a:gd name="T53" fmla="*/ 76 h 110"/>
                    <a:gd name="T54" fmla="*/ 35 w 106"/>
                    <a:gd name="T55" fmla="*/ 78 h 110"/>
                    <a:gd name="T56" fmla="*/ 28 w 106"/>
                    <a:gd name="T57" fmla="*/ 81 h 110"/>
                    <a:gd name="T58" fmla="*/ 34 w 106"/>
                    <a:gd name="T59" fmla="*/ 90 h 110"/>
                    <a:gd name="T60" fmla="*/ 27 w 106"/>
                    <a:gd name="T61" fmla="*/ 102 h 110"/>
                    <a:gd name="T62" fmla="*/ 17 w 106"/>
                    <a:gd name="T63" fmla="*/ 10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10">
                      <a:moveTo>
                        <a:pt x="6" y="110"/>
                      </a:moveTo>
                      <a:lnTo>
                        <a:pt x="3" y="108"/>
                      </a:lnTo>
                      <a:lnTo>
                        <a:pt x="1" y="100"/>
                      </a:lnTo>
                      <a:lnTo>
                        <a:pt x="0" y="93"/>
                      </a:lnTo>
                      <a:lnTo>
                        <a:pt x="3" y="85"/>
                      </a:lnTo>
                      <a:lnTo>
                        <a:pt x="9" y="81"/>
                      </a:lnTo>
                      <a:lnTo>
                        <a:pt x="15" y="75"/>
                      </a:lnTo>
                      <a:lnTo>
                        <a:pt x="16" y="72"/>
                      </a:lnTo>
                      <a:lnTo>
                        <a:pt x="16" y="69"/>
                      </a:lnTo>
                      <a:lnTo>
                        <a:pt x="15" y="62"/>
                      </a:lnTo>
                      <a:lnTo>
                        <a:pt x="17" y="56"/>
                      </a:lnTo>
                      <a:lnTo>
                        <a:pt x="25" y="52"/>
                      </a:lnTo>
                      <a:lnTo>
                        <a:pt x="34" y="46"/>
                      </a:lnTo>
                      <a:lnTo>
                        <a:pt x="36" y="45"/>
                      </a:lnTo>
                      <a:lnTo>
                        <a:pt x="48" y="40"/>
                      </a:lnTo>
                      <a:lnTo>
                        <a:pt x="49" y="38"/>
                      </a:lnTo>
                      <a:lnTo>
                        <a:pt x="48" y="34"/>
                      </a:lnTo>
                      <a:lnTo>
                        <a:pt x="40" y="31"/>
                      </a:lnTo>
                      <a:lnTo>
                        <a:pt x="37" y="27"/>
                      </a:lnTo>
                      <a:lnTo>
                        <a:pt x="37" y="22"/>
                      </a:lnTo>
                      <a:lnTo>
                        <a:pt x="40" y="19"/>
                      </a:lnTo>
                      <a:lnTo>
                        <a:pt x="45" y="16"/>
                      </a:lnTo>
                      <a:lnTo>
                        <a:pt x="53" y="18"/>
                      </a:lnTo>
                      <a:lnTo>
                        <a:pt x="57" y="20"/>
                      </a:lnTo>
                      <a:lnTo>
                        <a:pt x="59" y="24"/>
                      </a:lnTo>
                      <a:lnTo>
                        <a:pt x="60" y="26"/>
                      </a:lnTo>
                      <a:lnTo>
                        <a:pt x="64" y="26"/>
                      </a:lnTo>
                      <a:lnTo>
                        <a:pt x="67" y="24"/>
                      </a:lnTo>
                      <a:lnTo>
                        <a:pt x="76" y="19"/>
                      </a:lnTo>
                      <a:lnTo>
                        <a:pt x="82" y="14"/>
                      </a:lnTo>
                      <a:lnTo>
                        <a:pt x="85" y="8"/>
                      </a:lnTo>
                      <a:lnTo>
                        <a:pt x="93" y="1"/>
                      </a:lnTo>
                      <a:lnTo>
                        <a:pt x="97" y="0"/>
                      </a:lnTo>
                      <a:lnTo>
                        <a:pt x="101" y="3"/>
                      </a:lnTo>
                      <a:lnTo>
                        <a:pt x="106" y="19"/>
                      </a:lnTo>
                      <a:lnTo>
                        <a:pt x="102" y="27"/>
                      </a:lnTo>
                      <a:lnTo>
                        <a:pt x="95" y="33"/>
                      </a:lnTo>
                      <a:lnTo>
                        <a:pt x="89" y="34"/>
                      </a:lnTo>
                      <a:lnTo>
                        <a:pt x="81" y="36"/>
                      </a:lnTo>
                      <a:lnTo>
                        <a:pt x="78" y="38"/>
                      </a:lnTo>
                      <a:lnTo>
                        <a:pt x="72" y="44"/>
                      </a:lnTo>
                      <a:lnTo>
                        <a:pt x="69" y="44"/>
                      </a:lnTo>
                      <a:lnTo>
                        <a:pt x="63" y="49"/>
                      </a:lnTo>
                      <a:lnTo>
                        <a:pt x="58" y="55"/>
                      </a:lnTo>
                      <a:lnTo>
                        <a:pt x="53" y="57"/>
                      </a:lnTo>
                      <a:lnTo>
                        <a:pt x="48" y="58"/>
                      </a:lnTo>
                      <a:lnTo>
                        <a:pt x="45" y="58"/>
                      </a:lnTo>
                      <a:lnTo>
                        <a:pt x="43" y="57"/>
                      </a:lnTo>
                      <a:lnTo>
                        <a:pt x="41" y="56"/>
                      </a:lnTo>
                      <a:lnTo>
                        <a:pt x="39" y="57"/>
                      </a:lnTo>
                      <a:lnTo>
                        <a:pt x="37" y="58"/>
                      </a:lnTo>
                      <a:lnTo>
                        <a:pt x="37" y="60"/>
                      </a:lnTo>
                      <a:lnTo>
                        <a:pt x="46" y="75"/>
                      </a:lnTo>
                      <a:lnTo>
                        <a:pt x="46" y="76"/>
                      </a:lnTo>
                      <a:lnTo>
                        <a:pt x="42" y="78"/>
                      </a:lnTo>
                      <a:lnTo>
                        <a:pt x="35" y="78"/>
                      </a:lnTo>
                      <a:lnTo>
                        <a:pt x="30" y="78"/>
                      </a:lnTo>
                      <a:lnTo>
                        <a:pt x="28" y="81"/>
                      </a:lnTo>
                      <a:lnTo>
                        <a:pt x="29" y="84"/>
                      </a:lnTo>
                      <a:lnTo>
                        <a:pt x="34" y="90"/>
                      </a:lnTo>
                      <a:lnTo>
                        <a:pt x="34" y="93"/>
                      </a:lnTo>
                      <a:lnTo>
                        <a:pt x="27" y="102"/>
                      </a:lnTo>
                      <a:lnTo>
                        <a:pt x="19" y="105"/>
                      </a:lnTo>
                      <a:lnTo>
                        <a:pt x="17" y="106"/>
                      </a:lnTo>
                      <a:lnTo>
                        <a:pt x="6" y="110"/>
                      </a:lnTo>
                      <a:close/>
                    </a:path>
                  </a:pathLst>
                </a:custGeom>
                <a:solidFill>
                  <a:srgbClr val="FF9999"/>
                </a:solidFill>
                <a:ln>
                  <a:noFill/>
                </a:ln>
                <a:extLst>
                  <a:ext uri="{91240B29-F687-4F45-9708-019B960494DF}">
                    <a14:hiddenLine xmlns:a14="http://schemas.microsoft.com/office/drawing/2010/main" w="1588">
                      <a:solidFill>
                        <a:srgbClr val="008080"/>
                      </a:solidFill>
                      <a:prstDash val="solid"/>
                      <a:round/>
                      <a:headEnd/>
                      <a:tailEnd/>
                    </a14:hiddenLine>
                  </a:ext>
                </a:extLst>
              </p:spPr>
              <p:txBody>
                <a:bodyPr/>
                <a:lstStyle/>
                <a:p>
                  <a:endParaRPr lang="ja-JP" altLang="en-US"/>
                </a:p>
              </p:txBody>
            </p:sp>
          </p:grpSp>
          <p:sp>
            <p:nvSpPr>
              <p:cNvPr id="927977" name="Text Box 233"/>
              <p:cNvSpPr txBox="1">
                <a:spLocks noChangeArrowheads="1"/>
              </p:cNvSpPr>
              <p:nvPr/>
            </p:nvSpPr>
            <p:spPr bwMode="auto">
              <a:xfrm>
                <a:off x="2454" y="3052"/>
                <a:ext cx="612" cy="442"/>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a:spcBef>
                    <a:spcPct val="0"/>
                  </a:spcBef>
                </a:pPr>
                <a:r>
                  <a:rPr lang="ja-JP" altLang="en-US" sz="4000">
                    <a:solidFill>
                      <a:srgbClr val="FF0000"/>
                    </a:solidFill>
                    <a:ea typeface="HGS創英角ﾎﾟｯﾌﾟ体" pitchFamily="50" charset="-128"/>
                  </a:rPr>
                  <a:t>ＱＣ</a:t>
                </a:r>
                <a:endParaRPr lang="ja-JP" altLang="en-US" sz="3600">
                  <a:solidFill>
                    <a:srgbClr val="FF0000"/>
                  </a:solidFill>
                  <a:ea typeface="HGS創英角ﾎﾟｯﾌﾟ体" pitchFamily="50" charset="-128"/>
                </a:endParaRPr>
              </a:p>
            </p:txBody>
          </p:sp>
        </p:grpSp>
        <p:sp>
          <p:nvSpPr>
            <p:cNvPr id="927978" name="AutoShape 234"/>
            <p:cNvSpPr>
              <a:spLocks noChangeArrowheads="1"/>
            </p:cNvSpPr>
            <p:nvPr/>
          </p:nvSpPr>
          <p:spPr bwMode="auto">
            <a:xfrm>
              <a:off x="664" y="3424"/>
              <a:ext cx="4704" cy="896"/>
            </a:xfrm>
            <a:prstGeom prst="horizontalScroll">
              <a:avLst>
                <a:gd name="adj" fmla="val 12500"/>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pPr>
              <a:r>
                <a:rPr lang="ja-JP" altLang="en-US" sz="5400">
                  <a:solidFill>
                    <a:srgbClr val="FF0000"/>
                  </a:solidFill>
                  <a:ea typeface="HGS創英角ﾎﾟｯﾌﾟ体" pitchFamily="50" charset="-128"/>
                </a:rPr>
                <a:t>日本全国に広まった</a:t>
              </a:r>
            </a:p>
          </p:txBody>
        </p:sp>
      </p:grpSp>
      <p:grpSp>
        <p:nvGrpSpPr>
          <p:cNvPr id="927979" name="Group 235"/>
          <p:cNvGrpSpPr>
            <a:grpSpLocks/>
          </p:cNvGrpSpPr>
          <p:nvPr/>
        </p:nvGrpSpPr>
        <p:grpSpPr bwMode="auto">
          <a:xfrm>
            <a:off x="203200" y="444500"/>
            <a:ext cx="8767763" cy="3125788"/>
            <a:chOff x="128" y="280"/>
            <a:chExt cx="5523" cy="1969"/>
          </a:xfrm>
        </p:grpSpPr>
        <p:sp>
          <p:nvSpPr>
            <p:cNvPr id="927980" name="Text Box 236"/>
            <p:cNvSpPr txBox="1">
              <a:spLocks noChangeArrowheads="1"/>
            </p:cNvSpPr>
            <p:nvPr/>
          </p:nvSpPr>
          <p:spPr bwMode="auto">
            <a:xfrm>
              <a:off x="264" y="1384"/>
              <a:ext cx="3312" cy="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ja-JP" altLang="en-US" sz="2800">
                  <a:solidFill>
                    <a:srgbClr val="006600"/>
                  </a:solidFill>
                  <a:ea typeface="HG創英角ﾎﾟｯﾌﾟ体" pitchFamily="49" charset="-128"/>
                </a:rPr>
                <a:t>製造業にとどまらず、　　　　病院・サービス業・官公庁など　　　さまざまな分野へ</a:t>
              </a:r>
            </a:p>
          </p:txBody>
        </p:sp>
        <p:grpSp>
          <p:nvGrpSpPr>
            <p:cNvPr id="927981" name="Group 237"/>
            <p:cNvGrpSpPr>
              <a:grpSpLocks/>
            </p:cNvGrpSpPr>
            <p:nvPr/>
          </p:nvGrpSpPr>
          <p:grpSpPr bwMode="auto">
            <a:xfrm>
              <a:off x="128" y="280"/>
              <a:ext cx="5523" cy="1092"/>
              <a:chOff x="128" y="448"/>
              <a:chExt cx="5395" cy="924"/>
            </a:xfrm>
          </p:grpSpPr>
          <p:graphicFrame>
            <p:nvGraphicFramePr>
              <p:cNvPr id="927982" name="Object 238"/>
              <p:cNvGraphicFramePr>
                <a:graphicFrameLocks noChangeAspect="1"/>
              </p:cNvGraphicFramePr>
              <p:nvPr/>
            </p:nvGraphicFramePr>
            <p:xfrm>
              <a:off x="128" y="448"/>
              <a:ext cx="1224" cy="924"/>
            </p:xfrm>
            <a:graphic>
              <a:graphicData uri="http://schemas.openxmlformats.org/presentationml/2006/ole">
                <mc:AlternateContent xmlns:mc="http://schemas.openxmlformats.org/markup-compatibility/2006">
                  <mc:Choice xmlns:v="urn:schemas-microsoft-com:vml" Requires="v">
                    <p:oleObj spid="_x0000_s927990" name="ﾋﾞｯﾄﾏｯﾌﾟ ｲﾒｰｼﾞ" r:id="rId5" imgW="1943371" imgH="1467055" progId="Paint.Picture">
                      <p:embed/>
                    </p:oleObj>
                  </mc:Choice>
                  <mc:Fallback>
                    <p:oleObj name="ﾋﾞｯﾄﾏｯﾌﾟ ｲﾒｰｼﾞ" r:id="rId5" imgW="1943371" imgH="1467055" progId="Paint.Picture">
                      <p:embed/>
                      <p:pic>
                        <p:nvPicPr>
                          <p:cNvPr id="0" name="Object 23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8" y="448"/>
                            <a:ext cx="1224" cy="924"/>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27983" name="Object 239"/>
              <p:cNvGraphicFramePr>
                <a:graphicFrameLocks noChangeAspect="1"/>
              </p:cNvGraphicFramePr>
              <p:nvPr/>
            </p:nvGraphicFramePr>
            <p:xfrm>
              <a:off x="1380" y="448"/>
              <a:ext cx="1614" cy="924"/>
            </p:xfrm>
            <a:graphic>
              <a:graphicData uri="http://schemas.openxmlformats.org/presentationml/2006/ole">
                <mc:AlternateContent xmlns:mc="http://schemas.openxmlformats.org/markup-compatibility/2006">
                  <mc:Choice xmlns:v="urn:schemas-microsoft-com:vml" Requires="v">
                    <p:oleObj spid="_x0000_s927991" name="ﾋﾞｯﾄﾏｯﾌﾟ ｲﾒｰｼﾞ" r:id="rId7" imgW="2561905" imgH="1467055" progId="Paint.Picture">
                      <p:embed/>
                    </p:oleObj>
                  </mc:Choice>
                  <mc:Fallback>
                    <p:oleObj name="ﾋﾞｯﾄﾏｯﾌﾟ ｲﾒｰｼﾞ" r:id="rId7" imgW="2561905" imgH="1467055" progId="Paint.Picture">
                      <p:embed/>
                      <p:pic>
                        <p:nvPicPr>
                          <p:cNvPr id="0" name="Object 23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80" y="448"/>
                            <a:ext cx="1614" cy="924"/>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27984" name="Object 240"/>
              <p:cNvGraphicFramePr>
                <a:graphicFrameLocks noChangeAspect="1"/>
              </p:cNvGraphicFramePr>
              <p:nvPr/>
            </p:nvGraphicFramePr>
            <p:xfrm>
              <a:off x="3022" y="448"/>
              <a:ext cx="1122" cy="924"/>
            </p:xfrm>
            <a:graphic>
              <a:graphicData uri="http://schemas.openxmlformats.org/presentationml/2006/ole">
                <mc:AlternateContent xmlns:mc="http://schemas.openxmlformats.org/markup-compatibility/2006">
                  <mc:Choice xmlns:v="urn:schemas-microsoft-com:vml" Requires="v">
                    <p:oleObj spid="_x0000_s927992" name="ﾋﾞｯﾄﾏｯﾌﾟ ｲﾒｰｼﾞ" r:id="rId9" imgW="1781424" imgH="1467055" progId="Paint.Picture">
                      <p:embed/>
                    </p:oleObj>
                  </mc:Choice>
                  <mc:Fallback>
                    <p:oleObj name="ﾋﾞｯﾄﾏｯﾌﾟ ｲﾒｰｼﾞ" r:id="rId9" imgW="1781424" imgH="1467055" progId="Paint.Picture">
                      <p:embed/>
                      <p:pic>
                        <p:nvPicPr>
                          <p:cNvPr id="0" name="Object 24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22" y="448"/>
                            <a:ext cx="1122" cy="924"/>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27985" name="Object 241"/>
              <p:cNvGraphicFramePr>
                <a:graphicFrameLocks noChangeAspect="1"/>
              </p:cNvGraphicFramePr>
              <p:nvPr/>
            </p:nvGraphicFramePr>
            <p:xfrm>
              <a:off x="4173" y="448"/>
              <a:ext cx="1350" cy="924"/>
            </p:xfrm>
            <a:graphic>
              <a:graphicData uri="http://schemas.openxmlformats.org/presentationml/2006/ole">
                <mc:AlternateContent xmlns:mc="http://schemas.openxmlformats.org/markup-compatibility/2006">
                  <mc:Choice xmlns:v="urn:schemas-microsoft-com:vml" Requires="v">
                    <p:oleObj spid="_x0000_s927993" name="ﾋﾞｯﾄﾏｯﾌﾟ ｲﾒｰｼﾞ" r:id="rId11" imgW="2142857" imgH="1467055" progId="Paint.Picture">
                      <p:embed/>
                    </p:oleObj>
                  </mc:Choice>
                  <mc:Fallback>
                    <p:oleObj name="ﾋﾞｯﾄﾏｯﾌﾟ ｲﾒｰｼﾞ" r:id="rId11" imgW="2142857" imgH="1467055" progId="Paint.Picture">
                      <p:embed/>
                      <p:pic>
                        <p:nvPicPr>
                          <p:cNvPr id="0" name="Object 24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173" y="448"/>
                            <a:ext cx="1350" cy="924"/>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sp>
        <p:nvSpPr>
          <p:cNvPr id="927986" name="Text Box 242"/>
          <p:cNvSpPr txBox="1">
            <a:spLocks noChangeArrowheads="1"/>
          </p:cNvSpPr>
          <p:nvPr/>
        </p:nvSpPr>
        <p:spPr bwMode="auto">
          <a:xfrm>
            <a:off x="8823325" y="6477000"/>
            <a:ext cx="1841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pPr>
            <a:endParaRPr lang="ja-JP" altLang="ja-JP" sz="1400"/>
          </a:p>
        </p:txBody>
      </p:sp>
      <p:pic>
        <p:nvPicPr>
          <p:cNvPr id="927987" name="Picture 24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654800" y="3581400"/>
            <a:ext cx="1892300" cy="1189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7988" name="Text Box 244"/>
          <p:cNvSpPr txBox="1">
            <a:spLocks noChangeArrowheads="1"/>
          </p:cNvSpPr>
          <p:nvPr/>
        </p:nvSpPr>
        <p:spPr bwMode="auto">
          <a:xfrm>
            <a:off x="7035800" y="4800600"/>
            <a:ext cx="15240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ja-JP" altLang="en-US" sz="2800" b="1">
                <a:ea typeface="HG丸ｺﾞｼｯｸM-PRO" pitchFamily="50" charset="-128"/>
              </a:rPr>
              <a:t>自衛隊</a:t>
            </a:r>
          </a:p>
        </p:txBody>
      </p:sp>
      <p:pic>
        <p:nvPicPr>
          <p:cNvPr id="927989" name="Picture 24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95263" y="3579813"/>
            <a:ext cx="2368550" cy="1970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927861"/>
                                        </p:tgtEl>
                                        <p:attrNameLst>
                                          <p:attrName>style.visibility</p:attrName>
                                        </p:attrNameLst>
                                      </p:cBhvr>
                                      <p:to>
                                        <p:strVal val="visible"/>
                                      </p:to>
                                    </p:set>
                                    <p:animEffect transition="in" filter="wipe(down)">
                                      <p:cBhvr>
                                        <p:cTn id="7" dur="500"/>
                                        <p:tgtEl>
                                          <p:spTgt spid="9278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スライド番号プレースホルダー 2"/>
          <p:cNvSpPr>
            <a:spLocks noGrp="1"/>
          </p:cNvSpPr>
          <p:nvPr>
            <p:ph type="sldNum" sz="quarter" idx="11"/>
          </p:nvPr>
        </p:nvSpPr>
        <p:spPr/>
        <p:txBody>
          <a:bodyPr/>
          <a:lstStyle/>
          <a:p>
            <a:fld id="{7FDE9FFF-1837-4A31-9667-0BD26A18612D}" type="slidenum">
              <a:rPr lang="en-US" altLang="ja-JP"/>
              <a:pPr/>
              <a:t>8</a:t>
            </a:fld>
            <a:r>
              <a:rPr lang="en-US" altLang="ja-JP"/>
              <a:t>/35</a:t>
            </a:r>
          </a:p>
        </p:txBody>
      </p:sp>
      <p:sp>
        <p:nvSpPr>
          <p:cNvPr id="912386" name="AutoShape 2"/>
          <p:cNvSpPr>
            <a:spLocks noChangeArrowheads="1"/>
          </p:cNvSpPr>
          <p:nvPr/>
        </p:nvSpPr>
        <p:spPr bwMode="auto">
          <a:xfrm>
            <a:off x="228600" y="1079500"/>
            <a:ext cx="4953000" cy="1612900"/>
          </a:xfrm>
          <a:prstGeom prst="roundRect">
            <a:avLst>
              <a:gd name="adj" fmla="val 12111"/>
            </a:avLst>
          </a:prstGeom>
          <a:gradFill rotWithShape="1">
            <a:gsLst>
              <a:gs pos="0">
                <a:srgbClr val="FFFF99">
                  <a:gamma/>
                  <a:tint val="0"/>
                  <a:invGamma/>
                </a:srgbClr>
              </a:gs>
              <a:gs pos="100000">
                <a:srgbClr val="FFFF99"/>
              </a:gs>
            </a:gsLst>
            <a:path path="shape">
              <a:fillToRect l="50000" t="50000" r="50000" b="50000"/>
            </a:path>
          </a:gradFill>
          <a:ln w="12700">
            <a:solidFill>
              <a:schemeClr val="tx1"/>
            </a:solidFill>
            <a:round/>
            <a:headEnd type="none" w="sm" len="sm"/>
            <a:tailEnd type="none" w="sm" len="sm"/>
          </a:ln>
          <a:effectLst>
            <a:outerShdw dist="89803" dir="2700000" algn="ctr" rotWithShape="0">
              <a:srgbClr val="4D4D4D"/>
            </a:outerShdw>
          </a:effectLst>
        </p:spPr>
        <p:txBody>
          <a:bodyPr wrap="none" anchor="ctr"/>
          <a:lstStyle/>
          <a:p>
            <a:pPr algn="ctr" eaLnBrk="0" hangingPunct="0">
              <a:spcBef>
                <a:spcPct val="0"/>
              </a:spcBef>
            </a:pPr>
            <a:r>
              <a:rPr lang="ja-JP" altLang="en-US" sz="3200" b="1">
                <a:latin typeface="HG丸ｺﾞｼｯｸM-PRO" pitchFamily="50" charset="-128"/>
                <a:ea typeface="HG丸ｺﾞｼｯｸM-PRO" pitchFamily="50" charset="-128"/>
              </a:rPr>
              <a:t>日本のＱＣｻｰｸﾙ数</a:t>
            </a:r>
          </a:p>
          <a:p>
            <a:pPr algn="ctr" eaLnBrk="0" hangingPunct="0">
              <a:spcBef>
                <a:spcPct val="0"/>
              </a:spcBef>
            </a:pPr>
            <a:r>
              <a:rPr lang="ja-JP" altLang="en-US" sz="3200" b="1">
                <a:latin typeface="HG丸ｺﾞｼｯｸM-PRO" pitchFamily="50" charset="-128"/>
                <a:ea typeface="HG丸ｺﾞｼｯｸM-PRO" pitchFamily="50" charset="-128"/>
              </a:rPr>
              <a:t>全国（累計）</a:t>
            </a:r>
          </a:p>
          <a:p>
            <a:pPr algn="ctr" eaLnBrk="0" hangingPunct="0">
              <a:spcBef>
                <a:spcPct val="0"/>
              </a:spcBef>
            </a:pPr>
            <a:r>
              <a:rPr lang="ja-JP" altLang="en-US" sz="3200" b="1">
                <a:latin typeface="HG丸ｺﾞｼｯｸM-PRO" pitchFamily="50" charset="-128"/>
                <a:ea typeface="HG丸ｺﾞｼｯｸM-PRO" pitchFamily="50" charset="-128"/>
              </a:rPr>
              <a:t>４２万サークル</a:t>
            </a:r>
          </a:p>
        </p:txBody>
      </p:sp>
      <p:grpSp>
        <p:nvGrpSpPr>
          <p:cNvPr id="912387" name="Group 3"/>
          <p:cNvGrpSpPr>
            <a:grpSpLocks/>
          </p:cNvGrpSpPr>
          <p:nvPr/>
        </p:nvGrpSpPr>
        <p:grpSpPr bwMode="auto">
          <a:xfrm>
            <a:off x="179388" y="319088"/>
            <a:ext cx="8812212" cy="641350"/>
            <a:chOff x="113" y="201"/>
            <a:chExt cx="5551" cy="404"/>
          </a:xfrm>
        </p:grpSpPr>
        <p:sp>
          <p:nvSpPr>
            <p:cNvPr id="912388" name="Rectangle 4"/>
            <p:cNvSpPr>
              <a:spLocks noChangeArrowheads="1"/>
            </p:cNvSpPr>
            <p:nvPr/>
          </p:nvSpPr>
          <p:spPr bwMode="auto">
            <a:xfrm>
              <a:off x="288" y="201"/>
              <a:ext cx="5184" cy="404"/>
            </a:xfrm>
            <a:prstGeom prst="rect">
              <a:avLst/>
            </a:prstGeom>
            <a:noFill/>
            <a:ln>
              <a:noFill/>
            </a:ln>
            <a:effectLst/>
            <a:extLst>
              <a:ext uri="{909E8E84-426E-40DD-AFC4-6F175D3DCCD1}">
                <a14:hiddenFill xmlns:a14="http://schemas.microsoft.com/office/drawing/2010/main">
                  <a:gradFill rotWithShape="0">
                    <a:gsLst>
                      <a:gs pos="0">
                        <a:srgbClr val="99CC00"/>
                      </a:gs>
                      <a:gs pos="50000">
                        <a:srgbClr val="99CC00">
                          <a:gamma/>
                          <a:tint val="0"/>
                          <a:invGamma/>
                        </a:srgbClr>
                      </a:gs>
                      <a:gs pos="100000">
                        <a:srgbClr val="99CC00"/>
                      </a:gs>
                    </a:gsLst>
                    <a:lin ang="5400000" scaled="1"/>
                  </a:gra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lang="ja-JP" altLang="en-US" sz="3600">
                  <a:ea typeface="HGP創英角ﾎﾟｯﾌﾟ体" pitchFamily="50" charset="-128"/>
                </a:rPr>
                <a:t>ＱＣサークル活動の発展</a:t>
              </a:r>
            </a:p>
          </p:txBody>
        </p:sp>
        <p:sp>
          <p:nvSpPr>
            <p:cNvPr id="912389" name="Line 5"/>
            <p:cNvSpPr>
              <a:spLocks noChangeShapeType="1"/>
            </p:cNvSpPr>
            <p:nvPr/>
          </p:nvSpPr>
          <p:spPr bwMode="auto">
            <a:xfrm>
              <a:off x="113" y="572"/>
              <a:ext cx="5551" cy="0"/>
            </a:xfrm>
            <a:prstGeom prst="line">
              <a:avLst/>
            </a:prstGeom>
            <a:noFill/>
            <a:ln w="88900" cmpd="thinThick">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tx1"/>
                    </a:outerShdw>
                  </a:effectLst>
                </a14:hiddenEffects>
              </a:ext>
            </a:extLst>
          </p:spPr>
          <p:txBody>
            <a:bodyPr lIns="92075" tIns="46038" rIns="92075" bIns="46038"/>
            <a:lstStyle/>
            <a:p>
              <a:endParaRPr lang="ja-JP" altLang="en-US"/>
            </a:p>
          </p:txBody>
        </p:sp>
      </p:grpSp>
      <p:pic>
        <p:nvPicPr>
          <p:cNvPr id="912391" name="Picture 7" descr="日本白地図"/>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1219200"/>
            <a:ext cx="4826000" cy="5334000"/>
          </a:xfrm>
          <a:prstGeom prst="rect">
            <a:avLst/>
          </a:prstGeom>
          <a:noFill/>
          <a:extLst>
            <a:ext uri="{909E8E84-426E-40DD-AFC4-6F175D3DCCD1}">
              <a14:hiddenFill xmlns:a14="http://schemas.microsoft.com/office/drawing/2010/main">
                <a:solidFill>
                  <a:srgbClr val="FFFFFF"/>
                </a:solidFill>
              </a14:hiddenFill>
            </a:ext>
          </a:extLst>
        </p:spPr>
      </p:pic>
      <p:sp>
        <p:nvSpPr>
          <p:cNvPr id="912392" name="AutoShape 8"/>
          <p:cNvSpPr>
            <a:spLocks noChangeArrowheads="1"/>
          </p:cNvSpPr>
          <p:nvPr/>
        </p:nvSpPr>
        <p:spPr bwMode="auto">
          <a:xfrm>
            <a:off x="3505200" y="5956300"/>
            <a:ext cx="1295400" cy="749300"/>
          </a:xfrm>
          <a:prstGeom prst="roundRect">
            <a:avLst>
              <a:gd name="adj" fmla="val 27083"/>
            </a:avLst>
          </a:prstGeom>
          <a:solidFill>
            <a:srgbClr val="CCFFFF"/>
          </a:solidFill>
          <a:ln w="9525">
            <a:solidFill>
              <a:srgbClr val="0000FF"/>
            </a:solidFill>
            <a:round/>
            <a:headEnd/>
            <a:tailEnd/>
          </a:ln>
          <a:effectLst>
            <a:outerShdw dist="71842" dir="2700000" algn="ctr" rotWithShape="0">
              <a:srgbClr val="5F5F5F"/>
            </a:outerShdw>
          </a:effectLst>
        </p:spPr>
        <p:txBody>
          <a:bodyPr wrap="none" lIns="92075" tIns="46038" rIns="92075" bIns="46038" anchor="ctr"/>
          <a:lstStyle/>
          <a:p>
            <a:pPr algn="ctr" eaLnBrk="0" hangingPunct="0">
              <a:spcBef>
                <a:spcPct val="0"/>
              </a:spcBef>
            </a:pPr>
            <a:r>
              <a:rPr lang="ja-JP" altLang="en-US" sz="2000" b="1">
                <a:latin typeface="HG丸ｺﾞｼｯｸM-PRO" pitchFamily="50" charset="-128"/>
                <a:ea typeface="HG丸ｺﾞｼｯｸM-PRO" pitchFamily="50" charset="-128"/>
              </a:rPr>
              <a:t>沖　縄</a:t>
            </a:r>
          </a:p>
          <a:p>
            <a:pPr algn="ctr" eaLnBrk="0" hangingPunct="0">
              <a:spcBef>
                <a:spcPct val="0"/>
              </a:spcBef>
            </a:pPr>
            <a:r>
              <a:rPr lang="en-US" altLang="ja-JP" sz="2000" b="1">
                <a:latin typeface="HG丸ｺﾞｼｯｸM-PRO" pitchFamily="50" charset="-128"/>
                <a:ea typeface="HG丸ｺﾞｼｯｸM-PRO" pitchFamily="50" charset="-128"/>
              </a:rPr>
              <a:t>1､800</a:t>
            </a:r>
          </a:p>
        </p:txBody>
      </p:sp>
      <p:sp>
        <p:nvSpPr>
          <p:cNvPr id="912393" name="AutoShape 9"/>
          <p:cNvSpPr>
            <a:spLocks noChangeArrowheads="1"/>
          </p:cNvSpPr>
          <p:nvPr/>
        </p:nvSpPr>
        <p:spPr bwMode="auto">
          <a:xfrm>
            <a:off x="7620000" y="1295400"/>
            <a:ext cx="1371600" cy="787400"/>
          </a:xfrm>
          <a:prstGeom prst="wedgeRoundRectCallout">
            <a:avLst>
              <a:gd name="adj1" fmla="val -141204"/>
              <a:gd name="adj2" fmla="val 34273"/>
              <a:gd name="adj3" fmla="val 16667"/>
            </a:avLst>
          </a:prstGeom>
          <a:solidFill>
            <a:srgbClr val="CCFFFF"/>
          </a:solidFill>
          <a:ln w="9525">
            <a:solidFill>
              <a:srgbClr val="0000FF"/>
            </a:solidFill>
            <a:miter lim="800000"/>
            <a:headEnd/>
            <a:tailEnd/>
          </a:ln>
          <a:effectLst>
            <a:outerShdw dist="71842" dir="2700000" algn="ctr" rotWithShape="0">
              <a:srgbClr val="5F5F5F"/>
            </a:outerShdw>
          </a:effectLst>
        </p:spPr>
        <p:txBody>
          <a:bodyPr lIns="92075" tIns="46038" rIns="92075" bIns="46038"/>
          <a:lstStyle/>
          <a:p>
            <a:pPr algn="ctr" eaLnBrk="0" hangingPunct="0">
              <a:spcBef>
                <a:spcPct val="0"/>
              </a:spcBef>
            </a:pPr>
            <a:r>
              <a:rPr lang="ja-JP" altLang="en-US" sz="2000" b="1">
                <a:latin typeface="HG丸ｺﾞｼｯｸM-PRO" pitchFamily="50" charset="-128"/>
                <a:ea typeface="HG丸ｺﾞｼｯｸM-PRO" pitchFamily="50" charset="-128"/>
              </a:rPr>
              <a:t>北海道</a:t>
            </a:r>
          </a:p>
          <a:p>
            <a:pPr algn="ctr" eaLnBrk="0" hangingPunct="0">
              <a:spcBef>
                <a:spcPct val="0"/>
              </a:spcBef>
            </a:pPr>
            <a:r>
              <a:rPr lang="en-US" altLang="ja-JP" sz="2000" b="1">
                <a:latin typeface="HG丸ｺﾞｼｯｸM-PRO" pitchFamily="50" charset="-128"/>
                <a:ea typeface="HG丸ｺﾞｼｯｸM-PRO" pitchFamily="50" charset="-128"/>
              </a:rPr>
              <a:t>8､500</a:t>
            </a:r>
          </a:p>
        </p:txBody>
      </p:sp>
      <p:sp>
        <p:nvSpPr>
          <p:cNvPr id="912394" name="AutoShape 10"/>
          <p:cNvSpPr>
            <a:spLocks noChangeArrowheads="1"/>
          </p:cNvSpPr>
          <p:nvPr/>
        </p:nvSpPr>
        <p:spPr bwMode="auto">
          <a:xfrm>
            <a:off x="7239000" y="2667000"/>
            <a:ext cx="1371600" cy="762000"/>
          </a:xfrm>
          <a:prstGeom prst="wedgeRoundRectCallout">
            <a:avLst>
              <a:gd name="adj1" fmla="val -141204"/>
              <a:gd name="adj2" fmla="val 37083"/>
              <a:gd name="adj3" fmla="val 16667"/>
            </a:avLst>
          </a:prstGeom>
          <a:solidFill>
            <a:srgbClr val="CCFFFF"/>
          </a:solidFill>
          <a:ln w="9525">
            <a:solidFill>
              <a:srgbClr val="0000FF"/>
            </a:solidFill>
            <a:miter lim="800000"/>
            <a:headEnd/>
            <a:tailEnd/>
          </a:ln>
          <a:effectLst>
            <a:outerShdw dist="71842" dir="2700000" algn="ctr" rotWithShape="0">
              <a:srgbClr val="5F5F5F"/>
            </a:outerShdw>
          </a:effectLst>
        </p:spPr>
        <p:txBody>
          <a:bodyPr lIns="92075" tIns="46038" rIns="92075" bIns="46038"/>
          <a:lstStyle/>
          <a:p>
            <a:pPr algn="ctr" eaLnBrk="0" hangingPunct="0">
              <a:spcBef>
                <a:spcPct val="0"/>
              </a:spcBef>
            </a:pPr>
            <a:r>
              <a:rPr lang="ja-JP" altLang="en-US" sz="2000" b="1">
                <a:latin typeface="HG丸ｺﾞｼｯｸM-PRO" pitchFamily="50" charset="-128"/>
                <a:ea typeface="HG丸ｺﾞｼｯｸM-PRO" pitchFamily="50" charset="-128"/>
              </a:rPr>
              <a:t>東　北</a:t>
            </a:r>
          </a:p>
          <a:p>
            <a:pPr algn="ctr" eaLnBrk="0" hangingPunct="0">
              <a:spcBef>
                <a:spcPct val="0"/>
              </a:spcBef>
            </a:pPr>
            <a:r>
              <a:rPr lang="en-US" altLang="ja-JP" sz="2000" b="1">
                <a:latin typeface="HG丸ｺﾞｼｯｸM-PRO" pitchFamily="50" charset="-128"/>
                <a:ea typeface="HG丸ｺﾞｼｯｸM-PRO" pitchFamily="50" charset="-128"/>
              </a:rPr>
              <a:t>17､000</a:t>
            </a:r>
          </a:p>
        </p:txBody>
      </p:sp>
      <p:sp>
        <p:nvSpPr>
          <p:cNvPr id="912395" name="AutoShape 11"/>
          <p:cNvSpPr>
            <a:spLocks noChangeArrowheads="1"/>
          </p:cNvSpPr>
          <p:nvPr/>
        </p:nvSpPr>
        <p:spPr bwMode="auto">
          <a:xfrm>
            <a:off x="6934200" y="3810000"/>
            <a:ext cx="1600200" cy="812800"/>
          </a:xfrm>
          <a:prstGeom prst="wedgeRoundRectCallout">
            <a:avLst>
              <a:gd name="adj1" fmla="val -130852"/>
              <a:gd name="adj2" fmla="val 62111"/>
              <a:gd name="adj3" fmla="val 16667"/>
            </a:avLst>
          </a:prstGeom>
          <a:solidFill>
            <a:srgbClr val="CCFFFF"/>
          </a:solidFill>
          <a:ln w="9525">
            <a:solidFill>
              <a:srgbClr val="0000FF"/>
            </a:solidFill>
            <a:miter lim="800000"/>
            <a:headEnd/>
            <a:tailEnd/>
          </a:ln>
          <a:effectLst>
            <a:outerShdw dist="71842" dir="2700000" algn="ctr" rotWithShape="0">
              <a:srgbClr val="5F5F5F"/>
            </a:outerShdw>
          </a:effectLst>
        </p:spPr>
        <p:txBody>
          <a:bodyPr lIns="92075" tIns="72000" rIns="92075" bIns="46038"/>
          <a:lstStyle/>
          <a:p>
            <a:pPr algn="ctr" eaLnBrk="0" hangingPunct="0">
              <a:spcBef>
                <a:spcPct val="0"/>
              </a:spcBef>
            </a:pPr>
            <a:r>
              <a:rPr lang="ja-JP" altLang="en-US" sz="2000" b="1">
                <a:latin typeface="HG丸ｺﾞｼｯｸM-PRO" pitchFamily="50" charset="-128"/>
                <a:ea typeface="HG丸ｺﾞｼｯｸM-PRO" pitchFamily="50" charset="-128"/>
              </a:rPr>
              <a:t>関　東</a:t>
            </a:r>
          </a:p>
          <a:p>
            <a:pPr algn="ctr" eaLnBrk="0" hangingPunct="0">
              <a:spcBef>
                <a:spcPct val="0"/>
              </a:spcBef>
            </a:pPr>
            <a:r>
              <a:rPr lang="en-US" altLang="ja-JP" sz="2000" b="1">
                <a:latin typeface="HG丸ｺﾞｼｯｸM-PRO" pitchFamily="50" charset="-128"/>
                <a:ea typeface="HG丸ｺﾞｼｯｸM-PRO" pitchFamily="50" charset="-128"/>
              </a:rPr>
              <a:t>143､000</a:t>
            </a:r>
          </a:p>
        </p:txBody>
      </p:sp>
      <p:sp>
        <p:nvSpPr>
          <p:cNvPr id="912396" name="AutoShape 12"/>
          <p:cNvSpPr>
            <a:spLocks noChangeArrowheads="1"/>
          </p:cNvSpPr>
          <p:nvPr/>
        </p:nvSpPr>
        <p:spPr bwMode="auto">
          <a:xfrm>
            <a:off x="6096000" y="5257800"/>
            <a:ext cx="2324100" cy="977900"/>
          </a:xfrm>
          <a:prstGeom prst="wedgeRoundRectCallout">
            <a:avLst>
              <a:gd name="adj1" fmla="val -112843"/>
              <a:gd name="adj2" fmla="val -82954"/>
              <a:gd name="adj3" fmla="val 16667"/>
            </a:avLst>
          </a:prstGeom>
          <a:solidFill>
            <a:srgbClr val="CCFFFF"/>
          </a:solidFill>
          <a:ln w="9525">
            <a:solidFill>
              <a:srgbClr val="0000FF"/>
            </a:solidFill>
            <a:miter lim="800000"/>
            <a:headEnd/>
            <a:tailEnd/>
          </a:ln>
          <a:effectLst>
            <a:outerShdw dist="71842" dir="2700000" algn="ctr" rotWithShape="0">
              <a:srgbClr val="5F5F5F"/>
            </a:outerShdw>
          </a:effectLst>
        </p:spPr>
        <p:txBody>
          <a:bodyPr lIns="92075" tIns="82800" rIns="92075" bIns="46038"/>
          <a:lstStyle/>
          <a:p>
            <a:pPr algn="ctr" eaLnBrk="0" hangingPunct="0">
              <a:spcBef>
                <a:spcPct val="0"/>
              </a:spcBef>
            </a:pPr>
            <a:r>
              <a:rPr lang="ja-JP" altLang="en-US" b="1">
                <a:solidFill>
                  <a:srgbClr val="FF3300"/>
                </a:solidFill>
                <a:latin typeface="HG丸ｺﾞｼｯｸM-PRO" pitchFamily="50" charset="-128"/>
                <a:ea typeface="HG丸ｺﾞｼｯｸM-PRO" pitchFamily="50" charset="-128"/>
              </a:rPr>
              <a:t>東　海</a:t>
            </a:r>
          </a:p>
          <a:p>
            <a:pPr algn="ctr" eaLnBrk="0" hangingPunct="0">
              <a:spcBef>
                <a:spcPct val="0"/>
              </a:spcBef>
            </a:pPr>
            <a:r>
              <a:rPr lang="en-US" altLang="ja-JP" b="1">
                <a:solidFill>
                  <a:srgbClr val="FF3300"/>
                </a:solidFill>
                <a:latin typeface="HG丸ｺﾞｼｯｸM-PRO" pitchFamily="50" charset="-128"/>
                <a:ea typeface="HG丸ｺﾞｼｯｸM-PRO" pitchFamily="50" charset="-128"/>
              </a:rPr>
              <a:t>80､000</a:t>
            </a:r>
            <a:r>
              <a:rPr lang="ja-JP" altLang="en-US" b="1">
                <a:solidFill>
                  <a:srgbClr val="FF3300"/>
                </a:solidFill>
                <a:latin typeface="HG丸ｺﾞｼｯｸM-PRO" pitchFamily="50" charset="-128"/>
                <a:ea typeface="HG丸ｺﾞｼｯｸM-PRO" pitchFamily="50" charset="-128"/>
              </a:rPr>
              <a:t>ｻｰｸﾙ</a:t>
            </a:r>
          </a:p>
        </p:txBody>
      </p:sp>
      <p:sp>
        <p:nvSpPr>
          <p:cNvPr id="912397" name="AutoShape 13"/>
          <p:cNvSpPr>
            <a:spLocks noChangeArrowheads="1"/>
          </p:cNvSpPr>
          <p:nvPr/>
        </p:nvSpPr>
        <p:spPr bwMode="auto">
          <a:xfrm>
            <a:off x="3581400" y="2806700"/>
            <a:ext cx="1371600" cy="698500"/>
          </a:xfrm>
          <a:prstGeom prst="wedgeRoundRectCallout">
            <a:avLst>
              <a:gd name="adj1" fmla="val 62963"/>
              <a:gd name="adj2" fmla="val 167954"/>
              <a:gd name="adj3" fmla="val 16667"/>
            </a:avLst>
          </a:prstGeom>
          <a:solidFill>
            <a:srgbClr val="CCFFFF"/>
          </a:solidFill>
          <a:ln w="9525">
            <a:solidFill>
              <a:srgbClr val="0000FF"/>
            </a:solidFill>
            <a:miter lim="800000"/>
            <a:headEnd/>
            <a:tailEnd/>
          </a:ln>
          <a:effectLst>
            <a:outerShdw dist="71842" dir="2700000" algn="ctr" rotWithShape="0">
              <a:srgbClr val="5F5F5F"/>
            </a:outerShdw>
          </a:effectLst>
        </p:spPr>
        <p:txBody>
          <a:bodyPr lIns="92075" tIns="46038" rIns="92075" bIns="46038"/>
          <a:lstStyle/>
          <a:p>
            <a:pPr algn="ctr" eaLnBrk="0" hangingPunct="0">
              <a:spcBef>
                <a:spcPct val="0"/>
              </a:spcBef>
            </a:pPr>
            <a:r>
              <a:rPr lang="ja-JP" altLang="en-US" sz="2000" b="1">
                <a:latin typeface="HG丸ｺﾞｼｯｸM-PRO" pitchFamily="50" charset="-128"/>
                <a:ea typeface="HG丸ｺﾞｼｯｸM-PRO" pitchFamily="50" charset="-128"/>
              </a:rPr>
              <a:t>北　陸</a:t>
            </a:r>
          </a:p>
          <a:p>
            <a:pPr algn="ctr" eaLnBrk="0" hangingPunct="0">
              <a:spcBef>
                <a:spcPct val="0"/>
              </a:spcBef>
            </a:pPr>
            <a:r>
              <a:rPr lang="en-US" altLang="ja-JP" sz="2000" b="1">
                <a:latin typeface="HG丸ｺﾞｼｯｸM-PRO" pitchFamily="50" charset="-128"/>
                <a:ea typeface="HG丸ｺﾞｼｯｸM-PRO" pitchFamily="50" charset="-128"/>
              </a:rPr>
              <a:t>18､900</a:t>
            </a:r>
          </a:p>
        </p:txBody>
      </p:sp>
      <p:sp>
        <p:nvSpPr>
          <p:cNvPr id="912398" name="AutoShape 14"/>
          <p:cNvSpPr>
            <a:spLocks noChangeArrowheads="1"/>
          </p:cNvSpPr>
          <p:nvPr/>
        </p:nvSpPr>
        <p:spPr bwMode="auto">
          <a:xfrm>
            <a:off x="2514600" y="3657600"/>
            <a:ext cx="1371600" cy="723900"/>
          </a:xfrm>
          <a:prstGeom prst="wedgeRoundRectCallout">
            <a:avLst>
              <a:gd name="adj1" fmla="val 70139"/>
              <a:gd name="adj2" fmla="val 139472"/>
              <a:gd name="adj3" fmla="val 16667"/>
            </a:avLst>
          </a:prstGeom>
          <a:solidFill>
            <a:srgbClr val="CCFFFF"/>
          </a:solidFill>
          <a:ln w="9525">
            <a:solidFill>
              <a:srgbClr val="0000FF"/>
            </a:solidFill>
            <a:miter lim="800000"/>
            <a:headEnd/>
            <a:tailEnd/>
          </a:ln>
          <a:effectLst>
            <a:outerShdw dist="71842" dir="2700000" algn="ctr" rotWithShape="0">
              <a:srgbClr val="5F5F5F"/>
            </a:outerShdw>
          </a:effectLst>
        </p:spPr>
        <p:txBody>
          <a:bodyPr lIns="92075" tIns="46038" rIns="92075" bIns="46038"/>
          <a:lstStyle/>
          <a:p>
            <a:pPr algn="ctr" eaLnBrk="0" hangingPunct="0">
              <a:spcBef>
                <a:spcPct val="0"/>
              </a:spcBef>
            </a:pPr>
            <a:r>
              <a:rPr lang="ja-JP" altLang="en-US" sz="2000" b="1">
                <a:latin typeface="HG丸ｺﾞｼｯｸM-PRO" pitchFamily="50" charset="-128"/>
                <a:ea typeface="HG丸ｺﾞｼｯｸM-PRO" pitchFamily="50" charset="-128"/>
              </a:rPr>
              <a:t>近　畿</a:t>
            </a:r>
          </a:p>
          <a:p>
            <a:pPr algn="ctr" eaLnBrk="0" hangingPunct="0">
              <a:spcBef>
                <a:spcPct val="0"/>
              </a:spcBef>
            </a:pPr>
            <a:r>
              <a:rPr lang="en-US" altLang="ja-JP" sz="2000" b="1">
                <a:latin typeface="HG丸ｺﾞｼｯｸM-PRO" pitchFamily="50" charset="-128"/>
                <a:ea typeface="HG丸ｺﾞｼｯｸM-PRO" pitchFamily="50" charset="-128"/>
              </a:rPr>
              <a:t>53､000</a:t>
            </a:r>
          </a:p>
        </p:txBody>
      </p:sp>
      <p:sp>
        <p:nvSpPr>
          <p:cNvPr id="912399" name="AutoShape 15"/>
          <p:cNvSpPr>
            <a:spLocks noChangeArrowheads="1"/>
          </p:cNvSpPr>
          <p:nvPr/>
        </p:nvSpPr>
        <p:spPr bwMode="auto">
          <a:xfrm>
            <a:off x="914400" y="4343400"/>
            <a:ext cx="1371600" cy="774700"/>
          </a:xfrm>
          <a:prstGeom prst="wedgeRoundRectCallout">
            <a:avLst>
              <a:gd name="adj1" fmla="val 143171"/>
              <a:gd name="adj2" fmla="val 59426"/>
              <a:gd name="adj3" fmla="val 16667"/>
            </a:avLst>
          </a:prstGeom>
          <a:solidFill>
            <a:srgbClr val="CCFFFF"/>
          </a:solidFill>
          <a:ln w="9525">
            <a:solidFill>
              <a:srgbClr val="0000FF"/>
            </a:solidFill>
            <a:miter lim="800000"/>
            <a:headEnd/>
            <a:tailEnd/>
          </a:ln>
          <a:effectLst>
            <a:outerShdw dist="71842" dir="2700000" algn="ctr" rotWithShape="0">
              <a:srgbClr val="5F5F5F"/>
            </a:outerShdw>
          </a:effectLst>
        </p:spPr>
        <p:txBody>
          <a:bodyPr lIns="92075" tIns="46038" rIns="92075" bIns="46038"/>
          <a:lstStyle/>
          <a:p>
            <a:pPr algn="ctr" eaLnBrk="0" hangingPunct="0">
              <a:spcBef>
                <a:spcPct val="0"/>
              </a:spcBef>
            </a:pPr>
            <a:r>
              <a:rPr lang="ja-JP" altLang="en-US" sz="2000" b="1">
                <a:latin typeface="HG丸ｺﾞｼｯｸM-PRO" pitchFamily="50" charset="-128"/>
                <a:ea typeface="HG丸ｺﾞｼｯｸM-PRO" pitchFamily="50" charset="-128"/>
              </a:rPr>
              <a:t>中国四国</a:t>
            </a:r>
          </a:p>
          <a:p>
            <a:pPr algn="ctr" eaLnBrk="0" hangingPunct="0">
              <a:spcBef>
                <a:spcPct val="0"/>
              </a:spcBef>
            </a:pPr>
            <a:r>
              <a:rPr lang="en-US" altLang="ja-JP" sz="2000" b="1">
                <a:latin typeface="HG丸ｺﾞｼｯｸM-PRO" pitchFamily="50" charset="-128"/>
                <a:ea typeface="HG丸ｺﾞｼｯｸM-PRO" pitchFamily="50" charset="-128"/>
              </a:rPr>
              <a:t>49､000</a:t>
            </a:r>
          </a:p>
        </p:txBody>
      </p:sp>
      <p:sp>
        <p:nvSpPr>
          <p:cNvPr id="912400" name="AutoShape 16"/>
          <p:cNvSpPr>
            <a:spLocks noChangeArrowheads="1"/>
          </p:cNvSpPr>
          <p:nvPr/>
        </p:nvSpPr>
        <p:spPr bwMode="auto">
          <a:xfrm>
            <a:off x="457200" y="5638800"/>
            <a:ext cx="1371600" cy="762000"/>
          </a:xfrm>
          <a:prstGeom prst="wedgeRoundRectCallout">
            <a:avLst>
              <a:gd name="adj1" fmla="val 124190"/>
              <a:gd name="adj2" fmla="val -32083"/>
              <a:gd name="adj3" fmla="val 16667"/>
            </a:avLst>
          </a:prstGeom>
          <a:solidFill>
            <a:srgbClr val="CCFFFF"/>
          </a:solidFill>
          <a:ln w="9525">
            <a:solidFill>
              <a:srgbClr val="0000FF"/>
            </a:solidFill>
            <a:miter lim="800000"/>
            <a:headEnd/>
            <a:tailEnd/>
          </a:ln>
          <a:effectLst>
            <a:outerShdw dist="71842" dir="2700000" algn="ctr" rotWithShape="0">
              <a:srgbClr val="5F5F5F"/>
            </a:outerShdw>
          </a:effectLst>
        </p:spPr>
        <p:txBody>
          <a:bodyPr lIns="92075" tIns="46038" rIns="92075" bIns="46038"/>
          <a:lstStyle/>
          <a:p>
            <a:pPr algn="ctr" eaLnBrk="0" hangingPunct="0">
              <a:spcBef>
                <a:spcPct val="0"/>
              </a:spcBef>
            </a:pPr>
            <a:r>
              <a:rPr lang="ja-JP" altLang="en-US" sz="2000" b="1">
                <a:latin typeface="HG丸ｺﾞｼｯｸM-PRO" pitchFamily="50" charset="-128"/>
                <a:ea typeface="HG丸ｺﾞｼｯｸM-PRO" pitchFamily="50" charset="-128"/>
              </a:rPr>
              <a:t>九　州</a:t>
            </a:r>
          </a:p>
          <a:p>
            <a:pPr algn="ctr" eaLnBrk="0" hangingPunct="0">
              <a:spcBef>
                <a:spcPct val="0"/>
              </a:spcBef>
            </a:pPr>
            <a:r>
              <a:rPr lang="en-US" altLang="ja-JP" sz="2000" b="1">
                <a:latin typeface="HG丸ｺﾞｼｯｸM-PRO" pitchFamily="50" charset="-128"/>
                <a:ea typeface="HG丸ｺﾞｼｯｸM-PRO" pitchFamily="50" charset="-128"/>
              </a:rPr>
              <a:t>48､000</a:t>
            </a:r>
          </a:p>
        </p:txBody>
      </p:sp>
    </p:spTree>
  </p:cSld>
  <p:clrMapOvr>
    <a:masterClrMapping/>
  </p:clrMapOvr>
  <p:transition>
    <p:cover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スライド番号プレースホルダー 2"/>
          <p:cNvSpPr>
            <a:spLocks noGrp="1"/>
          </p:cNvSpPr>
          <p:nvPr>
            <p:ph type="sldNum" sz="quarter" idx="11"/>
          </p:nvPr>
        </p:nvSpPr>
        <p:spPr/>
        <p:txBody>
          <a:bodyPr/>
          <a:lstStyle/>
          <a:p>
            <a:fld id="{AA57BDE8-916D-4C28-AB80-48C3F0CC2950}" type="slidenum">
              <a:rPr lang="en-US" altLang="ja-JP"/>
              <a:pPr/>
              <a:t>9</a:t>
            </a:fld>
            <a:r>
              <a:rPr lang="en-US" altLang="ja-JP"/>
              <a:t>/35</a:t>
            </a:r>
          </a:p>
        </p:txBody>
      </p:sp>
      <p:sp>
        <p:nvSpPr>
          <p:cNvPr id="914434" name="Rectangle 2"/>
          <p:cNvSpPr>
            <a:spLocks noChangeArrowheads="1"/>
          </p:cNvSpPr>
          <p:nvPr/>
        </p:nvSpPr>
        <p:spPr bwMode="auto">
          <a:xfrm>
            <a:off x="685800" y="3733800"/>
            <a:ext cx="7772400" cy="1219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b"/>
          <a:lstStyle>
            <a:lvl1pPr algn="ctr">
              <a:spcBef>
                <a:spcPct val="0"/>
              </a:spcBef>
              <a:defRPr kumimoji="1" sz="4400">
                <a:solidFill>
                  <a:schemeClr val="tx2"/>
                </a:solidFill>
                <a:latin typeface="Times New Roman" pitchFamily="18" charset="0"/>
                <a:ea typeface="ＭＳ Ｐゴシック" pitchFamily="50" charset="-128"/>
              </a:defRPr>
            </a:lvl1pPr>
            <a:lvl2pPr algn="ctr">
              <a:spcBef>
                <a:spcPct val="0"/>
              </a:spcBef>
              <a:defRPr kumimoji="1" sz="4400">
                <a:solidFill>
                  <a:schemeClr val="tx2"/>
                </a:solidFill>
                <a:latin typeface="Times New Roman" pitchFamily="18" charset="0"/>
                <a:ea typeface="ＭＳ Ｐゴシック" pitchFamily="50" charset="-128"/>
              </a:defRPr>
            </a:lvl2pPr>
            <a:lvl3pPr algn="ctr">
              <a:spcBef>
                <a:spcPct val="0"/>
              </a:spcBef>
              <a:defRPr kumimoji="1" sz="4400">
                <a:solidFill>
                  <a:schemeClr val="tx2"/>
                </a:solidFill>
                <a:latin typeface="Times New Roman" pitchFamily="18" charset="0"/>
                <a:ea typeface="ＭＳ Ｐゴシック" pitchFamily="50" charset="-128"/>
              </a:defRPr>
            </a:lvl3pPr>
            <a:lvl4pPr algn="ctr">
              <a:spcBef>
                <a:spcPct val="0"/>
              </a:spcBef>
              <a:defRPr kumimoji="1" sz="4400">
                <a:solidFill>
                  <a:schemeClr val="tx2"/>
                </a:solidFill>
                <a:latin typeface="Times New Roman" pitchFamily="18" charset="0"/>
                <a:ea typeface="ＭＳ Ｐゴシック" pitchFamily="50" charset="-128"/>
              </a:defRPr>
            </a:lvl4pPr>
            <a:lvl5pPr algn="ctr">
              <a:spcBef>
                <a:spcPct val="0"/>
              </a:spcBef>
              <a:defRPr kumimoji="1" sz="4400">
                <a:solidFill>
                  <a:schemeClr val="tx2"/>
                </a:solidFill>
                <a:latin typeface="Times New Roman" pitchFamily="18" charset="0"/>
                <a:ea typeface="ＭＳ Ｐゴシック" pitchFamily="50" charset="-128"/>
              </a:defRPr>
            </a:lvl5pPr>
            <a:lvl6pPr marL="457200" algn="ctr"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fontAlgn="base">
              <a:spcBef>
                <a:spcPct val="0"/>
              </a:spcBef>
              <a:spcAft>
                <a:spcPct val="0"/>
              </a:spcAft>
              <a:defRPr kumimoji="1" sz="4400">
                <a:solidFill>
                  <a:schemeClr val="tx2"/>
                </a:solidFill>
                <a:latin typeface="Times New Roman" pitchFamily="18" charset="0"/>
                <a:ea typeface="ＭＳ Ｐゴシック" pitchFamily="50" charset="-128"/>
              </a:defRPr>
            </a:lvl9pPr>
          </a:lstStyle>
          <a:p>
            <a:r>
              <a:rPr lang="ja-JP" altLang="en-US" sz="2800" b="1">
                <a:ea typeface="HG丸ｺﾞｼｯｸM-PRO" pitchFamily="50" charset="-128"/>
              </a:rPr>
              <a:t>全世界約８０ヶ国でＱＣ</a:t>
            </a:r>
            <a:br>
              <a:rPr lang="ja-JP" altLang="en-US" sz="2800" b="1">
                <a:ea typeface="HG丸ｺﾞｼｯｸM-PRO" pitchFamily="50" charset="-128"/>
              </a:rPr>
            </a:br>
            <a:r>
              <a:rPr lang="ja-JP" altLang="en-US" sz="2800" b="1">
                <a:ea typeface="HG丸ｺﾞｼｯｸM-PRO" pitchFamily="50" charset="-128"/>
              </a:rPr>
              <a:t>サークル活動が行われています</a:t>
            </a:r>
          </a:p>
        </p:txBody>
      </p:sp>
      <p:sp>
        <p:nvSpPr>
          <p:cNvPr id="914435" name="AutoShape 3"/>
          <p:cNvSpPr>
            <a:spLocks noChangeArrowheads="1"/>
          </p:cNvSpPr>
          <p:nvPr/>
        </p:nvSpPr>
        <p:spPr bwMode="auto">
          <a:xfrm>
            <a:off x="990600" y="533400"/>
            <a:ext cx="7467600" cy="1143000"/>
          </a:xfrm>
          <a:prstGeom prst="roundRect">
            <a:avLst>
              <a:gd name="adj"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spAutoFit/>
          </a:bodyPr>
          <a:lstStyle/>
          <a:p>
            <a:endParaRPr lang="ja-JP" altLang="en-US"/>
          </a:p>
        </p:txBody>
      </p:sp>
      <p:grpSp>
        <p:nvGrpSpPr>
          <p:cNvPr id="914445" name="Group 13"/>
          <p:cNvGrpSpPr>
            <a:grpSpLocks/>
          </p:cNvGrpSpPr>
          <p:nvPr/>
        </p:nvGrpSpPr>
        <p:grpSpPr bwMode="auto">
          <a:xfrm>
            <a:off x="609600" y="1117600"/>
            <a:ext cx="7848600" cy="5411788"/>
            <a:chOff x="384" y="704"/>
            <a:chExt cx="4944" cy="3409"/>
          </a:xfrm>
        </p:grpSpPr>
        <p:graphicFrame>
          <p:nvGraphicFramePr>
            <p:cNvPr id="914437" name="Object 5"/>
            <p:cNvGraphicFramePr>
              <a:graphicFrameLocks noChangeAspect="1"/>
            </p:cNvGraphicFramePr>
            <p:nvPr/>
          </p:nvGraphicFramePr>
          <p:xfrm>
            <a:off x="384" y="1203"/>
            <a:ext cx="4944" cy="2366"/>
          </p:xfrm>
          <a:graphic>
            <a:graphicData uri="http://schemas.openxmlformats.org/presentationml/2006/ole">
              <mc:AlternateContent xmlns:mc="http://schemas.openxmlformats.org/markup-compatibility/2006">
                <mc:Choice xmlns:v="urn:schemas-microsoft-com:vml" Requires="v">
                  <p:oleObj spid="_x0000_s914446" name="Photo Magicｲﾒｰｼﾞ" r:id="rId4" imgW="4257720" imgH="2057400" progId="PhotoMag.Image.4">
                    <p:embed/>
                  </p:oleObj>
                </mc:Choice>
                <mc:Fallback>
                  <p:oleObj name="Photo Magicｲﾒｰｼﾞ" r:id="rId4" imgW="4257720" imgH="2057400" progId="PhotoMag.Image.4">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4" y="1203"/>
                          <a:ext cx="4944" cy="2366"/>
                        </a:xfrm>
                        <a:prstGeom prst="rect">
                          <a:avLst/>
                        </a:prstGeom>
                        <a:noFill/>
                        <a:ln w="19050">
                          <a:solidFill>
                            <a:schemeClr val="tx1"/>
                          </a:solidFill>
                          <a:miter lim="800000"/>
                          <a:headEnd/>
                          <a:tailEnd/>
                        </a:ln>
                        <a:effectLst/>
                        <a:extLst>
                          <a:ext uri="{909E8E84-426E-40DD-AFC4-6F175D3DCCD1}">
                            <a14:hiddenFill xmlns:a14="http://schemas.microsoft.com/office/drawing/2010/main">
                              <a:solidFill>
                                <a:srgbClr val="FFFF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14438" name="AutoShape 6"/>
            <p:cNvSpPr>
              <a:spLocks noChangeArrowheads="1"/>
            </p:cNvSpPr>
            <p:nvPr/>
          </p:nvSpPr>
          <p:spPr bwMode="auto">
            <a:xfrm>
              <a:off x="2788" y="720"/>
              <a:ext cx="2256" cy="720"/>
            </a:xfrm>
            <a:prstGeom prst="wedgeRoundRectCallout">
              <a:avLst>
                <a:gd name="adj1" fmla="val -70389"/>
                <a:gd name="adj2" fmla="val 141250"/>
                <a:gd name="adj3" fmla="val 16667"/>
              </a:avLst>
            </a:prstGeom>
            <a:solidFill>
              <a:srgbClr val="FFFF99"/>
            </a:solidFill>
            <a:ln w="12700">
              <a:solidFill>
                <a:schemeClr val="tx1"/>
              </a:solidFill>
              <a:miter lim="800000"/>
              <a:headEnd type="none" w="sm" len="sm"/>
              <a:tailEnd type="none" w="sm" len="sm"/>
            </a:ln>
            <a:effectLst>
              <a:outerShdw dist="107763" dir="2700000" algn="ctr" rotWithShape="0">
                <a:schemeClr val="bg2"/>
              </a:outerShdw>
            </a:effectLst>
          </p:spPr>
          <p:txBody>
            <a:bodyPr/>
            <a:lstStyle/>
            <a:p>
              <a:pPr eaLnBrk="0" hangingPunct="0">
                <a:spcBef>
                  <a:spcPct val="0"/>
                </a:spcBef>
              </a:pPr>
              <a:r>
                <a:rPr lang="ja-JP" altLang="en-US" sz="2000" b="1">
                  <a:ea typeface="HG丸ｺﾞｼｯｸM-PRO" pitchFamily="50" charset="-128"/>
                </a:rPr>
                <a:t>中国、インド、マレーシア韓国、シンガポール</a:t>
              </a:r>
              <a:r>
                <a:rPr lang="en-US" altLang="ja-JP" sz="2000" b="1">
                  <a:ea typeface="HG丸ｺﾞｼｯｸM-PRO" pitchFamily="50" charset="-128"/>
                </a:rPr>
                <a:t>､</a:t>
              </a:r>
              <a:r>
                <a:rPr lang="ja-JP" altLang="en-US" sz="2000" b="1">
                  <a:ea typeface="HG丸ｺﾞｼｯｸM-PRO" pitchFamily="50" charset="-128"/>
                </a:rPr>
                <a:t>タイ、オーストラリア　他</a:t>
              </a:r>
            </a:p>
          </p:txBody>
        </p:sp>
        <p:sp>
          <p:nvSpPr>
            <p:cNvPr id="914439" name="AutoShape 7"/>
            <p:cNvSpPr>
              <a:spLocks noChangeArrowheads="1"/>
            </p:cNvSpPr>
            <p:nvPr/>
          </p:nvSpPr>
          <p:spPr bwMode="auto">
            <a:xfrm>
              <a:off x="384" y="704"/>
              <a:ext cx="1544" cy="743"/>
            </a:xfrm>
            <a:prstGeom prst="wedgeRoundRectCallout">
              <a:avLst>
                <a:gd name="adj1" fmla="val -8551"/>
                <a:gd name="adj2" fmla="val 115412"/>
                <a:gd name="adj3" fmla="val 16667"/>
              </a:avLst>
            </a:prstGeom>
            <a:solidFill>
              <a:srgbClr val="FFFF99"/>
            </a:solidFill>
            <a:ln w="12700">
              <a:solidFill>
                <a:schemeClr val="tx1"/>
              </a:solidFill>
              <a:miter lim="800000"/>
              <a:headEnd type="none" w="sm" len="sm"/>
              <a:tailEnd type="none" w="sm" len="sm"/>
            </a:ln>
            <a:effectLst>
              <a:outerShdw dist="107763" dir="2700000" algn="ctr" rotWithShape="0">
                <a:schemeClr val="bg2"/>
              </a:outerShdw>
            </a:effectLst>
          </p:spPr>
          <p:txBody>
            <a:bodyPr/>
            <a:lstStyle/>
            <a:p>
              <a:pPr eaLnBrk="0" hangingPunct="0">
                <a:spcBef>
                  <a:spcPct val="0"/>
                </a:spcBef>
              </a:pPr>
              <a:r>
                <a:rPr lang="ja-JP" altLang="en-US" sz="2000" b="1">
                  <a:ea typeface="HG丸ｺﾞｼｯｸM-PRO" pitchFamily="50" charset="-128"/>
                </a:rPr>
                <a:t>イギリス、ドイツフランス、スイス</a:t>
              </a:r>
            </a:p>
            <a:p>
              <a:pPr eaLnBrk="0" hangingPunct="0">
                <a:spcBef>
                  <a:spcPct val="0"/>
                </a:spcBef>
              </a:pPr>
              <a:r>
                <a:rPr lang="ja-JP" altLang="en-US" sz="2000" b="1">
                  <a:ea typeface="HG丸ｺﾞｼｯｸM-PRO" pitchFamily="50" charset="-128"/>
                </a:rPr>
                <a:t>ロシア　他</a:t>
              </a:r>
            </a:p>
          </p:txBody>
        </p:sp>
        <p:sp>
          <p:nvSpPr>
            <p:cNvPr id="914440" name="AutoShape 8"/>
            <p:cNvSpPr>
              <a:spLocks noChangeArrowheads="1"/>
            </p:cNvSpPr>
            <p:nvPr/>
          </p:nvSpPr>
          <p:spPr bwMode="auto">
            <a:xfrm>
              <a:off x="3168" y="3360"/>
              <a:ext cx="1769" cy="681"/>
            </a:xfrm>
            <a:prstGeom prst="wedgeRoundRectCallout">
              <a:avLst>
                <a:gd name="adj1" fmla="val 6079"/>
                <a:gd name="adj2" fmla="val -201102"/>
                <a:gd name="adj3" fmla="val 16667"/>
              </a:avLst>
            </a:prstGeom>
            <a:solidFill>
              <a:srgbClr val="FFFF99"/>
            </a:solidFill>
            <a:ln w="12700">
              <a:solidFill>
                <a:schemeClr val="tx1"/>
              </a:solidFill>
              <a:miter lim="800000"/>
              <a:headEnd type="none" w="sm" len="sm"/>
              <a:tailEnd type="none" w="sm" len="sm"/>
            </a:ln>
            <a:effectLst>
              <a:outerShdw dist="107763" dir="2700000" algn="ctr" rotWithShape="0">
                <a:schemeClr val="bg2"/>
              </a:outerShdw>
            </a:effectLst>
          </p:spPr>
          <p:txBody>
            <a:bodyPr/>
            <a:lstStyle/>
            <a:p>
              <a:pPr eaLnBrk="0" hangingPunct="0">
                <a:spcBef>
                  <a:spcPct val="0"/>
                </a:spcBef>
              </a:pPr>
              <a:r>
                <a:rPr lang="ja-JP" altLang="en-US" sz="2000" b="1">
                  <a:ea typeface="HG丸ｺﾞｼｯｸM-PRO" pitchFamily="50" charset="-128"/>
                </a:rPr>
                <a:t>アメリカ、カナダ　メキシコ、ブラジル　他</a:t>
              </a:r>
            </a:p>
          </p:txBody>
        </p:sp>
        <p:sp>
          <p:nvSpPr>
            <p:cNvPr id="914441" name="AutoShape 9"/>
            <p:cNvSpPr>
              <a:spLocks noChangeArrowheads="1"/>
            </p:cNvSpPr>
            <p:nvPr/>
          </p:nvSpPr>
          <p:spPr bwMode="auto">
            <a:xfrm>
              <a:off x="623" y="3308"/>
              <a:ext cx="1544" cy="805"/>
            </a:xfrm>
            <a:prstGeom prst="wedgeRoundRectCallout">
              <a:avLst>
                <a:gd name="adj1" fmla="val -15931"/>
                <a:gd name="adj2" fmla="val -106894"/>
                <a:gd name="adj3" fmla="val 16667"/>
              </a:avLst>
            </a:prstGeom>
            <a:solidFill>
              <a:srgbClr val="FFFF99"/>
            </a:solidFill>
            <a:ln w="12700">
              <a:solidFill>
                <a:schemeClr val="tx1"/>
              </a:solidFill>
              <a:miter lim="800000"/>
              <a:headEnd type="none" w="sm" len="sm"/>
              <a:tailEnd type="none" w="sm" len="sm"/>
            </a:ln>
            <a:effectLst>
              <a:outerShdw dist="107763" dir="2700000" algn="ctr" rotWithShape="0">
                <a:schemeClr val="bg2"/>
              </a:outerShdw>
            </a:effectLst>
          </p:spPr>
          <p:txBody>
            <a:bodyPr/>
            <a:lstStyle/>
            <a:p>
              <a:pPr eaLnBrk="0" hangingPunct="0">
                <a:spcBef>
                  <a:spcPct val="0"/>
                </a:spcBef>
              </a:pPr>
              <a:r>
                <a:rPr lang="ja-JP" altLang="en-US" sz="2000" b="1">
                  <a:ea typeface="HG丸ｺﾞｼｯｸM-PRO" pitchFamily="50" charset="-128"/>
                </a:rPr>
                <a:t>エジプト、　　　南アフリカ、</a:t>
              </a:r>
            </a:p>
            <a:p>
              <a:pPr algn="ctr" eaLnBrk="0" hangingPunct="0">
                <a:spcBef>
                  <a:spcPct val="0"/>
                </a:spcBef>
              </a:pPr>
              <a:r>
                <a:rPr lang="ja-JP" altLang="en-US" sz="2000" b="1">
                  <a:ea typeface="HG丸ｺﾞｼｯｸM-PRO" pitchFamily="50" charset="-128"/>
                </a:rPr>
                <a:t>アルジェリア　他</a:t>
              </a:r>
            </a:p>
          </p:txBody>
        </p:sp>
      </p:grpSp>
      <p:grpSp>
        <p:nvGrpSpPr>
          <p:cNvPr id="914442" name="Group 10"/>
          <p:cNvGrpSpPr>
            <a:grpSpLocks/>
          </p:cNvGrpSpPr>
          <p:nvPr/>
        </p:nvGrpSpPr>
        <p:grpSpPr bwMode="auto">
          <a:xfrm>
            <a:off x="206375" y="304800"/>
            <a:ext cx="8785225" cy="641350"/>
            <a:chOff x="113" y="201"/>
            <a:chExt cx="5534" cy="404"/>
          </a:xfrm>
        </p:grpSpPr>
        <p:sp>
          <p:nvSpPr>
            <p:cNvPr id="914443" name="Rectangle 11"/>
            <p:cNvSpPr>
              <a:spLocks noChangeArrowheads="1"/>
            </p:cNvSpPr>
            <p:nvPr/>
          </p:nvSpPr>
          <p:spPr bwMode="auto">
            <a:xfrm>
              <a:off x="288" y="201"/>
              <a:ext cx="5184" cy="404"/>
            </a:xfrm>
            <a:prstGeom prst="rect">
              <a:avLst/>
            </a:prstGeom>
            <a:noFill/>
            <a:ln>
              <a:noFill/>
            </a:ln>
            <a:effectLst/>
            <a:extLst>
              <a:ext uri="{909E8E84-426E-40DD-AFC4-6F175D3DCCD1}">
                <a14:hiddenFill xmlns:a14="http://schemas.microsoft.com/office/drawing/2010/main">
                  <a:gradFill rotWithShape="0">
                    <a:gsLst>
                      <a:gs pos="0">
                        <a:srgbClr val="99CC00"/>
                      </a:gs>
                      <a:gs pos="50000">
                        <a:srgbClr val="99CC00">
                          <a:gamma/>
                          <a:tint val="0"/>
                          <a:invGamma/>
                        </a:srgbClr>
                      </a:gs>
                      <a:gs pos="100000">
                        <a:srgbClr val="99CC00"/>
                      </a:gs>
                    </a:gsLst>
                    <a:lin ang="5400000" scaled="1"/>
                  </a:gra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spcBef>
                  <a:spcPct val="0"/>
                </a:spcBef>
              </a:pPr>
              <a:r>
                <a:rPr lang="ja-JP" altLang="en-US" sz="3600">
                  <a:ea typeface="HGP創英角ﾎﾟｯﾌﾟ体" pitchFamily="50" charset="-128"/>
                </a:rPr>
                <a:t>海外（約８０ヶ国）への普及</a:t>
              </a:r>
            </a:p>
          </p:txBody>
        </p:sp>
        <p:sp>
          <p:nvSpPr>
            <p:cNvPr id="914444" name="Line 12"/>
            <p:cNvSpPr>
              <a:spLocks noChangeShapeType="1"/>
            </p:cNvSpPr>
            <p:nvPr/>
          </p:nvSpPr>
          <p:spPr bwMode="auto">
            <a:xfrm>
              <a:off x="113" y="572"/>
              <a:ext cx="5534" cy="0"/>
            </a:xfrm>
            <a:prstGeom prst="line">
              <a:avLst/>
            </a:prstGeom>
            <a:noFill/>
            <a:ln w="88900" cmpd="thinThick">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tx1"/>
                    </a:outerShdw>
                  </a:effectLst>
                </a14:hiddenEffects>
              </a:ext>
            </a:extLst>
          </p:spPr>
          <p:txBody>
            <a:bodyPr lIns="92075" tIns="46038" rIns="92075" bIns="46038"/>
            <a:lstStyle/>
            <a:p>
              <a:endParaRPr lang="ja-JP" altLang="en-US"/>
            </a:p>
          </p:txBody>
        </p:sp>
      </p:grpSp>
    </p:spTree>
  </p:cSld>
  <p:clrMapOvr>
    <a:masterClrMapping/>
  </p:clrMapOvr>
  <p:transition>
    <p:cover dir="u"/>
  </p:transition>
  <p:timing>
    <p:tnLst>
      <p:par>
        <p:cTn id="1" dur="indefinite" restart="never" nodeType="tmRoot"/>
      </p:par>
    </p:tnLst>
  </p:timing>
</p:sld>
</file>

<file path=ppt/theme/theme1.xml><?xml version="1.0" encoding="utf-8"?>
<a:theme xmlns:a="http://schemas.openxmlformats.org/drawingml/2006/main" name="標準デザイン">
  <a:themeElements>
    <a:clrScheme name="標準デザイン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標準デザイン">
      <a:majorFont>
        <a:latin typeface="Times New Roman"/>
        <a:ea typeface="ＭＳ Ｐゴシック"/>
        <a:cs typeface=""/>
      </a:majorFont>
      <a:minorFont>
        <a:latin typeface="Times New Roman"/>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FF"/>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342900" marR="0" indent="-342900" algn="l" defTabSz="914400" rtl="0" eaLnBrk="1" fontAlgn="base" latinLnBrk="0" hangingPunct="1">
          <a:lnSpc>
            <a:spcPct val="100000"/>
          </a:lnSpc>
          <a:spcBef>
            <a:spcPct val="20000"/>
          </a:spcBef>
          <a:spcAft>
            <a:spcPct val="0"/>
          </a:spcAft>
          <a:buClrTx/>
          <a:buSzTx/>
          <a:buFontTx/>
          <a:buNone/>
          <a:tabLst/>
          <a:defRPr kumimoji="1" lang="ja-JP" altLang="en-US" sz="2400" b="0" i="0" u="none" strike="noStrike" cap="none" normalizeH="0" baseline="0" smtClean="0">
            <a:ln>
              <a:noFill/>
            </a:ln>
            <a:solidFill>
              <a:schemeClr val="tx1"/>
            </a:solidFill>
            <a:effectLst/>
            <a:latin typeface="Times New Roman" pitchFamily="18" charset="0"/>
            <a:ea typeface="ＭＳ Ｐゴシック" pitchFamily="50" charset="-128"/>
          </a:defRPr>
        </a:defPPr>
      </a:lstStyle>
    </a:spDef>
    <a:lnDef>
      <a:spPr bwMode="auto">
        <a:xfrm>
          <a:off x="0" y="0"/>
          <a:ext cx="1" cy="1"/>
        </a:xfrm>
        <a:custGeom>
          <a:avLst/>
          <a:gdLst/>
          <a:ahLst/>
          <a:cxnLst/>
          <a:rect l="0" t="0" r="0" b="0"/>
          <a:pathLst/>
        </a:custGeom>
        <a:solidFill>
          <a:srgbClr val="FFFFFF"/>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342900" marR="0" indent="-342900" algn="l" defTabSz="914400" rtl="0" eaLnBrk="1" fontAlgn="base" latinLnBrk="0" hangingPunct="1">
          <a:lnSpc>
            <a:spcPct val="100000"/>
          </a:lnSpc>
          <a:spcBef>
            <a:spcPct val="20000"/>
          </a:spcBef>
          <a:spcAft>
            <a:spcPct val="0"/>
          </a:spcAft>
          <a:buClrTx/>
          <a:buSzTx/>
          <a:buFontTx/>
          <a:buNone/>
          <a:tabLst/>
          <a:defRPr kumimoji="1" lang="ja-JP" altLang="en-US" sz="2400" b="0" i="0" u="none" strike="noStrike" cap="none" normalizeH="0" baseline="0" smtClean="0">
            <a:ln>
              <a:noFill/>
            </a:ln>
            <a:solidFill>
              <a:schemeClr val="tx1"/>
            </a:solidFill>
            <a:effectLst/>
            <a:latin typeface="Times New Roman" pitchFamily="18" charset="0"/>
            <a:ea typeface="ＭＳ Ｐゴシック" pitchFamily="50" charset="-128"/>
          </a:defRPr>
        </a:defPPr>
      </a:lstStyle>
    </a:lnDef>
  </a:objectDefaults>
  <a:extraClrSchemeLst>
    <a:extraClrScheme>
      <a:clrScheme name="標準デザイン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標準デザイン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標準デザイン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EF78CFC77271354195C530399E11D87F" ma:contentTypeVersion="" ma:contentTypeDescription="新しいドキュメントを作成します。" ma:contentTypeScope="" ma:versionID="e38e4ad93fdcd0c090c04df74166b6f6">
  <xsd:schema xmlns:xsd="http://www.w3.org/2001/XMLSchema" xmlns:xs="http://www.w3.org/2001/XMLSchema" xmlns:p="http://schemas.microsoft.com/office/2006/metadata/properties" xmlns:ns2="0683b1c7-e6a1-4474-b543-1598854bf204" xmlns:ns3="74607d63-f6bb-47a8-a8d4-f26cfe716e30" xmlns:ns4="d9dc673b-9e34-4001-b69a-8484e8c1b815" targetNamespace="http://schemas.microsoft.com/office/2006/metadata/properties" ma:root="true" ma:fieldsID="e02bf150fef1940094f978c4266d1397" ns2:_="" ns3:_="" ns4:_="">
    <xsd:import namespace="0683b1c7-e6a1-4474-b543-1598854bf204"/>
    <xsd:import namespace="74607d63-f6bb-47a8-a8d4-f26cfe716e30"/>
    <xsd:import namespace="d9dc673b-9e34-4001-b69a-8484e8c1b815"/>
    <xsd:element name="properties">
      <xsd:complexType>
        <xsd:sequence>
          <xsd:element name="documentManagement">
            <xsd:complexType>
              <xsd:all>
                <xsd:element ref="ns2:SharedWithUsers" minOccurs="0"/>
                <xsd:element ref="ns2:SharedWithDetails" minOccurs="0"/>
                <xsd:element ref="ns3:_x30d5__x30a9__x30eb__x30c0__x7ba1__x7406__x8005_" minOccurs="0"/>
                <xsd:element ref="ns3:_x30d5__x30a9__x30eb__x30c0__x7ba1__x7406__x8005__x90e8__x7f72__x30b3__x30fc__x30c9_" minOccurs="0"/>
                <xsd:element ref="ns3:MediaServiceMetadata" minOccurs="0"/>
                <xsd:element ref="ns3:MediaServiceFastMetadata" minOccurs="0"/>
                <xsd:element ref="ns3:MediaLengthInSeconds" minOccurs="0"/>
                <xsd:element ref="ns3:lcf76f155ced4ddcb4097134ff3c332f" minOccurs="0"/>
                <xsd:element ref="ns4:TaxCatchAll" minOccurs="0"/>
                <xsd:element ref="ns3:MediaServiceDateTaken" minOccurs="0"/>
                <xsd:element ref="ns3:MediaServiceLocation" minOccurs="0"/>
                <xsd:element ref="ns3:MediaServiceGenerationTime" minOccurs="0"/>
                <xsd:element ref="ns3:MediaServiceEventHashCode" minOccurs="0"/>
                <xsd:element ref="ns3:MediaServiceOCR"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83b1c7-e6a1-4474-b543-1598854bf204" elementFormDefault="qualified">
    <xsd:import namespace="http://schemas.microsoft.com/office/2006/documentManagement/types"/>
    <xsd:import namespace="http://schemas.microsoft.com/office/infopath/2007/PartnerControls"/>
    <xsd:element name="SharedWithUsers" ma:index="8"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共有相手の詳細情報"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4607d63-f6bb-47a8-a8d4-f26cfe716e30" elementFormDefault="qualified">
    <xsd:import namespace="http://schemas.microsoft.com/office/2006/documentManagement/types"/>
    <xsd:import namespace="http://schemas.microsoft.com/office/infopath/2007/PartnerControls"/>
    <xsd:element name="_x30d5__x30a9__x30eb__x30c0__x7ba1__x7406__x8005_" ma:index="10" nillable="true" ma:displayName="フォルダ管理者" ma:format="Dropdown" ma:internalName="_x30d5__x30a9__x30eb__x30c0__x7ba1__x7406__x8005_">
      <xsd:simpleType>
        <xsd:restriction base="dms:Text">
          <xsd:maxLength value="255"/>
        </xsd:restriction>
      </xsd:simpleType>
    </xsd:element>
    <xsd:element name="_x30d5__x30a9__x30eb__x30c0__x7ba1__x7406__x8005__x90e8__x7f72__x30b3__x30fc__x30c9_" ma:index="11" nillable="true" ma:displayName="フォルダ管理部署" ma:format="Dropdown" ma:internalName="_x30d5__x30a9__x30eb__x30c0__x7ba1__x7406__x8005__x90e8__x7f72__x30b3__x30fc__x30c9_">
      <xsd:simpleType>
        <xsd:restriction base="dms:Text">
          <xsd:maxLength value="255"/>
        </xsd:restriction>
      </xsd:simpleType>
    </xsd:element>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画像タグ" ma:readOnly="false" ma:fieldId="{5cf76f15-5ced-4ddc-b409-7134ff3c332f}" ma:taxonomyMulti="true" ma:sspId="401df557-eeb5-435c-8d7c-77a7fa12a987" ma:termSetId="09814cd3-568e-fe90-9814-8d621ff8fb84" ma:anchorId="fba54fb3-c3e1-fe81-a776-ca4b69148c4d" ma:open="true" ma:isKeyword="false">
      <xsd:complexType>
        <xsd:sequence>
          <xsd:element ref="pc:Terms" minOccurs="0" maxOccurs="1"/>
        </xsd:sequence>
      </xsd:complexType>
    </xsd:element>
    <xsd:element name="MediaServiceDateTaken" ma:index="18" nillable="true" ma:displayName="MediaServiceDateTaken" ma:hidden="true" ma:indexed="true" ma:internalName="MediaServiceDateTaken" ma:readOnly="true">
      <xsd:simpleType>
        <xsd:restriction base="dms:Text"/>
      </xsd:simpleType>
    </xsd:element>
    <xsd:element name="MediaServiceLocation" ma:index="19" nillable="true" ma:displayName="Location" ma:indexed="true" ma:internalName="MediaServiceLocation" ma:readOnly="true">
      <xsd:simpleType>
        <xsd:restriction base="dms:Text"/>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OCR" ma:index="22" nillable="true" ma:displayName="Extracted Text" ma:internalName="MediaServiceOCR" ma:readOnly="true">
      <xsd:simpleType>
        <xsd:restriction base="dms:Note">
          <xsd:maxLength value="255"/>
        </xsd:restriction>
      </xsd:simple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9dc673b-9e34-4001-b69a-8484e8c1b815"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83F50DA7-15AB-4337-A58F-12A8006B0C20}" ma:internalName="TaxCatchAll" ma:showField="CatchAllData" ma:web="{0683b1c7-e6a1-4474-b543-1598854bf20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74607d63-f6bb-47a8-a8d4-f26cfe716e30">
      <Terms xmlns="http://schemas.microsoft.com/office/infopath/2007/PartnerControls"/>
    </lcf76f155ced4ddcb4097134ff3c332f>
    <_x30d5__x30a9__x30eb__x30c0__x7ba1__x7406__x8005_ xmlns="74607d63-f6bb-47a8-a8d4-f26cfe716e30" xsi:nil="true"/>
    <TaxCatchAll xmlns="d9dc673b-9e34-4001-b69a-8484e8c1b815" xsi:nil="true"/>
    <_x30d5__x30a9__x30eb__x30c0__x7ba1__x7406__x8005__x90e8__x7f72__x30b3__x30fc__x30c9_ xmlns="74607d63-f6bb-47a8-a8d4-f26cfe716e30" xsi:nil="true"/>
  </documentManagement>
</p:properties>
</file>

<file path=customXml/itemProps1.xml><?xml version="1.0" encoding="utf-8"?>
<ds:datastoreItem xmlns:ds="http://schemas.openxmlformats.org/officeDocument/2006/customXml" ds:itemID="{46F7656C-A4A0-486F-90BE-B4D2C0E5735B}"/>
</file>

<file path=customXml/itemProps2.xml><?xml version="1.0" encoding="utf-8"?>
<ds:datastoreItem xmlns:ds="http://schemas.openxmlformats.org/officeDocument/2006/customXml" ds:itemID="{2F285F68-DA4E-4FB0-9D03-116362FF9F49}"/>
</file>

<file path=customXml/itemProps3.xml><?xml version="1.0" encoding="utf-8"?>
<ds:datastoreItem xmlns:ds="http://schemas.openxmlformats.org/officeDocument/2006/customXml" ds:itemID="{EE99362C-6EEF-45D7-AC0D-22822C47F678}"/>
</file>

<file path=docProps/app.xml><?xml version="1.0" encoding="utf-8"?>
<Properties xmlns="http://schemas.openxmlformats.org/officeDocument/2006/extended-properties" xmlns:vt="http://schemas.openxmlformats.org/officeDocument/2006/docPropsVTypes">
  <TotalTime>17886</TotalTime>
  <Words>3993</Words>
  <Application>Microsoft Office PowerPoint</Application>
  <PresentationFormat>画面に合わせる (4:3)</PresentationFormat>
  <Paragraphs>1084</Paragraphs>
  <Slides>41</Slides>
  <Notes>41</Notes>
  <HiddenSlides>0</HiddenSlides>
  <MMClips>0</MMClips>
  <ScaleCrop>false</ScaleCrop>
  <HeadingPairs>
    <vt:vector size="8" baseType="variant">
      <vt:variant>
        <vt:lpstr>使用されているフォント</vt:lpstr>
      </vt:variant>
      <vt:variant>
        <vt:i4>13</vt:i4>
      </vt:variant>
      <vt:variant>
        <vt:lpstr>テーマ</vt:lpstr>
      </vt:variant>
      <vt:variant>
        <vt:i4>1</vt:i4>
      </vt:variant>
      <vt:variant>
        <vt:lpstr>埋め込まれた OLE サーバー</vt:lpstr>
      </vt:variant>
      <vt:variant>
        <vt:i4>5</vt:i4>
      </vt:variant>
      <vt:variant>
        <vt:lpstr>スライド タイトル</vt:lpstr>
      </vt:variant>
      <vt:variant>
        <vt:i4>41</vt:i4>
      </vt:variant>
    </vt:vector>
  </HeadingPairs>
  <TitlesOfParts>
    <vt:vector size="60" baseType="lpstr">
      <vt:lpstr>Times New Roman</vt:lpstr>
      <vt:lpstr>ＭＳ Ｐゴシック</vt:lpstr>
      <vt:lpstr>ＭＳ Ｐ明朝</vt:lpstr>
      <vt:lpstr>HG丸ｺﾞｼｯｸM-PRO</vt:lpstr>
      <vt:lpstr>Arial</vt:lpstr>
      <vt:lpstr>HG創英角ﾎﾟｯﾌﾟ体</vt:lpstr>
      <vt:lpstr>HGP創英角ﾎﾟｯﾌﾟ体</vt:lpstr>
      <vt:lpstr>ＭＳ ゴシック</vt:lpstr>
      <vt:lpstr>HGS創英角ﾎﾟｯﾌﾟ体</vt:lpstr>
      <vt:lpstr>HGｺﾞｼｯｸE</vt:lpstr>
      <vt:lpstr>HGS創英角ｺﾞｼｯｸUB</vt:lpstr>
      <vt:lpstr>HG正楷書体-PRO</vt:lpstr>
      <vt:lpstr>ＭＳ 明朝</vt:lpstr>
      <vt:lpstr>標準デザイン</vt:lpstr>
      <vt:lpstr>Microsoft Map</vt:lpstr>
      <vt:lpstr>Micrografx Picture Publisher 7 ｲﾒｰｼﾞ</vt:lpstr>
      <vt:lpstr>ビットマップ イメージ</vt:lpstr>
      <vt:lpstr>ﾋﾞｯﾄﾏｯﾌﾟ ｲﾒｰｼﾞ</vt:lpstr>
      <vt:lpstr>Micrografx Photo Magic 4.0 ｲﾒｰｼﾞ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情報システム部</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ジヤトコ株式会社</dc:creator>
  <cp:lastModifiedBy>s890376</cp:lastModifiedBy>
  <cp:revision>413</cp:revision>
  <dcterms:created xsi:type="dcterms:W3CDTF">2004-06-04T04:20:45Z</dcterms:created>
  <dcterms:modified xsi:type="dcterms:W3CDTF">2020-02-18T02:57:34Z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0x010100EF78CFC77271354195C530399E11D87F</vt:lpwstr>
  </property>
  <property fmtid="{D5CDD505-2E9C-101B-9397-08002B2CF9AE}" pid="3" name="MediaServiceImageTags">
    <vt:lpwstr/>
  </property>
</Properties>
</file>